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6/19/22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6/19/22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6/19/22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6/19/22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6/19/22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6/19/22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6/19/22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6/19/22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6/19/22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6/19/22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6/19/22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6/19/22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verseid:58.7.12" TargetMode="External"/><Relationship Id="rId2" Type="http://schemas.openxmlformats.org/officeDocument/2006/relationships/hyperlink" Target="verseid:58.7.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verseid:58.7.14" TargetMode="External"/><Relationship Id="rId2" Type="http://schemas.openxmlformats.org/officeDocument/2006/relationships/hyperlink" Target="verseid:58.7.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verseid:58.7.16" TargetMode="External"/><Relationship Id="rId2" Type="http://schemas.openxmlformats.org/officeDocument/2006/relationships/hyperlink" Target="verseid:58.7.15" TargetMode="External"/><Relationship Id="rId1" Type="http://schemas.openxmlformats.org/officeDocument/2006/relationships/slideLayout" Target="../slideLayouts/slideLayout2.xml"/><Relationship Id="rId4" Type="http://schemas.openxmlformats.org/officeDocument/2006/relationships/hyperlink" Target="verseid:58.7.1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verseid:58.7.19" TargetMode="External"/><Relationship Id="rId2" Type="http://schemas.openxmlformats.org/officeDocument/2006/relationships/hyperlink" Target="verseid:58.7.1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verseid:58.7.21" TargetMode="External"/><Relationship Id="rId2" Type="http://schemas.openxmlformats.org/officeDocument/2006/relationships/hyperlink" Target="verseid:58.7.20" TargetMode="External"/><Relationship Id="rId1" Type="http://schemas.openxmlformats.org/officeDocument/2006/relationships/slideLayout" Target="../slideLayouts/slideLayout2.xml"/><Relationship Id="rId4" Type="http://schemas.openxmlformats.org/officeDocument/2006/relationships/hyperlink" Target="verseid:58.7.22"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verseid:58.7.24" TargetMode="External"/><Relationship Id="rId2" Type="http://schemas.openxmlformats.org/officeDocument/2006/relationships/hyperlink" Target="verseid:58.7.23" TargetMode="External"/><Relationship Id="rId1" Type="http://schemas.openxmlformats.org/officeDocument/2006/relationships/slideLayout" Target="../slideLayouts/slideLayout2.xml"/><Relationship Id="rId4" Type="http://schemas.openxmlformats.org/officeDocument/2006/relationships/hyperlink" Target="verseid:58.7.25"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verseid:58.7.27" TargetMode="External"/><Relationship Id="rId2" Type="http://schemas.openxmlformats.org/officeDocument/2006/relationships/hyperlink" Target="verseid:58.7.26" TargetMode="External"/><Relationship Id="rId1" Type="http://schemas.openxmlformats.org/officeDocument/2006/relationships/slideLayout" Target="../slideLayouts/slideLayout2.xml"/><Relationship Id="rId4" Type="http://schemas.openxmlformats.org/officeDocument/2006/relationships/hyperlink" Target="verseid:58.7.28"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verseid:58.8.2" TargetMode="External"/><Relationship Id="rId2" Type="http://schemas.openxmlformats.org/officeDocument/2006/relationships/hyperlink" Target="verseid:58.8.1" TargetMode="External"/><Relationship Id="rId1" Type="http://schemas.openxmlformats.org/officeDocument/2006/relationships/slideLayout" Target="../slideLayouts/slideLayout2.xml"/><Relationship Id="rId4" Type="http://schemas.openxmlformats.org/officeDocument/2006/relationships/hyperlink" Target="verseid:58.8.3"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verseid:58.8.5" TargetMode="External"/><Relationship Id="rId2" Type="http://schemas.openxmlformats.org/officeDocument/2006/relationships/hyperlink" Target="verseid:58.8.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verseid:58.8.7" TargetMode="External"/><Relationship Id="rId2" Type="http://schemas.openxmlformats.org/officeDocument/2006/relationships/hyperlink" Target="verseid:58.8.6" TargetMode="External"/><Relationship Id="rId1" Type="http://schemas.openxmlformats.org/officeDocument/2006/relationships/slideLayout" Target="../slideLayouts/slideLayout2.xml"/><Relationship Id="rId4" Type="http://schemas.openxmlformats.org/officeDocument/2006/relationships/hyperlink" Target="verseid:58.8.8"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verseid:58.8.10" TargetMode="External"/><Relationship Id="rId2" Type="http://schemas.openxmlformats.org/officeDocument/2006/relationships/hyperlink" Target="verseid:58.8.9"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verseid:58.8.12" TargetMode="External"/><Relationship Id="rId2" Type="http://schemas.openxmlformats.org/officeDocument/2006/relationships/hyperlink" Target="verseid:58.8.11" TargetMode="External"/><Relationship Id="rId1" Type="http://schemas.openxmlformats.org/officeDocument/2006/relationships/slideLayout" Target="../slideLayouts/slideLayout2.xml"/><Relationship Id="rId4" Type="http://schemas.openxmlformats.org/officeDocument/2006/relationships/hyperlink" Target="verseid:58.8.1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verseid:58.7.2" TargetMode="External"/><Relationship Id="rId2" Type="http://schemas.openxmlformats.org/officeDocument/2006/relationships/hyperlink" Target="verseid:58.7.1" TargetMode="External"/><Relationship Id="rId1" Type="http://schemas.openxmlformats.org/officeDocument/2006/relationships/slideLayout" Target="../slideLayouts/slideLayout2.xml"/><Relationship Id="rId4" Type="http://schemas.openxmlformats.org/officeDocument/2006/relationships/hyperlink" Target="verseid:58.7.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verseid:54.2.5"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verseid:58.7.5" TargetMode="External"/><Relationship Id="rId2" Type="http://schemas.openxmlformats.org/officeDocument/2006/relationships/hyperlink" Target="verseid:58.7.4" TargetMode="External"/><Relationship Id="rId1" Type="http://schemas.openxmlformats.org/officeDocument/2006/relationships/slideLayout" Target="../slideLayouts/slideLayout2.xml"/><Relationship Id="rId4" Type="http://schemas.openxmlformats.org/officeDocument/2006/relationships/hyperlink" Target="verseid:58.7.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verseid:58.7.8" TargetMode="External"/><Relationship Id="rId2" Type="http://schemas.openxmlformats.org/officeDocument/2006/relationships/hyperlink" Target="verseid:58.7.7" TargetMode="External"/><Relationship Id="rId1" Type="http://schemas.openxmlformats.org/officeDocument/2006/relationships/slideLayout" Target="../slideLayouts/slideLayout2.xml"/><Relationship Id="rId5" Type="http://schemas.openxmlformats.org/officeDocument/2006/relationships/hyperlink" Target="verseid:58.7.10" TargetMode="External"/><Relationship Id="rId4" Type="http://schemas.openxmlformats.org/officeDocument/2006/relationships/hyperlink" Target="verseid:58.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800" dirty="0"/>
              <a:t>Hebrews – The Superior Priestly Order of Christ</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7</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CEDC3-E7CD-C9A6-863C-3E7EE15A9D9D}"/>
              </a:ext>
            </a:extLst>
          </p:cNvPr>
          <p:cNvSpPr>
            <a:spLocks noGrp="1"/>
          </p:cNvSpPr>
          <p:nvPr>
            <p:ph type="title"/>
          </p:nvPr>
        </p:nvSpPr>
        <p:spPr/>
        <p:txBody>
          <a:bodyPr/>
          <a:lstStyle/>
          <a:p>
            <a:r>
              <a:rPr lang="en-US" dirty="0"/>
              <a:t>Consider How Great Melchizedek Was – 7:4-10</a:t>
            </a:r>
          </a:p>
        </p:txBody>
      </p:sp>
      <p:sp>
        <p:nvSpPr>
          <p:cNvPr id="3" name="Content Placeholder 2">
            <a:extLst>
              <a:ext uri="{FF2B5EF4-FFF2-40B4-BE49-F238E27FC236}">
                <a16:creationId xmlns:a16="http://schemas.microsoft.com/office/drawing/2014/main" id="{3EC6368E-B43D-AF10-DB51-D10461E0706C}"/>
              </a:ext>
            </a:extLst>
          </p:cNvPr>
          <p:cNvSpPr>
            <a:spLocks noGrp="1"/>
          </p:cNvSpPr>
          <p:nvPr>
            <p:ph idx="1"/>
          </p:nvPr>
        </p:nvSpPr>
        <p:spPr/>
        <p:txBody>
          <a:bodyPr>
            <a:normAutofit/>
          </a:bodyPr>
          <a:lstStyle/>
          <a:p>
            <a:r>
              <a:rPr lang="en-US" sz="2800" dirty="0"/>
              <a:t>Melchizedek appears in the Biblical record without any introduction or background provided. </a:t>
            </a:r>
          </a:p>
          <a:p>
            <a:pPr lvl="1"/>
            <a:r>
              <a:rPr lang="en-US" sz="2400" dirty="0"/>
              <a:t>He also disappears in the same fashion.</a:t>
            </a:r>
          </a:p>
          <a:p>
            <a:r>
              <a:rPr lang="en-US" sz="2800" dirty="0"/>
              <a:t>The Hebrew author describes Melchizedek as “like the Son of God.” </a:t>
            </a:r>
            <a:r>
              <a:rPr lang="en-US" sz="2800" b="1" dirty="0"/>
              <a:t>vs. 3</a:t>
            </a:r>
            <a:endParaRPr lang="en-US" sz="2800" dirty="0"/>
          </a:p>
          <a:p>
            <a:pPr lvl="1"/>
            <a:r>
              <a:rPr lang="en-US" sz="2400" dirty="0"/>
              <a:t>Some have speculated that his appearance in Genesis was a manifestation of Christ.</a:t>
            </a:r>
          </a:p>
          <a:p>
            <a:pPr lvl="1"/>
            <a:r>
              <a:rPr lang="en-US" sz="2400" dirty="0"/>
              <a:t>Hebrews is very careful to identify him as one who “like” (</a:t>
            </a:r>
            <a:r>
              <a:rPr lang="en-US" sz="2400" b="1" dirty="0"/>
              <a:t>vs. 3, 15</a:t>
            </a:r>
            <a:r>
              <a:rPr lang="en-US" sz="2400" dirty="0"/>
              <a:t>) the Son of God.</a:t>
            </a:r>
          </a:p>
        </p:txBody>
      </p:sp>
    </p:spTree>
    <p:extLst>
      <p:ext uri="{BB962C8B-B14F-4D97-AF65-F5344CB8AC3E}">
        <p14:creationId xmlns:p14="http://schemas.microsoft.com/office/powerpoint/2010/main" val="324539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E77D6-A3D2-F78F-E068-4D055AA517AE}"/>
              </a:ext>
            </a:extLst>
          </p:cNvPr>
          <p:cNvSpPr>
            <a:spLocks noGrp="1"/>
          </p:cNvSpPr>
          <p:nvPr>
            <p:ph type="title"/>
          </p:nvPr>
        </p:nvSpPr>
        <p:spPr/>
        <p:txBody>
          <a:bodyPr/>
          <a:lstStyle/>
          <a:p>
            <a:r>
              <a:rPr lang="en-US" dirty="0"/>
              <a:t>Hebrews 7:11-14</a:t>
            </a:r>
          </a:p>
        </p:txBody>
      </p:sp>
      <p:sp>
        <p:nvSpPr>
          <p:cNvPr id="3" name="Content Placeholder 2">
            <a:extLst>
              <a:ext uri="{FF2B5EF4-FFF2-40B4-BE49-F238E27FC236}">
                <a16:creationId xmlns:a16="http://schemas.microsoft.com/office/drawing/2014/main" id="{A9DBC552-0075-13D2-284A-5F8C7013E8AE}"/>
              </a:ext>
            </a:extLst>
          </p:cNvPr>
          <p:cNvSpPr>
            <a:spLocks noGrp="1"/>
          </p:cNvSpPr>
          <p:nvPr>
            <p:ph idx="1"/>
          </p:nvPr>
        </p:nvSpPr>
        <p:spPr/>
        <p:txBody>
          <a:bodyPr>
            <a:normAutofit/>
          </a:bodyPr>
          <a:lstStyle/>
          <a:p>
            <a:r>
              <a:rPr lang="en-US" sz="2800" b="1" u="sng" dirty="0">
                <a:hlinkClick r:id="rId2"/>
              </a:rPr>
              <a:t>Heb 7:11</a:t>
            </a:r>
            <a:r>
              <a:rPr lang="en-US" sz="2800" dirty="0">
                <a:hlinkClick r:id="rId2"/>
              </a:rPr>
              <a:t> </a:t>
            </a:r>
            <a:r>
              <a:rPr lang="en-US" sz="2800" dirty="0"/>
              <a:t> Therefore, if perfection were through the Levitical priesthood (for under it the people received the law), what further need </a:t>
            </a:r>
            <a:r>
              <a:rPr lang="en-US" sz="2800" i="1" dirty="0"/>
              <a:t>was there</a:t>
            </a:r>
            <a:r>
              <a:rPr lang="en-US" sz="2800" dirty="0"/>
              <a:t> that another priest should rise according to the order of Melchizedek, and not be called according to the order of Aaron?</a:t>
            </a:r>
          </a:p>
          <a:p>
            <a:r>
              <a:rPr lang="en-US" sz="2800" b="1" u="sng" dirty="0">
                <a:hlinkClick r:id="rId3"/>
              </a:rPr>
              <a:t>Heb 7:12</a:t>
            </a:r>
            <a:r>
              <a:rPr lang="en-US" sz="2800" dirty="0">
                <a:hlinkClick r:id="rId3"/>
              </a:rPr>
              <a:t> </a:t>
            </a:r>
            <a:r>
              <a:rPr lang="en-US" sz="2800" dirty="0"/>
              <a:t> For the priesthood being changed, of necessity there is also a change of the law.</a:t>
            </a:r>
          </a:p>
        </p:txBody>
      </p:sp>
    </p:spTree>
    <p:extLst>
      <p:ext uri="{BB962C8B-B14F-4D97-AF65-F5344CB8AC3E}">
        <p14:creationId xmlns:p14="http://schemas.microsoft.com/office/powerpoint/2010/main" val="227379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E77D6-A3D2-F78F-E068-4D055AA517AE}"/>
              </a:ext>
            </a:extLst>
          </p:cNvPr>
          <p:cNvSpPr>
            <a:spLocks noGrp="1"/>
          </p:cNvSpPr>
          <p:nvPr>
            <p:ph type="title"/>
          </p:nvPr>
        </p:nvSpPr>
        <p:spPr/>
        <p:txBody>
          <a:bodyPr/>
          <a:lstStyle/>
          <a:p>
            <a:r>
              <a:rPr lang="en-US" dirty="0"/>
              <a:t>Hebrews 7:11-14</a:t>
            </a:r>
          </a:p>
        </p:txBody>
      </p:sp>
      <p:sp>
        <p:nvSpPr>
          <p:cNvPr id="3" name="Content Placeholder 2">
            <a:extLst>
              <a:ext uri="{FF2B5EF4-FFF2-40B4-BE49-F238E27FC236}">
                <a16:creationId xmlns:a16="http://schemas.microsoft.com/office/drawing/2014/main" id="{A9DBC552-0075-13D2-284A-5F8C7013E8AE}"/>
              </a:ext>
            </a:extLst>
          </p:cNvPr>
          <p:cNvSpPr>
            <a:spLocks noGrp="1"/>
          </p:cNvSpPr>
          <p:nvPr>
            <p:ph idx="1"/>
          </p:nvPr>
        </p:nvSpPr>
        <p:spPr/>
        <p:txBody>
          <a:bodyPr>
            <a:normAutofit/>
          </a:bodyPr>
          <a:lstStyle/>
          <a:p>
            <a:r>
              <a:rPr lang="en-US" sz="2800" b="1" u="sng" dirty="0">
                <a:hlinkClick r:id="rId2"/>
              </a:rPr>
              <a:t>Heb 7:13</a:t>
            </a:r>
            <a:r>
              <a:rPr lang="en-US" sz="2800" dirty="0">
                <a:hlinkClick r:id="rId2"/>
              </a:rPr>
              <a:t> </a:t>
            </a:r>
            <a:r>
              <a:rPr lang="en-US" sz="2800" dirty="0"/>
              <a:t> For He of whom these things are spoken belongs to another tribe, from which no man has officiated at the altar.</a:t>
            </a:r>
          </a:p>
          <a:p>
            <a:r>
              <a:rPr lang="en-US" sz="2800" b="1" u="sng" dirty="0">
                <a:hlinkClick r:id="rId3"/>
              </a:rPr>
              <a:t>Heb 7:14</a:t>
            </a:r>
            <a:r>
              <a:rPr lang="en-US" sz="2800" dirty="0">
                <a:hlinkClick r:id="rId3"/>
              </a:rPr>
              <a:t> </a:t>
            </a:r>
            <a:r>
              <a:rPr lang="en-US" sz="2800" dirty="0"/>
              <a:t> For </a:t>
            </a:r>
            <a:r>
              <a:rPr lang="en-US" sz="2800" i="1" dirty="0"/>
              <a:t>it is</a:t>
            </a:r>
            <a:r>
              <a:rPr lang="en-US" sz="2800" dirty="0"/>
              <a:t> evident that our Lord arose from Judah, of which tribe Moses spoke nothing concerning priesthood.</a:t>
            </a:r>
          </a:p>
        </p:txBody>
      </p:sp>
    </p:spTree>
    <p:extLst>
      <p:ext uri="{BB962C8B-B14F-4D97-AF65-F5344CB8AC3E}">
        <p14:creationId xmlns:p14="http://schemas.microsoft.com/office/powerpoint/2010/main" val="2014788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914B-CD24-7237-FA59-B763D292A117}"/>
              </a:ext>
            </a:extLst>
          </p:cNvPr>
          <p:cNvSpPr>
            <a:spLocks noGrp="1"/>
          </p:cNvSpPr>
          <p:nvPr>
            <p:ph type="title"/>
          </p:nvPr>
        </p:nvSpPr>
        <p:spPr/>
        <p:txBody>
          <a:bodyPr/>
          <a:lstStyle/>
          <a:p>
            <a:r>
              <a:rPr lang="en-US" dirty="0"/>
              <a:t>Aaronic Priesthood Inferior to the Priesthood of Christ – 7:11-14</a:t>
            </a:r>
          </a:p>
        </p:txBody>
      </p:sp>
      <p:sp>
        <p:nvSpPr>
          <p:cNvPr id="3" name="Content Placeholder 2">
            <a:extLst>
              <a:ext uri="{FF2B5EF4-FFF2-40B4-BE49-F238E27FC236}">
                <a16:creationId xmlns:a16="http://schemas.microsoft.com/office/drawing/2014/main" id="{3BF1642E-26F0-2B80-0BF2-A1D4D18843C5}"/>
              </a:ext>
            </a:extLst>
          </p:cNvPr>
          <p:cNvSpPr>
            <a:spLocks noGrp="1"/>
          </p:cNvSpPr>
          <p:nvPr>
            <p:ph idx="1"/>
          </p:nvPr>
        </p:nvSpPr>
        <p:spPr/>
        <p:txBody>
          <a:bodyPr>
            <a:normAutofit/>
          </a:bodyPr>
          <a:lstStyle/>
          <a:p>
            <a:r>
              <a:rPr lang="en-US" sz="2800" dirty="0"/>
              <a:t>The focus is on the superior nature of a priesthood “like Melchizedek.”</a:t>
            </a:r>
          </a:p>
          <a:p>
            <a:r>
              <a:rPr lang="en-US" sz="2800" dirty="0"/>
              <a:t>This implies that the Levitical priesthood has been completely superseded. </a:t>
            </a:r>
          </a:p>
        </p:txBody>
      </p:sp>
    </p:spTree>
    <p:extLst>
      <p:ext uri="{BB962C8B-B14F-4D97-AF65-F5344CB8AC3E}">
        <p14:creationId xmlns:p14="http://schemas.microsoft.com/office/powerpoint/2010/main" val="426641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914B-CD24-7237-FA59-B763D292A117}"/>
              </a:ext>
            </a:extLst>
          </p:cNvPr>
          <p:cNvSpPr>
            <a:spLocks noGrp="1"/>
          </p:cNvSpPr>
          <p:nvPr>
            <p:ph type="title"/>
          </p:nvPr>
        </p:nvSpPr>
        <p:spPr/>
        <p:txBody>
          <a:bodyPr/>
          <a:lstStyle/>
          <a:p>
            <a:r>
              <a:rPr lang="en-US" dirty="0"/>
              <a:t>Aaronic Priesthood Inferior to the Priesthood of Christ – 7:11-14</a:t>
            </a:r>
          </a:p>
        </p:txBody>
      </p:sp>
      <p:sp>
        <p:nvSpPr>
          <p:cNvPr id="3" name="Content Placeholder 2">
            <a:extLst>
              <a:ext uri="{FF2B5EF4-FFF2-40B4-BE49-F238E27FC236}">
                <a16:creationId xmlns:a16="http://schemas.microsoft.com/office/drawing/2014/main" id="{3BF1642E-26F0-2B80-0BF2-A1D4D18843C5}"/>
              </a:ext>
            </a:extLst>
          </p:cNvPr>
          <p:cNvSpPr>
            <a:spLocks noGrp="1"/>
          </p:cNvSpPr>
          <p:nvPr>
            <p:ph idx="1"/>
          </p:nvPr>
        </p:nvSpPr>
        <p:spPr/>
        <p:txBody>
          <a:bodyPr>
            <a:normAutofit/>
          </a:bodyPr>
          <a:lstStyle/>
          <a:p>
            <a:r>
              <a:rPr lang="en-US" sz="2800" dirty="0"/>
              <a:t>Our author explores </a:t>
            </a:r>
            <a:r>
              <a:rPr lang="en-US" sz="2800" b="1" dirty="0"/>
              <a:t>Ps. 110:4</a:t>
            </a:r>
            <a:r>
              <a:rPr lang="en-US" sz="2800" dirty="0"/>
              <a:t> and Christ’s priesthood in some detail in the following verses of our text.</a:t>
            </a:r>
          </a:p>
          <a:p>
            <a:pPr lvl="1"/>
            <a:r>
              <a:rPr lang="en-US" sz="2400" dirty="0"/>
              <a:t>“His is like Melchizedek” </a:t>
            </a:r>
            <a:r>
              <a:rPr lang="en-US" sz="2400" b="1" dirty="0"/>
              <a:t>vs. 11-14</a:t>
            </a:r>
          </a:p>
          <a:p>
            <a:pPr lvl="1"/>
            <a:r>
              <a:rPr lang="en-US" sz="2400" dirty="0"/>
              <a:t>It is “forever” </a:t>
            </a:r>
            <a:r>
              <a:rPr lang="en-US" sz="2400" b="1" dirty="0"/>
              <a:t>vs. 15-19, 23-25</a:t>
            </a:r>
            <a:endParaRPr lang="en-US" sz="2400" dirty="0"/>
          </a:p>
          <a:p>
            <a:pPr lvl="1"/>
            <a:r>
              <a:rPr lang="en-US" sz="2400" dirty="0"/>
              <a:t>The Lord will not “relent” or change His mind. </a:t>
            </a:r>
            <a:r>
              <a:rPr lang="en-US" sz="2400" b="1" dirty="0"/>
              <a:t>Vs. 20-22</a:t>
            </a:r>
            <a:endParaRPr lang="en-US" sz="2400" dirty="0"/>
          </a:p>
          <a:p>
            <a:r>
              <a:rPr lang="en-US" sz="2800" dirty="0"/>
              <a:t>The purpose of this is to establish the insufficiency of the Levitical priesthood and the need for a change to one more superior.</a:t>
            </a:r>
          </a:p>
          <a:p>
            <a:pPr marL="0" indent="0">
              <a:buNone/>
            </a:pPr>
            <a:endParaRPr lang="en-US" sz="2800" dirty="0"/>
          </a:p>
          <a:p>
            <a:pPr lvl="1"/>
            <a:endParaRPr lang="en-US" sz="2400" dirty="0"/>
          </a:p>
        </p:txBody>
      </p:sp>
    </p:spTree>
    <p:extLst>
      <p:ext uri="{BB962C8B-B14F-4D97-AF65-F5344CB8AC3E}">
        <p14:creationId xmlns:p14="http://schemas.microsoft.com/office/powerpoint/2010/main" val="94885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914B-CD24-7237-FA59-B763D292A117}"/>
              </a:ext>
            </a:extLst>
          </p:cNvPr>
          <p:cNvSpPr>
            <a:spLocks noGrp="1"/>
          </p:cNvSpPr>
          <p:nvPr>
            <p:ph type="title"/>
          </p:nvPr>
        </p:nvSpPr>
        <p:spPr/>
        <p:txBody>
          <a:bodyPr/>
          <a:lstStyle/>
          <a:p>
            <a:r>
              <a:rPr lang="en-US" dirty="0"/>
              <a:t>Aaronic Priesthood Inferior to the Priesthood of Christ – 7:11-14</a:t>
            </a:r>
          </a:p>
        </p:txBody>
      </p:sp>
      <p:sp>
        <p:nvSpPr>
          <p:cNvPr id="3" name="Content Placeholder 2">
            <a:extLst>
              <a:ext uri="{FF2B5EF4-FFF2-40B4-BE49-F238E27FC236}">
                <a16:creationId xmlns:a16="http://schemas.microsoft.com/office/drawing/2014/main" id="{3BF1642E-26F0-2B80-0BF2-A1D4D18843C5}"/>
              </a:ext>
            </a:extLst>
          </p:cNvPr>
          <p:cNvSpPr>
            <a:spLocks noGrp="1"/>
          </p:cNvSpPr>
          <p:nvPr>
            <p:ph idx="1"/>
          </p:nvPr>
        </p:nvSpPr>
        <p:spPr/>
        <p:txBody>
          <a:bodyPr>
            <a:normAutofit/>
          </a:bodyPr>
          <a:lstStyle/>
          <a:p>
            <a:r>
              <a:rPr lang="en-US" sz="2800" dirty="0"/>
              <a:t>A change in priesthood also implies a change in law which governs and regulates it.</a:t>
            </a:r>
          </a:p>
          <a:p>
            <a:r>
              <a:rPr lang="en-US" sz="2800" dirty="0"/>
              <a:t>This change brings a “better hope” through which we draw close to God. </a:t>
            </a:r>
            <a:r>
              <a:rPr lang="en-US" sz="2800" b="1" dirty="0"/>
              <a:t>Vs. 16-19</a:t>
            </a:r>
            <a:endParaRPr lang="en-US" sz="2800" dirty="0"/>
          </a:p>
          <a:p>
            <a:pPr marL="0" indent="0">
              <a:buNone/>
            </a:pPr>
            <a:endParaRPr lang="en-US" sz="2800" dirty="0"/>
          </a:p>
          <a:p>
            <a:pPr lvl="1"/>
            <a:endParaRPr lang="en-US" sz="2400" dirty="0"/>
          </a:p>
        </p:txBody>
      </p:sp>
    </p:spTree>
    <p:extLst>
      <p:ext uri="{BB962C8B-B14F-4D97-AF65-F5344CB8AC3E}">
        <p14:creationId xmlns:p14="http://schemas.microsoft.com/office/powerpoint/2010/main" val="234089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20E7F-33EA-5228-4133-7D13C8067B61}"/>
              </a:ext>
            </a:extLst>
          </p:cNvPr>
          <p:cNvSpPr>
            <a:spLocks noGrp="1"/>
          </p:cNvSpPr>
          <p:nvPr>
            <p:ph type="title"/>
          </p:nvPr>
        </p:nvSpPr>
        <p:spPr/>
        <p:txBody>
          <a:bodyPr/>
          <a:lstStyle/>
          <a:p>
            <a:r>
              <a:rPr lang="en-US" dirty="0"/>
              <a:t>Hebrews 7:15-19</a:t>
            </a:r>
          </a:p>
        </p:txBody>
      </p:sp>
      <p:sp>
        <p:nvSpPr>
          <p:cNvPr id="3" name="Content Placeholder 2">
            <a:extLst>
              <a:ext uri="{FF2B5EF4-FFF2-40B4-BE49-F238E27FC236}">
                <a16:creationId xmlns:a16="http://schemas.microsoft.com/office/drawing/2014/main" id="{21C365B6-A73E-51D3-1506-091FFDBBD1C6}"/>
              </a:ext>
            </a:extLst>
          </p:cNvPr>
          <p:cNvSpPr>
            <a:spLocks noGrp="1"/>
          </p:cNvSpPr>
          <p:nvPr>
            <p:ph idx="1"/>
          </p:nvPr>
        </p:nvSpPr>
        <p:spPr/>
        <p:txBody>
          <a:bodyPr>
            <a:normAutofit/>
          </a:bodyPr>
          <a:lstStyle/>
          <a:p>
            <a:r>
              <a:rPr lang="en-US" sz="2800" b="1" u="sng" dirty="0">
                <a:hlinkClick r:id="rId2"/>
              </a:rPr>
              <a:t>Heb 7:15</a:t>
            </a:r>
            <a:r>
              <a:rPr lang="en-US" sz="2800" dirty="0">
                <a:hlinkClick r:id="rId2"/>
              </a:rPr>
              <a:t> </a:t>
            </a:r>
            <a:r>
              <a:rPr lang="en-US" sz="2800" dirty="0"/>
              <a:t> And it is yet far more evident if, in the likeness of Melchizedek, there arises another priest</a:t>
            </a:r>
          </a:p>
          <a:p>
            <a:r>
              <a:rPr lang="en-US" sz="2800" b="1" u="sng" dirty="0">
                <a:hlinkClick r:id="rId3"/>
              </a:rPr>
              <a:t>Heb 7:16</a:t>
            </a:r>
            <a:r>
              <a:rPr lang="en-US" sz="2800" dirty="0">
                <a:hlinkClick r:id="rId3"/>
              </a:rPr>
              <a:t> </a:t>
            </a:r>
            <a:r>
              <a:rPr lang="en-US" sz="2800" dirty="0"/>
              <a:t> who has come, not according to the law of a fleshly commandment, but according to the power of an endless life.</a:t>
            </a:r>
          </a:p>
          <a:p>
            <a:r>
              <a:rPr lang="en-US" sz="2800" b="1" u="sng" dirty="0">
                <a:hlinkClick r:id="rId4"/>
              </a:rPr>
              <a:t>Heb 7:17</a:t>
            </a:r>
            <a:r>
              <a:rPr lang="en-US" sz="2800" dirty="0">
                <a:hlinkClick r:id="rId4"/>
              </a:rPr>
              <a:t> </a:t>
            </a:r>
            <a:r>
              <a:rPr lang="en-US" sz="2800" dirty="0"/>
              <a:t> For He testifies: "YOU ARE A PRIEST FOREVER ACCORDING TO THE ORDER OF MELCHIZEDEK."</a:t>
            </a:r>
          </a:p>
        </p:txBody>
      </p:sp>
    </p:spTree>
    <p:extLst>
      <p:ext uri="{BB962C8B-B14F-4D97-AF65-F5344CB8AC3E}">
        <p14:creationId xmlns:p14="http://schemas.microsoft.com/office/powerpoint/2010/main" val="232901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20E7F-33EA-5228-4133-7D13C8067B61}"/>
              </a:ext>
            </a:extLst>
          </p:cNvPr>
          <p:cNvSpPr>
            <a:spLocks noGrp="1"/>
          </p:cNvSpPr>
          <p:nvPr>
            <p:ph type="title"/>
          </p:nvPr>
        </p:nvSpPr>
        <p:spPr/>
        <p:txBody>
          <a:bodyPr/>
          <a:lstStyle/>
          <a:p>
            <a:r>
              <a:rPr lang="en-US" dirty="0"/>
              <a:t>Hebrews 7:15-19</a:t>
            </a:r>
          </a:p>
        </p:txBody>
      </p:sp>
      <p:sp>
        <p:nvSpPr>
          <p:cNvPr id="3" name="Content Placeholder 2">
            <a:extLst>
              <a:ext uri="{FF2B5EF4-FFF2-40B4-BE49-F238E27FC236}">
                <a16:creationId xmlns:a16="http://schemas.microsoft.com/office/drawing/2014/main" id="{21C365B6-A73E-51D3-1506-091FFDBBD1C6}"/>
              </a:ext>
            </a:extLst>
          </p:cNvPr>
          <p:cNvSpPr>
            <a:spLocks noGrp="1"/>
          </p:cNvSpPr>
          <p:nvPr>
            <p:ph idx="1"/>
          </p:nvPr>
        </p:nvSpPr>
        <p:spPr/>
        <p:txBody>
          <a:bodyPr>
            <a:normAutofit/>
          </a:bodyPr>
          <a:lstStyle/>
          <a:p>
            <a:r>
              <a:rPr lang="en-US" sz="2800" b="1" u="sng" dirty="0">
                <a:hlinkClick r:id="rId2"/>
              </a:rPr>
              <a:t>Heb 7:18</a:t>
            </a:r>
            <a:r>
              <a:rPr lang="en-US" sz="2800" dirty="0">
                <a:hlinkClick r:id="rId2"/>
              </a:rPr>
              <a:t> </a:t>
            </a:r>
            <a:r>
              <a:rPr lang="en-US" sz="2800" dirty="0"/>
              <a:t> For on the one hand there is an annulling of the former commandment because of its weakness and unprofitableness,</a:t>
            </a:r>
          </a:p>
          <a:p>
            <a:r>
              <a:rPr lang="en-US" sz="2800" b="1" u="sng" dirty="0">
                <a:hlinkClick r:id="rId3"/>
              </a:rPr>
              <a:t>Heb 7:19</a:t>
            </a:r>
            <a:r>
              <a:rPr lang="en-US" sz="2800" dirty="0">
                <a:hlinkClick r:id="rId3"/>
              </a:rPr>
              <a:t> </a:t>
            </a:r>
            <a:r>
              <a:rPr lang="en-US" sz="2800" dirty="0"/>
              <a:t> for the law made nothing perfect; on the other hand, </a:t>
            </a:r>
            <a:r>
              <a:rPr lang="en-US" sz="2800" i="1" dirty="0"/>
              <a:t>there is the</a:t>
            </a:r>
            <a:r>
              <a:rPr lang="en-US" sz="2800" dirty="0"/>
              <a:t> bringing in of a better hope, through which we draw near to God.</a:t>
            </a:r>
          </a:p>
        </p:txBody>
      </p:sp>
    </p:spTree>
    <p:extLst>
      <p:ext uri="{BB962C8B-B14F-4D97-AF65-F5344CB8AC3E}">
        <p14:creationId xmlns:p14="http://schemas.microsoft.com/office/powerpoint/2010/main" val="266389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F855-D4F0-C6AE-106A-B1398067C0DA}"/>
              </a:ext>
            </a:extLst>
          </p:cNvPr>
          <p:cNvSpPr>
            <a:spLocks noGrp="1"/>
          </p:cNvSpPr>
          <p:nvPr>
            <p:ph type="title"/>
          </p:nvPr>
        </p:nvSpPr>
        <p:spPr/>
        <p:txBody>
          <a:bodyPr/>
          <a:lstStyle/>
          <a:p>
            <a:r>
              <a:rPr lang="en-US" dirty="0"/>
              <a:t>Superiority of the Priesthood of Christ – 7:15-19</a:t>
            </a:r>
          </a:p>
        </p:txBody>
      </p:sp>
      <p:sp>
        <p:nvSpPr>
          <p:cNvPr id="3" name="Content Placeholder 2">
            <a:extLst>
              <a:ext uri="{FF2B5EF4-FFF2-40B4-BE49-F238E27FC236}">
                <a16:creationId xmlns:a16="http://schemas.microsoft.com/office/drawing/2014/main" id="{E42BFABC-5244-CDF5-1E6C-7BB67AAAD029}"/>
              </a:ext>
            </a:extLst>
          </p:cNvPr>
          <p:cNvSpPr>
            <a:spLocks noGrp="1"/>
          </p:cNvSpPr>
          <p:nvPr>
            <p:ph idx="1"/>
          </p:nvPr>
        </p:nvSpPr>
        <p:spPr>
          <a:xfrm>
            <a:off x="680321" y="2336873"/>
            <a:ext cx="9613861" cy="3985868"/>
          </a:xfrm>
        </p:spPr>
        <p:txBody>
          <a:bodyPr>
            <a:normAutofit/>
          </a:bodyPr>
          <a:lstStyle/>
          <a:p>
            <a:r>
              <a:rPr lang="en-US" sz="2800" dirty="0"/>
              <a:t>The old priesthood and law have been done away with.</a:t>
            </a:r>
          </a:p>
          <a:p>
            <a:r>
              <a:rPr lang="en-US" sz="2800" dirty="0"/>
              <a:t>This becomes even more evident when examining </a:t>
            </a:r>
            <a:r>
              <a:rPr lang="en-US" sz="2800" b="1" dirty="0"/>
              <a:t>Ps. 110</a:t>
            </a:r>
            <a:r>
              <a:rPr lang="en-US" sz="2800" dirty="0"/>
              <a:t>.</a:t>
            </a:r>
          </a:p>
          <a:p>
            <a:pPr lvl="1"/>
            <a:r>
              <a:rPr lang="en-US" sz="2400" dirty="0"/>
              <a:t>The Psalm has come true in the rise of Jesus’ priesthood.</a:t>
            </a:r>
          </a:p>
          <a:p>
            <a:pPr lvl="1"/>
            <a:r>
              <a:rPr lang="en-US" sz="2400" dirty="0"/>
              <a:t>Very different than the Levitical priesthood.</a:t>
            </a:r>
          </a:p>
          <a:p>
            <a:r>
              <a:rPr lang="en-US" sz="2800" dirty="0"/>
              <a:t>Jesus rose in the likeness of Melchizedek. </a:t>
            </a:r>
            <a:r>
              <a:rPr lang="en-US" sz="2800" b="1" dirty="0"/>
              <a:t>Vs. 15</a:t>
            </a:r>
            <a:endParaRPr lang="en-US" sz="2800" dirty="0"/>
          </a:p>
          <a:p>
            <a:pPr lvl="1"/>
            <a:r>
              <a:rPr lang="en-US" sz="2400" dirty="0"/>
              <a:t>Not based on his flesh – ancestry.</a:t>
            </a:r>
          </a:p>
          <a:p>
            <a:pPr lvl="1"/>
            <a:r>
              <a:rPr lang="en-US" sz="2400" dirty="0"/>
              <a:t>Not based on earthly qualifications.</a:t>
            </a:r>
          </a:p>
          <a:p>
            <a:pPr lvl="1"/>
            <a:r>
              <a:rPr lang="en-US" sz="2400" dirty="0"/>
              <a:t>Rather based on heavenly and spiritual grounds.</a:t>
            </a:r>
          </a:p>
          <a:p>
            <a:pPr lvl="1"/>
            <a:endParaRPr lang="en-US" sz="2400" dirty="0"/>
          </a:p>
        </p:txBody>
      </p:sp>
    </p:spTree>
    <p:extLst>
      <p:ext uri="{BB962C8B-B14F-4D97-AF65-F5344CB8AC3E}">
        <p14:creationId xmlns:p14="http://schemas.microsoft.com/office/powerpoint/2010/main" val="74831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F855-D4F0-C6AE-106A-B1398067C0DA}"/>
              </a:ext>
            </a:extLst>
          </p:cNvPr>
          <p:cNvSpPr>
            <a:spLocks noGrp="1"/>
          </p:cNvSpPr>
          <p:nvPr>
            <p:ph type="title"/>
          </p:nvPr>
        </p:nvSpPr>
        <p:spPr/>
        <p:txBody>
          <a:bodyPr/>
          <a:lstStyle/>
          <a:p>
            <a:r>
              <a:rPr lang="en-US" dirty="0"/>
              <a:t>Superiority of the Priesthood of Christ – 7:15-19</a:t>
            </a:r>
          </a:p>
        </p:txBody>
      </p:sp>
      <p:sp>
        <p:nvSpPr>
          <p:cNvPr id="3" name="Content Placeholder 2">
            <a:extLst>
              <a:ext uri="{FF2B5EF4-FFF2-40B4-BE49-F238E27FC236}">
                <a16:creationId xmlns:a16="http://schemas.microsoft.com/office/drawing/2014/main" id="{E42BFABC-5244-CDF5-1E6C-7BB67AAAD029}"/>
              </a:ext>
            </a:extLst>
          </p:cNvPr>
          <p:cNvSpPr>
            <a:spLocks noGrp="1"/>
          </p:cNvSpPr>
          <p:nvPr>
            <p:ph idx="1"/>
          </p:nvPr>
        </p:nvSpPr>
        <p:spPr>
          <a:xfrm>
            <a:off x="680321" y="2336873"/>
            <a:ext cx="9613861" cy="3985868"/>
          </a:xfrm>
        </p:spPr>
        <p:txBody>
          <a:bodyPr>
            <a:normAutofit/>
          </a:bodyPr>
          <a:lstStyle/>
          <a:p>
            <a:r>
              <a:rPr lang="en-US" sz="2800" dirty="0"/>
              <a:t>Jesus holds a transcendent priesthood by the “power of an indestructible life. </a:t>
            </a:r>
            <a:r>
              <a:rPr lang="en-US" sz="2800" b="1" dirty="0"/>
              <a:t>Vs. 16</a:t>
            </a:r>
            <a:endParaRPr lang="en-US" sz="2400" dirty="0"/>
          </a:p>
          <a:p>
            <a:r>
              <a:rPr lang="en-US" sz="2800" b="1" dirty="0"/>
              <a:t>Ps. 110:4 </a:t>
            </a:r>
            <a:r>
              <a:rPr lang="en-US" sz="2800" dirty="0"/>
              <a:t>is quoted to contrast Jesus from other priests. </a:t>
            </a:r>
            <a:r>
              <a:rPr lang="en-US" sz="2800" b="1" dirty="0"/>
              <a:t>Vs. 17</a:t>
            </a:r>
            <a:endParaRPr lang="en-US" sz="2800" dirty="0"/>
          </a:p>
          <a:p>
            <a:pPr lvl="1"/>
            <a:r>
              <a:rPr lang="en-US" sz="2400" dirty="0"/>
              <a:t>Others served for a limited number of years.</a:t>
            </a:r>
          </a:p>
          <a:p>
            <a:pPr lvl="1"/>
            <a:r>
              <a:rPr lang="en-US" sz="2400" dirty="0"/>
              <a:t>Jesus’ priesthood never ends.</a:t>
            </a:r>
          </a:p>
        </p:txBody>
      </p:sp>
    </p:spTree>
    <p:extLst>
      <p:ext uri="{BB962C8B-B14F-4D97-AF65-F5344CB8AC3E}">
        <p14:creationId xmlns:p14="http://schemas.microsoft.com/office/powerpoint/2010/main" val="219766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0B4D7-5D11-66EC-4EDB-53A11A1B58D4}"/>
              </a:ext>
            </a:extLst>
          </p:cNvPr>
          <p:cNvSpPr>
            <a:spLocks noGrp="1"/>
          </p:cNvSpPr>
          <p:nvPr>
            <p:ph type="title"/>
          </p:nvPr>
        </p:nvSpPr>
        <p:spPr/>
        <p:txBody>
          <a:bodyPr/>
          <a:lstStyle/>
          <a:p>
            <a:r>
              <a:rPr lang="en-US" dirty="0"/>
              <a:t>After the Order of Melchizedek</a:t>
            </a:r>
          </a:p>
        </p:txBody>
      </p:sp>
      <p:sp>
        <p:nvSpPr>
          <p:cNvPr id="3" name="Content Placeholder 2">
            <a:extLst>
              <a:ext uri="{FF2B5EF4-FFF2-40B4-BE49-F238E27FC236}">
                <a16:creationId xmlns:a16="http://schemas.microsoft.com/office/drawing/2014/main" id="{52AA2760-4169-272B-DD8D-55572329273A}"/>
              </a:ext>
            </a:extLst>
          </p:cNvPr>
          <p:cNvSpPr>
            <a:spLocks noGrp="1"/>
          </p:cNvSpPr>
          <p:nvPr>
            <p:ph idx="1"/>
          </p:nvPr>
        </p:nvSpPr>
        <p:spPr/>
        <p:txBody>
          <a:bodyPr>
            <a:normAutofit/>
          </a:bodyPr>
          <a:lstStyle/>
          <a:p>
            <a:r>
              <a:rPr lang="en-US" sz="2800" dirty="0"/>
              <a:t>Melchizedek meets Abraham. </a:t>
            </a:r>
            <a:r>
              <a:rPr lang="en-US" sz="2800" b="1" dirty="0"/>
              <a:t>Gen. 14</a:t>
            </a:r>
            <a:endParaRPr lang="en-US" sz="2800" dirty="0"/>
          </a:p>
          <a:p>
            <a:pPr lvl="1"/>
            <a:r>
              <a:rPr lang="en-US" sz="2400" dirty="0"/>
              <a:t>After Abraham rescued Lot from capture.</a:t>
            </a:r>
          </a:p>
          <a:p>
            <a:pPr lvl="1"/>
            <a:r>
              <a:rPr lang="en-US" sz="2400" dirty="0"/>
              <a:t>They meet near Salem (Jerusalem).</a:t>
            </a:r>
          </a:p>
          <a:p>
            <a:pPr lvl="1"/>
            <a:r>
              <a:rPr lang="en-US" sz="2400" dirty="0"/>
              <a:t>Melchizedek blesses Abraham.</a:t>
            </a:r>
          </a:p>
          <a:p>
            <a:pPr lvl="1"/>
            <a:r>
              <a:rPr lang="en-US" sz="2400" dirty="0"/>
              <a:t>Abraham pays him tribute – a tenth of the spoils of war.</a:t>
            </a:r>
          </a:p>
          <a:p>
            <a:r>
              <a:rPr lang="en-US" sz="2800" dirty="0"/>
              <a:t>Centuries later God, through David, commissions the Messiah in Psalms 110.</a:t>
            </a:r>
          </a:p>
          <a:p>
            <a:r>
              <a:rPr lang="en-US" sz="2800" dirty="0"/>
              <a:t>These are the only two places Melchizedek is mentioned.</a:t>
            </a:r>
          </a:p>
        </p:txBody>
      </p:sp>
    </p:spTree>
    <p:extLst>
      <p:ext uri="{BB962C8B-B14F-4D97-AF65-F5344CB8AC3E}">
        <p14:creationId xmlns:p14="http://schemas.microsoft.com/office/powerpoint/2010/main" val="293316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F855-D4F0-C6AE-106A-B1398067C0DA}"/>
              </a:ext>
            </a:extLst>
          </p:cNvPr>
          <p:cNvSpPr>
            <a:spLocks noGrp="1"/>
          </p:cNvSpPr>
          <p:nvPr>
            <p:ph type="title"/>
          </p:nvPr>
        </p:nvSpPr>
        <p:spPr/>
        <p:txBody>
          <a:bodyPr/>
          <a:lstStyle/>
          <a:p>
            <a:r>
              <a:rPr lang="en-US" dirty="0"/>
              <a:t>Superiority of the Priesthood of Christ – 7:15-19</a:t>
            </a:r>
          </a:p>
        </p:txBody>
      </p:sp>
      <p:sp>
        <p:nvSpPr>
          <p:cNvPr id="3" name="Content Placeholder 2">
            <a:extLst>
              <a:ext uri="{FF2B5EF4-FFF2-40B4-BE49-F238E27FC236}">
                <a16:creationId xmlns:a16="http://schemas.microsoft.com/office/drawing/2014/main" id="{E42BFABC-5244-CDF5-1E6C-7BB67AAAD029}"/>
              </a:ext>
            </a:extLst>
          </p:cNvPr>
          <p:cNvSpPr>
            <a:spLocks noGrp="1"/>
          </p:cNvSpPr>
          <p:nvPr>
            <p:ph idx="1"/>
          </p:nvPr>
        </p:nvSpPr>
        <p:spPr>
          <a:xfrm>
            <a:off x="680321" y="2336873"/>
            <a:ext cx="9613861" cy="3985868"/>
          </a:xfrm>
        </p:spPr>
        <p:txBody>
          <a:bodyPr>
            <a:normAutofit/>
          </a:bodyPr>
          <a:lstStyle/>
          <a:p>
            <a:r>
              <a:rPr lang="en-US" sz="2800" dirty="0"/>
              <a:t>Our writer then ties the Priesthood to the Law. </a:t>
            </a:r>
            <a:r>
              <a:rPr lang="en-US" sz="2800" b="1" dirty="0"/>
              <a:t>Vs. 18-19</a:t>
            </a:r>
            <a:endParaRPr lang="en-US" sz="2800" dirty="0"/>
          </a:p>
          <a:p>
            <a:pPr lvl="1"/>
            <a:r>
              <a:rPr lang="en-US" sz="2400" dirty="0"/>
              <a:t>The emergence of a new Priesthood brings with it a new Law.</a:t>
            </a:r>
          </a:p>
          <a:p>
            <a:pPr lvl="1"/>
            <a:r>
              <a:rPr lang="en-US" sz="2400" dirty="0"/>
              <a:t>The reason given is weakness in the prior.</a:t>
            </a:r>
          </a:p>
          <a:p>
            <a:pPr lvl="1"/>
            <a:r>
              <a:rPr lang="en-US" sz="2400" dirty="0"/>
              <a:t>Neither (priesthood or law) were perfect. </a:t>
            </a:r>
            <a:r>
              <a:rPr lang="en-US" sz="2400" b="1" dirty="0"/>
              <a:t>Vs. 19</a:t>
            </a:r>
            <a:endParaRPr lang="en-US" sz="2400" dirty="0"/>
          </a:p>
          <a:p>
            <a:r>
              <a:rPr lang="en-US" sz="2800" dirty="0"/>
              <a:t>However, what is replacing them is “better.”</a:t>
            </a:r>
          </a:p>
          <a:p>
            <a:pPr lvl="1"/>
            <a:r>
              <a:rPr lang="en-US" sz="2400" dirty="0"/>
              <a:t>Better because it deals more effectively with sin.</a:t>
            </a:r>
          </a:p>
          <a:p>
            <a:pPr lvl="1"/>
            <a:r>
              <a:rPr lang="en-US" sz="2400" dirty="0"/>
              <a:t>The new can bring us closer to God. </a:t>
            </a:r>
            <a:r>
              <a:rPr lang="en-US" sz="2400" b="1" dirty="0"/>
              <a:t>Vs. 19, 4:16</a:t>
            </a:r>
            <a:endParaRPr lang="en-US" sz="2400" dirty="0"/>
          </a:p>
        </p:txBody>
      </p:sp>
    </p:spTree>
    <p:extLst>
      <p:ext uri="{BB962C8B-B14F-4D97-AF65-F5344CB8AC3E}">
        <p14:creationId xmlns:p14="http://schemas.microsoft.com/office/powerpoint/2010/main" val="367493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7C5B-A33C-C20F-36AE-AC0D26DCE9A0}"/>
              </a:ext>
            </a:extLst>
          </p:cNvPr>
          <p:cNvSpPr>
            <a:spLocks noGrp="1"/>
          </p:cNvSpPr>
          <p:nvPr>
            <p:ph type="title"/>
          </p:nvPr>
        </p:nvSpPr>
        <p:spPr/>
        <p:txBody>
          <a:bodyPr/>
          <a:lstStyle/>
          <a:p>
            <a:r>
              <a:rPr lang="en-US" dirty="0"/>
              <a:t>Hebrews 7: 20-22</a:t>
            </a:r>
          </a:p>
        </p:txBody>
      </p:sp>
      <p:sp>
        <p:nvSpPr>
          <p:cNvPr id="3" name="Content Placeholder 2">
            <a:extLst>
              <a:ext uri="{FF2B5EF4-FFF2-40B4-BE49-F238E27FC236}">
                <a16:creationId xmlns:a16="http://schemas.microsoft.com/office/drawing/2014/main" id="{25F4C386-E7DA-E798-5E44-CA022037AF22}"/>
              </a:ext>
            </a:extLst>
          </p:cNvPr>
          <p:cNvSpPr>
            <a:spLocks noGrp="1"/>
          </p:cNvSpPr>
          <p:nvPr>
            <p:ph idx="1"/>
          </p:nvPr>
        </p:nvSpPr>
        <p:spPr>
          <a:xfrm>
            <a:off x="680321" y="2336873"/>
            <a:ext cx="9613861" cy="3963566"/>
          </a:xfrm>
        </p:spPr>
        <p:txBody>
          <a:bodyPr>
            <a:normAutofit/>
          </a:bodyPr>
          <a:lstStyle/>
          <a:p>
            <a:r>
              <a:rPr lang="en-US" sz="2800" b="1" u="sng" dirty="0">
                <a:hlinkClick r:id="rId2"/>
              </a:rPr>
              <a:t>Heb 7:20</a:t>
            </a:r>
            <a:r>
              <a:rPr lang="en-US" sz="2800" dirty="0">
                <a:hlinkClick r:id="rId2"/>
              </a:rPr>
              <a:t> </a:t>
            </a:r>
            <a:r>
              <a:rPr lang="en-US" sz="2800" dirty="0"/>
              <a:t> And inasmuch as </a:t>
            </a:r>
            <a:r>
              <a:rPr lang="en-US" sz="2800" i="1" dirty="0"/>
              <a:t>He was</a:t>
            </a:r>
            <a:r>
              <a:rPr lang="en-US" sz="2800" dirty="0"/>
              <a:t> not </a:t>
            </a:r>
            <a:r>
              <a:rPr lang="en-US" sz="2800" i="1" dirty="0"/>
              <a:t>made priest </a:t>
            </a:r>
            <a:r>
              <a:rPr lang="en-US" sz="2800" dirty="0"/>
              <a:t>without an oath</a:t>
            </a:r>
          </a:p>
          <a:p>
            <a:r>
              <a:rPr lang="en-US" sz="2800" b="1" u="sng" dirty="0">
                <a:hlinkClick r:id="rId3"/>
              </a:rPr>
              <a:t>Heb 7:21</a:t>
            </a:r>
            <a:r>
              <a:rPr lang="en-US" sz="2800" dirty="0">
                <a:hlinkClick r:id="rId3"/>
              </a:rPr>
              <a:t> </a:t>
            </a:r>
            <a:r>
              <a:rPr lang="en-US" sz="2800" dirty="0"/>
              <a:t> (for they have become priests without an oath, but He with an oath by Him who said to Him: "THE LORD HAS SWORN AND WILL NOT RELENT, 'YOU ARE A PRIEST FOREVER ACCORDING TO THE ORDER OF MELCHIZEDEK' "),</a:t>
            </a:r>
          </a:p>
          <a:p>
            <a:r>
              <a:rPr lang="en-US" sz="2800" b="1" u="sng" dirty="0">
                <a:hlinkClick r:id="rId4"/>
              </a:rPr>
              <a:t>Heb 7:22</a:t>
            </a:r>
            <a:r>
              <a:rPr lang="en-US" sz="2800" dirty="0">
                <a:hlinkClick r:id="rId4"/>
              </a:rPr>
              <a:t> </a:t>
            </a:r>
            <a:r>
              <a:rPr lang="en-US" sz="2800" dirty="0"/>
              <a:t> by so much more Jesus has become a surety of a better covenant.</a:t>
            </a:r>
          </a:p>
        </p:txBody>
      </p:sp>
    </p:spTree>
    <p:extLst>
      <p:ext uri="{BB962C8B-B14F-4D97-AF65-F5344CB8AC3E}">
        <p14:creationId xmlns:p14="http://schemas.microsoft.com/office/powerpoint/2010/main" val="2119165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5E57-097A-D607-618F-FCB0C86DBC76}"/>
              </a:ext>
            </a:extLst>
          </p:cNvPr>
          <p:cNvSpPr>
            <a:spLocks noGrp="1"/>
          </p:cNvSpPr>
          <p:nvPr>
            <p:ph type="title"/>
          </p:nvPr>
        </p:nvSpPr>
        <p:spPr/>
        <p:txBody>
          <a:bodyPr/>
          <a:lstStyle/>
          <a:p>
            <a:r>
              <a:rPr lang="en-US" dirty="0"/>
              <a:t>Christ’s Priesthood Superior Because of a Divine Oath – 7:20-22</a:t>
            </a:r>
          </a:p>
        </p:txBody>
      </p:sp>
      <p:sp>
        <p:nvSpPr>
          <p:cNvPr id="3" name="Content Placeholder 2">
            <a:extLst>
              <a:ext uri="{FF2B5EF4-FFF2-40B4-BE49-F238E27FC236}">
                <a16:creationId xmlns:a16="http://schemas.microsoft.com/office/drawing/2014/main" id="{9D455786-9121-C90E-DCEE-60399A70C314}"/>
              </a:ext>
            </a:extLst>
          </p:cNvPr>
          <p:cNvSpPr>
            <a:spLocks noGrp="1"/>
          </p:cNvSpPr>
          <p:nvPr>
            <p:ph idx="1"/>
          </p:nvPr>
        </p:nvSpPr>
        <p:spPr/>
        <p:txBody>
          <a:bodyPr>
            <a:normAutofit/>
          </a:bodyPr>
          <a:lstStyle/>
          <a:p>
            <a:r>
              <a:rPr lang="en-US" sz="2800" dirty="0"/>
              <a:t>Three times in this chapter God declares Jesus’ priesthood to be “forever.” </a:t>
            </a:r>
            <a:r>
              <a:rPr lang="en-US" sz="2800" b="1" dirty="0"/>
              <a:t>Vs. 3,17,21</a:t>
            </a:r>
            <a:endParaRPr lang="en-US" sz="2800" dirty="0"/>
          </a:p>
          <a:p>
            <a:r>
              <a:rPr lang="en-US" sz="2800" dirty="0"/>
              <a:t>The Hebrew writer cites </a:t>
            </a:r>
            <a:r>
              <a:rPr lang="en-US" sz="2800" b="1" dirty="0"/>
              <a:t>Ps. 110:4</a:t>
            </a:r>
            <a:r>
              <a:rPr lang="en-US" sz="2800" dirty="0"/>
              <a:t> because it contains a powerful oath declared by God that Jesus’ priesthood would be changeless. </a:t>
            </a:r>
          </a:p>
        </p:txBody>
      </p:sp>
    </p:spTree>
    <p:extLst>
      <p:ext uri="{BB962C8B-B14F-4D97-AF65-F5344CB8AC3E}">
        <p14:creationId xmlns:p14="http://schemas.microsoft.com/office/powerpoint/2010/main" val="200462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5E57-097A-D607-618F-FCB0C86DBC76}"/>
              </a:ext>
            </a:extLst>
          </p:cNvPr>
          <p:cNvSpPr>
            <a:spLocks noGrp="1"/>
          </p:cNvSpPr>
          <p:nvPr>
            <p:ph type="title"/>
          </p:nvPr>
        </p:nvSpPr>
        <p:spPr/>
        <p:txBody>
          <a:bodyPr/>
          <a:lstStyle/>
          <a:p>
            <a:r>
              <a:rPr lang="en-US" dirty="0"/>
              <a:t>Christ’s Priesthood Superior Because of a Divine Oath – 7:20-22</a:t>
            </a:r>
          </a:p>
        </p:txBody>
      </p:sp>
      <p:sp>
        <p:nvSpPr>
          <p:cNvPr id="3" name="Content Placeholder 2">
            <a:extLst>
              <a:ext uri="{FF2B5EF4-FFF2-40B4-BE49-F238E27FC236}">
                <a16:creationId xmlns:a16="http://schemas.microsoft.com/office/drawing/2014/main" id="{9D455786-9121-C90E-DCEE-60399A70C314}"/>
              </a:ext>
            </a:extLst>
          </p:cNvPr>
          <p:cNvSpPr>
            <a:spLocks noGrp="1"/>
          </p:cNvSpPr>
          <p:nvPr>
            <p:ph idx="1"/>
          </p:nvPr>
        </p:nvSpPr>
        <p:spPr/>
        <p:txBody>
          <a:bodyPr>
            <a:normAutofit/>
          </a:bodyPr>
          <a:lstStyle/>
          <a:p>
            <a:r>
              <a:rPr lang="en-US" sz="2800" dirty="0"/>
              <a:t>The oath consisted of two parts:</a:t>
            </a:r>
          </a:p>
          <a:p>
            <a:pPr marL="914400" lvl="1" indent="-457200">
              <a:buFont typeface="+mj-lt"/>
              <a:buAutoNum type="arabicPeriod"/>
            </a:pPr>
            <a:r>
              <a:rPr lang="en-US" sz="2400" dirty="0"/>
              <a:t>”The LORD has sworn…” – To Jews this was considered certain, as sure as if it had already been done.</a:t>
            </a:r>
          </a:p>
          <a:p>
            <a:pPr marL="914400" lvl="1" indent="-457200">
              <a:buFont typeface="+mj-lt"/>
              <a:buAutoNum type="arabicPeriod"/>
            </a:pPr>
            <a:r>
              <a:rPr lang="en-US" sz="2400" dirty="0"/>
              <a:t>“…and will not relent.” – God will not go back on His promise.</a:t>
            </a:r>
          </a:p>
          <a:p>
            <a:r>
              <a:rPr lang="en-US" sz="2800" dirty="0"/>
              <a:t>The Almighty God who spoke the heavens and the earth into being declared with a most solemn oath that the priestly ministry of Jesus Christ would last “forever,” so it most assuredly will. (BTB, Hebrews, King, page 48)</a:t>
            </a:r>
          </a:p>
        </p:txBody>
      </p:sp>
    </p:spTree>
    <p:extLst>
      <p:ext uri="{BB962C8B-B14F-4D97-AF65-F5344CB8AC3E}">
        <p14:creationId xmlns:p14="http://schemas.microsoft.com/office/powerpoint/2010/main" val="50647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673E-9921-B72E-A0E4-A1C94B98548D}"/>
              </a:ext>
            </a:extLst>
          </p:cNvPr>
          <p:cNvSpPr>
            <a:spLocks noGrp="1"/>
          </p:cNvSpPr>
          <p:nvPr>
            <p:ph type="title"/>
          </p:nvPr>
        </p:nvSpPr>
        <p:spPr/>
        <p:txBody>
          <a:bodyPr/>
          <a:lstStyle/>
          <a:p>
            <a:r>
              <a:rPr lang="en-US" dirty="0"/>
              <a:t>Hebrews 7:23-25</a:t>
            </a:r>
          </a:p>
        </p:txBody>
      </p:sp>
      <p:sp>
        <p:nvSpPr>
          <p:cNvPr id="3" name="Content Placeholder 2">
            <a:extLst>
              <a:ext uri="{FF2B5EF4-FFF2-40B4-BE49-F238E27FC236}">
                <a16:creationId xmlns:a16="http://schemas.microsoft.com/office/drawing/2014/main" id="{C0E67283-18A1-DFC2-7ED0-C1311636CCBE}"/>
              </a:ext>
            </a:extLst>
          </p:cNvPr>
          <p:cNvSpPr>
            <a:spLocks noGrp="1"/>
          </p:cNvSpPr>
          <p:nvPr>
            <p:ph idx="1"/>
          </p:nvPr>
        </p:nvSpPr>
        <p:spPr/>
        <p:txBody>
          <a:bodyPr>
            <a:normAutofit/>
          </a:bodyPr>
          <a:lstStyle/>
          <a:p>
            <a:r>
              <a:rPr lang="en-US" sz="2800" b="1" u="sng" dirty="0">
                <a:hlinkClick r:id="rId2"/>
              </a:rPr>
              <a:t>Heb 7:23</a:t>
            </a:r>
            <a:r>
              <a:rPr lang="en-US" sz="2800" dirty="0">
                <a:hlinkClick r:id="rId2"/>
              </a:rPr>
              <a:t> </a:t>
            </a:r>
            <a:r>
              <a:rPr lang="en-US" sz="2800" dirty="0"/>
              <a:t> Also there were many priests, because they were prevented by death from continuing.</a:t>
            </a:r>
          </a:p>
          <a:p>
            <a:r>
              <a:rPr lang="en-US" sz="2800" b="1" u="sng" dirty="0">
                <a:hlinkClick r:id="rId3"/>
              </a:rPr>
              <a:t>Heb 7:24</a:t>
            </a:r>
            <a:r>
              <a:rPr lang="en-US" sz="2800" dirty="0">
                <a:hlinkClick r:id="rId3"/>
              </a:rPr>
              <a:t> </a:t>
            </a:r>
            <a:r>
              <a:rPr lang="en-US" sz="2800" dirty="0"/>
              <a:t> But He, because He continues forever, has an unchangeable priesthood.</a:t>
            </a:r>
          </a:p>
          <a:p>
            <a:r>
              <a:rPr lang="en-US" sz="2800" b="1" u="sng" dirty="0">
                <a:hlinkClick r:id="rId4"/>
              </a:rPr>
              <a:t>Heb 7:25</a:t>
            </a:r>
            <a:r>
              <a:rPr lang="en-US" sz="2800" dirty="0">
                <a:hlinkClick r:id="rId4"/>
              </a:rPr>
              <a:t> </a:t>
            </a:r>
            <a:r>
              <a:rPr lang="en-US" sz="2800" dirty="0"/>
              <a:t> Therefore He is also able to save to the uttermost those who come to God through Him, since He always lives to make intercession for them.</a:t>
            </a:r>
          </a:p>
        </p:txBody>
      </p:sp>
    </p:spTree>
    <p:extLst>
      <p:ext uri="{BB962C8B-B14F-4D97-AF65-F5344CB8AC3E}">
        <p14:creationId xmlns:p14="http://schemas.microsoft.com/office/powerpoint/2010/main" val="746978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0825-E8FC-1D67-BEBF-651F37F39980}"/>
              </a:ext>
            </a:extLst>
          </p:cNvPr>
          <p:cNvSpPr>
            <a:spLocks noGrp="1"/>
          </p:cNvSpPr>
          <p:nvPr>
            <p:ph type="title"/>
          </p:nvPr>
        </p:nvSpPr>
        <p:spPr/>
        <p:txBody>
          <a:bodyPr/>
          <a:lstStyle/>
          <a:p>
            <a:r>
              <a:rPr lang="en-US" dirty="0"/>
              <a:t>Christ’s Priesthood Superior Because it is Eternal – 7:23-25</a:t>
            </a:r>
          </a:p>
        </p:txBody>
      </p:sp>
      <p:sp>
        <p:nvSpPr>
          <p:cNvPr id="3" name="Content Placeholder 2">
            <a:extLst>
              <a:ext uri="{FF2B5EF4-FFF2-40B4-BE49-F238E27FC236}">
                <a16:creationId xmlns:a16="http://schemas.microsoft.com/office/drawing/2014/main" id="{5CFC469D-7CEF-9A80-E00A-4A733741C728}"/>
              </a:ext>
            </a:extLst>
          </p:cNvPr>
          <p:cNvSpPr>
            <a:spLocks noGrp="1"/>
          </p:cNvSpPr>
          <p:nvPr>
            <p:ph idx="1"/>
          </p:nvPr>
        </p:nvSpPr>
        <p:spPr>
          <a:xfrm>
            <a:off x="680321" y="2336872"/>
            <a:ext cx="9613861" cy="4208893"/>
          </a:xfrm>
        </p:spPr>
        <p:txBody>
          <a:bodyPr>
            <a:normAutofit/>
          </a:bodyPr>
          <a:lstStyle/>
          <a:p>
            <a:r>
              <a:rPr lang="en-US" sz="2800" dirty="0"/>
              <a:t>We see in these verses a contrast between “many” and one.</a:t>
            </a:r>
          </a:p>
          <a:p>
            <a:pPr lvl="1"/>
            <a:r>
              <a:rPr lang="en-US" sz="2400" dirty="0"/>
              <a:t>The fact that there were multiple priests under the Old Law signified incompleteness and imperfection.</a:t>
            </a:r>
          </a:p>
          <a:p>
            <a:r>
              <a:rPr lang="en-US" sz="2800" dirty="0"/>
              <a:t>Death prevented priest under the Old Law from continuing.</a:t>
            </a:r>
          </a:p>
          <a:p>
            <a:pPr lvl="1"/>
            <a:r>
              <a:rPr lang="en-US" sz="2400" dirty="0"/>
              <a:t>Aaron was a priest “forever” by the fact his decedents carried on the role. </a:t>
            </a:r>
            <a:r>
              <a:rPr lang="en-US" sz="2400" b="1" dirty="0"/>
              <a:t>Ex. 40:15; Num. 25:13</a:t>
            </a:r>
            <a:endParaRPr lang="en-US" sz="2400" dirty="0"/>
          </a:p>
          <a:p>
            <a:r>
              <a:rPr lang="en-US" sz="2800" dirty="0"/>
              <a:t>Jesus is given the final priesthood because His is eternal. </a:t>
            </a:r>
            <a:r>
              <a:rPr lang="en-US" sz="2800" b="1" dirty="0"/>
              <a:t>Vs. 24</a:t>
            </a:r>
            <a:endParaRPr lang="en-US" sz="2800" dirty="0"/>
          </a:p>
        </p:txBody>
      </p:sp>
    </p:spTree>
    <p:extLst>
      <p:ext uri="{BB962C8B-B14F-4D97-AF65-F5344CB8AC3E}">
        <p14:creationId xmlns:p14="http://schemas.microsoft.com/office/powerpoint/2010/main" val="107063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D05E-F4F3-F30C-AD7D-F3F170BAB6D9}"/>
              </a:ext>
            </a:extLst>
          </p:cNvPr>
          <p:cNvSpPr>
            <a:spLocks noGrp="1"/>
          </p:cNvSpPr>
          <p:nvPr>
            <p:ph type="title"/>
          </p:nvPr>
        </p:nvSpPr>
        <p:spPr/>
        <p:txBody>
          <a:bodyPr/>
          <a:lstStyle/>
          <a:p>
            <a:r>
              <a:rPr lang="en-US" dirty="0"/>
              <a:t>Hebrews 7:26-28</a:t>
            </a:r>
          </a:p>
        </p:txBody>
      </p:sp>
      <p:sp>
        <p:nvSpPr>
          <p:cNvPr id="3" name="Content Placeholder 2">
            <a:extLst>
              <a:ext uri="{FF2B5EF4-FFF2-40B4-BE49-F238E27FC236}">
                <a16:creationId xmlns:a16="http://schemas.microsoft.com/office/drawing/2014/main" id="{8E3EE26A-5019-6399-8C47-C83DE731F755}"/>
              </a:ext>
            </a:extLst>
          </p:cNvPr>
          <p:cNvSpPr>
            <a:spLocks noGrp="1"/>
          </p:cNvSpPr>
          <p:nvPr>
            <p:ph idx="1"/>
          </p:nvPr>
        </p:nvSpPr>
        <p:spPr>
          <a:xfrm>
            <a:off x="680321" y="2336873"/>
            <a:ext cx="9613861" cy="4220044"/>
          </a:xfrm>
        </p:spPr>
        <p:txBody>
          <a:bodyPr>
            <a:normAutofit lnSpcReduction="10000"/>
          </a:bodyPr>
          <a:lstStyle/>
          <a:p>
            <a:r>
              <a:rPr lang="en-US" sz="2800" b="1" u="sng" dirty="0">
                <a:hlinkClick r:id="rId2"/>
              </a:rPr>
              <a:t>Heb 7:26</a:t>
            </a:r>
            <a:r>
              <a:rPr lang="en-US" sz="2800" dirty="0">
                <a:hlinkClick r:id="rId2"/>
              </a:rPr>
              <a:t> </a:t>
            </a:r>
            <a:r>
              <a:rPr lang="en-US" sz="2800" dirty="0"/>
              <a:t> For such a High Priest was fitting for us, </a:t>
            </a:r>
            <a:r>
              <a:rPr lang="en-US" sz="2800" i="1" dirty="0"/>
              <a:t>who is </a:t>
            </a:r>
            <a:r>
              <a:rPr lang="en-US" sz="2800" dirty="0"/>
              <a:t>holy, harmless, undefiled, separate from sinners, and has become higher than the heavens;</a:t>
            </a:r>
          </a:p>
          <a:p>
            <a:r>
              <a:rPr lang="en-US" sz="2800" b="1" u="sng" dirty="0">
                <a:hlinkClick r:id="rId3"/>
              </a:rPr>
              <a:t>Heb 7:27</a:t>
            </a:r>
            <a:r>
              <a:rPr lang="en-US" sz="2800" dirty="0">
                <a:hlinkClick r:id="rId3"/>
              </a:rPr>
              <a:t> </a:t>
            </a:r>
            <a:r>
              <a:rPr lang="en-US" sz="2800" dirty="0"/>
              <a:t> who does not need daily, as those high priests, to offer up sacrifices, first for His own sins and then for the people's, for this He did once for all when He offered up Himself.</a:t>
            </a:r>
          </a:p>
          <a:p>
            <a:r>
              <a:rPr lang="en-US" sz="2800" b="1" u="sng" dirty="0">
                <a:hlinkClick r:id="rId4"/>
              </a:rPr>
              <a:t>Heb 7:28</a:t>
            </a:r>
            <a:r>
              <a:rPr lang="en-US" sz="2800" dirty="0">
                <a:hlinkClick r:id="rId4"/>
              </a:rPr>
              <a:t> </a:t>
            </a:r>
            <a:r>
              <a:rPr lang="en-US" sz="2800" dirty="0"/>
              <a:t> For the law appoints as high priests men who have weakness, but the word of the oath, which came after the law, </a:t>
            </a:r>
            <a:r>
              <a:rPr lang="en-US" sz="2800" i="1" dirty="0"/>
              <a:t>appoints</a:t>
            </a:r>
            <a:r>
              <a:rPr lang="en-US" sz="2800" dirty="0"/>
              <a:t> the Son who has been perfected forever.</a:t>
            </a:r>
          </a:p>
        </p:txBody>
      </p:sp>
    </p:spTree>
    <p:extLst>
      <p:ext uri="{BB962C8B-B14F-4D97-AF65-F5344CB8AC3E}">
        <p14:creationId xmlns:p14="http://schemas.microsoft.com/office/powerpoint/2010/main" val="4275067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p:txBody>
          <a:bodyPr>
            <a:normAutofit/>
          </a:bodyPr>
          <a:lstStyle/>
          <a:p>
            <a:r>
              <a:rPr lang="en-US" sz="2800" dirty="0"/>
              <a:t>These verses provide a summary of this chapter.</a:t>
            </a:r>
          </a:p>
          <a:p>
            <a:r>
              <a:rPr lang="en-US" sz="2800" dirty="0"/>
              <a:t>He stresses two points in these final verses. </a:t>
            </a:r>
          </a:p>
          <a:p>
            <a:pPr marL="914400" lvl="1" indent="-457200">
              <a:buFont typeface="+mj-lt"/>
              <a:buAutoNum type="arabicPeriod"/>
            </a:pPr>
            <a:r>
              <a:rPr lang="en-US" sz="2400" dirty="0"/>
              <a:t>The unique and sinless character of Jesus.</a:t>
            </a:r>
          </a:p>
          <a:p>
            <a:pPr marL="914400" lvl="1" indent="-457200">
              <a:buFont typeface="+mj-lt"/>
              <a:buAutoNum type="arabicPeriod"/>
            </a:pPr>
            <a:r>
              <a:rPr lang="en-US" sz="2400" dirty="0"/>
              <a:t>His priestly functions were fulfilled in a single act - His sacrifice. </a:t>
            </a:r>
            <a:endParaRPr lang="en-US" sz="2800" dirty="0"/>
          </a:p>
          <a:p>
            <a:r>
              <a:rPr lang="en-US" sz="2800" dirty="0"/>
              <a:t>A series of terms is used to describe Jesus priesthood.</a:t>
            </a:r>
          </a:p>
        </p:txBody>
      </p:sp>
    </p:spTree>
    <p:extLst>
      <p:ext uri="{BB962C8B-B14F-4D97-AF65-F5344CB8AC3E}">
        <p14:creationId xmlns:p14="http://schemas.microsoft.com/office/powerpoint/2010/main" val="231530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p:txBody>
          <a:bodyPr>
            <a:normAutofit/>
          </a:bodyPr>
          <a:lstStyle/>
          <a:p>
            <a:pPr marL="514350" indent="-514350">
              <a:buFont typeface="+mj-lt"/>
              <a:buAutoNum type="arabicPeriod"/>
            </a:pPr>
            <a:r>
              <a:rPr lang="en-US" sz="2800" dirty="0"/>
              <a:t>Holy:</a:t>
            </a:r>
            <a:endParaRPr lang="en-US" sz="2400" dirty="0"/>
          </a:p>
          <a:p>
            <a:pPr lvl="1"/>
            <a:endParaRPr lang="en-US" sz="2800" dirty="0"/>
          </a:p>
        </p:txBody>
      </p:sp>
    </p:spTree>
    <p:extLst>
      <p:ext uri="{BB962C8B-B14F-4D97-AF65-F5344CB8AC3E}">
        <p14:creationId xmlns:p14="http://schemas.microsoft.com/office/powerpoint/2010/main" val="2760058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p:txBody>
          <a:bodyPr>
            <a:normAutofit/>
          </a:bodyPr>
          <a:lstStyle/>
          <a:p>
            <a:r>
              <a:rPr lang="en-US" dirty="0"/>
              <a:t>There are two words in the Greek vocabulary for “holy”; one is </a:t>
            </a:r>
            <a:r>
              <a:rPr lang="en-US" i="1" dirty="0" err="1"/>
              <a:t>hagios</a:t>
            </a:r>
            <a:r>
              <a:rPr lang="en-US" dirty="0"/>
              <a:t>, which refers to the quality of separateness that belongs particularly to God; the other is </a:t>
            </a:r>
            <a:r>
              <a:rPr lang="en-US" i="1" dirty="0" err="1"/>
              <a:t>hosios</a:t>
            </a:r>
            <a:r>
              <a:rPr lang="en-US" dirty="0"/>
              <a:t>, which signifies the character which forces that separation. The word which the author selects to characterize Jesus in this instance is the latter term, </a:t>
            </a:r>
            <a:r>
              <a:rPr lang="en-US" i="1" dirty="0" err="1"/>
              <a:t>hosios</a:t>
            </a:r>
            <a:r>
              <a:rPr lang="en-US" dirty="0"/>
              <a:t>, which means “saintly,” “devout,” “pious” or “holy.” (BTB, Hebrews, King, page 48) </a:t>
            </a:r>
          </a:p>
          <a:p>
            <a:pPr lvl="1"/>
            <a:endParaRPr lang="en-US" sz="2400" dirty="0"/>
          </a:p>
          <a:p>
            <a:pPr lvl="1"/>
            <a:endParaRPr lang="en-US" sz="2800" dirty="0"/>
          </a:p>
        </p:txBody>
      </p:sp>
    </p:spTree>
    <p:extLst>
      <p:ext uri="{BB962C8B-B14F-4D97-AF65-F5344CB8AC3E}">
        <p14:creationId xmlns:p14="http://schemas.microsoft.com/office/powerpoint/2010/main" val="313880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0B4D7-5D11-66EC-4EDB-53A11A1B58D4}"/>
              </a:ext>
            </a:extLst>
          </p:cNvPr>
          <p:cNvSpPr>
            <a:spLocks noGrp="1"/>
          </p:cNvSpPr>
          <p:nvPr>
            <p:ph type="title"/>
          </p:nvPr>
        </p:nvSpPr>
        <p:spPr/>
        <p:txBody>
          <a:bodyPr/>
          <a:lstStyle/>
          <a:p>
            <a:r>
              <a:rPr lang="en-US" dirty="0"/>
              <a:t>After the Order of Melchizedek</a:t>
            </a:r>
          </a:p>
        </p:txBody>
      </p:sp>
      <p:sp>
        <p:nvSpPr>
          <p:cNvPr id="3" name="Content Placeholder 2">
            <a:extLst>
              <a:ext uri="{FF2B5EF4-FFF2-40B4-BE49-F238E27FC236}">
                <a16:creationId xmlns:a16="http://schemas.microsoft.com/office/drawing/2014/main" id="{52AA2760-4169-272B-DD8D-55572329273A}"/>
              </a:ext>
            </a:extLst>
          </p:cNvPr>
          <p:cNvSpPr>
            <a:spLocks noGrp="1"/>
          </p:cNvSpPr>
          <p:nvPr>
            <p:ph idx="1"/>
          </p:nvPr>
        </p:nvSpPr>
        <p:spPr/>
        <p:txBody>
          <a:bodyPr>
            <a:normAutofit/>
          </a:bodyPr>
          <a:lstStyle/>
          <a:p>
            <a:r>
              <a:rPr lang="en-US" sz="2800" dirty="0"/>
              <a:t>Even though so little is known, mention of him in Hebrews establishes:</a:t>
            </a:r>
          </a:p>
          <a:p>
            <a:pPr marL="914400" lvl="1" indent="-457200">
              <a:buFont typeface="+mj-lt"/>
              <a:buAutoNum type="arabicPeriod"/>
            </a:pPr>
            <a:r>
              <a:rPr lang="en-US" sz="2400" dirty="0"/>
              <a:t>His historic identity.</a:t>
            </a:r>
          </a:p>
          <a:p>
            <a:pPr marL="914400" lvl="1" indent="-457200">
              <a:buFont typeface="+mj-lt"/>
              <a:buAutoNum type="arabicPeriod"/>
            </a:pPr>
            <a:r>
              <a:rPr lang="en-US" sz="2400" dirty="0"/>
              <a:t>Precedence over the Levitical priesthood.</a:t>
            </a:r>
          </a:p>
          <a:p>
            <a:pPr marL="914400" lvl="1" indent="-457200">
              <a:buFont typeface="+mj-lt"/>
              <a:buAutoNum type="arabicPeriod"/>
            </a:pPr>
            <a:r>
              <a:rPr lang="en-US" sz="2400" dirty="0"/>
              <a:t>The need for a radical replacement of the Law of Moses.</a:t>
            </a:r>
          </a:p>
          <a:p>
            <a:pPr marL="914400" lvl="1" indent="-457200">
              <a:buFont typeface="+mj-lt"/>
              <a:buAutoNum type="arabicPeriod"/>
            </a:pPr>
            <a:r>
              <a:rPr lang="en-US" sz="2400" dirty="0"/>
              <a:t>The benefits of his ministry.</a:t>
            </a:r>
          </a:p>
        </p:txBody>
      </p:sp>
    </p:spTree>
    <p:extLst>
      <p:ext uri="{BB962C8B-B14F-4D97-AF65-F5344CB8AC3E}">
        <p14:creationId xmlns:p14="http://schemas.microsoft.com/office/powerpoint/2010/main" val="38380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p:txBody>
          <a:bodyPr>
            <a:normAutofit/>
          </a:bodyPr>
          <a:lstStyle/>
          <a:p>
            <a:pPr marL="514350" indent="-514350">
              <a:buFont typeface="+mj-lt"/>
              <a:buAutoNum type="arabicPeriod"/>
            </a:pPr>
            <a:r>
              <a:rPr lang="en-US" sz="2800" dirty="0"/>
              <a:t>Holy:</a:t>
            </a:r>
          </a:p>
          <a:p>
            <a:pPr lvl="1"/>
            <a:r>
              <a:rPr lang="en-US" sz="2400" dirty="0"/>
              <a:t>Jesus was holy in that he personally participated in divine holiness.</a:t>
            </a:r>
          </a:p>
          <a:p>
            <a:pPr lvl="1"/>
            <a:r>
              <a:rPr lang="en-US" sz="2400" dirty="0"/>
              <a:t>The Levitical priest were only holy in the sense that they were consecrated to perform certain functions.</a:t>
            </a:r>
          </a:p>
          <a:p>
            <a:pPr lvl="1"/>
            <a:r>
              <a:rPr lang="en-US" sz="2400" dirty="0"/>
              <a:t>The Levitical priest wore a turban that proclaimed “Holiness of the Lord” </a:t>
            </a:r>
            <a:r>
              <a:rPr lang="en-US" sz="2400" b="1" dirty="0"/>
              <a:t>Ex. 28:36; 39:30</a:t>
            </a:r>
          </a:p>
          <a:p>
            <a:pPr lvl="1"/>
            <a:r>
              <a:rPr lang="en-US" sz="2400" dirty="0"/>
              <a:t>Jesus was “the Holy One of God.” </a:t>
            </a:r>
            <a:r>
              <a:rPr lang="en-US" sz="2400" b="1" dirty="0"/>
              <a:t>Mk. 1:24</a:t>
            </a:r>
            <a:endParaRPr lang="en-US" sz="2400" dirty="0"/>
          </a:p>
          <a:p>
            <a:pPr lvl="1"/>
            <a:endParaRPr lang="en-US" sz="2800" dirty="0"/>
          </a:p>
        </p:txBody>
      </p:sp>
    </p:spTree>
    <p:extLst>
      <p:ext uri="{BB962C8B-B14F-4D97-AF65-F5344CB8AC3E}">
        <p14:creationId xmlns:p14="http://schemas.microsoft.com/office/powerpoint/2010/main" val="147229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p:txBody>
          <a:bodyPr>
            <a:normAutofit/>
          </a:bodyPr>
          <a:lstStyle/>
          <a:p>
            <a:pPr marL="514350" indent="-514350">
              <a:buFont typeface="+mj-lt"/>
              <a:buAutoNum type="arabicPeriod" startAt="2"/>
            </a:pPr>
            <a:r>
              <a:rPr lang="en-US" sz="2800" dirty="0"/>
              <a:t>Harmless:</a:t>
            </a:r>
          </a:p>
          <a:p>
            <a:pPr lvl="1"/>
            <a:r>
              <a:rPr lang="en-US" sz="2400" dirty="0"/>
              <a:t>The Greek word </a:t>
            </a:r>
            <a:r>
              <a:rPr lang="en-US" sz="2400" i="1" dirty="0" err="1"/>
              <a:t>akakos</a:t>
            </a:r>
            <a:r>
              <a:rPr lang="en-US" sz="2400" i="1" dirty="0"/>
              <a:t> </a:t>
            </a:r>
            <a:r>
              <a:rPr lang="en-US" sz="2400" dirty="0"/>
              <a:t>describes the man who is so cleansed of evil that there is nothing left in him except good. (King)</a:t>
            </a:r>
          </a:p>
          <a:p>
            <a:pPr lvl="1"/>
            <a:r>
              <a:rPr lang="en-US" sz="2400" dirty="0"/>
              <a:t>Only Jesus meets this definition.</a:t>
            </a:r>
          </a:p>
          <a:p>
            <a:pPr lvl="1"/>
            <a:r>
              <a:rPr lang="en-US" sz="2400" dirty="0"/>
              <a:t>The Levitical priest were made innocent by the cleansing processes of the Old Law. </a:t>
            </a:r>
          </a:p>
          <a:p>
            <a:pPr lvl="1"/>
            <a:endParaRPr lang="en-US" sz="2400" dirty="0"/>
          </a:p>
          <a:p>
            <a:pPr marL="971550" lvl="1" indent="-514350">
              <a:buFont typeface="+mj-lt"/>
              <a:buAutoNum type="arabicPeriod" startAt="2"/>
            </a:pPr>
            <a:endParaRPr lang="en-US" sz="2800" dirty="0"/>
          </a:p>
        </p:txBody>
      </p:sp>
    </p:spTree>
    <p:extLst>
      <p:ext uri="{BB962C8B-B14F-4D97-AF65-F5344CB8AC3E}">
        <p14:creationId xmlns:p14="http://schemas.microsoft.com/office/powerpoint/2010/main" val="137021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p:txBody>
          <a:bodyPr>
            <a:normAutofit/>
          </a:bodyPr>
          <a:lstStyle/>
          <a:p>
            <a:pPr marL="514350" indent="-514350">
              <a:buFont typeface="+mj-lt"/>
              <a:buAutoNum type="arabicPeriod" startAt="3"/>
            </a:pPr>
            <a:r>
              <a:rPr lang="en-US" sz="2800" dirty="0"/>
              <a:t>Undefiled:</a:t>
            </a:r>
            <a:endParaRPr lang="en-US" sz="2400" dirty="0"/>
          </a:p>
          <a:p>
            <a:pPr lvl="1"/>
            <a:r>
              <a:rPr lang="en-US" sz="2400" dirty="0"/>
              <a:t>The Greek word </a:t>
            </a:r>
            <a:r>
              <a:rPr lang="en-US" sz="2400" i="1" dirty="0" err="1"/>
              <a:t>amiantos</a:t>
            </a:r>
            <a:r>
              <a:rPr lang="en-US" sz="2400" i="1" dirty="0"/>
              <a:t> </a:t>
            </a:r>
            <a:r>
              <a:rPr lang="en-US" sz="2400" dirty="0"/>
              <a:t>means “pure,” “uncontaminated,” “untainted,” or “stainless,” and describes one who is absolutely free from any of the blemishes or defilement which might make it impossible for him to draw near to God. (King)</a:t>
            </a:r>
          </a:p>
          <a:p>
            <a:pPr lvl="1"/>
            <a:r>
              <a:rPr lang="en-US" sz="2400" dirty="0"/>
              <a:t>No Levitical priest ever came close to this quality.</a:t>
            </a:r>
          </a:p>
          <a:p>
            <a:pPr lvl="1"/>
            <a:endParaRPr lang="en-US" sz="2400" dirty="0"/>
          </a:p>
        </p:txBody>
      </p:sp>
    </p:spTree>
    <p:extLst>
      <p:ext uri="{BB962C8B-B14F-4D97-AF65-F5344CB8AC3E}">
        <p14:creationId xmlns:p14="http://schemas.microsoft.com/office/powerpoint/2010/main" val="396727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a:xfrm>
            <a:off x="680321" y="2336873"/>
            <a:ext cx="9613861" cy="3941264"/>
          </a:xfrm>
        </p:spPr>
        <p:txBody>
          <a:bodyPr>
            <a:normAutofit/>
          </a:bodyPr>
          <a:lstStyle/>
          <a:p>
            <a:pPr marL="514350" indent="-514350">
              <a:buFont typeface="+mj-lt"/>
              <a:buAutoNum type="arabicPeriod" startAt="4"/>
            </a:pPr>
            <a:r>
              <a:rPr lang="en-US" sz="2800" dirty="0"/>
              <a:t>Separate from sinners:</a:t>
            </a:r>
          </a:p>
          <a:p>
            <a:pPr lvl="1"/>
            <a:r>
              <a:rPr lang="en-US" sz="2400" dirty="0"/>
              <a:t>The phrase literally means “having been separated from sinners,” and makes use of a perfect passive participle from chorizo</a:t>
            </a:r>
            <a:r>
              <a:rPr lang="en-US" sz="2400" i="1" dirty="0"/>
              <a:t>, </a:t>
            </a:r>
            <a:r>
              <a:rPr lang="en-US" sz="2400" dirty="0"/>
              <a:t>“to place room between,” “to go away,” “to depart,” or “to separate.” (King)</a:t>
            </a:r>
          </a:p>
          <a:p>
            <a:pPr lvl="1"/>
            <a:r>
              <a:rPr lang="en-US" sz="2400" dirty="0"/>
              <a:t>Levitical priest were required to leave their home 7 days before the Day of Atonement and live such as to ensure they avoid defilement.</a:t>
            </a:r>
          </a:p>
          <a:p>
            <a:pPr lvl="1"/>
            <a:r>
              <a:rPr lang="en-US" sz="2400" dirty="0"/>
              <a:t>Jesus’ separation was not merely ritual - He was different – He was not a sinner!</a:t>
            </a:r>
          </a:p>
          <a:p>
            <a:pPr lvl="1"/>
            <a:endParaRPr lang="en-US" sz="2400" dirty="0"/>
          </a:p>
          <a:p>
            <a:pPr lvl="1"/>
            <a:endParaRPr lang="en-US" sz="2400" dirty="0"/>
          </a:p>
        </p:txBody>
      </p:sp>
    </p:spTree>
    <p:extLst>
      <p:ext uri="{BB962C8B-B14F-4D97-AF65-F5344CB8AC3E}">
        <p14:creationId xmlns:p14="http://schemas.microsoft.com/office/powerpoint/2010/main" val="298259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id="{E758FAD7-0DD1-4D91-DA32-3D744FB753FE}"/>
              </a:ext>
            </a:extLst>
          </p:cNvPr>
          <p:cNvSpPr>
            <a:spLocks noGrp="1"/>
          </p:cNvSpPr>
          <p:nvPr>
            <p:ph idx="1"/>
          </p:nvPr>
        </p:nvSpPr>
        <p:spPr>
          <a:xfrm>
            <a:off x="680321" y="2336873"/>
            <a:ext cx="9613861" cy="3941264"/>
          </a:xfrm>
        </p:spPr>
        <p:txBody>
          <a:bodyPr>
            <a:normAutofit/>
          </a:bodyPr>
          <a:lstStyle/>
          <a:p>
            <a:pPr marL="514350" indent="-514350">
              <a:buFont typeface="+mj-lt"/>
              <a:buAutoNum type="arabicPeriod" startAt="5"/>
            </a:pPr>
            <a:r>
              <a:rPr lang="en-US" sz="2800" dirty="0"/>
              <a:t>Made higher than the heavens:</a:t>
            </a:r>
          </a:p>
          <a:p>
            <a:pPr lvl="1"/>
            <a:r>
              <a:rPr lang="en-US" sz="2400" dirty="0"/>
              <a:t>Having been exalted above the heavens. (King)</a:t>
            </a:r>
          </a:p>
          <a:p>
            <a:pPr lvl="1"/>
            <a:r>
              <a:rPr lang="en-US" sz="2400" b="1" dirty="0"/>
              <a:t>Heb. 4:10</a:t>
            </a:r>
            <a:r>
              <a:rPr lang="en-US" sz="2400" dirty="0"/>
              <a:t> Seeing then that we have a great High Priest who has passed through the heavens</a:t>
            </a:r>
          </a:p>
          <a:p>
            <a:pPr lvl="1"/>
            <a:r>
              <a:rPr lang="en-US" sz="2400" b="1" dirty="0"/>
              <a:t>Eph. 4:10 </a:t>
            </a:r>
            <a:r>
              <a:rPr lang="en-US" sz="2400" dirty="0"/>
              <a:t>He who descended is also the One who ascended far above all the heavens, that He might fill all things.</a:t>
            </a:r>
          </a:p>
          <a:p>
            <a:pPr lvl="1"/>
            <a:r>
              <a:rPr lang="en-US" sz="2400" dirty="0"/>
              <a:t>No Levitical priest could ever make that claim.</a:t>
            </a:r>
          </a:p>
          <a:p>
            <a:pPr lvl="1"/>
            <a:endParaRPr lang="en-US" sz="2400" dirty="0"/>
          </a:p>
          <a:p>
            <a:pPr lvl="1"/>
            <a:endParaRPr lang="en-US" sz="2400" dirty="0"/>
          </a:p>
        </p:txBody>
      </p:sp>
    </p:spTree>
    <p:extLst>
      <p:ext uri="{BB962C8B-B14F-4D97-AF65-F5344CB8AC3E}">
        <p14:creationId xmlns:p14="http://schemas.microsoft.com/office/powerpoint/2010/main" val="323065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000" dirty="0"/>
              <a:t>A Superior Covenant and a More Excellent Ministry – 8:1-13</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8</a:t>
            </a:r>
          </a:p>
        </p:txBody>
      </p:sp>
    </p:spTree>
    <p:extLst>
      <p:ext uri="{BB962C8B-B14F-4D97-AF65-F5344CB8AC3E}">
        <p14:creationId xmlns:p14="http://schemas.microsoft.com/office/powerpoint/2010/main" val="3320323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1D65-36FA-1171-F86A-3D6B36B8C42C}"/>
              </a:ext>
            </a:extLst>
          </p:cNvPr>
          <p:cNvSpPr>
            <a:spLocks noGrp="1"/>
          </p:cNvSpPr>
          <p:nvPr>
            <p:ph type="title"/>
          </p:nvPr>
        </p:nvSpPr>
        <p:spPr/>
        <p:txBody>
          <a:bodyPr/>
          <a:lstStyle/>
          <a:p>
            <a:r>
              <a:rPr lang="en-US" dirty="0"/>
              <a:t>Hebrews 8:1-5</a:t>
            </a:r>
          </a:p>
        </p:txBody>
      </p:sp>
      <p:sp>
        <p:nvSpPr>
          <p:cNvPr id="3" name="Content Placeholder 2">
            <a:extLst>
              <a:ext uri="{FF2B5EF4-FFF2-40B4-BE49-F238E27FC236}">
                <a16:creationId xmlns:a16="http://schemas.microsoft.com/office/drawing/2014/main" id="{BDF4F902-FEA3-4770-1D65-0D77655D0A93}"/>
              </a:ext>
            </a:extLst>
          </p:cNvPr>
          <p:cNvSpPr>
            <a:spLocks noGrp="1"/>
          </p:cNvSpPr>
          <p:nvPr>
            <p:ph idx="1"/>
          </p:nvPr>
        </p:nvSpPr>
        <p:spPr/>
        <p:txBody>
          <a:bodyPr>
            <a:normAutofit/>
          </a:bodyPr>
          <a:lstStyle/>
          <a:p>
            <a:r>
              <a:rPr lang="en-US" sz="2800" b="1" u="sng" dirty="0">
                <a:hlinkClick r:id="rId2"/>
              </a:rPr>
              <a:t>Heb 8:1</a:t>
            </a:r>
            <a:r>
              <a:rPr lang="en-US" sz="2800" dirty="0">
                <a:hlinkClick r:id="rId2"/>
              </a:rPr>
              <a:t> </a:t>
            </a:r>
            <a:r>
              <a:rPr lang="en-US" sz="2800" dirty="0"/>
              <a:t> Now </a:t>
            </a:r>
            <a:r>
              <a:rPr lang="en-US" sz="2800" i="1" dirty="0"/>
              <a:t>this is</a:t>
            </a:r>
            <a:r>
              <a:rPr lang="en-US" sz="2800" dirty="0"/>
              <a:t> the main point of the things we are saying: We have such a High Priest, who is seated at the right hand of the throne of the Majesty in the heavens,</a:t>
            </a:r>
          </a:p>
          <a:p>
            <a:r>
              <a:rPr lang="en-US" sz="2800" b="1" u="sng" dirty="0">
                <a:hlinkClick r:id="rId3"/>
              </a:rPr>
              <a:t>Heb 8:2</a:t>
            </a:r>
            <a:r>
              <a:rPr lang="en-US" sz="2800" dirty="0">
                <a:hlinkClick r:id="rId3"/>
              </a:rPr>
              <a:t> </a:t>
            </a:r>
            <a:r>
              <a:rPr lang="en-US" sz="2800" dirty="0"/>
              <a:t> a Minister of the sanctuary and of the true tabernacle which the Lord erected, and not man.</a:t>
            </a:r>
          </a:p>
          <a:p>
            <a:r>
              <a:rPr lang="en-US" sz="2800" b="1" u="sng" dirty="0">
                <a:hlinkClick r:id="rId4"/>
              </a:rPr>
              <a:t>Heb 8:3</a:t>
            </a:r>
            <a:r>
              <a:rPr lang="en-US" sz="2800" dirty="0">
                <a:hlinkClick r:id="rId4"/>
              </a:rPr>
              <a:t> </a:t>
            </a:r>
            <a:r>
              <a:rPr lang="en-US" sz="2800" dirty="0"/>
              <a:t> For every high priest is appointed to offer both gifts and sacrifices. Therefore </a:t>
            </a:r>
            <a:r>
              <a:rPr lang="en-US" sz="2800" i="1" dirty="0"/>
              <a:t>it is</a:t>
            </a:r>
            <a:r>
              <a:rPr lang="en-US" sz="2800" dirty="0"/>
              <a:t> necessary that this One also have something to offer.</a:t>
            </a:r>
          </a:p>
        </p:txBody>
      </p:sp>
    </p:spTree>
    <p:extLst>
      <p:ext uri="{BB962C8B-B14F-4D97-AF65-F5344CB8AC3E}">
        <p14:creationId xmlns:p14="http://schemas.microsoft.com/office/powerpoint/2010/main" val="1629765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1D65-36FA-1171-F86A-3D6B36B8C42C}"/>
              </a:ext>
            </a:extLst>
          </p:cNvPr>
          <p:cNvSpPr>
            <a:spLocks noGrp="1"/>
          </p:cNvSpPr>
          <p:nvPr>
            <p:ph type="title"/>
          </p:nvPr>
        </p:nvSpPr>
        <p:spPr/>
        <p:txBody>
          <a:bodyPr/>
          <a:lstStyle/>
          <a:p>
            <a:r>
              <a:rPr lang="en-US" dirty="0"/>
              <a:t>Hebrews 8:1-5</a:t>
            </a:r>
          </a:p>
        </p:txBody>
      </p:sp>
      <p:sp>
        <p:nvSpPr>
          <p:cNvPr id="3" name="Content Placeholder 2">
            <a:extLst>
              <a:ext uri="{FF2B5EF4-FFF2-40B4-BE49-F238E27FC236}">
                <a16:creationId xmlns:a16="http://schemas.microsoft.com/office/drawing/2014/main" id="{BDF4F902-FEA3-4770-1D65-0D77655D0A93}"/>
              </a:ext>
            </a:extLst>
          </p:cNvPr>
          <p:cNvSpPr>
            <a:spLocks noGrp="1"/>
          </p:cNvSpPr>
          <p:nvPr>
            <p:ph idx="1"/>
          </p:nvPr>
        </p:nvSpPr>
        <p:spPr/>
        <p:txBody>
          <a:bodyPr>
            <a:normAutofit/>
          </a:bodyPr>
          <a:lstStyle/>
          <a:p>
            <a:r>
              <a:rPr lang="en-US" sz="2800" b="1" u="sng" dirty="0">
                <a:hlinkClick r:id="rId2"/>
              </a:rPr>
              <a:t>Heb 8:4</a:t>
            </a:r>
            <a:r>
              <a:rPr lang="en-US" sz="2800" dirty="0">
                <a:hlinkClick r:id="rId2"/>
              </a:rPr>
              <a:t> </a:t>
            </a:r>
            <a:r>
              <a:rPr lang="en-US" sz="2800" dirty="0"/>
              <a:t> For if He were on earth, He would not be a priest, since there are priests who offer the gifts according to the law;</a:t>
            </a:r>
          </a:p>
          <a:p>
            <a:r>
              <a:rPr lang="en-US" sz="2800" b="1" u="sng" dirty="0">
                <a:hlinkClick r:id="rId3"/>
              </a:rPr>
              <a:t>Heb 8:5</a:t>
            </a:r>
            <a:r>
              <a:rPr lang="en-US" sz="2800" dirty="0">
                <a:hlinkClick r:id="rId3"/>
              </a:rPr>
              <a:t> </a:t>
            </a:r>
            <a:r>
              <a:rPr lang="en-US" sz="2800" dirty="0"/>
              <a:t> who serve the copy and shadow of the heavenly things, as Moses was divinely instructed when he was about to make the tabernacle. For He said, "SEE THAT YOU MAKE ALL THINGS ACCORDING TO THE PATTERN SHOWN YOU ON THE MOUNTAIN."</a:t>
            </a:r>
          </a:p>
        </p:txBody>
      </p:sp>
    </p:spTree>
    <p:extLst>
      <p:ext uri="{BB962C8B-B14F-4D97-AF65-F5344CB8AC3E}">
        <p14:creationId xmlns:p14="http://schemas.microsoft.com/office/powerpoint/2010/main" val="21887173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p:txBody>
          <a:bodyPr>
            <a:normAutofit/>
          </a:bodyPr>
          <a:lstStyle/>
          <a:p>
            <a:r>
              <a:rPr lang="en-US" sz="2800" dirty="0"/>
              <a:t>The author has shown that Christ possesses the qualifications of priesthood.</a:t>
            </a:r>
          </a:p>
          <a:p>
            <a:r>
              <a:rPr lang="en-US" sz="2800" dirty="0"/>
              <a:t>He sets forth two propositions:</a:t>
            </a:r>
          </a:p>
          <a:p>
            <a:pPr marL="914400" lvl="1" indent="-457200">
              <a:buFont typeface="+mj-lt"/>
              <a:buAutoNum type="arabicPeriod"/>
            </a:pPr>
            <a:r>
              <a:rPr lang="en-US" sz="2400" dirty="0"/>
              <a:t>Every ordained priest must have some gift or sacrifice to offer.</a:t>
            </a:r>
          </a:p>
          <a:p>
            <a:pPr marL="914400" lvl="1" indent="-457200">
              <a:buFont typeface="+mj-lt"/>
              <a:buAutoNum type="arabicPeriod"/>
            </a:pPr>
            <a:r>
              <a:rPr lang="en-US" sz="2400" dirty="0"/>
              <a:t>Jesus would not have qualified as a priest on earth</a:t>
            </a:r>
          </a:p>
        </p:txBody>
      </p:sp>
    </p:spTree>
    <p:extLst>
      <p:ext uri="{BB962C8B-B14F-4D97-AF65-F5344CB8AC3E}">
        <p14:creationId xmlns:p14="http://schemas.microsoft.com/office/powerpoint/2010/main" val="417329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p:txBody>
          <a:bodyPr>
            <a:normAutofit/>
          </a:bodyPr>
          <a:lstStyle/>
          <a:p>
            <a:r>
              <a:rPr lang="en-US" sz="2800" dirty="0"/>
              <a:t>A physical priesthood already existed and carried with it unique qualifications.</a:t>
            </a:r>
          </a:p>
          <a:p>
            <a:r>
              <a:rPr lang="en-US" sz="2800" dirty="0"/>
              <a:t>That priesthood was merely a shadow of the Heavenly priesthood of Christ.</a:t>
            </a:r>
            <a:endParaRPr lang="en-US" sz="2400" dirty="0"/>
          </a:p>
        </p:txBody>
      </p:sp>
    </p:spTree>
    <p:extLst>
      <p:ext uri="{BB962C8B-B14F-4D97-AF65-F5344CB8AC3E}">
        <p14:creationId xmlns:p14="http://schemas.microsoft.com/office/powerpoint/2010/main" val="415943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0B4D7-5D11-66EC-4EDB-53A11A1B58D4}"/>
              </a:ext>
            </a:extLst>
          </p:cNvPr>
          <p:cNvSpPr>
            <a:spLocks noGrp="1"/>
          </p:cNvSpPr>
          <p:nvPr>
            <p:ph type="title"/>
          </p:nvPr>
        </p:nvSpPr>
        <p:spPr/>
        <p:txBody>
          <a:bodyPr/>
          <a:lstStyle/>
          <a:p>
            <a:r>
              <a:rPr lang="en-US" dirty="0"/>
              <a:t>After the Order of Melchizedek</a:t>
            </a:r>
          </a:p>
        </p:txBody>
      </p:sp>
      <p:sp>
        <p:nvSpPr>
          <p:cNvPr id="3" name="Content Placeholder 2">
            <a:extLst>
              <a:ext uri="{FF2B5EF4-FFF2-40B4-BE49-F238E27FC236}">
                <a16:creationId xmlns:a16="http://schemas.microsoft.com/office/drawing/2014/main" id="{52AA2760-4169-272B-DD8D-55572329273A}"/>
              </a:ext>
            </a:extLst>
          </p:cNvPr>
          <p:cNvSpPr>
            <a:spLocks noGrp="1"/>
          </p:cNvSpPr>
          <p:nvPr>
            <p:ph idx="1"/>
          </p:nvPr>
        </p:nvSpPr>
        <p:spPr>
          <a:xfrm>
            <a:off x="680321" y="2336872"/>
            <a:ext cx="9613861" cy="4208893"/>
          </a:xfrm>
        </p:spPr>
        <p:txBody>
          <a:bodyPr>
            <a:normAutofit lnSpcReduction="10000"/>
          </a:bodyPr>
          <a:lstStyle/>
          <a:p>
            <a:r>
              <a:rPr lang="en-US" sz="2800" dirty="0"/>
              <a:t>Seven arguments will be made to establish the superior nature of Christ’s priesthood (modeled after Melchizedek) over the Levitical priesthood.</a:t>
            </a:r>
          </a:p>
          <a:p>
            <a:pPr marL="971550" lvl="1" indent="-514350">
              <a:buFont typeface="+mj-lt"/>
              <a:buAutoNum type="arabicPeriod"/>
            </a:pPr>
            <a:r>
              <a:rPr lang="en-US" sz="2400" dirty="0"/>
              <a:t>Abraham tithed to Melchizedek. </a:t>
            </a:r>
            <a:r>
              <a:rPr lang="en-US" sz="2400" b="1" dirty="0"/>
              <a:t>Vs. 4-7</a:t>
            </a:r>
            <a:endParaRPr lang="en-US" sz="2400" dirty="0"/>
          </a:p>
          <a:p>
            <a:pPr marL="971550" lvl="1" indent="-514350">
              <a:buFont typeface="+mj-lt"/>
              <a:buAutoNum type="arabicPeriod"/>
            </a:pPr>
            <a:r>
              <a:rPr lang="en-US" sz="2400" dirty="0"/>
              <a:t>Melchizedek blessed Abraham. </a:t>
            </a:r>
            <a:r>
              <a:rPr lang="en-US" sz="2400" b="1" dirty="0"/>
              <a:t>Vs. 7</a:t>
            </a:r>
            <a:endParaRPr lang="en-US" sz="2400" dirty="0"/>
          </a:p>
          <a:p>
            <a:pPr marL="971550" lvl="1" indent="-514350">
              <a:buFont typeface="+mj-lt"/>
              <a:buAutoNum type="arabicPeriod"/>
            </a:pPr>
            <a:r>
              <a:rPr lang="en-US" sz="2400" dirty="0"/>
              <a:t>Melchizedek is a type of undying priest. </a:t>
            </a:r>
            <a:r>
              <a:rPr lang="en-US" sz="2400" b="1" dirty="0"/>
              <a:t>Vs. 8</a:t>
            </a:r>
            <a:endParaRPr lang="en-US" sz="2400" dirty="0"/>
          </a:p>
          <a:p>
            <a:pPr marL="971550" lvl="1" indent="-514350">
              <a:buFont typeface="+mj-lt"/>
              <a:buAutoNum type="arabicPeriod"/>
            </a:pPr>
            <a:r>
              <a:rPr lang="en-US" sz="2400" dirty="0"/>
              <a:t>Levi (yet unborn) paid tithes to Melchizedek. </a:t>
            </a:r>
            <a:r>
              <a:rPr lang="en-US" sz="2400" b="1" dirty="0"/>
              <a:t>Vs. 9-10</a:t>
            </a:r>
            <a:endParaRPr lang="en-US" sz="2400" dirty="0"/>
          </a:p>
          <a:p>
            <a:pPr marL="971550" lvl="1" indent="-514350">
              <a:buFont typeface="+mj-lt"/>
              <a:buAutoNum type="arabicPeriod"/>
            </a:pPr>
            <a:r>
              <a:rPr lang="en-US" sz="2400" dirty="0"/>
              <a:t>Permanence of his priesthood requires removal of the Law. </a:t>
            </a:r>
            <a:r>
              <a:rPr lang="en-US" sz="2400" b="1" dirty="0"/>
              <a:t>Vs. 11-19)</a:t>
            </a:r>
            <a:endParaRPr lang="en-US" sz="2400" dirty="0"/>
          </a:p>
          <a:p>
            <a:pPr marL="971550" lvl="1" indent="-514350">
              <a:buFont typeface="+mj-lt"/>
              <a:buAutoNum type="arabicPeriod"/>
            </a:pPr>
            <a:r>
              <a:rPr lang="en-US" sz="2400" dirty="0"/>
              <a:t>Founded by swearing by an oath. </a:t>
            </a:r>
            <a:r>
              <a:rPr lang="en-US" sz="2400" b="1" dirty="0"/>
              <a:t>Vs. 20-23</a:t>
            </a:r>
            <a:endParaRPr lang="en-US" sz="2400" dirty="0"/>
          </a:p>
          <a:p>
            <a:pPr marL="971550" lvl="1" indent="-514350">
              <a:buFont typeface="+mj-lt"/>
              <a:buAutoNum type="arabicPeriod"/>
            </a:pPr>
            <a:r>
              <a:rPr lang="en-US" sz="2400" dirty="0"/>
              <a:t>Priesthood is not passed on by death. </a:t>
            </a:r>
            <a:r>
              <a:rPr lang="en-US" sz="2400" b="1" dirty="0"/>
              <a:t>Vs. 23-24</a:t>
            </a:r>
            <a:endParaRPr lang="en-US" sz="2400" dirty="0"/>
          </a:p>
        </p:txBody>
      </p:sp>
    </p:spTree>
    <p:extLst>
      <p:ext uri="{BB962C8B-B14F-4D97-AF65-F5344CB8AC3E}">
        <p14:creationId xmlns:p14="http://schemas.microsoft.com/office/powerpoint/2010/main" val="277353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a:xfrm>
            <a:off x="680321" y="2336872"/>
            <a:ext cx="9613861" cy="4030473"/>
          </a:xfrm>
        </p:spPr>
        <p:txBody>
          <a:bodyPr>
            <a:normAutofit lnSpcReduction="10000"/>
          </a:bodyPr>
          <a:lstStyle/>
          <a:p>
            <a:r>
              <a:rPr lang="en-US" sz="2800" dirty="0"/>
              <a:t>The writer’s use of “sum” (KJV), “main point” (NKJV) serves to summarize his previous statements and identify their primary purpose.</a:t>
            </a:r>
          </a:p>
          <a:p>
            <a:r>
              <a:rPr lang="en-US" sz="2800" dirty="0"/>
              <a:t>The idea which he has enlarged upon in the preceding segment of the work has been a difficult one to explain (cf. 5:11). Therefore, it seems entirely appropriate for him to pause and quickly summarize what is most important before he proceeds to other matters, or even to offer further exposition of an earlier notion. (BTB, Hebrews, King, page 52)</a:t>
            </a:r>
          </a:p>
          <a:p>
            <a:endParaRPr lang="en-US" sz="2400" dirty="0"/>
          </a:p>
        </p:txBody>
      </p:sp>
    </p:spTree>
    <p:extLst>
      <p:ext uri="{BB962C8B-B14F-4D97-AF65-F5344CB8AC3E}">
        <p14:creationId xmlns:p14="http://schemas.microsoft.com/office/powerpoint/2010/main" val="175605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a:xfrm>
            <a:off x="680321" y="2336872"/>
            <a:ext cx="9613861" cy="4030473"/>
          </a:xfrm>
        </p:spPr>
        <p:txBody>
          <a:bodyPr>
            <a:normAutofit/>
          </a:bodyPr>
          <a:lstStyle/>
          <a:p>
            <a:r>
              <a:rPr lang="en-US" sz="2800" dirty="0"/>
              <a:t>Christ’s priesthood is far above the Levitical and He in fact “is seated at the right hand of the throne of the Majesty in the heavens.”</a:t>
            </a:r>
          </a:p>
          <a:p>
            <a:r>
              <a:rPr lang="en-US" sz="2800" dirty="0"/>
              <a:t>”The right hand” is the place of highest honor in the Bible.</a:t>
            </a:r>
          </a:p>
          <a:p>
            <a:r>
              <a:rPr lang="en-US" sz="2800" dirty="0"/>
              <a:t>His priesthood is royal – Priest and King. </a:t>
            </a:r>
            <a:r>
              <a:rPr lang="en-US" sz="2800" b="1" dirty="0"/>
              <a:t>Ps. 110</a:t>
            </a:r>
            <a:endParaRPr lang="en-US" sz="2800" dirty="0"/>
          </a:p>
          <a:p>
            <a:endParaRPr lang="en-US" sz="2400" dirty="0"/>
          </a:p>
        </p:txBody>
      </p:sp>
    </p:spTree>
    <p:extLst>
      <p:ext uri="{BB962C8B-B14F-4D97-AF65-F5344CB8AC3E}">
        <p14:creationId xmlns:p14="http://schemas.microsoft.com/office/powerpoint/2010/main" val="179780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a:xfrm>
            <a:off x="680321" y="2336872"/>
            <a:ext cx="9613861" cy="4030473"/>
          </a:xfrm>
        </p:spPr>
        <p:txBody>
          <a:bodyPr>
            <a:normAutofit/>
          </a:bodyPr>
          <a:lstStyle/>
          <a:p>
            <a:r>
              <a:rPr lang="en-US" sz="2800" dirty="0"/>
              <a:t>The arguments for Christ are extended to other aspects of His ministry.</a:t>
            </a:r>
          </a:p>
          <a:p>
            <a:pPr lvl="1"/>
            <a:r>
              <a:rPr lang="en-US" sz="2400" dirty="0"/>
              <a:t>His work on earth had ended so it now commences in Heaven. </a:t>
            </a:r>
            <a:r>
              <a:rPr lang="en-US" sz="2400" b="1" dirty="0"/>
              <a:t>Vs. 2-3</a:t>
            </a:r>
            <a:endParaRPr lang="en-US" sz="2400" dirty="0"/>
          </a:p>
          <a:p>
            <a:r>
              <a:rPr lang="en-US" sz="2800" dirty="0"/>
              <a:t>The term “minister”</a:t>
            </a:r>
          </a:p>
          <a:p>
            <a:pPr lvl="1"/>
            <a:r>
              <a:rPr lang="en-US" sz="2400" dirty="0"/>
              <a:t>When utilized with respect to Jesus Christ it describes his capacity as a servant, serving in the work of sacred ministry. The ministerial work which Christ now performs is that of spiritual intercession and of presenting the prayers of God’s children before his Father. (BTB, Hebrews, King, page 53)</a:t>
            </a:r>
            <a:endParaRPr lang="en-US" sz="2800" dirty="0"/>
          </a:p>
          <a:p>
            <a:pPr lvl="1"/>
            <a:endParaRPr lang="en-US" sz="2400" dirty="0"/>
          </a:p>
          <a:p>
            <a:endParaRPr lang="en-US" sz="2400" dirty="0"/>
          </a:p>
        </p:txBody>
      </p:sp>
    </p:spTree>
    <p:extLst>
      <p:ext uri="{BB962C8B-B14F-4D97-AF65-F5344CB8AC3E}">
        <p14:creationId xmlns:p14="http://schemas.microsoft.com/office/powerpoint/2010/main" val="121383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a:xfrm>
            <a:off x="680321" y="2336872"/>
            <a:ext cx="9613861" cy="4030473"/>
          </a:xfrm>
        </p:spPr>
        <p:txBody>
          <a:bodyPr>
            <a:normAutofit lnSpcReduction="10000"/>
          </a:bodyPr>
          <a:lstStyle/>
          <a:p>
            <a:r>
              <a:rPr lang="en-US" sz="2800" dirty="0"/>
              <a:t>The statement in verse 3 “For every high priest is appointed to offer both gifts and sacrifices.” must include Jesus.</a:t>
            </a:r>
          </a:p>
          <a:p>
            <a:pPr lvl="1"/>
            <a:r>
              <a:rPr lang="en-US" sz="2400" dirty="0"/>
              <a:t>If not, He does not meet the qualifications.</a:t>
            </a:r>
          </a:p>
          <a:p>
            <a:pPr lvl="1"/>
            <a:r>
              <a:rPr lang="en-US" sz="2400" dirty="0"/>
              <a:t>He cannot be a priest and certainly not High Priest without gift or sacrifice.</a:t>
            </a:r>
          </a:p>
          <a:p>
            <a:r>
              <a:rPr lang="en-US" sz="2800" dirty="0"/>
              <a:t>Jesus offered His gift and sacrifice on the cross of Calvary.</a:t>
            </a:r>
          </a:p>
          <a:p>
            <a:pPr lvl="1"/>
            <a:r>
              <a:rPr lang="en-US" sz="2400" dirty="0"/>
              <a:t>Offered Himself – heart, mind, body, soul, blood.</a:t>
            </a:r>
          </a:p>
          <a:p>
            <a:pPr lvl="1"/>
            <a:r>
              <a:rPr lang="en-US" sz="2400" dirty="0"/>
              <a:t>Described in more detail in chapter 9.</a:t>
            </a:r>
          </a:p>
          <a:p>
            <a:pPr lvl="1"/>
            <a:endParaRPr lang="en-US" sz="2400" dirty="0"/>
          </a:p>
          <a:p>
            <a:endParaRPr lang="en-US" sz="2400" dirty="0"/>
          </a:p>
        </p:txBody>
      </p:sp>
    </p:spTree>
    <p:extLst>
      <p:ext uri="{BB962C8B-B14F-4D97-AF65-F5344CB8AC3E}">
        <p14:creationId xmlns:p14="http://schemas.microsoft.com/office/powerpoint/2010/main" val="353909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a:xfrm>
            <a:off x="680321" y="2336872"/>
            <a:ext cx="9613861" cy="4030473"/>
          </a:xfrm>
        </p:spPr>
        <p:txBody>
          <a:bodyPr>
            <a:normAutofit/>
          </a:bodyPr>
          <a:lstStyle/>
          <a:p>
            <a:r>
              <a:rPr lang="en-US" sz="2800" dirty="0"/>
              <a:t>Christ’s sacrifice was offered once. </a:t>
            </a:r>
            <a:r>
              <a:rPr lang="en-US" sz="2800" b="1" dirty="0"/>
              <a:t>Heb. 9:28</a:t>
            </a:r>
            <a:endParaRPr lang="en-US" sz="2800" dirty="0"/>
          </a:p>
          <a:p>
            <a:r>
              <a:rPr lang="en-US" sz="2800" dirty="0"/>
              <a:t>His current Heavenly ministry is intercession for us. </a:t>
            </a:r>
            <a:r>
              <a:rPr lang="en-US" sz="2800" b="1" dirty="0"/>
              <a:t>Heb. 7:25</a:t>
            </a:r>
            <a:endParaRPr lang="en-US" sz="2400" dirty="0"/>
          </a:p>
          <a:p>
            <a:pPr lvl="1"/>
            <a:endParaRPr lang="en-US" sz="2400" dirty="0"/>
          </a:p>
          <a:p>
            <a:endParaRPr lang="en-US" sz="2400" dirty="0"/>
          </a:p>
        </p:txBody>
      </p:sp>
    </p:spTree>
    <p:extLst>
      <p:ext uri="{BB962C8B-B14F-4D97-AF65-F5344CB8AC3E}">
        <p14:creationId xmlns:p14="http://schemas.microsoft.com/office/powerpoint/2010/main" val="186351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a:xfrm>
            <a:off x="680321" y="2336872"/>
            <a:ext cx="9613861" cy="4030473"/>
          </a:xfrm>
        </p:spPr>
        <p:txBody>
          <a:bodyPr>
            <a:normAutofit/>
          </a:bodyPr>
          <a:lstStyle/>
          <a:p>
            <a:r>
              <a:rPr lang="en-US" sz="2800" dirty="0"/>
              <a:t>The writer’s point in verse 4 is that Jesus is priest in Heaven, not on earth.</a:t>
            </a:r>
          </a:p>
          <a:p>
            <a:pPr lvl="1"/>
            <a:r>
              <a:rPr lang="en-US" sz="2400" dirty="0"/>
              <a:t>He was not qualified for the Levitical priesthood. </a:t>
            </a:r>
            <a:r>
              <a:rPr lang="en-US" sz="2400" b="1" dirty="0"/>
              <a:t>7:13-14</a:t>
            </a:r>
            <a:endParaRPr lang="en-US" sz="2400" dirty="0"/>
          </a:p>
          <a:p>
            <a:r>
              <a:rPr lang="en-US" sz="2800" dirty="0"/>
              <a:t>The </a:t>
            </a:r>
            <a:r>
              <a:rPr lang="en-US" sz="2800" dirty="0" err="1"/>
              <a:t>tablernacle</a:t>
            </a:r>
            <a:r>
              <a:rPr lang="en-US" sz="2800" dirty="0"/>
              <a:t> described in verse 5 served as a shadow of heavenly things.</a:t>
            </a:r>
          </a:p>
          <a:p>
            <a:pPr lvl="1"/>
            <a:r>
              <a:rPr lang="en-US" sz="2400" dirty="0"/>
              <a:t>“Copy” </a:t>
            </a:r>
            <a:r>
              <a:rPr lang="en-US" sz="2400" i="1" dirty="0" err="1"/>
              <a:t>skia</a:t>
            </a:r>
            <a:r>
              <a:rPr lang="en-US" sz="2400" dirty="0"/>
              <a:t> – shadow, sketch – Strong</a:t>
            </a:r>
          </a:p>
          <a:p>
            <a:endParaRPr lang="en-US" sz="2400" dirty="0"/>
          </a:p>
        </p:txBody>
      </p:sp>
    </p:spTree>
    <p:extLst>
      <p:ext uri="{BB962C8B-B14F-4D97-AF65-F5344CB8AC3E}">
        <p14:creationId xmlns:p14="http://schemas.microsoft.com/office/powerpoint/2010/main" val="319606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4B1C-9AFF-EB47-43CA-0826A4CD717E}"/>
              </a:ext>
            </a:extLst>
          </p:cNvPr>
          <p:cNvSpPr>
            <a:spLocks noGrp="1"/>
          </p:cNvSpPr>
          <p:nvPr>
            <p:ph type="title"/>
          </p:nvPr>
        </p:nvSpPr>
        <p:spPr/>
        <p:txBody>
          <a:bodyPr/>
          <a:lstStyle/>
          <a:p>
            <a:r>
              <a:rPr lang="en-US" dirty="0"/>
              <a:t>Christ, the High Priest Seated at the Right Hand of God – 8:1-5</a:t>
            </a:r>
          </a:p>
        </p:txBody>
      </p:sp>
      <p:sp>
        <p:nvSpPr>
          <p:cNvPr id="3" name="Content Placeholder 2">
            <a:extLst>
              <a:ext uri="{FF2B5EF4-FFF2-40B4-BE49-F238E27FC236}">
                <a16:creationId xmlns:a16="http://schemas.microsoft.com/office/drawing/2014/main" id="{21396E0B-541E-C0EE-C802-D73027FD3833}"/>
              </a:ext>
            </a:extLst>
          </p:cNvPr>
          <p:cNvSpPr>
            <a:spLocks noGrp="1"/>
          </p:cNvSpPr>
          <p:nvPr>
            <p:ph idx="1"/>
          </p:nvPr>
        </p:nvSpPr>
        <p:spPr>
          <a:xfrm>
            <a:off x="680321" y="2336872"/>
            <a:ext cx="9613861" cy="4030473"/>
          </a:xfrm>
        </p:spPr>
        <p:txBody>
          <a:bodyPr>
            <a:normAutofit/>
          </a:bodyPr>
          <a:lstStyle/>
          <a:p>
            <a:r>
              <a:rPr lang="en-US" sz="2800" dirty="0"/>
              <a:t>The practitioners of Judaism with their old priesthood and old sacrifices ought never to be satisfied with copies and shadows of forgiveness and reconciliation when the real thing is available in the religion of Jesus Christ. (BTB, Hebrews, King, page 54)</a:t>
            </a:r>
          </a:p>
          <a:p>
            <a:r>
              <a:rPr lang="en-US" sz="2800" dirty="0"/>
              <a:t>Why would the readers want to go back to that which served as the shadow of better things?</a:t>
            </a:r>
            <a:endParaRPr lang="en-US" sz="3200" dirty="0"/>
          </a:p>
          <a:p>
            <a:pPr lvl="1"/>
            <a:endParaRPr lang="en-US" sz="2800" dirty="0"/>
          </a:p>
          <a:p>
            <a:endParaRPr lang="en-US" sz="2800" dirty="0"/>
          </a:p>
        </p:txBody>
      </p:sp>
    </p:spTree>
    <p:extLst>
      <p:ext uri="{BB962C8B-B14F-4D97-AF65-F5344CB8AC3E}">
        <p14:creationId xmlns:p14="http://schemas.microsoft.com/office/powerpoint/2010/main" val="36214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086F-EC75-47F2-AD8A-41C8826D0FD2}"/>
              </a:ext>
            </a:extLst>
          </p:cNvPr>
          <p:cNvSpPr>
            <a:spLocks noGrp="1"/>
          </p:cNvSpPr>
          <p:nvPr>
            <p:ph type="title"/>
          </p:nvPr>
        </p:nvSpPr>
        <p:spPr/>
        <p:txBody>
          <a:bodyPr/>
          <a:lstStyle/>
          <a:p>
            <a:r>
              <a:rPr lang="en-US" dirty="0"/>
              <a:t>Hebrews 8:6-13</a:t>
            </a:r>
          </a:p>
        </p:txBody>
      </p:sp>
      <p:sp>
        <p:nvSpPr>
          <p:cNvPr id="3" name="Content Placeholder 2">
            <a:extLst>
              <a:ext uri="{FF2B5EF4-FFF2-40B4-BE49-F238E27FC236}">
                <a16:creationId xmlns:a16="http://schemas.microsoft.com/office/drawing/2014/main" id="{EC8B0E6B-262F-D70A-CFD6-187F166B2407}"/>
              </a:ext>
            </a:extLst>
          </p:cNvPr>
          <p:cNvSpPr>
            <a:spLocks noGrp="1"/>
          </p:cNvSpPr>
          <p:nvPr>
            <p:ph idx="1"/>
          </p:nvPr>
        </p:nvSpPr>
        <p:spPr/>
        <p:txBody>
          <a:bodyPr>
            <a:normAutofit lnSpcReduction="10000"/>
          </a:bodyPr>
          <a:lstStyle/>
          <a:p>
            <a:r>
              <a:rPr lang="en-US" sz="2800" b="1" u="sng" dirty="0">
                <a:hlinkClick r:id="rId2"/>
              </a:rPr>
              <a:t>Heb 8:6</a:t>
            </a:r>
            <a:r>
              <a:rPr lang="en-US" sz="2800" dirty="0">
                <a:hlinkClick r:id="rId2"/>
              </a:rPr>
              <a:t> </a:t>
            </a:r>
            <a:r>
              <a:rPr lang="en-US" sz="2800" dirty="0"/>
              <a:t> But now He has obtained a more excellent ministry, inasmuch as He is also Mediator of a better covenant, which was established on better promises.</a:t>
            </a:r>
          </a:p>
          <a:p>
            <a:r>
              <a:rPr lang="en-US" sz="2800" b="1" u="sng" dirty="0">
                <a:hlinkClick r:id="rId3"/>
              </a:rPr>
              <a:t>Heb 8:7</a:t>
            </a:r>
            <a:r>
              <a:rPr lang="en-US" sz="2800" dirty="0">
                <a:hlinkClick r:id="rId3"/>
              </a:rPr>
              <a:t> </a:t>
            </a:r>
            <a:r>
              <a:rPr lang="en-US" sz="2800" dirty="0"/>
              <a:t> For if that first </a:t>
            </a:r>
            <a:r>
              <a:rPr lang="en-US" sz="2800" i="1" dirty="0"/>
              <a:t>covenant</a:t>
            </a:r>
            <a:r>
              <a:rPr lang="en-US" sz="2800" dirty="0"/>
              <a:t> had been faultless, then no place would have been sought for a second.</a:t>
            </a:r>
          </a:p>
          <a:p>
            <a:r>
              <a:rPr lang="en-US" sz="2800" b="1" u="sng" dirty="0">
                <a:hlinkClick r:id="rId4"/>
              </a:rPr>
              <a:t>Heb 8:8</a:t>
            </a:r>
            <a:r>
              <a:rPr lang="en-US" sz="2800" dirty="0">
                <a:hlinkClick r:id="rId4"/>
              </a:rPr>
              <a:t> </a:t>
            </a:r>
            <a:r>
              <a:rPr lang="en-US" sz="2800" dirty="0"/>
              <a:t> Because finding fault with them, He says: "BEHOLD, THE DAYS ARE COMING, SAYS THE LORD, WHEN I WILL MAKE A NEW COVENANT WITH THE HOUSE OF ISRAEL AND WITH THE HOUSE OF JUDAH—</a:t>
            </a:r>
          </a:p>
        </p:txBody>
      </p:sp>
    </p:spTree>
    <p:extLst>
      <p:ext uri="{BB962C8B-B14F-4D97-AF65-F5344CB8AC3E}">
        <p14:creationId xmlns:p14="http://schemas.microsoft.com/office/powerpoint/2010/main" val="36073145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086F-EC75-47F2-AD8A-41C8826D0FD2}"/>
              </a:ext>
            </a:extLst>
          </p:cNvPr>
          <p:cNvSpPr>
            <a:spLocks noGrp="1"/>
          </p:cNvSpPr>
          <p:nvPr>
            <p:ph type="title"/>
          </p:nvPr>
        </p:nvSpPr>
        <p:spPr/>
        <p:txBody>
          <a:bodyPr/>
          <a:lstStyle/>
          <a:p>
            <a:r>
              <a:rPr lang="en-US" dirty="0"/>
              <a:t>Hebrews 8:6-13</a:t>
            </a:r>
          </a:p>
        </p:txBody>
      </p:sp>
      <p:sp>
        <p:nvSpPr>
          <p:cNvPr id="3" name="Content Placeholder 2">
            <a:extLst>
              <a:ext uri="{FF2B5EF4-FFF2-40B4-BE49-F238E27FC236}">
                <a16:creationId xmlns:a16="http://schemas.microsoft.com/office/drawing/2014/main" id="{EC8B0E6B-262F-D70A-CFD6-187F166B2407}"/>
              </a:ext>
            </a:extLst>
          </p:cNvPr>
          <p:cNvSpPr>
            <a:spLocks noGrp="1"/>
          </p:cNvSpPr>
          <p:nvPr>
            <p:ph idx="1"/>
          </p:nvPr>
        </p:nvSpPr>
        <p:spPr>
          <a:xfrm>
            <a:off x="680321" y="2336873"/>
            <a:ext cx="9613861" cy="4130834"/>
          </a:xfrm>
        </p:spPr>
        <p:txBody>
          <a:bodyPr>
            <a:normAutofit/>
          </a:bodyPr>
          <a:lstStyle/>
          <a:p>
            <a:r>
              <a:rPr lang="en-US" sz="2800" b="1" u="sng" dirty="0">
                <a:hlinkClick r:id="rId2"/>
              </a:rPr>
              <a:t>Heb 8:9</a:t>
            </a:r>
            <a:r>
              <a:rPr lang="en-US" sz="2800" dirty="0">
                <a:hlinkClick r:id="rId2"/>
              </a:rPr>
              <a:t> </a:t>
            </a:r>
            <a:r>
              <a:rPr lang="en-US" sz="2800" dirty="0"/>
              <a:t> NOT ACCORDING TO THE COVENANT THAT I MADE WITH THEIR FATHERS IN THE DAY WHEN I TOOK THEM BY THE HAND TO LEAD THEM OUT OF THE LAND OF EGYPT; BECAUSE THEY DID NOT CONTINUE IN MY COVENANT, AND I DISREGARDED THEM, SAYS THE LORD.</a:t>
            </a:r>
          </a:p>
          <a:p>
            <a:r>
              <a:rPr lang="en-US" sz="2800" b="1" u="sng" dirty="0">
                <a:hlinkClick r:id="rId3"/>
              </a:rPr>
              <a:t>Heb 8:10</a:t>
            </a:r>
            <a:r>
              <a:rPr lang="en-US" sz="2800" dirty="0">
                <a:hlinkClick r:id="rId3"/>
              </a:rPr>
              <a:t> </a:t>
            </a:r>
            <a:r>
              <a:rPr lang="en-US" sz="2800" dirty="0"/>
              <a:t> FOR THIS IS THE COVENANT THAT I WILL MAKE WITH THE HOUSE OF ISRAEL AFTER THOSE DAYS, SAYS THE LORD: I WILL PUT MY LAWS IN THEIR MIND AND WRITE THEM ON THEIR HEARTS; AND I WILL BE THEIR GOD, AND THEY SHALL BE MY PEOPLE.</a:t>
            </a:r>
          </a:p>
        </p:txBody>
      </p:sp>
    </p:spTree>
    <p:extLst>
      <p:ext uri="{BB962C8B-B14F-4D97-AF65-F5344CB8AC3E}">
        <p14:creationId xmlns:p14="http://schemas.microsoft.com/office/powerpoint/2010/main" val="9421242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086F-EC75-47F2-AD8A-41C8826D0FD2}"/>
              </a:ext>
            </a:extLst>
          </p:cNvPr>
          <p:cNvSpPr>
            <a:spLocks noGrp="1"/>
          </p:cNvSpPr>
          <p:nvPr>
            <p:ph type="title"/>
          </p:nvPr>
        </p:nvSpPr>
        <p:spPr/>
        <p:txBody>
          <a:bodyPr/>
          <a:lstStyle/>
          <a:p>
            <a:r>
              <a:rPr lang="en-US" dirty="0"/>
              <a:t>Hebrews 8:6-13</a:t>
            </a:r>
          </a:p>
        </p:txBody>
      </p:sp>
      <p:sp>
        <p:nvSpPr>
          <p:cNvPr id="3" name="Content Placeholder 2">
            <a:extLst>
              <a:ext uri="{FF2B5EF4-FFF2-40B4-BE49-F238E27FC236}">
                <a16:creationId xmlns:a16="http://schemas.microsoft.com/office/drawing/2014/main" id="{EC8B0E6B-262F-D70A-CFD6-187F166B2407}"/>
              </a:ext>
            </a:extLst>
          </p:cNvPr>
          <p:cNvSpPr>
            <a:spLocks noGrp="1"/>
          </p:cNvSpPr>
          <p:nvPr>
            <p:ph idx="1"/>
          </p:nvPr>
        </p:nvSpPr>
        <p:spPr>
          <a:xfrm>
            <a:off x="680321" y="2336873"/>
            <a:ext cx="9613861" cy="4130834"/>
          </a:xfrm>
        </p:spPr>
        <p:txBody>
          <a:bodyPr>
            <a:normAutofit lnSpcReduction="10000"/>
          </a:bodyPr>
          <a:lstStyle/>
          <a:p>
            <a:r>
              <a:rPr lang="en-US" sz="2800" b="1" u="sng" dirty="0">
                <a:hlinkClick r:id="rId2"/>
              </a:rPr>
              <a:t>Heb 8:11</a:t>
            </a:r>
            <a:r>
              <a:rPr lang="en-US" sz="2800" dirty="0">
                <a:hlinkClick r:id="rId2"/>
              </a:rPr>
              <a:t> </a:t>
            </a:r>
            <a:r>
              <a:rPr lang="en-US" sz="2800" dirty="0"/>
              <a:t> NONE OF THEM SHALL TEACH HIS NEIGHBOR, AND NONE HIS BROTHER, SAYING, 'KNOW THE LORD,' FOR ALL SHALL KNOW ME, FROM THE LEAST OF THEM TO THE GREATEST OF THEM.</a:t>
            </a:r>
          </a:p>
          <a:p>
            <a:r>
              <a:rPr lang="en-US" sz="2800" b="1" u="sng" dirty="0">
                <a:hlinkClick r:id="rId3"/>
              </a:rPr>
              <a:t>Heb 8:12</a:t>
            </a:r>
            <a:r>
              <a:rPr lang="en-US" sz="2800" dirty="0">
                <a:hlinkClick r:id="rId3"/>
              </a:rPr>
              <a:t> </a:t>
            </a:r>
            <a:r>
              <a:rPr lang="en-US" sz="2800" dirty="0"/>
              <a:t> FOR I WILL BE MERCIFUL TO THEIR UNRIGHTEOUSNESS, AND THEIR SINS AND THEIR LAWLESS DEEDS I WILL REMEMBER NO MORE."</a:t>
            </a:r>
          </a:p>
          <a:p>
            <a:r>
              <a:rPr lang="en-US" sz="2800" b="1" u="sng" dirty="0">
                <a:hlinkClick r:id="rId4"/>
              </a:rPr>
              <a:t>Heb 8:13</a:t>
            </a:r>
            <a:r>
              <a:rPr lang="en-US" sz="2800" dirty="0">
                <a:hlinkClick r:id="rId4"/>
              </a:rPr>
              <a:t> </a:t>
            </a:r>
            <a:r>
              <a:rPr lang="en-US" sz="2800" dirty="0"/>
              <a:t> In that He says, "A NEW COVENANT," He has made the first obsolete. Now what is becoming obsolete and growing old is ready to vanish away.</a:t>
            </a:r>
          </a:p>
        </p:txBody>
      </p:sp>
    </p:spTree>
    <p:extLst>
      <p:ext uri="{BB962C8B-B14F-4D97-AF65-F5344CB8AC3E}">
        <p14:creationId xmlns:p14="http://schemas.microsoft.com/office/powerpoint/2010/main" val="1514751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DAB8B-146A-5C2C-DD35-A4BB7FC67E64}"/>
              </a:ext>
            </a:extLst>
          </p:cNvPr>
          <p:cNvSpPr>
            <a:spLocks noGrp="1"/>
          </p:cNvSpPr>
          <p:nvPr>
            <p:ph type="title"/>
          </p:nvPr>
        </p:nvSpPr>
        <p:spPr/>
        <p:txBody>
          <a:bodyPr/>
          <a:lstStyle/>
          <a:p>
            <a:r>
              <a:rPr lang="en-US" dirty="0"/>
              <a:t>Hebrews 7:1-3</a:t>
            </a:r>
          </a:p>
        </p:txBody>
      </p:sp>
      <p:sp>
        <p:nvSpPr>
          <p:cNvPr id="3" name="Content Placeholder 2">
            <a:extLst>
              <a:ext uri="{FF2B5EF4-FFF2-40B4-BE49-F238E27FC236}">
                <a16:creationId xmlns:a16="http://schemas.microsoft.com/office/drawing/2014/main" id="{D050B5A7-B92D-8D35-5D86-553219429268}"/>
              </a:ext>
            </a:extLst>
          </p:cNvPr>
          <p:cNvSpPr>
            <a:spLocks noGrp="1"/>
          </p:cNvSpPr>
          <p:nvPr>
            <p:ph idx="1"/>
          </p:nvPr>
        </p:nvSpPr>
        <p:spPr/>
        <p:txBody>
          <a:bodyPr/>
          <a:lstStyle/>
          <a:p>
            <a:r>
              <a:rPr lang="en-US" b="1" u="sng" dirty="0">
                <a:hlinkClick r:id="rId2"/>
              </a:rPr>
              <a:t>Heb 7:1</a:t>
            </a:r>
            <a:r>
              <a:rPr lang="en-US" dirty="0">
                <a:hlinkClick r:id="rId2"/>
              </a:rPr>
              <a:t> </a:t>
            </a:r>
            <a:r>
              <a:rPr lang="en-US" dirty="0"/>
              <a:t> For this Melchizedek, king of Salem, priest of the Most High God, who met Abraham returning from the slaughter of the kings and blessed him,</a:t>
            </a:r>
          </a:p>
          <a:p>
            <a:r>
              <a:rPr lang="en-US" b="1" u="sng" dirty="0">
                <a:hlinkClick r:id="rId3"/>
              </a:rPr>
              <a:t>Heb 7:2</a:t>
            </a:r>
            <a:r>
              <a:rPr lang="en-US" dirty="0">
                <a:hlinkClick r:id="rId3"/>
              </a:rPr>
              <a:t> </a:t>
            </a:r>
            <a:r>
              <a:rPr lang="en-US" dirty="0"/>
              <a:t> to whom also Abraham gave a tenth part of all, first being translated "king of righteousness," and then also king of Salem, meaning "king of peace,"</a:t>
            </a:r>
          </a:p>
          <a:p>
            <a:r>
              <a:rPr lang="en-US" b="1" u="sng">
                <a:hlinkClick r:id="rId4"/>
              </a:rPr>
              <a:t>Heb 7:3</a:t>
            </a:r>
            <a:r>
              <a:rPr lang="en-US">
                <a:hlinkClick r:id="rId4"/>
              </a:rPr>
              <a:t> </a:t>
            </a:r>
            <a:r>
              <a:rPr lang="en-US"/>
              <a:t> without father, without mother, without genealogy, having neither beginning of days nor end of life, but made like the Son of God, remains a priest continually.</a:t>
            </a:r>
          </a:p>
        </p:txBody>
      </p:sp>
    </p:spTree>
    <p:extLst>
      <p:ext uri="{BB962C8B-B14F-4D97-AF65-F5344CB8AC3E}">
        <p14:creationId xmlns:p14="http://schemas.microsoft.com/office/powerpoint/2010/main" val="3972648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rmAutofit/>
          </a:bodyPr>
          <a:lstStyle/>
          <a:p>
            <a:r>
              <a:rPr lang="en-US" sz="2800" dirty="0"/>
              <a:t>Citing </a:t>
            </a:r>
            <a:r>
              <a:rPr lang="en-US" sz="2800" b="1" dirty="0"/>
              <a:t>Jeremiah 31:31-34 </a:t>
            </a:r>
            <a:r>
              <a:rPr lang="en-US" sz="2800" dirty="0"/>
              <a:t>our author suggests the prophet’s use of “new” proclaimed the first covenant “old.”</a:t>
            </a:r>
          </a:p>
          <a:p>
            <a:pPr lvl="1"/>
            <a:r>
              <a:rPr lang="en-US" sz="2400" dirty="0"/>
              <a:t>And ready to disappear.</a:t>
            </a:r>
          </a:p>
          <a:p>
            <a:r>
              <a:rPr lang="en-US" sz="2800" dirty="0"/>
              <a:t>To this point in the letter every time a comparison is made between Christ and those things that came before he emphasizes the superiority of Christ.</a:t>
            </a:r>
          </a:p>
        </p:txBody>
      </p:sp>
    </p:spTree>
    <p:extLst>
      <p:ext uri="{BB962C8B-B14F-4D97-AF65-F5344CB8AC3E}">
        <p14:creationId xmlns:p14="http://schemas.microsoft.com/office/powerpoint/2010/main" val="60282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rmAutofit/>
          </a:bodyPr>
          <a:lstStyle/>
          <a:p>
            <a:r>
              <a:rPr lang="en-US" sz="2800" dirty="0"/>
              <a:t>The ministry of Christ is “more excellent” than that of the Old Testament priesthood and law! </a:t>
            </a:r>
            <a:r>
              <a:rPr lang="en-US" sz="2800" b="1" dirty="0"/>
              <a:t>Vs. 6</a:t>
            </a:r>
            <a:endParaRPr lang="en-US" sz="2800" dirty="0"/>
          </a:p>
          <a:p>
            <a:r>
              <a:rPr lang="en-US" sz="2800" dirty="0"/>
              <a:t>Christ is the “Mediator” of the new/better covenant.</a:t>
            </a:r>
          </a:p>
          <a:p>
            <a:pPr lvl="1"/>
            <a:r>
              <a:rPr lang="en-US" sz="2400" dirty="0"/>
              <a:t>Meaning: Umpire, arbiter, witness, guarantor.</a:t>
            </a:r>
          </a:p>
          <a:p>
            <a:pPr lvl="1"/>
            <a:r>
              <a:rPr lang="en-US" sz="2400" b="1" u="sng" dirty="0">
                <a:hlinkClick r:id="rId2"/>
              </a:rPr>
              <a:t>1Ti 2:5</a:t>
            </a:r>
            <a:r>
              <a:rPr lang="en-US" sz="2400" dirty="0">
                <a:hlinkClick r:id="rId2"/>
              </a:rPr>
              <a:t> </a:t>
            </a:r>
            <a:r>
              <a:rPr lang="en-US" sz="2400" dirty="0"/>
              <a:t> For </a:t>
            </a:r>
            <a:r>
              <a:rPr lang="en-US" sz="2400" i="1" dirty="0"/>
              <a:t>there is</a:t>
            </a:r>
            <a:r>
              <a:rPr lang="en-US" sz="2400" dirty="0"/>
              <a:t> one God and one Mediator between God and men, </a:t>
            </a:r>
            <a:r>
              <a:rPr lang="en-US" sz="2400" i="1" dirty="0"/>
              <a:t>the</a:t>
            </a:r>
            <a:r>
              <a:rPr lang="en-US" sz="2400" dirty="0"/>
              <a:t> Man Christ Jesus,</a:t>
            </a:r>
          </a:p>
        </p:txBody>
      </p:sp>
    </p:spTree>
    <p:extLst>
      <p:ext uri="{BB962C8B-B14F-4D97-AF65-F5344CB8AC3E}">
        <p14:creationId xmlns:p14="http://schemas.microsoft.com/office/powerpoint/2010/main" val="17290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Autofit/>
          </a:bodyPr>
          <a:lstStyle/>
          <a:p>
            <a:r>
              <a:rPr lang="en-US" sz="2800" dirty="0"/>
              <a:t>The Mosaic covenant to which he refers in vv. 6-7 was a covenant of law, but the new is a covenant of promise and the Son of God is the surety or guarantor that the promise will be fulfilled (cf. 7:22). The old covenant, though it contained an important educational element, was impotent and temporary. The new covenant, on the other hand, is redemptive, dynamic, and eternal…These promises are not better in the sense of being more dependable, but better in the sense of superior content. (BTB, Hebrews, King, page 54)</a:t>
            </a:r>
          </a:p>
        </p:txBody>
      </p:sp>
    </p:spTree>
    <p:extLst>
      <p:ext uri="{BB962C8B-B14F-4D97-AF65-F5344CB8AC3E}">
        <p14:creationId xmlns:p14="http://schemas.microsoft.com/office/powerpoint/2010/main" val="762444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Autofit/>
          </a:bodyPr>
          <a:lstStyle/>
          <a:p>
            <a:r>
              <a:rPr lang="en-US" sz="2800" dirty="0"/>
              <a:t>The promises consisted of several important elements:</a:t>
            </a:r>
          </a:p>
          <a:p>
            <a:pPr marL="914400" lvl="1" indent="-457200">
              <a:buFont typeface="+mj-lt"/>
              <a:buAutoNum type="arabicPeriod"/>
            </a:pPr>
            <a:r>
              <a:rPr lang="en-US" sz="2400" dirty="0"/>
              <a:t>They are spiritual and intended for the hearts and minds of men, not merely external regulations. </a:t>
            </a:r>
            <a:r>
              <a:rPr lang="en-US" sz="2400" b="1" dirty="0"/>
              <a:t>Vs. 10a</a:t>
            </a:r>
          </a:p>
          <a:p>
            <a:pPr marL="914400" lvl="1" indent="-457200">
              <a:buFont typeface="+mj-lt"/>
              <a:buAutoNum type="arabicPeriod"/>
            </a:pPr>
            <a:r>
              <a:rPr lang="en-US" sz="2400" dirty="0"/>
              <a:t>A restored fellowship between God and His people. </a:t>
            </a:r>
            <a:r>
              <a:rPr lang="en-US" sz="2400" b="1" dirty="0"/>
              <a:t>Vs. 10b</a:t>
            </a:r>
            <a:endParaRPr lang="en-US" sz="2400" dirty="0"/>
          </a:p>
          <a:p>
            <a:pPr marL="914400" lvl="1" indent="-457200">
              <a:buFont typeface="+mj-lt"/>
              <a:buAutoNum type="arabicPeriod"/>
            </a:pPr>
            <a:r>
              <a:rPr lang="en-US" sz="2400" dirty="0"/>
              <a:t>The promises are universal in scope, intended for all. </a:t>
            </a:r>
            <a:r>
              <a:rPr lang="en-US" sz="2400" b="1" dirty="0"/>
              <a:t>Vs. 11</a:t>
            </a:r>
            <a:endParaRPr lang="en-US" sz="2400" dirty="0"/>
          </a:p>
          <a:p>
            <a:pPr marL="914400" lvl="1" indent="-457200">
              <a:buFont typeface="+mj-lt"/>
              <a:buAutoNum type="arabicPeriod"/>
            </a:pPr>
            <a:r>
              <a:rPr lang="en-US" sz="2400" dirty="0"/>
              <a:t>Absolute relief from past sins. </a:t>
            </a:r>
            <a:r>
              <a:rPr lang="en-US" sz="2400" b="1" dirty="0"/>
              <a:t>Vs. 12</a:t>
            </a:r>
            <a:endParaRPr lang="en-US" sz="2400" dirty="0"/>
          </a:p>
        </p:txBody>
      </p:sp>
    </p:spTree>
    <p:extLst>
      <p:ext uri="{BB962C8B-B14F-4D97-AF65-F5344CB8AC3E}">
        <p14:creationId xmlns:p14="http://schemas.microsoft.com/office/powerpoint/2010/main" val="31780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Autofit/>
          </a:bodyPr>
          <a:lstStyle/>
          <a:p>
            <a:r>
              <a:rPr lang="en-US" sz="2800" dirty="0"/>
              <a:t>Our author has already identified the weakness of the first covenant. </a:t>
            </a:r>
            <a:r>
              <a:rPr lang="en-US" sz="2800" b="1" dirty="0"/>
              <a:t>Heb. 7:18</a:t>
            </a:r>
            <a:endParaRPr lang="en-US" sz="2800" dirty="0"/>
          </a:p>
          <a:p>
            <a:r>
              <a:rPr lang="en-US" sz="2800" dirty="0"/>
              <a:t>He revisits that in </a:t>
            </a:r>
            <a:r>
              <a:rPr lang="en-US" sz="2800" b="1" dirty="0"/>
              <a:t>Heb. 8:7</a:t>
            </a:r>
            <a:r>
              <a:rPr lang="en-US" sz="2800" dirty="0"/>
              <a:t>.</a:t>
            </a:r>
            <a:endParaRPr lang="en-US" sz="2400" dirty="0"/>
          </a:p>
          <a:p>
            <a:endParaRPr lang="en-US" sz="2400" dirty="0"/>
          </a:p>
        </p:txBody>
      </p:sp>
    </p:spTree>
    <p:extLst>
      <p:ext uri="{BB962C8B-B14F-4D97-AF65-F5344CB8AC3E}">
        <p14:creationId xmlns:p14="http://schemas.microsoft.com/office/powerpoint/2010/main" val="260171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Autofit/>
          </a:bodyPr>
          <a:lstStyle/>
          <a:p>
            <a:r>
              <a:rPr lang="en-US" sz="2800" dirty="0"/>
              <a:t>The weaknesses of the old included:</a:t>
            </a:r>
          </a:p>
          <a:p>
            <a:pPr lvl="1"/>
            <a:r>
              <a:rPr lang="en-US" sz="2400" dirty="0"/>
              <a:t>It could not atone moral guilt. </a:t>
            </a:r>
          </a:p>
          <a:p>
            <a:pPr lvl="1"/>
            <a:r>
              <a:rPr lang="en-US" sz="2400" dirty="0"/>
              <a:t>It could not wash away moral pollution. </a:t>
            </a:r>
          </a:p>
          <a:p>
            <a:pPr lvl="1"/>
            <a:r>
              <a:rPr lang="en-US" sz="2400" dirty="0"/>
              <a:t>It could not justify, It could not sanctify. </a:t>
            </a:r>
          </a:p>
          <a:p>
            <a:pPr lvl="1"/>
            <a:r>
              <a:rPr lang="en-US" sz="2400" dirty="0"/>
              <a:t>It could not save. </a:t>
            </a:r>
          </a:p>
          <a:p>
            <a:pPr lvl="1"/>
            <a:r>
              <a:rPr lang="en-US" sz="2400" dirty="0"/>
              <a:t>Its priesthood was not perfected; rather, those who comprised it were weak and inefficient; some- times they were downright evil. </a:t>
            </a:r>
          </a:p>
          <a:p>
            <a:pPr lvl="1"/>
            <a:r>
              <a:rPr lang="en-US" sz="2400" dirty="0"/>
              <a:t>Its sacrifices could not take away sin.</a:t>
            </a:r>
          </a:p>
          <a:p>
            <a:pPr lvl="1"/>
            <a:endParaRPr lang="en-US" sz="2400" dirty="0"/>
          </a:p>
          <a:p>
            <a:endParaRPr lang="en-US" sz="2400" dirty="0"/>
          </a:p>
        </p:txBody>
      </p:sp>
    </p:spTree>
    <p:extLst>
      <p:ext uri="{BB962C8B-B14F-4D97-AF65-F5344CB8AC3E}">
        <p14:creationId xmlns:p14="http://schemas.microsoft.com/office/powerpoint/2010/main" val="258750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Autofit/>
          </a:bodyPr>
          <a:lstStyle/>
          <a:p>
            <a:r>
              <a:rPr lang="en-US" sz="2800" dirty="0"/>
              <a:t>Jeremiah’s prophesy that fault existed with the old and a new covenant would be provided confirms that God planned for the second and intended to bring it to all men. </a:t>
            </a:r>
            <a:r>
              <a:rPr lang="en-US" sz="2800" b="1" dirty="0"/>
              <a:t>Vs. 8</a:t>
            </a:r>
          </a:p>
          <a:p>
            <a:r>
              <a:rPr lang="en-US" sz="2800" dirty="0"/>
              <a:t>The most significant difference between the two is how the new deals with sin.</a:t>
            </a:r>
          </a:p>
          <a:p>
            <a:pPr lvl="1"/>
            <a:r>
              <a:rPr lang="en-US" sz="2400" dirty="0"/>
              <a:t>Forgiveness would be predicated on God’s grace not on the perfect (sinless) performance of man. </a:t>
            </a:r>
            <a:r>
              <a:rPr lang="en-US" sz="2400" b="1" dirty="0"/>
              <a:t>Jn. 1:17</a:t>
            </a:r>
            <a:endParaRPr lang="en-US" sz="2400" dirty="0"/>
          </a:p>
          <a:p>
            <a:pPr lvl="1"/>
            <a:endParaRPr lang="en-US" sz="2400" dirty="0"/>
          </a:p>
          <a:p>
            <a:endParaRPr lang="en-US" sz="2400" dirty="0"/>
          </a:p>
        </p:txBody>
      </p:sp>
    </p:spTree>
    <p:extLst>
      <p:ext uri="{BB962C8B-B14F-4D97-AF65-F5344CB8AC3E}">
        <p14:creationId xmlns:p14="http://schemas.microsoft.com/office/powerpoint/2010/main" val="248844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512-B052-876D-6BC2-E33A66FE7F03}"/>
              </a:ext>
            </a:extLst>
          </p:cNvPr>
          <p:cNvSpPr>
            <a:spLocks noGrp="1"/>
          </p:cNvSpPr>
          <p:nvPr>
            <p:ph type="title"/>
          </p:nvPr>
        </p:nvSpPr>
        <p:spPr/>
        <p:txBody>
          <a:bodyPr/>
          <a:lstStyle/>
          <a:p>
            <a:r>
              <a:rPr lang="en-US" dirty="0"/>
              <a:t>The More Excellent Priestly Ministry of Christ Supersedes the Old Covenant – 8:6-13</a:t>
            </a:r>
          </a:p>
        </p:txBody>
      </p:sp>
      <p:sp>
        <p:nvSpPr>
          <p:cNvPr id="3" name="Content Placeholder 2">
            <a:extLst>
              <a:ext uri="{FF2B5EF4-FFF2-40B4-BE49-F238E27FC236}">
                <a16:creationId xmlns:a16="http://schemas.microsoft.com/office/drawing/2014/main" id="{67D8F66C-265A-2A59-0724-80FCB0DB8656}"/>
              </a:ext>
            </a:extLst>
          </p:cNvPr>
          <p:cNvSpPr>
            <a:spLocks noGrp="1"/>
          </p:cNvSpPr>
          <p:nvPr>
            <p:ph idx="1"/>
          </p:nvPr>
        </p:nvSpPr>
        <p:spPr/>
        <p:txBody>
          <a:bodyPr>
            <a:noAutofit/>
          </a:bodyPr>
          <a:lstStyle/>
          <a:p>
            <a:r>
              <a:rPr lang="en-US" sz="2800" dirty="0"/>
              <a:t>Two safeguards are mentioned in this prophesy.</a:t>
            </a:r>
          </a:p>
          <a:p>
            <a:pPr marL="914400" lvl="1" indent="-457200">
              <a:buFont typeface="+mj-lt"/>
              <a:buAutoNum type="arabicPeriod"/>
            </a:pPr>
            <a:r>
              <a:rPr lang="en-US" sz="2400" dirty="0"/>
              <a:t>He would put His law into our hearts and minds so that we would want to obey, motivated by love for Him.</a:t>
            </a:r>
          </a:p>
          <a:p>
            <a:pPr marL="914400" lvl="1" indent="-457200">
              <a:buFont typeface="+mj-lt"/>
              <a:buAutoNum type="arabicPeriod"/>
            </a:pPr>
            <a:r>
              <a:rPr lang="en-US" sz="2400" dirty="0"/>
              <a:t>Sin as the obstacle in our relationship with God would be removed (by His grace and mercy) and He would remember them no more.</a:t>
            </a:r>
          </a:p>
          <a:p>
            <a:r>
              <a:rPr lang="en-US" sz="2800" dirty="0"/>
              <a:t>This could only be fulfilled in Jesus.</a:t>
            </a:r>
          </a:p>
          <a:p>
            <a:pPr marL="914400" lvl="1" indent="-457200">
              <a:buFont typeface="+mj-lt"/>
              <a:buAutoNum type="arabicPeriod"/>
            </a:pPr>
            <a:endParaRPr lang="en-US" sz="2400" dirty="0"/>
          </a:p>
          <a:p>
            <a:pPr lvl="1"/>
            <a:endParaRPr lang="en-US" sz="2400" dirty="0"/>
          </a:p>
          <a:p>
            <a:endParaRPr lang="en-US" sz="2400" dirty="0"/>
          </a:p>
        </p:txBody>
      </p:sp>
    </p:spTree>
    <p:extLst>
      <p:ext uri="{BB962C8B-B14F-4D97-AF65-F5344CB8AC3E}">
        <p14:creationId xmlns:p14="http://schemas.microsoft.com/office/powerpoint/2010/main" val="84892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72B27-6992-A429-26D1-08AD33A8A462}"/>
              </a:ext>
            </a:extLst>
          </p:cNvPr>
          <p:cNvSpPr>
            <a:spLocks noGrp="1"/>
          </p:cNvSpPr>
          <p:nvPr>
            <p:ph type="title"/>
          </p:nvPr>
        </p:nvSpPr>
        <p:spPr/>
        <p:txBody>
          <a:bodyPr/>
          <a:lstStyle/>
          <a:p>
            <a:r>
              <a:rPr lang="en-US" dirty="0"/>
              <a:t>Melchizedek, Priest-King of Salem – 7:1-3</a:t>
            </a:r>
          </a:p>
        </p:txBody>
      </p:sp>
      <p:sp>
        <p:nvSpPr>
          <p:cNvPr id="3" name="Content Placeholder 2">
            <a:extLst>
              <a:ext uri="{FF2B5EF4-FFF2-40B4-BE49-F238E27FC236}">
                <a16:creationId xmlns:a16="http://schemas.microsoft.com/office/drawing/2014/main" id="{6F04A96C-3DB5-28B7-EA5F-B616D3271005}"/>
              </a:ext>
            </a:extLst>
          </p:cNvPr>
          <p:cNvSpPr>
            <a:spLocks noGrp="1"/>
          </p:cNvSpPr>
          <p:nvPr>
            <p:ph idx="1"/>
          </p:nvPr>
        </p:nvSpPr>
        <p:spPr/>
        <p:txBody>
          <a:bodyPr>
            <a:normAutofit/>
          </a:bodyPr>
          <a:lstStyle/>
          <a:p>
            <a:r>
              <a:rPr lang="en-US" sz="2800" dirty="0"/>
              <a:t>The author recaps the history of Melchizedek from </a:t>
            </a:r>
            <a:r>
              <a:rPr lang="en-US" sz="2800" b="1" dirty="0"/>
              <a:t>Gen. 14:17-20</a:t>
            </a:r>
            <a:r>
              <a:rPr lang="en-US" sz="2800" dirty="0"/>
              <a:t>.</a:t>
            </a:r>
          </a:p>
          <a:p>
            <a:r>
              <a:rPr lang="en-US" sz="2800" dirty="0"/>
              <a:t>He is only mentioned twice in the OT.</a:t>
            </a:r>
          </a:p>
          <a:p>
            <a:pPr lvl="1"/>
            <a:r>
              <a:rPr lang="en-US" sz="2400" b="1" dirty="0"/>
              <a:t>Gen. 14</a:t>
            </a:r>
          </a:p>
          <a:p>
            <a:pPr lvl="1"/>
            <a:r>
              <a:rPr lang="en-US" sz="2400" b="1" dirty="0"/>
              <a:t>Ps. 110:4</a:t>
            </a:r>
            <a:r>
              <a:rPr lang="en-US" sz="2400" dirty="0"/>
              <a:t> – in Messianic language</a:t>
            </a:r>
          </a:p>
          <a:p>
            <a:r>
              <a:rPr lang="en-US" sz="2800" dirty="0"/>
              <a:t>Melchizedek is given two important titles:</a:t>
            </a:r>
          </a:p>
          <a:p>
            <a:pPr marL="914400" lvl="1" indent="-457200">
              <a:buFont typeface="+mj-lt"/>
              <a:buAutoNum type="arabicPeriod"/>
            </a:pPr>
            <a:r>
              <a:rPr lang="en-US" sz="2400" dirty="0"/>
              <a:t>“King of Salem” the ancient site of Jerusalem</a:t>
            </a:r>
          </a:p>
          <a:p>
            <a:pPr marL="914400" lvl="1" indent="-457200">
              <a:buFont typeface="+mj-lt"/>
              <a:buAutoNum type="arabicPeriod"/>
            </a:pPr>
            <a:r>
              <a:rPr lang="en-US" sz="2400" dirty="0"/>
              <a:t>“Priest of the most high God”</a:t>
            </a:r>
          </a:p>
        </p:txBody>
      </p:sp>
    </p:spTree>
    <p:extLst>
      <p:ext uri="{BB962C8B-B14F-4D97-AF65-F5344CB8AC3E}">
        <p14:creationId xmlns:p14="http://schemas.microsoft.com/office/powerpoint/2010/main" val="223114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72B27-6992-A429-26D1-08AD33A8A462}"/>
              </a:ext>
            </a:extLst>
          </p:cNvPr>
          <p:cNvSpPr>
            <a:spLocks noGrp="1"/>
          </p:cNvSpPr>
          <p:nvPr>
            <p:ph type="title"/>
          </p:nvPr>
        </p:nvSpPr>
        <p:spPr/>
        <p:txBody>
          <a:bodyPr/>
          <a:lstStyle/>
          <a:p>
            <a:r>
              <a:rPr lang="en-US" dirty="0"/>
              <a:t>Melchizedek, Priest-King of Salem – 7:1-3</a:t>
            </a:r>
          </a:p>
        </p:txBody>
      </p:sp>
      <p:sp>
        <p:nvSpPr>
          <p:cNvPr id="3" name="Content Placeholder 2">
            <a:extLst>
              <a:ext uri="{FF2B5EF4-FFF2-40B4-BE49-F238E27FC236}">
                <a16:creationId xmlns:a16="http://schemas.microsoft.com/office/drawing/2014/main" id="{6F04A96C-3DB5-28B7-EA5F-B616D3271005}"/>
              </a:ext>
            </a:extLst>
          </p:cNvPr>
          <p:cNvSpPr>
            <a:spLocks noGrp="1"/>
          </p:cNvSpPr>
          <p:nvPr>
            <p:ph idx="1"/>
          </p:nvPr>
        </p:nvSpPr>
        <p:spPr/>
        <p:txBody>
          <a:bodyPr>
            <a:normAutofit/>
          </a:bodyPr>
          <a:lstStyle/>
          <a:p>
            <a:r>
              <a:rPr lang="en-US" sz="2800" dirty="0"/>
              <a:t>Under the Law of Moses being both Priest and King were separated.</a:t>
            </a:r>
          </a:p>
          <a:p>
            <a:pPr lvl="1"/>
            <a:r>
              <a:rPr lang="en-US" sz="2400" dirty="0"/>
              <a:t>Samuel was Priest.</a:t>
            </a:r>
          </a:p>
          <a:p>
            <a:pPr lvl="1"/>
            <a:r>
              <a:rPr lang="en-US" sz="2400" dirty="0"/>
              <a:t>Saul was King.</a:t>
            </a:r>
          </a:p>
          <a:p>
            <a:pPr lvl="1"/>
            <a:r>
              <a:rPr lang="en-US" sz="2400" dirty="0"/>
              <a:t>The dual office appears in </a:t>
            </a:r>
            <a:r>
              <a:rPr lang="en-US" sz="2400" b="1" dirty="0"/>
              <a:t>Ps. 110</a:t>
            </a:r>
          </a:p>
          <a:p>
            <a:r>
              <a:rPr lang="en-US" sz="2800" dirty="0"/>
              <a:t>Melchizedek served the “most high God” (</a:t>
            </a:r>
            <a:r>
              <a:rPr lang="en-US" sz="2800" b="1" dirty="0"/>
              <a:t>vs. 18, 22</a:t>
            </a:r>
            <a:r>
              <a:rPr lang="en-US" sz="2800" dirty="0"/>
              <a:t>).</a:t>
            </a:r>
          </a:p>
          <a:p>
            <a:pPr lvl="1"/>
            <a:r>
              <a:rPr lang="en-US" sz="2400" dirty="0"/>
              <a:t>Provides evidence that Jehovah was worshiped by those other than Abraham.</a:t>
            </a:r>
            <a:br>
              <a:rPr lang="en-US" dirty="0"/>
            </a:br>
            <a:endParaRPr lang="en-US" b="1" dirty="0"/>
          </a:p>
          <a:p>
            <a:pPr lvl="1"/>
            <a:endParaRPr lang="en-US" sz="2400" dirty="0"/>
          </a:p>
          <a:p>
            <a:pPr lvl="1"/>
            <a:endParaRPr lang="en-US" dirty="0"/>
          </a:p>
        </p:txBody>
      </p:sp>
    </p:spTree>
    <p:extLst>
      <p:ext uri="{BB962C8B-B14F-4D97-AF65-F5344CB8AC3E}">
        <p14:creationId xmlns:p14="http://schemas.microsoft.com/office/powerpoint/2010/main" val="405974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47E2A-E10B-1EC2-EFA1-5E574DA6E0EE}"/>
              </a:ext>
            </a:extLst>
          </p:cNvPr>
          <p:cNvSpPr>
            <a:spLocks noGrp="1"/>
          </p:cNvSpPr>
          <p:nvPr>
            <p:ph type="title"/>
          </p:nvPr>
        </p:nvSpPr>
        <p:spPr/>
        <p:txBody>
          <a:bodyPr/>
          <a:lstStyle/>
          <a:p>
            <a:r>
              <a:rPr lang="en-US" dirty="0"/>
              <a:t>Hebrews 1:4-10</a:t>
            </a:r>
          </a:p>
        </p:txBody>
      </p:sp>
      <p:sp>
        <p:nvSpPr>
          <p:cNvPr id="3" name="Content Placeholder 2">
            <a:extLst>
              <a:ext uri="{FF2B5EF4-FFF2-40B4-BE49-F238E27FC236}">
                <a16:creationId xmlns:a16="http://schemas.microsoft.com/office/drawing/2014/main" id="{94C92A96-5D08-BB32-8A19-2861C7AD4B8D}"/>
              </a:ext>
            </a:extLst>
          </p:cNvPr>
          <p:cNvSpPr>
            <a:spLocks noGrp="1"/>
          </p:cNvSpPr>
          <p:nvPr>
            <p:ph idx="1"/>
          </p:nvPr>
        </p:nvSpPr>
        <p:spPr>
          <a:xfrm>
            <a:off x="680321" y="2336873"/>
            <a:ext cx="9613861" cy="4075078"/>
          </a:xfrm>
        </p:spPr>
        <p:txBody>
          <a:bodyPr>
            <a:normAutofit fontScale="92500"/>
          </a:bodyPr>
          <a:lstStyle/>
          <a:p>
            <a:r>
              <a:rPr lang="en-US" sz="2800" b="1" u="sng" dirty="0">
                <a:hlinkClick r:id="rId2"/>
              </a:rPr>
              <a:t>Heb 7:4</a:t>
            </a:r>
            <a:r>
              <a:rPr lang="en-US" sz="2800" dirty="0">
                <a:hlinkClick r:id="rId2"/>
              </a:rPr>
              <a:t> </a:t>
            </a:r>
            <a:r>
              <a:rPr lang="en-US" sz="2800" dirty="0"/>
              <a:t> Now consider how great this man </a:t>
            </a:r>
            <a:r>
              <a:rPr lang="en-US" sz="2800" i="1" dirty="0"/>
              <a:t>was, </a:t>
            </a:r>
            <a:r>
              <a:rPr lang="en-US" sz="2800" dirty="0"/>
              <a:t>unto whom even the patriarch Abraham gave the tenth of the spoils.</a:t>
            </a:r>
          </a:p>
          <a:p>
            <a:r>
              <a:rPr lang="en-US" sz="2800" b="1" u="sng" dirty="0">
                <a:hlinkClick r:id="rId3"/>
              </a:rPr>
              <a:t>Heb 7:5</a:t>
            </a:r>
            <a:r>
              <a:rPr lang="en-US" sz="2800" dirty="0">
                <a:hlinkClick r:id="rId3"/>
              </a:rPr>
              <a:t> </a:t>
            </a:r>
            <a:r>
              <a:rPr lang="en-US" sz="2800" dirty="0"/>
              <a:t> And verily they that are of the sons of Levi, who receive the office of the priesthood, have a commandment to take tithes of the people according to the law, that is, of their brethren, though they come out of the loins of Abraham:</a:t>
            </a:r>
          </a:p>
          <a:p>
            <a:r>
              <a:rPr lang="en-US" sz="2800" b="1" u="sng" dirty="0">
                <a:hlinkClick r:id="rId4"/>
              </a:rPr>
              <a:t>Heb 7:6</a:t>
            </a:r>
            <a:r>
              <a:rPr lang="en-US" sz="2800" dirty="0">
                <a:hlinkClick r:id="rId4"/>
              </a:rPr>
              <a:t> </a:t>
            </a:r>
            <a:r>
              <a:rPr lang="en-US" sz="2800" dirty="0"/>
              <a:t> But he whose descent is not counted from them received tithes of Abraham, and blessed him that had the promises.</a:t>
            </a:r>
          </a:p>
          <a:p>
            <a:pPr marL="0" indent="0">
              <a:buNone/>
            </a:pPr>
            <a:endParaRPr lang="en-US" sz="2800" dirty="0"/>
          </a:p>
        </p:txBody>
      </p:sp>
    </p:spTree>
    <p:extLst>
      <p:ext uri="{BB962C8B-B14F-4D97-AF65-F5344CB8AC3E}">
        <p14:creationId xmlns:p14="http://schemas.microsoft.com/office/powerpoint/2010/main" val="6070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47E2A-E10B-1EC2-EFA1-5E574DA6E0EE}"/>
              </a:ext>
            </a:extLst>
          </p:cNvPr>
          <p:cNvSpPr>
            <a:spLocks noGrp="1"/>
          </p:cNvSpPr>
          <p:nvPr>
            <p:ph type="title"/>
          </p:nvPr>
        </p:nvSpPr>
        <p:spPr/>
        <p:txBody>
          <a:bodyPr/>
          <a:lstStyle/>
          <a:p>
            <a:r>
              <a:rPr lang="en-US" dirty="0"/>
              <a:t>Hebrews 1:4-10</a:t>
            </a:r>
          </a:p>
        </p:txBody>
      </p:sp>
      <p:sp>
        <p:nvSpPr>
          <p:cNvPr id="3" name="Content Placeholder 2">
            <a:extLst>
              <a:ext uri="{FF2B5EF4-FFF2-40B4-BE49-F238E27FC236}">
                <a16:creationId xmlns:a16="http://schemas.microsoft.com/office/drawing/2014/main" id="{94C92A96-5D08-BB32-8A19-2861C7AD4B8D}"/>
              </a:ext>
            </a:extLst>
          </p:cNvPr>
          <p:cNvSpPr>
            <a:spLocks noGrp="1"/>
          </p:cNvSpPr>
          <p:nvPr>
            <p:ph idx="1"/>
          </p:nvPr>
        </p:nvSpPr>
        <p:spPr>
          <a:xfrm>
            <a:off x="680321" y="2336872"/>
            <a:ext cx="9613861" cy="4153138"/>
          </a:xfrm>
        </p:spPr>
        <p:txBody>
          <a:bodyPr>
            <a:normAutofit/>
          </a:bodyPr>
          <a:lstStyle/>
          <a:p>
            <a:r>
              <a:rPr lang="en-US" sz="2800" b="1" u="sng" dirty="0">
                <a:hlinkClick r:id="rId2"/>
              </a:rPr>
              <a:t>Heb 7:7</a:t>
            </a:r>
            <a:r>
              <a:rPr lang="en-US" sz="2800" dirty="0">
                <a:hlinkClick r:id="rId2"/>
              </a:rPr>
              <a:t> </a:t>
            </a:r>
            <a:r>
              <a:rPr lang="en-US" sz="2800" dirty="0"/>
              <a:t> And without all contradiction the less is blessed of the better.</a:t>
            </a:r>
          </a:p>
          <a:p>
            <a:r>
              <a:rPr lang="en-US" sz="2800" b="1" u="sng" dirty="0">
                <a:hlinkClick r:id="rId3"/>
              </a:rPr>
              <a:t>Heb 7:8</a:t>
            </a:r>
            <a:r>
              <a:rPr lang="en-US" sz="2800" dirty="0">
                <a:hlinkClick r:id="rId3"/>
              </a:rPr>
              <a:t> </a:t>
            </a:r>
            <a:r>
              <a:rPr lang="en-US" sz="2800" dirty="0"/>
              <a:t> And here men that die receive tithes; but there he </a:t>
            </a:r>
            <a:r>
              <a:rPr lang="en-US" sz="2800" i="1" dirty="0" err="1"/>
              <a:t>receiveth</a:t>
            </a:r>
            <a:r>
              <a:rPr lang="en-US" sz="2800" i="1" dirty="0"/>
              <a:t> them,</a:t>
            </a:r>
            <a:r>
              <a:rPr lang="en-US" sz="2800" dirty="0"/>
              <a:t> of whom it is witnessed that he </a:t>
            </a:r>
            <a:r>
              <a:rPr lang="en-US" sz="2800" dirty="0" err="1"/>
              <a:t>liveth</a:t>
            </a:r>
            <a:r>
              <a:rPr lang="en-US" sz="2800" dirty="0"/>
              <a:t>.</a:t>
            </a:r>
          </a:p>
          <a:p>
            <a:r>
              <a:rPr lang="en-US" sz="2800" b="1" u="sng" dirty="0">
                <a:hlinkClick r:id="rId4"/>
              </a:rPr>
              <a:t>Heb 7:9</a:t>
            </a:r>
            <a:r>
              <a:rPr lang="en-US" sz="2800" dirty="0">
                <a:hlinkClick r:id="rId4"/>
              </a:rPr>
              <a:t> </a:t>
            </a:r>
            <a:r>
              <a:rPr lang="en-US" sz="2800" dirty="0"/>
              <a:t> And as I may so say, Levi also, who </a:t>
            </a:r>
            <a:r>
              <a:rPr lang="en-US" sz="2800" dirty="0" err="1"/>
              <a:t>receiveth</a:t>
            </a:r>
            <a:r>
              <a:rPr lang="en-US" sz="2800" dirty="0"/>
              <a:t> tithes, </a:t>
            </a:r>
            <a:r>
              <a:rPr lang="en-US" sz="2800" dirty="0" err="1"/>
              <a:t>payed</a:t>
            </a:r>
            <a:r>
              <a:rPr lang="en-US" sz="2800" dirty="0"/>
              <a:t> tithes in Abraham.</a:t>
            </a:r>
          </a:p>
          <a:p>
            <a:r>
              <a:rPr lang="en-US" sz="2800" b="1" u="sng" dirty="0">
                <a:hlinkClick r:id="rId5"/>
              </a:rPr>
              <a:t>Heb 7:10</a:t>
            </a:r>
            <a:r>
              <a:rPr lang="en-US" sz="2800" dirty="0">
                <a:hlinkClick r:id="rId5"/>
              </a:rPr>
              <a:t> </a:t>
            </a:r>
            <a:r>
              <a:rPr lang="en-US" sz="2800" dirty="0"/>
              <a:t> For he was yet in the loins of his father, when </a:t>
            </a:r>
            <a:r>
              <a:rPr lang="en-US" sz="2800" dirty="0" err="1"/>
              <a:t>Melchisedec</a:t>
            </a:r>
            <a:r>
              <a:rPr lang="en-US" sz="2800" dirty="0"/>
              <a:t> met him.</a:t>
            </a:r>
          </a:p>
        </p:txBody>
      </p:sp>
    </p:spTree>
    <p:extLst>
      <p:ext uri="{BB962C8B-B14F-4D97-AF65-F5344CB8AC3E}">
        <p14:creationId xmlns:p14="http://schemas.microsoft.com/office/powerpoint/2010/main" val="28470666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34220</TotalTime>
  <Words>4199</Words>
  <Application>Microsoft Macintosh PowerPoint</Application>
  <PresentationFormat>Widescreen</PresentationFormat>
  <Paragraphs>266</Paragraphs>
  <Slides>57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Trebuchet MS</vt:lpstr>
      <vt:lpstr>Berlin</vt:lpstr>
      <vt:lpstr>Hebrews – The Superior Priestly Order of Christ</vt:lpstr>
      <vt:lpstr>After the Order of Melchizedek</vt:lpstr>
      <vt:lpstr>After the Order of Melchizedek</vt:lpstr>
      <vt:lpstr>After the Order of Melchizedek</vt:lpstr>
      <vt:lpstr>Hebrews 7:1-3</vt:lpstr>
      <vt:lpstr>Melchizedek, Priest-King of Salem – 7:1-3</vt:lpstr>
      <vt:lpstr>Melchizedek, Priest-King of Salem – 7:1-3</vt:lpstr>
      <vt:lpstr>Hebrews 1:4-10</vt:lpstr>
      <vt:lpstr>Hebrews 1:4-10</vt:lpstr>
      <vt:lpstr>Consider How Great Melchizedek Was – 7:4-10</vt:lpstr>
      <vt:lpstr>Hebrews 7:11-14</vt:lpstr>
      <vt:lpstr>Hebrews 7:11-14</vt:lpstr>
      <vt:lpstr>Aaronic Priesthood Inferior to the Priesthood of Christ – 7:11-14</vt:lpstr>
      <vt:lpstr>Aaronic Priesthood Inferior to the Priesthood of Christ – 7:11-14</vt:lpstr>
      <vt:lpstr>Aaronic Priesthood Inferior to the Priesthood of Christ – 7:11-14</vt:lpstr>
      <vt:lpstr>Hebrews 7:15-19</vt:lpstr>
      <vt:lpstr>Hebrews 7:15-19</vt:lpstr>
      <vt:lpstr>Superiority of the Priesthood of Christ – 7:15-19</vt:lpstr>
      <vt:lpstr>Superiority of the Priesthood of Christ – 7:15-19</vt:lpstr>
      <vt:lpstr>Superiority of the Priesthood of Christ – 7:15-19</vt:lpstr>
      <vt:lpstr>Hebrews 7: 20-22</vt:lpstr>
      <vt:lpstr>Christ’s Priesthood Superior Because of a Divine Oath – 7:20-22</vt:lpstr>
      <vt:lpstr>Christ’s Priesthood Superior Because of a Divine Oath – 7:20-22</vt:lpstr>
      <vt:lpstr>Hebrews 7:23-25</vt:lpstr>
      <vt:lpstr>Christ’s Priesthood Superior Because it is Eternal – 7:23-25</vt:lpstr>
      <vt:lpstr>Hebrews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A Superior Covenant and a More Excellent Ministry – 8:1-13</vt:lpstr>
      <vt:lpstr>Hebrews 8:1-5</vt:lpstr>
      <vt:lpstr>Hebrews 8:1-5</vt:lpstr>
      <vt:lpstr>Christ, the High Priest Seated at the Right Hand of God – 8:1-5</vt:lpstr>
      <vt:lpstr>Christ, the High Priest Seated at the Right Hand of God – 8:1-5</vt:lpstr>
      <vt:lpstr>Christ, the High Priest Seated at the Right Hand of God – 8:1-5</vt:lpstr>
      <vt:lpstr>Christ, the High Priest Seated at the Right Hand of God – 8:1-5</vt:lpstr>
      <vt:lpstr>Christ, the High Priest Seated at the Right Hand of God – 8:1-5</vt:lpstr>
      <vt:lpstr>Christ, the High Priest Seated at the Right Hand of God – 8:1-5</vt:lpstr>
      <vt:lpstr>Christ, the High Priest Seated at the Right Hand of God – 8:1-5</vt:lpstr>
      <vt:lpstr>Christ, the High Priest Seated at the Right Hand of God – 8:1-5</vt:lpstr>
      <vt:lpstr>Christ, the High Priest Seated at the Right Hand of God – 8:1-5</vt:lpstr>
      <vt:lpstr>Hebrews 8:6-13</vt:lpstr>
      <vt:lpstr>Hebrews 8:6-13</vt:lpstr>
      <vt:lpstr>Hebrews 8:6-13</vt:lpstr>
      <vt:lpstr>The More Excellent Priestly Ministry of Christ Supersedes the Old Covenant – 8:6-13</vt:lpstr>
      <vt:lpstr>The More Excellent Priestly Ministry of Christ Supersedes the Old Covenant – 8:6-13</vt:lpstr>
      <vt:lpstr>The More Excellent Priestly Ministry of Christ Supersedes the Old Covenant – 8:6-13</vt:lpstr>
      <vt:lpstr>The More Excellent Priestly Ministry of Christ Supersedes the Old Covenant – 8:6-13</vt:lpstr>
      <vt:lpstr>The More Excellent Priestly Ministry of Christ Supersedes the Old Covenant – 8:6-13</vt:lpstr>
      <vt:lpstr>The More Excellent Priestly Ministry of Christ Supersedes the Old Covenant – 8:6-13</vt:lpstr>
      <vt:lpstr>The More Excellent Priestly Ministry of Christ Supersedes the Old Covenant – 8:6-13</vt:lpstr>
      <vt:lpstr>The More Excellent Priestly Ministry of Christ Supersedes the Old Covenant – 8:6-13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66</cp:revision>
  <dcterms:created xsi:type="dcterms:W3CDTF">2022-02-21T20:09:31Z</dcterms:created>
  <dcterms:modified xsi:type="dcterms:W3CDTF">2022-06-19T11:22:55Z</dcterms:modified>
</cp:coreProperties>
</file>