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09"/>
  </p:normalViewPr>
  <p:slideViewPr>
    <p:cSldViewPr snapToGrid="0" snapToObjects="1">
      <p:cViewPr varScale="1">
        <p:scale>
          <a:sx n="52" d="100"/>
          <a:sy n="52" d="100"/>
        </p:scale>
        <p:origin x="4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6/5/2022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6/5/2022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6/5/2022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6/5/2022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verseid:58.7.12" TargetMode="External"/><Relationship Id="rId2" Type="http://schemas.openxmlformats.org/officeDocument/2006/relationships/hyperlink" Target="verseid:58.7.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verseid:58.7.14" TargetMode="External"/><Relationship Id="rId2" Type="http://schemas.openxmlformats.org/officeDocument/2006/relationships/hyperlink" Target="verseid:58.7.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verseid:58.7.16" TargetMode="External"/><Relationship Id="rId2" Type="http://schemas.openxmlformats.org/officeDocument/2006/relationships/hyperlink" Target="verseid:58.7.15" TargetMode="External"/><Relationship Id="rId1" Type="http://schemas.openxmlformats.org/officeDocument/2006/relationships/slideLayout" Target="../slideLayouts/slideLayout2.xml"/><Relationship Id="rId4" Type="http://schemas.openxmlformats.org/officeDocument/2006/relationships/hyperlink" Target="verseid:58.7.1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verseid:58.7.19" TargetMode="External"/><Relationship Id="rId2" Type="http://schemas.openxmlformats.org/officeDocument/2006/relationships/hyperlink" Target="verseid:58.7.1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verseid:58.7.21" TargetMode="External"/><Relationship Id="rId2" Type="http://schemas.openxmlformats.org/officeDocument/2006/relationships/hyperlink" Target="verseid:58.7.20" TargetMode="External"/><Relationship Id="rId1" Type="http://schemas.openxmlformats.org/officeDocument/2006/relationships/slideLayout" Target="../slideLayouts/slideLayout2.xml"/><Relationship Id="rId4" Type="http://schemas.openxmlformats.org/officeDocument/2006/relationships/hyperlink" Target="verseid:58.7.22"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verseid:58.7.24" TargetMode="External"/><Relationship Id="rId2" Type="http://schemas.openxmlformats.org/officeDocument/2006/relationships/hyperlink" Target="verseid:58.7.23" TargetMode="External"/><Relationship Id="rId1" Type="http://schemas.openxmlformats.org/officeDocument/2006/relationships/slideLayout" Target="../slideLayouts/slideLayout2.xml"/><Relationship Id="rId4" Type="http://schemas.openxmlformats.org/officeDocument/2006/relationships/hyperlink" Target="verseid:58.7.25"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verseid:58.7.27" TargetMode="External"/><Relationship Id="rId2" Type="http://schemas.openxmlformats.org/officeDocument/2006/relationships/hyperlink" Target="verseid:58.7.26" TargetMode="External"/><Relationship Id="rId1" Type="http://schemas.openxmlformats.org/officeDocument/2006/relationships/slideLayout" Target="../slideLayouts/slideLayout2.xml"/><Relationship Id="rId4" Type="http://schemas.openxmlformats.org/officeDocument/2006/relationships/hyperlink" Target="verseid:58.7.28"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verseid:58.7.2" TargetMode="External"/><Relationship Id="rId2" Type="http://schemas.openxmlformats.org/officeDocument/2006/relationships/hyperlink" Target="verseid:58.7.1" TargetMode="External"/><Relationship Id="rId1" Type="http://schemas.openxmlformats.org/officeDocument/2006/relationships/slideLayout" Target="../slideLayouts/slideLayout2.xml"/><Relationship Id="rId4" Type="http://schemas.openxmlformats.org/officeDocument/2006/relationships/hyperlink" Target="verseid:58.7.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verseid:58.7.5" TargetMode="External"/><Relationship Id="rId2" Type="http://schemas.openxmlformats.org/officeDocument/2006/relationships/hyperlink" Target="verseid:58.7.4" TargetMode="External"/><Relationship Id="rId1" Type="http://schemas.openxmlformats.org/officeDocument/2006/relationships/slideLayout" Target="../slideLayouts/slideLayout2.xml"/><Relationship Id="rId4" Type="http://schemas.openxmlformats.org/officeDocument/2006/relationships/hyperlink" Target="verseid:58.7.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verseid:58.7.8" TargetMode="External"/><Relationship Id="rId2" Type="http://schemas.openxmlformats.org/officeDocument/2006/relationships/hyperlink" Target="verseid:58.7.7" TargetMode="External"/><Relationship Id="rId1" Type="http://schemas.openxmlformats.org/officeDocument/2006/relationships/slideLayout" Target="../slideLayouts/slideLayout2.xml"/><Relationship Id="rId5" Type="http://schemas.openxmlformats.org/officeDocument/2006/relationships/hyperlink" Target="verseid:58.7.10" TargetMode="External"/><Relationship Id="rId4" Type="http://schemas.openxmlformats.org/officeDocument/2006/relationships/hyperlink" Target="verseid:58.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FF2B0C-BF05-2E4A-936C-8422F977E556}"/>
              </a:ext>
            </a:extLst>
          </p:cNvPr>
          <p:cNvSpPr>
            <a:spLocks noGrp="1"/>
          </p:cNvSpPr>
          <p:nvPr>
            <p:ph type="ctrTitle"/>
          </p:nvPr>
        </p:nvSpPr>
        <p:spPr/>
        <p:txBody>
          <a:bodyPr/>
          <a:lstStyle/>
          <a:p>
            <a:r>
              <a:rPr lang="en-US" sz="4800" dirty="0"/>
              <a:t>Hebrews – The Superior Priestly Order of Christ</a:t>
            </a:r>
          </a:p>
        </p:txBody>
      </p:sp>
      <p:sp>
        <p:nvSpPr>
          <p:cNvPr id="3" name="Subtitle 2">
            <a:extLst>
              <a:ext uri="{FF2B5EF4-FFF2-40B4-BE49-F238E27FC236}">
                <a16:creationId xmlns:a16="http://schemas.microsoft.com/office/drawing/2014/main" xmlns="" id="{99105D8D-C05C-8346-B7F0-7D10BDCB6FDC}"/>
              </a:ext>
            </a:extLst>
          </p:cNvPr>
          <p:cNvSpPr>
            <a:spLocks noGrp="1"/>
          </p:cNvSpPr>
          <p:nvPr>
            <p:ph type="subTitle" idx="1"/>
          </p:nvPr>
        </p:nvSpPr>
        <p:spPr/>
        <p:txBody>
          <a:bodyPr/>
          <a:lstStyle/>
          <a:p>
            <a:r>
              <a:rPr lang="en-US" dirty="0"/>
              <a:t>Sunday Morning Adult Class</a:t>
            </a:r>
          </a:p>
          <a:p>
            <a:r>
              <a:rPr lang="en-US"/>
              <a:t>Lesson </a:t>
            </a:r>
            <a:r>
              <a:rPr lang="en-US" smtClean="0"/>
              <a:t>7</a:t>
            </a:r>
            <a:endParaRPr lang="en-US" dirty="0"/>
          </a:p>
        </p:txBody>
      </p:sp>
    </p:spTree>
    <p:extLst>
      <p:ext uri="{BB962C8B-B14F-4D97-AF65-F5344CB8AC3E}">
        <p14:creationId xmlns:p14="http://schemas.microsoft.com/office/powerpoint/2010/main" val="2130449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5CEDC3-E7CD-C9A6-863C-3E7EE15A9D9D}"/>
              </a:ext>
            </a:extLst>
          </p:cNvPr>
          <p:cNvSpPr>
            <a:spLocks noGrp="1"/>
          </p:cNvSpPr>
          <p:nvPr>
            <p:ph type="title"/>
          </p:nvPr>
        </p:nvSpPr>
        <p:spPr/>
        <p:txBody>
          <a:bodyPr/>
          <a:lstStyle/>
          <a:p>
            <a:r>
              <a:rPr lang="en-US" dirty="0"/>
              <a:t>Consider How Great Melchizedek Was – 7:4-10</a:t>
            </a:r>
          </a:p>
        </p:txBody>
      </p:sp>
      <p:sp>
        <p:nvSpPr>
          <p:cNvPr id="3" name="Content Placeholder 2">
            <a:extLst>
              <a:ext uri="{FF2B5EF4-FFF2-40B4-BE49-F238E27FC236}">
                <a16:creationId xmlns:a16="http://schemas.microsoft.com/office/drawing/2014/main" xmlns="" id="{3EC6368E-B43D-AF10-DB51-D10461E0706C}"/>
              </a:ext>
            </a:extLst>
          </p:cNvPr>
          <p:cNvSpPr>
            <a:spLocks noGrp="1"/>
          </p:cNvSpPr>
          <p:nvPr>
            <p:ph idx="1"/>
          </p:nvPr>
        </p:nvSpPr>
        <p:spPr/>
        <p:txBody>
          <a:bodyPr>
            <a:normAutofit/>
          </a:bodyPr>
          <a:lstStyle/>
          <a:p>
            <a:r>
              <a:rPr lang="en-US" sz="2800" dirty="0"/>
              <a:t>Melchizedek appears in the Biblical record without any introduction or background provided. </a:t>
            </a:r>
          </a:p>
          <a:p>
            <a:pPr lvl="1"/>
            <a:r>
              <a:rPr lang="en-US" sz="2400" dirty="0"/>
              <a:t>He also disappears in the same fashion.</a:t>
            </a:r>
          </a:p>
          <a:p>
            <a:r>
              <a:rPr lang="en-US" sz="2800" dirty="0"/>
              <a:t>The Hebrew author describes Melchizedek as “like the Son of God.” </a:t>
            </a:r>
            <a:r>
              <a:rPr lang="en-US" sz="2800" b="1" dirty="0"/>
              <a:t>vs. 3</a:t>
            </a:r>
            <a:endParaRPr lang="en-US" sz="2800" dirty="0"/>
          </a:p>
          <a:p>
            <a:pPr lvl="1"/>
            <a:r>
              <a:rPr lang="en-US" sz="2400" dirty="0"/>
              <a:t>Some have speculated that his appearance in Genesis was a manifestation of Christ.</a:t>
            </a:r>
          </a:p>
          <a:p>
            <a:pPr lvl="1"/>
            <a:r>
              <a:rPr lang="en-US" sz="2400" dirty="0"/>
              <a:t>Hebrews is very careful to identify him as one who “like” (</a:t>
            </a:r>
            <a:r>
              <a:rPr lang="en-US" sz="2400" b="1" dirty="0"/>
              <a:t>vs. 3, 15</a:t>
            </a:r>
            <a:r>
              <a:rPr lang="en-US" sz="2400" dirty="0"/>
              <a:t>) the Son of God.</a:t>
            </a:r>
          </a:p>
        </p:txBody>
      </p:sp>
    </p:spTree>
    <p:extLst>
      <p:ext uri="{BB962C8B-B14F-4D97-AF65-F5344CB8AC3E}">
        <p14:creationId xmlns:p14="http://schemas.microsoft.com/office/powerpoint/2010/main" val="324539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E77D6-A3D2-F78F-E068-4D055AA517AE}"/>
              </a:ext>
            </a:extLst>
          </p:cNvPr>
          <p:cNvSpPr>
            <a:spLocks noGrp="1"/>
          </p:cNvSpPr>
          <p:nvPr>
            <p:ph type="title"/>
          </p:nvPr>
        </p:nvSpPr>
        <p:spPr/>
        <p:txBody>
          <a:bodyPr/>
          <a:lstStyle/>
          <a:p>
            <a:r>
              <a:rPr lang="en-US" dirty="0"/>
              <a:t>Hebrews 7:11-14</a:t>
            </a:r>
          </a:p>
        </p:txBody>
      </p:sp>
      <p:sp>
        <p:nvSpPr>
          <p:cNvPr id="3" name="Content Placeholder 2">
            <a:extLst>
              <a:ext uri="{FF2B5EF4-FFF2-40B4-BE49-F238E27FC236}">
                <a16:creationId xmlns:a16="http://schemas.microsoft.com/office/drawing/2014/main" xmlns="" id="{A9DBC552-0075-13D2-284A-5F8C7013E8AE}"/>
              </a:ext>
            </a:extLst>
          </p:cNvPr>
          <p:cNvSpPr>
            <a:spLocks noGrp="1"/>
          </p:cNvSpPr>
          <p:nvPr>
            <p:ph idx="1"/>
          </p:nvPr>
        </p:nvSpPr>
        <p:spPr/>
        <p:txBody>
          <a:bodyPr>
            <a:normAutofit/>
          </a:bodyPr>
          <a:lstStyle/>
          <a:p>
            <a:r>
              <a:rPr lang="en-US" sz="2800" b="1" u="sng" dirty="0">
                <a:hlinkClick r:id="rId2"/>
              </a:rPr>
              <a:t>Heb 7:11</a:t>
            </a:r>
            <a:r>
              <a:rPr lang="en-US" sz="2800" dirty="0">
                <a:hlinkClick r:id="rId2"/>
              </a:rPr>
              <a:t> </a:t>
            </a:r>
            <a:r>
              <a:rPr lang="en-US" sz="2800" dirty="0"/>
              <a:t> Therefore, if perfection were through the Levitical priesthood (for under it the people received the law), what further need </a:t>
            </a:r>
            <a:r>
              <a:rPr lang="en-US" sz="2800" i="1" dirty="0"/>
              <a:t>was there</a:t>
            </a:r>
            <a:r>
              <a:rPr lang="en-US" sz="2800" dirty="0"/>
              <a:t> that another priest should rise according to the order of Melchizedek, and not be called according to the order of Aaron?</a:t>
            </a:r>
          </a:p>
          <a:p>
            <a:r>
              <a:rPr lang="en-US" sz="2800" b="1" u="sng" dirty="0">
                <a:hlinkClick r:id="rId3"/>
              </a:rPr>
              <a:t>Heb 7:12</a:t>
            </a:r>
            <a:r>
              <a:rPr lang="en-US" sz="2800" dirty="0">
                <a:hlinkClick r:id="rId3"/>
              </a:rPr>
              <a:t> </a:t>
            </a:r>
            <a:r>
              <a:rPr lang="en-US" sz="2800" dirty="0"/>
              <a:t> For the priesthood being changed, of necessity there is also a change of the law.</a:t>
            </a:r>
          </a:p>
        </p:txBody>
      </p:sp>
    </p:spTree>
    <p:extLst>
      <p:ext uri="{BB962C8B-B14F-4D97-AF65-F5344CB8AC3E}">
        <p14:creationId xmlns:p14="http://schemas.microsoft.com/office/powerpoint/2010/main" val="227379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E77D6-A3D2-F78F-E068-4D055AA517AE}"/>
              </a:ext>
            </a:extLst>
          </p:cNvPr>
          <p:cNvSpPr>
            <a:spLocks noGrp="1"/>
          </p:cNvSpPr>
          <p:nvPr>
            <p:ph type="title"/>
          </p:nvPr>
        </p:nvSpPr>
        <p:spPr/>
        <p:txBody>
          <a:bodyPr/>
          <a:lstStyle/>
          <a:p>
            <a:r>
              <a:rPr lang="en-US" dirty="0"/>
              <a:t>Hebrews 7:11-14</a:t>
            </a:r>
          </a:p>
        </p:txBody>
      </p:sp>
      <p:sp>
        <p:nvSpPr>
          <p:cNvPr id="3" name="Content Placeholder 2">
            <a:extLst>
              <a:ext uri="{FF2B5EF4-FFF2-40B4-BE49-F238E27FC236}">
                <a16:creationId xmlns:a16="http://schemas.microsoft.com/office/drawing/2014/main" xmlns="" id="{A9DBC552-0075-13D2-284A-5F8C7013E8AE}"/>
              </a:ext>
            </a:extLst>
          </p:cNvPr>
          <p:cNvSpPr>
            <a:spLocks noGrp="1"/>
          </p:cNvSpPr>
          <p:nvPr>
            <p:ph idx="1"/>
          </p:nvPr>
        </p:nvSpPr>
        <p:spPr/>
        <p:txBody>
          <a:bodyPr>
            <a:normAutofit/>
          </a:bodyPr>
          <a:lstStyle/>
          <a:p>
            <a:r>
              <a:rPr lang="en-US" sz="2800" b="1" u="sng" dirty="0">
                <a:hlinkClick r:id="rId2"/>
              </a:rPr>
              <a:t>Heb 7:13</a:t>
            </a:r>
            <a:r>
              <a:rPr lang="en-US" sz="2800" dirty="0">
                <a:hlinkClick r:id="rId2"/>
              </a:rPr>
              <a:t> </a:t>
            </a:r>
            <a:r>
              <a:rPr lang="en-US" sz="2800" dirty="0"/>
              <a:t> For He of whom these things are spoken belongs to another tribe, from which no man has officiated at the altar.</a:t>
            </a:r>
          </a:p>
          <a:p>
            <a:r>
              <a:rPr lang="en-US" sz="2800" b="1" u="sng" dirty="0">
                <a:hlinkClick r:id="rId3"/>
              </a:rPr>
              <a:t>Heb 7:14</a:t>
            </a:r>
            <a:r>
              <a:rPr lang="en-US" sz="2800" dirty="0">
                <a:hlinkClick r:id="rId3"/>
              </a:rPr>
              <a:t> </a:t>
            </a:r>
            <a:r>
              <a:rPr lang="en-US" sz="2800" dirty="0"/>
              <a:t> For </a:t>
            </a:r>
            <a:r>
              <a:rPr lang="en-US" sz="2800" i="1" dirty="0"/>
              <a:t>it is</a:t>
            </a:r>
            <a:r>
              <a:rPr lang="en-US" sz="2800" dirty="0"/>
              <a:t> evident that our Lord arose from Judah, of which tribe Moses spoke nothing concerning priesthood.</a:t>
            </a:r>
          </a:p>
        </p:txBody>
      </p:sp>
    </p:spTree>
    <p:extLst>
      <p:ext uri="{BB962C8B-B14F-4D97-AF65-F5344CB8AC3E}">
        <p14:creationId xmlns:p14="http://schemas.microsoft.com/office/powerpoint/2010/main" val="201478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11914B-CD24-7237-FA59-B763D292A117}"/>
              </a:ext>
            </a:extLst>
          </p:cNvPr>
          <p:cNvSpPr>
            <a:spLocks noGrp="1"/>
          </p:cNvSpPr>
          <p:nvPr>
            <p:ph type="title"/>
          </p:nvPr>
        </p:nvSpPr>
        <p:spPr/>
        <p:txBody>
          <a:bodyPr/>
          <a:lstStyle/>
          <a:p>
            <a:r>
              <a:rPr lang="en-US" dirty="0"/>
              <a:t>Aaronic Priesthood Inferior to the Priesthood of Christ – 7:11-14</a:t>
            </a:r>
          </a:p>
        </p:txBody>
      </p:sp>
      <p:sp>
        <p:nvSpPr>
          <p:cNvPr id="3" name="Content Placeholder 2">
            <a:extLst>
              <a:ext uri="{FF2B5EF4-FFF2-40B4-BE49-F238E27FC236}">
                <a16:creationId xmlns:a16="http://schemas.microsoft.com/office/drawing/2014/main" xmlns="" id="{3BF1642E-26F0-2B80-0BF2-A1D4D18843C5}"/>
              </a:ext>
            </a:extLst>
          </p:cNvPr>
          <p:cNvSpPr>
            <a:spLocks noGrp="1"/>
          </p:cNvSpPr>
          <p:nvPr>
            <p:ph idx="1"/>
          </p:nvPr>
        </p:nvSpPr>
        <p:spPr/>
        <p:txBody>
          <a:bodyPr>
            <a:normAutofit/>
          </a:bodyPr>
          <a:lstStyle/>
          <a:p>
            <a:r>
              <a:rPr lang="en-US" sz="2800" dirty="0"/>
              <a:t>The focus is on the superior nature of a priesthood “like Melchizedek.”</a:t>
            </a:r>
          </a:p>
          <a:p>
            <a:r>
              <a:rPr lang="en-US" sz="2800" dirty="0"/>
              <a:t>This implies that the Levitical priesthood has been completely superseded. </a:t>
            </a:r>
          </a:p>
        </p:txBody>
      </p:sp>
    </p:spTree>
    <p:extLst>
      <p:ext uri="{BB962C8B-B14F-4D97-AF65-F5344CB8AC3E}">
        <p14:creationId xmlns:p14="http://schemas.microsoft.com/office/powerpoint/2010/main" val="426641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11914B-CD24-7237-FA59-B763D292A117}"/>
              </a:ext>
            </a:extLst>
          </p:cNvPr>
          <p:cNvSpPr>
            <a:spLocks noGrp="1"/>
          </p:cNvSpPr>
          <p:nvPr>
            <p:ph type="title"/>
          </p:nvPr>
        </p:nvSpPr>
        <p:spPr/>
        <p:txBody>
          <a:bodyPr/>
          <a:lstStyle/>
          <a:p>
            <a:r>
              <a:rPr lang="en-US" dirty="0"/>
              <a:t>Aaronic Priesthood Inferior to the Priesthood of Christ – 7:11-14</a:t>
            </a:r>
          </a:p>
        </p:txBody>
      </p:sp>
      <p:sp>
        <p:nvSpPr>
          <p:cNvPr id="3" name="Content Placeholder 2">
            <a:extLst>
              <a:ext uri="{FF2B5EF4-FFF2-40B4-BE49-F238E27FC236}">
                <a16:creationId xmlns:a16="http://schemas.microsoft.com/office/drawing/2014/main" xmlns="" id="{3BF1642E-26F0-2B80-0BF2-A1D4D18843C5}"/>
              </a:ext>
            </a:extLst>
          </p:cNvPr>
          <p:cNvSpPr>
            <a:spLocks noGrp="1"/>
          </p:cNvSpPr>
          <p:nvPr>
            <p:ph idx="1"/>
          </p:nvPr>
        </p:nvSpPr>
        <p:spPr/>
        <p:txBody>
          <a:bodyPr>
            <a:normAutofit/>
          </a:bodyPr>
          <a:lstStyle/>
          <a:p>
            <a:r>
              <a:rPr lang="en-US" sz="2800" dirty="0"/>
              <a:t>Our author explores </a:t>
            </a:r>
            <a:r>
              <a:rPr lang="en-US" sz="2800" b="1" dirty="0"/>
              <a:t>Ps. 110:4</a:t>
            </a:r>
            <a:r>
              <a:rPr lang="en-US" sz="2800" dirty="0"/>
              <a:t> and Christ’s priesthood in some detail in the following verses of our text.</a:t>
            </a:r>
          </a:p>
          <a:p>
            <a:pPr lvl="1"/>
            <a:r>
              <a:rPr lang="en-US" sz="2400" dirty="0"/>
              <a:t>“His is like Melchizedek” </a:t>
            </a:r>
            <a:r>
              <a:rPr lang="en-US" sz="2400" b="1" dirty="0"/>
              <a:t>vs. 11-14</a:t>
            </a:r>
          </a:p>
          <a:p>
            <a:pPr lvl="1"/>
            <a:r>
              <a:rPr lang="en-US" sz="2400" dirty="0"/>
              <a:t>It is “forever” </a:t>
            </a:r>
            <a:r>
              <a:rPr lang="en-US" sz="2400" b="1" dirty="0"/>
              <a:t>vs. 15-19, 23-25</a:t>
            </a:r>
            <a:endParaRPr lang="en-US" sz="2400" dirty="0"/>
          </a:p>
          <a:p>
            <a:pPr lvl="1"/>
            <a:r>
              <a:rPr lang="en-US" sz="2400" dirty="0"/>
              <a:t>The Lord will not “relent” or change His mind. </a:t>
            </a:r>
            <a:r>
              <a:rPr lang="en-US" sz="2400" b="1" dirty="0"/>
              <a:t>Vs. 20-22</a:t>
            </a:r>
            <a:endParaRPr lang="en-US" sz="2400" dirty="0"/>
          </a:p>
          <a:p>
            <a:r>
              <a:rPr lang="en-US" sz="2800" dirty="0"/>
              <a:t>The purpose of this is to establish the insufficiency of the Levitical priesthood and the need for a change to one more superior.</a:t>
            </a:r>
          </a:p>
          <a:p>
            <a:pPr marL="0" indent="0">
              <a:buNone/>
            </a:pPr>
            <a:endParaRPr lang="en-US" sz="2800" dirty="0"/>
          </a:p>
          <a:p>
            <a:pPr lvl="1"/>
            <a:endParaRPr lang="en-US" sz="2400" dirty="0"/>
          </a:p>
        </p:txBody>
      </p:sp>
    </p:spTree>
    <p:extLst>
      <p:ext uri="{BB962C8B-B14F-4D97-AF65-F5344CB8AC3E}">
        <p14:creationId xmlns:p14="http://schemas.microsoft.com/office/powerpoint/2010/main" val="94885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11914B-CD24-7237-FA59-B763D292A117}"/>
              </a:ext>
            </a:extLst>
          </p:cNvPr>
          <p:cNvSpPr>
            <a:spLocks noGrp="1"/>
          </p:cNvSpPr>
          <p:nvPr>
            <p:ph type="title"/>
          </p:nvPr>
        </p:nvSpPr>
        <p:spPr/>
        <p:txBody>
          <a:bodyPr/>
          <a:lstStyle/>
          <a:p>
            <a:r>
              <a:rPr lang="en-US" dirty="0"/>
              <a:t>Aaronic Priesthood Inferior to the Priesthood of Christ – 7:11-14</a:t>
            </a:r>
          </a:p>
        </p:txBody>
      </p:sp>
      <p:sp>
        <p:nvSpPr>
          <p:cNvPr id="3" name="Content Placeholder 2">
            <a:extLst>
              <a:ext uri="{FF2B5EF4-FFF2-40B4-BE49-F238E27FC236}">
                <a16:creationId xmlns:a16="http://schemas.microsoft.com/office/drawing/2014/main" xmlns="" id="{3BF1642E-26F0-2B80-0BF2-A1D4D18843C5}"/>
              </a:ext>
            </a:extLst>
          </p:cNvPr>
          <p:cNvSpPr>
            <a:spLocks noGrp="1"/>
          </p:cNvSpPr>
          <p:nvPr>
            <p:ph idx="1"/>
          </p:nvPr>
        </p:nvSpPr>
        <p:spPr/>
        <p:txBody>
          <a:bodyPr>
            <a:normAutofit/>
          </a:bodyPr>
          <a:lstStyle/>
          <a:p>
            <a:r>
              <a:rPr lang="en-US" sz="2800" dirty="0"/>
              <a:t>A change in priesthood also implies a change in law which governs and regulates it.</a:t>
            </a:r>
          </a:p>
          <a:p>
            <a:r>
              <a:rPr lang="en-US" sz="2800" dirty="0"/>
              <a:t>This change brings a “better hope” through which we draw close to God. </a:t>
            </a:r>
            <a:r>
              <a:rPr lang="en-US" sz="2800" b="1" dirty="0"/>
              <a:t>Vs. 16-19</a:t>
            </a:r>
            <a:endParaRPr lang="en-US" sz="2800" dirty="0"/>
          </a:p>
          <a:p>
            <a:pPr marL="0" indent="0">
              <a:buNone/>
            </a:pPr>
            <a:endParaRPr lang="en-US" sz="2800" dirty="0"/>
          </a:p>
          <a:p>
            <a:pPr lvl="1"/>
            <a:endParaRPr lang="en-US" sz="2400" dirty="0"/>
          </a:p>
        </p:txBody>
      </p:sp>
    </p:spTree>
    <p:extLst>
      <p:ext uri="{BB962C8B-B14F-4D97-AF65-F5344CB8AC3E}">
        <p14:creationId xmlns:p14="http://schemas.microsoft.com/office/powerpoint/2010/main" val="234089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720E7F-33EA-5228-4133-7D13C8067B61}"/>
              </a:ext>
            </a:extLst>
          </p:cNvPr>
          <p:cNvSpPr>
            <a:spLocks noGrp="1"/>
          </p:cNvSpPr>
          <p:nvPr>
            <p:ph type="title"/>
          </p:nvPr>
        </p:nvSpPr>
        <p:spPr/>
        <p:txBody>
          <a:bodyPr/>
          <a:lstStyle/>
          <a:p>
            <a:r>
              <a:rPr lang="en-US" dirty="0"/>
              <a:t>Hebrews 7:15-19</a:t>
            </a:r>
          </a:p>
        </p:txBody>
      </p:sp>
      <p:sp>
        <p:nvSpPr>
          <p:cNvPr id="3" name="Content Placeholder 2">
            <a:extLst>
              <a:ext uri="{FF2B5EF4-FFF2-40B4-BE49-F238E27FC236}">
                <a16:creationId xmlns:a16="http://schemas.microsoft.com/office/drawing/2014/main" xmlns="" id="{21C365B6-A73E-51D3-1506-091FFDBBD1C6}"/>
              </a:ext>
            </a:extLst>
          </p:cNvPr>
          <p:cNvSpPr>
            <a:spLocks noGrp="1"/>
          </p:cNvSpPr>
          <p:nvPr>
            <p:ph idx="1"/>
          </p:nvPr>
        </p:nvSpPr>
        <p:spPr/>
        <p:txBody>
          <a:bodyPr>
            <a:normAutofit/>
          </a:bodyPr>
          <a:lstStyle/>
          <a:p>
            <a:r>
              <a:rPr lang="en-US" sz="2800" b="1" u="sng" dirty="0">
                <a:hlinkClick r:id="rId2"/>
              </a:rPr>
              <a:t>Heb 7:15</a:t>
            </a:r>
            <a:r>
              <a:rPr lang="en-US" sz="2800" dirty="0">
                <a:hlinkClick r:id="rId2"/>
              </a:rPr>
              <a:t> </a:t>
            </a:r>
            <a:r>
              <a:rPr lang="en-US" sz="2800" dirty="0"/>
              <a:t> And it is yet far more evident if, in the likeness of Melchizedek, there arises another priest</a:t>
            </a:r>
          </a:p>
          <a:p>
            <a:r>
              <a:rPr lang="en-US" sz="2800" b="1" u="sng" dirty="0">
                <a:hlinkClick r:id="rId3"/>
              </a:rPr>
              <a:t>Heb 7:16</a:t>
            </a:r>
            <a:r>
              <a:rPr lang="en-US" sz="2800" dirty="0">
                <a:hlinkClick r:id="rId3"/>
              </a:rPr>
              <a:t> </a:t>
            </a:r>
            <a:r>
              <a:rPr lang="en-US" sz="2800" dirty="0"/>
              <a:t> who has come, not according to the law of a fleshly commandment, but according to the power of an endless life.</a:t>
            </a:r>
          </a:p>
          <a:p>
            <a:r>
              <a:rPr lang="en-US" sz="2800" b="1" u="sng" dirty="0">
                <a:hlinkClick r:id="rId4"/>
              </a:rPr>
              <a:t>Heb 7:17</a:t>
            </a:r>
            <a:r>
              <a:rPr lang="en-US" sz="2800" dirty="0">
                <a:hlinkClick r:id="rId4"/>
              </a:rPr>
              <a:t> </a:t>
            </a:r>
            <a:r>
              <a:rPr lang="en-US" sz="2800" dirty="0"/>
              <a:t> For He testifies: "YOU ARE A PRIEST FOREVER ACCORDING TO THE ORDER OF MELCHIZEDEK."</a:t>
            </a:r>
          </a:p>
        </p:txBody>
      </p:sp>
    </p:spTree>
    <p:extLst>
      <p:ext uri="{BB962C8B-B14F-4D97-AF65-F5344CB8AC3E}">
        <p14:creationId xmlns:p14="http://schemas.microsoft.com/office/powerpoint/2010/main" val="232901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720E7F-33EA-5228-4133-7D13C8067B61}"/>
              </a:ext>
            </a:extLst>
          </p:cNvPr>
          <p:cNvSpPr>
            <a:spLocks noGrp="1"/>
          </p:cNvSpPr>
          <p:nvPr>
            <p:ph type="title"/>
          </p:nvPr>
        </p:nvSpPr>
        <p:spPr/>
        <p:txBody>
          <a:bodyPr/>
          <a:lstStyle/>
          <a:p>
            <a:r>
              <a:rPr lang="en-US" dirty="0"/>
              <a:t>Hebrews 7:15-19</a:t>
            </a:r>
          </a:p>
        </p:txBody>
      </p:sp>
      <p:sp>
        <p:nvSpPr>
          <p:cNvPr id="3" name="Content Placeholder 2">
            <a:extLst>
              <a:ext uri="{FF2B5EF4-FFF2-40B4-BE49-F238E27FC236}">
                <a16:creationId xmlns:a16="http://schemas.microsoft.com/office/drawing/2014/main" xmlns="" id="{21C365B6-A73E-51D3-1506-091FFDBBD1C6}"/>
              </a:ext>
            </a:extLst>
          </p:cNvPr>
          <p:cNvSpPr>
            <a:spLocks noGrp="1"/>
          </p:cNvSpPr>
          <p:nvPr>
            <p:ph idx="1"/>
          </p:nvPr>
        </p:nvSpPr>
        <p:spPr/>
        <p:txBody>
          <a:bodyPr>
            <a:normAutofit/>
          </a:bodyPr>
          <a:lstStyle/>
          <a:p>
            <a:r>
              <a:rPr lang="en-US" sz="2800" b="1" u="sng" dirty="0">
                <a:hlinkClick r:id="rId2"/>
              </a:rPr>
              <a:t>Heb 7:18</a:t>
            </a:r>
            <a:r>
              <a:rPr lang="en-US" sz="2800" dirty="0">
                <a:hlinkClick r:id="rId2"/>
              </a:rPr>
              <a:t> </a:t>
            </a:r>
            <a:r>
              <a:rPr lang="en-US" sz="2800" dirty="0"/>
              <a:t> For on the one hand there is an annulling of the former commandment because of its weakness and unprofitableness,</a:t>
            </a:r>
          </a:p>
          <a:p>
            <a:r>
              <a:rPr lang="en-US" sz="2800" b="1" u="sng" dirty="0">
                <a:hlinkClick r:id="rId3"/>
              </a:rPr>
              <a:t>Heb 7:19</a:t>
            </a:r>
            <a:r>
              <a:rPr lang="en-US" sz="2800" dirty="0">
                <a:hlinkClick r:id="rId3"/>
              </a:rPr>
              <a:t> </a:t>
            </a:r>
            <a:r>
              <a:rPr lang="en-US" sz="2800" dirty="0"/>
              <a:t> for the law made nothing perfect; on the other hand, </a:t>
            </a:r>
            <a:r>
              <a:rPr lang="en-US" sz="2800" i="1" dirty="0"/>
              <a:t>there is the</a:t>
            </a:r>
            <a:r>
              <a:rPr lang="en-US" sz="2800" dirty="0"/>
              <a:t> bringing in of a better hope, through which we draw near to God.</a:t>
            </a:r>
          </a:p>
        </p:txBody>
      </p:sp>
    </p:spTree>
    <p:extLst>
      <p:ext uri="{BB962C8B-B14F-4D97-AF65-F5344CB8AC3E}">
        <p14:creationId xmlns:p14="http://schemas.microsoft.com/office/powerpoint/2010/main" val="266389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8F855-D4F0-C6AE-106A-B1398067C0DA}"/>
              </a:ext>
            </a:extLst>
          </p:cNvPr>
          <p:cNvSpPr>
            <a:spLocks noGrp="1"/>
          </p:cNvSpPr>
          <p:nvPr>
            <p:ph type="title"/>
          </p:nvPr>
        </p:nvSpPr>
        <p:spPr/>
        <p:txBody>
          <a:bodyPr/>
          <a:lstStyle/>
          <a:p>
            <a:r>
              <a:rPr lang="en-US" dirty="0"/>
              <a:t>Superiority of the Priesthood of Christ – 7:15-19</a:t>
            </a:r>
          </a:p>
        </p:txBody>
      </p:sp>
      <p:sp>
        <p:nvSpPr>
          <p:cNvPr id="3" name="Content Placeholder 2">
            <a:extLst>
              <a:ext uri="{FF2B5EF4-FFF2-40B4-BE49-F238E27FC236}">
                <a16:creationId xmlns:a16="http://schemas.microsoft.com/office/drawing/2014/main" xmlns="" id="{E42BFABC-5244-CDF5-1E6C-7BB67AAAD029}"/>
              </a:ext>
            </a:extLst>
          </p:cNvPr>
          <p:cNvSpPr>
            <a:spLocks noGrp="1"/>
          </p:cNvSpPr>
          <p:nvPr>
            <p:ph idx="1"/>
          </p:nvPr>
        </p:nvSpPr>
        <p:spPr>
          <a:xfrm>
            <a:off x="680321" y="2336873"/>
            <a:ext cx="9613861" cy="3985868"/>
          </a:xfrm>
        </p:spPr>
        <p:txBody>
          <a:bodyPr>
            <a:normAutofit/>
          </a:bodyPr>
          <a:lstStyle/>
          <a:p>
            <a:r>
              <a:rPr lang="en-US" sz="2800" dirty="0"/>
              <a:t>The old priesthood and law have been done away with.</a:t>
            </a:r>
          </a:p>
          <a:p>
            <a:r>
              <a:rPr lang="en-US" sz="2800" dirty="0"/>
              <a:t>This becomes even more evident when examining </a:t>
            </a:r>
            <a:r>
              <a:rPr lang="en-US" sz="2800" b="1" dirty="0"/>
              <a:t>Ps. 110</a:t>
            </a:r>
            <a:r>
              <a:rPr lang="en-US" sz="2800" dirty="0"/>
              <a:t>.</a:t>
            </a:r>
          </a:p>
          <a:p>
            <a:pPr lvl="1"/>
            <a:r>
              <a:rPr lang="en-US" sz="2400" dirty="0"/>
              <a:t>The psalm has come true in the rise of Jesus’ priesthood.</a:t>
            </a:r>
          </a:p>
          <a:p>
            <a:pPr lvl="1"/>
            <a:r>
              <a:rPr lang="en-US" sz="2400" dirty="0"/>
              <a:t>Very different than the Levitical priesthood.</a:t>
            </a:r>
          </a:p>
          <a:p>
            <a:r>
              <a:rPr lang="en-US" sz="2800" dirty="0"/>
              <a:t>Jesus rose in the likeness of Melchizedek. </a:t>
            </a:r>
            <a:r>
              <a:rPr lang="en-US" sz="2800" b="1" dirty="0"/>
              <a:t>Vs. 15</a:t>
            </a:r>
            <a:endParaRPr lang="en-US" sz="2800" dirty="0"/>
          </a:p>
          <a:p>
            <a:pPr lvl="1"/>
            <a:r>
              <a:rPr lang="en-US" sz="2400" dirty="0"/>
              <a:t>Not based on his flesh – ancestry.</a:t>
            </a:r>
          </a:p>
          <a:p>
            <a:pPr lvl="1"/>
            <a:r>
              <a:rPr lang="en-US" sz="2400" dirty="0"/>
              <a:t>Not based on earthly qualifications.</a:t>
            </a:r>
          </a:p>
          <a:p>
            <a:pPr lvl="1"/>
            <a:r>
              <a:rPr lang="en-US" sz="2400" dirty="0"/>
              <a:t>Rather based on heavenly and spiritual grounds.</a:t>
            </a:r>
          </a:p>
          <a:p>
            <a:pPr lvl="1"/>
            <a:endParaRPr lang="en-US" sz="2400" dirty="0"/>
          </a:p>
        </p:txBody>
      </p:sp>
    </p:spTree>
    <p:extLst>
      <p:ext uri="{BB962C8B-B14F-4D97-AF65-F5344CB8AC3E}">
        <p14:creationId xmlns:p14="http://schemas.microsoft.com/office/powerpoint/2010/main" val="74831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8F855-D4F0-C6AE-106A-B1398067C0DA}"/>
              </a:ext>
            </a:extLst>
          </p:cNvPr>
          <p:cNvSpPr>
            <a:spLocks noGrp="1"/>
          </p:cNvSpPr>
          <p:nvPr>
            <p:ph type="title"/>
          </p:nvPr>
        </p:nvSpPr>
        <p:spPr/>
        <p:txBody>
          <a:bodyPr/>
          <a:lstStyle/>
          <a:p>
            <a:r>
              <a:rPr lang="en-US" dirty="0"/>
              <a:t>Superiority of the Priesthood of Christ – 7:15-19</a:t>
            </a:r>
          </a:p>
        </p:txBody>
      </p:sp>
      <p:sp>
        <p:nvSpPr>
          <p:cNvPr id="3" name="Content Placeholder 2">
            <a:extLst>
              <a:ext uri="{FF2B5EF4-FFF2-40B4-BE49-F238E27FC236}">
                <a16:creationId xmlns:a16="http://schemas.microsoft.com/office/drawing/2014/main" xmlns="" id="{E42BFABC-5244-CDF5-1E6C-7BB67AAAD029}"/>
              </a:ext>
            </a:extLst>
          </p:cNvPr>
          <p:cNvSpPr>
            <a:spLocks noGrp="1"/>
          </p:cNvSpPr>
          <p:nvPr>
            <p:ph idx="1"/>
          </p:nvPr>
        </p:nvSpPr>
        <p:spPr>
          <a:xfrm>
            <a:off x="680321" y="2336873"/>
            <a:ext cx="9613861" cy="3985868"/>
          </a:xfrm>
        </p:spPr>
        <p:txBody>
          <a:bodyPr>
            <a:normAutofit/>
          </a:bodyPr>
          <a:lstStyle/>
          <a:p>
            <a:r>
              <a:rPr lang="en-US" sz="2800" dirty="0"/>
              <a:t>Jesus holds a transcendent priesthood by the “power of an indestructible life. </a:t>
            </a:r>
            <a:r>
              <a:rPr lang="en-US" sz="2800" b="1" dirty="0"/>
              <a:t>Vs. 16</a:t>
            </a:r>
            <a:endParaRPr lang="en-US" sz="2400" dirty="0"/>
          </a:p>
          <a:p>
            <a:r>
              <a:rPr lang="en-US" sz="2800" b="1" dirty="0"/>
              <a:t>Ps. 110:4 </a:t>
            </a:r>
            <a:r>
              <a:rPr lang="en-US" sz="2800" dirty="0"/>
              <a:t>is quoted to contrast Jesus from other priests. </a:t>
            </a:r>
            <a:r>
              <a:rPr lang="en-US" sz="2800" b="1" dirty="0"/>
              <a:t>Vs. 17</a:t>
            </a:r>
            <a:endParaRPr lang="en-US" sz="2800" dirty="0"/>
          </a:p>
          <a:p>
            <a:pPr lvl="1"/>
            <a:r>
              <a:rPr lang="en-US" sz="2400" dirty="0"/>
              <a:t>Others served for a limited number of years.</a:t>
            </a:r>
          </a:p>
          <a:p>
            <a:pPr lvl="1"/>
            <a:r>
              <a:rPr lang="en-US" sz="2400" dirty="0"/>
              <a:t>Jesus’ priesthood never ends.</a:t>
            </a:r>
          </a:p>
        </p:txBody>
      </p:sp>
    </p:spTree>
    <p:extLst>
      <p:ext uri="{BB962C8B-B14F-4D97-AF65-F5344CB8AC3E}">
        <p14:creationId xmlns:p14="http://schemas.microsoft.com/office/powerpoint/2010/main" val="21976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0B4D7-5D11-66EC-4EDB-53A11A1B58D4}"/>
              </a:ext>
            </a:extLst>
          </p:cNvPr>
          <p:cNvSpPr>
            <a:spLocks noGrp="1"/>
          </p:cNvSpPr>
          <p:nvPr>
            <p:ph type="title"/>
          </p:nvPr>
        </p:nvSpPr>
        <p:spPr/>
        <p:txBody>
          <a:bodyPr/>
          <a:lstStyle/>
          <a:p>
            <a:r>
              <a:rPr lang="en-US" dirty="0"/>
              <a:t>After the Order of Melchizedek</a:t>
            </a:r>
          </a:p>
        </p:txBody>
      </p:sp>
      <p:sp>
        <p:nvSpPr>
          <p:cNvPr id="3" name="Content Placeholder 2">
            <a:extLst>
              <a:ext uri="{FF2B5EF4-FFF2-40B4-BE49-F238E27FC236}">
                <a16:creationId xmlns:a16="http://schemas.microsoft.com/office/drawing/2014/main" xmlns="" id="{52AA2760-4169-272B-DD8D-55572329273A}"/>
              </a:ext>
            </a:extLst>
          </p:cNvPr>
          <p:cNvSpPr>
            <a:spLocks noGrp="1"/>
          </p:cNvSpPr>
          <p:nvPr>
            <p:ph idx="1"/>
          </p:nvPr>
        </p:nvSpPr>
        <p:spPr/>
        <p:txBody>
          <a:bodyPr>
            <a:normAutofit/>
          </a:bodyPr>
          <a:lstStyle/>
          <a:p>
            <a:r>
              <a:rPr lang="en-US" sz="2800" dirty="0"/>
              <a:t>Melchizedek meets Abraham. </a:t>
            </a:r>
            <a:r>
              <a:rPr lang="en-US" sz="2800" b="1" dirty="0"/>
              <a:t>Gen. 14</a:t>
            </a:r>
            <a:endParaRPr lang="en-US" sz="2800" dirty="0"/>
          </a:p>
          <a:p>
            <a:pPr lvl="1"/>
            <a:r>
              <a:rPr lang="en-US" sz="2400" dirty="0"/>
              <a:t>After Abraham rescued Lot from capture.</a:t>
            </a:r>
          </a:p>
          <a:p>
            <a:pPr lvl="1"/>
            <a:r>
              <a:rPr lang="en-US" sz="2400" dirty="0"/>
              <a:t>They meet near Salem (Jerusalem).</a:t>
            </a:r>
          </a:p>
          <a:p>
            <a:pPr lvl="1"/>
            <a:r>
              <a:rPr lang="en-US" sz="2400" dirty="0"/>
              <a:t>Melchizedek blesses Abraham.</a:t>
            </a:r>
          </a:p>
          <a:p>
            <a:pPr lvl="1"/>
            <a:r>
              <a:rPr lang="en-US" sz="2400" dirty="0"/>
              <a:t>Abraham pays him tribute – a tenth of the spoils of war.</a:t>
            </a:r>
          </a:p>
          <a:p>
            <a:r>
              <a:rPr lang="en-US" sz="2800" dirty="0"/>
              <a:t>Centuries later God, through David, commissions the Messiah in Psalms 110.</a:t>
            </a:r>
          </a:p>
          <a:p>
            <a:r>
              <a:rPr lang="en-US" sz="2800" dirty="0"/>
              <a:t>These are the only two places Melchizedek is mentioned.</a:t>
            </a:r>
          </a:p>
        </p:txBody>
      </p:sp>
    </p:spTree>
    <p:extLst>
      <p:ext uri="{BB962C8B-B14F-4D97-AF65-F5344CB8AC3E}">
        <p14:creationId xmlns:p14="http://schemas.microsoft.com/office/powerpoint/2010/main" val="293316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8F855-D4F0-C6AE-106A-B1398067C0DA}"/>
              </a:ext>
            </a:extLst>
          </p:cNvPr>
          <p:cNvSpPr>
            <a:spLocks noGrp="1"/>
          </p:cNvSpPr>
          <p:nvPr>
            <p:ph type="title"/>
          </p:nvPr>
        </p:nvSpPr>
        <p:spPr/>
        <p:txBody>
          <a:bodyPr/>
          <a:lstStyle/>
          <a:p>
            <a:r>
              <a:rPr lang="en-US" dirty="0"/>
              <a:t>Superiority of the Priesthood of Christ – 7:15-19</a:t>
            </a:r>
          </a:p>
        </p:txBody>
      </p:sp>
      <p:sp>
        <p:nvSpPr>
          <p:cNvPr id="3" name="Content Placeholder 2">
            <a:extLst>
              <a:ext uri="{FF2B5EF4-FFF2-40B4-BE49-F238E27FC236}">
                <a16:creationId xmlns:a16="http://schemas.microsoft.com/office/drawing/2014/main" xmlns="" id="{E42BFABC-5244-CDF5-1E6C-7BB67AAAD029}"/>
              </a:ext>
            </a:extLst>
          </p:cNvPr>
          <p:cNvSpPr>
            <a:spLocks noGrp="1"/>
          </p:cNvSpPr>
          <p:nvPr>
            <p:ph idx="1"/>
          </p:nvPr>
        </p:nvSpPr>
        <p:spPr>
          <a:xfrm>
            <a:off x="680321" y="2336873"/>
            <a:ext cx="9613861" cy="3985868"/>
          </a:xfrm>
        </p:spPr>
        <p:txBody>
          <a:bodyPr>
            <a:normAutofit/>
          </a:bodyPr>
          <a:lstStyle/>
          <a:p>
            <a:r>
              <a:rPr lang="en-US" sz="2800" dirty="0"/>
              <a:t>Our writer then ties the Priesthood to the Law. </a:t>
            </a:r>
            <a:r>
              <a:rPr lang="en-US" sz="2800" b="1" dirty="0"/>
              <a:t>Vs. 18-19</a:t>
            </a:r>
            <a:endParaRPr lang="en-US" sz="2800" dirty="0"/>
          </a:p>
          <a:p>
            <a:pPr lvl="1"/>
            <a:r>
              <a:rPr lang="en-US" sz="2400" dirty="0"/>
              <a:t>The emergence of a new Priesthood brings with it a new Law.</a:t>
            </a:r>
          </a:p>
          <a:p>
            <a:pPr lvl="1"/>
            <a:r>
              <a:rPr lang="en-US" sz="2400" dirty="0"/>
              <a:t>The reason given is weakness in the prior.</a:t>
            </a:r>
          </a:p>
          <a:p>
            <a:pPr lvl="1"/>
            <a:r>
              <a:rPr lang="en-US" sz="2400" dirty="0"/>
              <a:t>Neither were perfect. </a:t>
            </a:r>
            <a:r>
              <a:rPr lang="en-US" sz="2400" b="1" dirty="0"/>
              <a:t>Vs. 19</a:t>
            </a:r>
            <a:endParaRPr lang="en-US" sz="2400" dirty="0"/>
          </a:p>
          <a:p>
            <a:r>
              <a:rPr lang="en-US" sz="2800" dirty="0"/>
              <a:t>However, what is replacing them is “better.”</a:t>
            </a:r>
          </a:p>
          <a:p>
            <a:pPr lvl="1"/>
            <a:r>
              <a:rPr lang="en-US" sz="2400" dirty="0"/>
              <a:t>Better because it deals more effectively with sin.</a:t>
            </a:r>
          </a:p>
          <a:p>
            <a:pPr lvl="1"/>
            <a:r>
              <a:rPr lang="en-US" sz="2400" dirty="0"/>
              <a:t>The new can bring us closer to God. </a:t>
            </a:r>
            <a:r>
              <a:rPr lang="en-US" sz="2400" b="1" dirty="0"/>
              <a:t>Vs. 19, 4:16</a:t>
            </a:r>
            <a:endParaRPr lang="en-US" sz="2400" dirty="0"/>
          </a:p>
        </p:txBody>
      </p:sp>
    </p:spTree>
    <p:extLst>
      <p:ext uri="{BB962C8B-B14F-4D97-AF65-F5344CB8AC3E}">
        <p14:creationId xmlns:p14="http://schemas.microsoft.com/office/powerpoint/2010/main" val="367493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517C5B-A33C-C20F-36AE-AC0D26DCE9A0}"/>
              </a:ext>
            </a:extLst>
          </p:cNvPr>
          <p:cNvSpPr>
            <a:spLocks noGrp="1"/>
          </p:cNvSpPr>
          <p:nvPr>
            <p:ph type="title"/>
          </p:nvPr>
        </p:nvSpPr>
        <p:spPr/>
        <p:txBody>
          <a:bodyPr/>
          <a:lstStyle/>
          <a:p>
            <a:r>
              <a:rPr lang="en-US" dirty="0"/>
              <a:t>Hebrews 7: 20-22</a:t>
            </a:r>
          </a:p>
        </p:txBody>
      </p:sp>
      <p:sp>
        <p:nvSpPr>
          <p:cNvPr id="3" name="Content Placeholder 2">
            <a:extLst>
              <a:ext uri="{FF2B5EF4-FFF2-40B4-BE49-F238E27FC236}">
                <a16:creationId xmlns:a16="http://schemas.microsoft.com/office/drawing/2014/main" xmlns="" id="{25F4C386-E7DA-E798-5E44-CA022037AF22}"/>
              </a:ext>
            </a:extLst>
          </p:cNvPr>
          <p:cNvSpPr>
            <a:spLocks noGrp="1"/>
          </p:cNvSpPr>
          <p:nvPr>
            <p:ph idx="1"/>
          </p:nvPr>
        </p:nvSpPr>
        <p:spPr>
          <a:xfrm>
            <a:off x="680321" y="2336873"/>
            <a:ext cx="9613861" cy="3963566"/>
          </a:xfrm>
        </p:spPr>
        <p:txBody>
          <a:bodyPr>
            <a:normAutofit/>
          </a:bodyPr>
          <a:lstStyle/>
          <a:p>
            <a:r>
              <a:rPr lang="en-US" sz="2800" b="1" u="sng" dirty="0">
                <a:hlinkClick r:id="rId2"/>
              </a:rPr>
              <a:t>Heb 7:20</a:t>
            </a:r>
            <a:r>
              <a:rPr lang="en-US" sz="2800" dirty="0">
                <a:hlinkClick r:id="rId2"/>
              </a:rPr>
              <a:t> </a:t>
            </a:r>
            <a:r>
              <a:rPr lang="en-US" sz="2800" dirty="0"/>
              <a:t> And inasmuch as </a:t>
            </a:r>
            <a:r>
              <a:rPr lang="en-US" sz="2800" i="1" dirty="0"/>
              <a:t>He was</a:t>
            </a:r>
            <a:r>
              <a:rPr lang="en-US" sz="2800" dirty="0"/>
              <a:t> not </a:t>
            </a:r>
            <a:r>
              <a:rPr lang="en-US" sz="2800" i="1" dirty="0"/>
              <a:t>made priest </a:t>
            </a:r>
            <a:r>
              <a:rPr lang="en-US" sz="2800" dirty="0"/>
              <a:t>without an oath</a:t>
            </a:r>
          </a:p>
          <a:p>
            <a:r>
              <a:rPr lang="en-US" sz="2800" b="1" u="sng" dirty="0">
                <a:hlinkClick r:id="rId3"/>
              </a:rPr>
              <a:t>Heb 7:21</a:t>
            </a:r>
            <a:r>
              <a:rPr lang="en-US" sz="2800" dirty="0">
                <a:hlinkClick r:id="rId3"/>
              </a:rPr>
              <a:t> </a:t>
            </a:r>
            <a:r>
              <a:rPr lang="en-US" sz="2800" dirty="0"/>
              <a:t> (for they have become priests without an oath, but He with an oath by Him who said to Him: "THE LORD HAS SWORN AND WILL NOT RELENT, 'YOU ARE A PRIEST FOREVER ACCORDING TO THE ORDER OF MELCHIZEDEK' "),</a:t>
            </a:r>
          </a:p>
          <a:p>
            <a:r>
              <a:rPr lang="en-US" sz="2800" b="1" u="sng" dirty="0">
                <a:hlinkClick r:id="rId4"/>
              </a:rPr>
              <a:t>Heb 7:22</a:t>
            </a:r>
            <a:r>
              <a:rPr lang="en-US" sz="2800" dirty="0">
                <a:hlinkClick r:id="rId4"/>
              </a:rPr>
              <a:t> </a:t>
            </a:r>
            <a:r>
              <a:rPr lang="en-US" sz="2800" dirty="0"/>
              <a:t> by so much more Jesus has become a surety of a better covenant.</a:t>
            </a:r>
          </a:p>
        </p:txBody>
      </p:sp>
    </p:spTree>
    <p:extLst>
      <p:ext uri="{BB962C8B-B14F-4D97-AF65-F5344CB8AC3E}">
        <p14:creationId xmlns:p14="http://schemas.microsoft.com/office/powerpoint/2010/main" val="2119165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9C5E57-097A-D607-618F-FCB0C86DBC76}"/>
              </a:ext>
            </a:extLst>
          </p:cNvPr>
          <p:cNvSpPr>
            <a:spLocks noGrp="1"/>
          </p:cNvSpPr>
          <p:nvPr>
            <p:ph type="title"/>
          </p:nvPr>
        </p:nvSpPr>
        <p:spPr/>
        <p:txBody>
          <a:bodyPr/>
          <a:lstStyle/>
          <a:p>
            <a:r>
              <a:rPr lang="en-US" dirty="0"/>
              <a:t>Christ’s Priesthood Superior Because of a Divine Oath – 7:20-22</a:t>
            </a:r>
          </a:p>
        </p:txBody>
      </p:sp>
      <p:sp>
        <p:nvSpPr>
          <p:cNvPr id="3" name="Content Placeholder 2">
            <a:extLst>
              <a:ext uri="{FF2B5EF4-FFF2-40B4-BE49-F238E27FC236}">
                <a16:creationId xmlns:a16="http://schemas.microsoft.com/office/drawing/2014/main" xmlns="" id="{9D455786-9121-C90E-DCEE-60399A70C314}"/>
              </a:ext>
            </a:extLst>
          </p:cNvPr>
          <p:cNvSpPr>
            <a:spLocks noGrp="1"/>
          </p:cNvSpPr>
          <p:nvPr>
            <p:ph idx="1"/>
          </p:nvPr>
        </p:nvSpPr>
        <p:spPr/>
        <p:txBody>
          <a:bodyPr>
            <a:normAutofit/>
          </a:bodyPr>
          <a:lstStyle/>
          <a:p>
            <a:r>
              <a:rPr lang="en-US" sz="2800" dirty="0"/>
              <a:t>Three times in this chapter God declares Jesus’ priesthood to be “forever.” </a:t>
            </a:r>
            <a:r>
              <a:rPr lang="en-US" sz="2800" b="1" dirty="0"/>
              <a:t>Vs. 3,17,21</a:t>
            </a:r>
            <a:endParaRPr lang="en-US" sz="2800" dirty="0"/>
          </a:p>
          <a:p>
            <a:r>
              <a:rPr lang="en-US" sz="2800" dirty="0"/>
              <a:t>The Hebrew writer cites </a:t>
            </a:r>
            <a:r>
              <a:rPr lang="en-US" sz="2800" b="1" dirty="0"/>
              <a:t>Ps. 110:4</a:t>
            </a:r>
            <a:r>
              <a:rPr lang="en-US" sz="2800" dirty="0"/>
              <a:t> because it contains a powerful oath declared by God that Jesus’ priesthood would be changeless. </a:t>
            </a:r>
          </a:p>
        </p:txBody>
      </p:sp>
    </p:spTree>
    <p:extLst>
      <p:ext uri="{BB962C8B-B14F-4D97-AF65-F5344CB8AC3E}">
        <p14:creationId xmlns:p14="http://schemas.microsoft.com/office/powerpoint/2010/main" val="200462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9C5E57-097A-D607-618F-FCB0C86DBC76}"/>
              </a:ext>
            </a:extLst>
          </p:cNvPr>
          <p:cNvSpPr>
            <a:spLocks noGrp="1"/>
          </p:cNvSpPr>
          <p:nvPr>
            <p:ph type="title"/>
          </p:nvPr>
        </p:nvSpPr>
        <p:spPr/>
        <p:txBody>
          <a:bodyPr/>
          <a:lstStyle/>
          <a:p>
            <a:r>
              <a:rPr lang="en-US" dirty="0"/>
              <a:t>Christ’s Priesthood Superior Because of a Divine Oath – 7:20-22</a:t>
            </a:r>
          </a:p>
        </p:txBody>
      </p:sp>
      <p:sp>
        <p:nvSpPr>
          <p:cNvPr id="3" name="Content Placeholder 2">
            <a:extLst>
              <a:ext uri="{FF2B5EF4-FFF2-40B4-BE49-F238E27FC236}">
                <a16:creationId xmlns:a16="http://schemas.microsoft.com/office/drawing/2014/main" xmlns="" id="{9D455786-9121-C90E-DCEE-60399A70C314}"/>
              </a:ext>
            </a:extLst>
          </p:cNvPr>
          <p:cNvSpPr>
            <a:spLocks noGrp="1"/>
          </p:cNvSpPr>
          <p:nvPr>
            <p:ph idx="1"/>
          </p:nvPr>
        </p:nvSpPr>
        <p:spPr/>
        <p:txBody>
          <a:bodyPr>
            <a:normAutofit/>
          </a:bodyPr>
          <a:lstStyle/>
          <a:p>
            <a:r>
              <a:rPr lang="en-US" sz="2800" dirty="0"/>
              <a:t>The oath consisted of two parts:</a:t>
            </a:r>
          </a:p>
          <a:p>
            <a:pPr marL="914400" lvl="1" indent="-457200">
              <a:buFont typeface="+mj-lt"/>
              <a:buAutoNum type="arabicPeriod"/>
            </a:pPr>
            <a:r>
              <a:rPr lang="en-US" sz="2400" dirty="0"/>
              <a:t>”The LORD has sworn…” – To Jews this was considered certain, as sure as if it had already been done.</a:t>
            </a:r>
          </a:p>
          <a:p>
            <a:pPr marL="914400" lvl="1" indent="-457200">
              <a:buFont typeface="+mj-lt"/>
              <a:buAutoNum type="arabicPeriod"/>
            </a:pPr>
            <a:r>
              <a:rPr lang="en-US" sz="2400" dirty="0"/>
              <a:t>“…and will not relent.” – God will not go back on His promise.</a:t>
            </a:r>
          </a:p>
          <a:p>
            <a:r>
              <a:rPr lang="en-US" sz="2800" dirty="0"/>
              <a:t>The Almighty God who spoke the heavens and the earth into being declared with a most solemn oath that the priestly ministry of Jesus Christ would last “for ever,” so it most assuredly will. (BTB, Hebrews, King, page 48)</a:t>
            </a:r>
          </a:p>
        </p:txBody>
      </p:sp>
    </p:spTree>
    <p:extLst>
      <p:ext uri="{BB962C8B-B14F-4D97-AF65-F5344CB8AC3E}">
        <p14:creationId xmlns:p14="http://schemas.microsoft.com/office/powerpoint/2010/main" val="50647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6673E-9921-B72E-A0E4-A1C94B98548D}"/>
              </a:ext>
            </a:extLst>
          </p:cNvPr>
          <p:cNvSpPr>
            <a:spLocks noGrp="1"/>
          </p:cNvSpPr>
          <p:nvPr>
            <p:ph type="title"/>
          </p:nvPr>
        </p:nvSpPr>
        <p:spPr/>
        <p:txBody>
          <a:bodyPr/>
          <a:lstStyle/>
          <a:p>
            <a:r>
              <a:rPr lang="en-US" dirty="0"/>
              <a:t>Hebrews 7:23-25</a:t>
            </a:r>
          </a:p>
        </p:txBody>
      </p:sp>
      <p:sp>
        <p:nvSpPr>
          <p:cNvPr id="3" name="Content Placeholder 2">
            <a:extLst>
              <a:ext uri="{FF2B5EF4-FFF2-40B4-BE49-F238E27FC236}">
                <a16:creationId xmlns:a16="http://schemas.microsoft.com/office/drawing/2014/main" xmlns="" id="{C0E67283-18A1-DFC2-7ED0-C1311636CCBE}"/>
              </a:ext>
            </a:extLst>
          </p:cNvPr>
          <p:cNvSpPr>
            <a:spLocks noGrp="1"/>
          </p:cNvSpPr>
          <p:nvPr>
            <p:ph idx="1"/>
          </p:nvPr>
        </p:nvSpPr>
        <p:spPr/>
        <p:txBody>
          <a:bodyPr>
            <a:normAutofit/>
          </a:bodyPr>
          <a:lstStyle/>
          <a:p>
            <a:r>
              <a:rPr lang="en-US" sz="2800" b="1" u="sng" dirty="0">
                <a:hlinkClick r:id="rId2"/>
              </a:rPr>
              <a:t>Heb 7:23</a:t>
            </a:r>
            <a:r>
              <a:rPr lang="en-US" sz="2800" dirty="0">
                <a:hlinkClick r:id="rId2"/>
              </a:rPr>
              <a:t> </a:t>
            </a:r>
            <a:r>
              <a:rPr lang="en-US" sz="2800" dirty="0"/>
              <a:t> Also there were many priests, because they were prevented by death from continuing.</a:t>
            </a:r>
          </a:p>
          <a:p>
            <a:r>
              <a:rPr lang="en-US" sz="2800" b="1" u="sng" dirty="0">
                <a:hlinkClick r:id="rId3"/>
              </a:rPr>
              <a:t>Heb 7:24</a:t>
            </a:r>
            <a:r>
              <a:rPr lang="en-US" sz="2800" dirty="0">
                <a:hlinkClick r:id="rId3"/>
              </a:rPr>
              <a:t> </a:t>
            </a:r>
            <a:r>
              <a:rPr lang="en-US" sz="2800" dirty="0"/>
              <a:t> But He, because He continues forever, has an unchangeable priesthood.</a:t>
            </a:r>
          </a:p>
          <a:p>
            <a:r>
              <a:rPr lang="en-US" sz="2800" b="1" u="sng" dirty="0">
                <a:hlinkClick r:id="rId4"/>
              </a:rPr>
              <a:t>Heb 7:25</a:t>
            </a:r>
            <a:r>
              <a:rPr lang="en-US" sz="2800" dirty="0">
                <a:hlinkClick r:id="rId4"/>
              </a:rPr>
              <a:t> </a:t>
            </a:r>
            <a:r>
              <a:rPr lang="en-US" sz="2800" dirty="0"/>
              <a:t> Therefore He is also able to save to the uttermost those who come to God through Him, since He always lives to make intercession for them.</a:t>
            </a:r>
          </a:p>
        </p:txBody>
      </p:sp>
    </p:spTree>
    <p:extLst>
      <p:ext uri="{BB962C8B-B14F-4D97-AF65-F5344CB8AC3E}">
        <p14:creationId xmlns:p14="http://schemas.microsoft.com/office/powerpoint/2010/main" val="746978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3C0825-E8FC-1D67-BEBF-651F37F39980}"/>
              </a:ext>
            </a:extLst>
          </p:cNvPr>
          <p:cNvSpPr>
            <a:spLocks noGrp="1"/>
          </p:cNvSpPr>
          <p:nvPr>
            <p:ph type="title"/>
          </p:nvPr>
        </p:nvSpPr>
        <p:spPr/>
        <p:txBody>
          <a:bodyPr/>
          <a:lstStyle/>
          <a:p>
            <a:r>
              <a:rPr lang="en-US" dirty="0"/>
              <a:t>Christ’s Priesthood Superior Because it is Eternal – 7:23-25</a:t>
            </a:r>
          </a:p>
        </p:txBody>
      </p:sp>
      <p:sp>
        <p:nvSpPr>
          <p:cNvPr id="3" name="Content Placeholder 2">
            <a:extLst>
              <a:ext uri="{FF2B5EF4-FFF2-40B4-BE49-F238E27FC236}">
                <a16:creationId xmlns:a16="http://schemas.microsoft.com/office/drawing/2014/main" xmlns="" id="{5CFC469D-7CEF-9A80-E00A-4A733741C728}"/>
              </a:ext>
            </a:extLst>
          </p:cNvPr>
          <p:cNvSpPr>
            <a:spLocks noGrp="1"/>
          </p:cNvSpPr>
          <p:nvPr>
            <p:ph idx="1"/>
          </p:nvPr>
        </p:nvSpPr>
        <p:spPr>
          <a:xfrm>
            <a:off x="680321" y="2336872"/>
            <a:ext cx="9613861" cy="4208893"/>
          </a:xfrm>
        </p:spPr>
        <p:txBody>
          <a:bodyPr>
            <a:normAutofit/>
          </a:bodyPr>
          <a:lstStyle/>
          <a:p>
            <a:r>
              <a:rPr lang="en-US" sz="2800" dirty="0"/>
              <a:t>We see in these verses a contrast between “many” and one.</a:t>
            </a:r>
          </a:p>
          <a:p>
            <a:pPr lvl="1"/>
            <a:r>
              <a:rPr lang="en-US" sz="2400" dirty="0"/>
              <a:t>The fact that there were multiple priests under the Old Law signified incompleteness and imperfection.</a:t>
            </a:r>
          </a:p>
          <a:p>
            <a:r>
              <a:rPr lang="en-US" sz="2800" dirty="0"/>
              <a:t>Death prevented priest under the Old Law from continuing.</a:t>
            </a:r>
          </a:p>
          <a:p>
            <a:pPr lvl="1"/>
            <a:r>
              <a:rPr lang="en-US" sz="2400" dirty="0"/>
              <a:t>Aaron was a priest “forever” by the fact his decedents carried on the role. </a:t>
            </a:r>
            <a:r>
              <a:rPr lang="en-US" sz="2400" b="1" dirty="0"/>
              <a:t>Ex. 40:15; Num. 25:13</a:t>
            </a:r>
            <a:endParaRPr lang="en-US" sz="2400" dirty="0"/>
          </a:p>
          <a:p>
            <a:r>
              <a:rPr lang="en-US" sz="2800" dirty="0"/>
              <a:t>Jesus is given the final priesthood because His is eternal. </a:t>
            </a:r>
            <a:r>
              <a:rPr lang="en-US" sz="2800" b="1" dirty="0"/>
              <a:t>Vs. 24</a:t>
            </a:r>
            <a:endParaRPr lang="en-US" sz="2800" dirty="0"/>
          </a:p>
        </p:txBody>
      </p:sp>
    </p:spTree>
    <p:extLst>
      <p:ext uri="{BB962C8B-B14F-4D97-AF65-F5344CB8AC3E}">
        <p14:creationId xmlns:p14="http://schemas.microsoft.com/office/powerpoint/2010/main" val="107063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90D05E-F4F3-F30C-AD7D-F3F170BAB6D9}"/>
              </a:ext>
            </a:extLst>
          </p:cNvPr>
          <p:cNvSpPr>
            <a:spLocks noGrp="1"/>
          </p:cNvSpPr>
          <p:nvPr>
            <p:ph type="title"/>
          </p:nvPr>
        </p:nvSpPr>
        <p:spPr/>
        <p:txBody>
          <a:bodyPr/>
          <a:lstStyle/>
          <a:p>
            <a:r>
              <a:rPr lang="en-US" dirty="0"/>
              <a:t>Hebrews 7:26-28</a:t>
            </a:r>
          </a:p>
        </p:txBody>
      </p:sp>
      <p:sp>
        <p:nvSpPr>
          <p:cNvPr id="3" name="Content Placeholder 2">
            <a:extLst>
              <a:ext uri="{FF2B5EF4-FFF2-40B4-BE49-F238E27FC236}">
                <a16:creationId xmlns:a16="http://schemas.microsoft.com/office/drawing/2014/main" xmlns="" id="{8E3EE26A-5019-6399-8C47-C83DE731F755}"/>
              </a:ext>
            </a:extLst>
          </p:cNvPr>
          <p:cNvSpPr>
            <a:spLocks noGrp="1"/>
          </p:cNvSpPr>
          <p:nvPr>
            <p:ph idx="1"/>
          </p:nvPr>
        </p:nvSpPr>
        <p:spPr>
          <a:xfrm>
            <a:off x="680321" y="2336873"/>
            <a:ext cx="9613861" cy="4220044"/>
          </a:xfrm>
        </p:spPr>
        <p:txBody>
          <a:bodyPr>
            <a:normAutofit lnSpcReduction="10000"/>
          </a:bodyPr>
          <a:lstStyle/>
          <a:p>
            <a:r>
              <a:rPr lang="en-US" sz="2800" b="1" u="sng" dirty="0">
                <a:hlinkClick r:id="rId2"/>
              </a:rPr>
              <a:t>Heb 7:26</a:t>
            </a:r>
            <a:r>
              <a:rPr lang="en-US" sz="2800" dirty="0">
                <a:hlinkClick r:id="rId2"/>
              </a:rPr>
              <a:t> </a:t>
            </a:r>
            <a:r>
              <a:rPr lang="en-US" sz="2800" dirty="0"/>
              <a:t> For such a High Priest was fitting for us, </a:t>
            </a:r>
            <a:r>
              <a:rPr lang="en-US" sz="2800" i="1" dirty="0"/>
              <a:t>who is </a:t>
            </a:r>
            <a:r>
              <a:rPr lang="en-US" sz="2800" dirty="0"/>
              <a:t>holy, harmless, undefiled, separate from sinners, and has become higher than the heavens;</a:t>
            </a:r>
          </a:p>
          <a:p>
            <a:r>
              <a:rPr lang="en-US" sz="2800" b="1" u="sng" dirty="0">
                <a:hlinkClick r:id="rId3"/>
              </a:rPr>
              <a:t>Heb 7:27</a:t>
            </a:r>
            <a:r>
              <a:rPr lang="en-US" sz="2800" dirty="0">
                <a:hlinkClick r:id="rId3"/>
              </a:rPr>
              <a:t> </a:t>
            </a:r>
            <a:r>
              <a:rPr lang="en-US" sz="2800" dirty="0"/>
              <a:t> who does not need daily, as those high priests, to offer up sacrifices, first for His own sins and then for the people's, for this He did once for all when He offered up Himself.</a:t>
            </a:r>
          </a:p>
          <a:p>
            <a:r>
              <a:rPr lang="en-US" sz="2800" b="1" u="sng" dirty="0">
                <a:hlinkClick r:id="rId4"/>
              </a:rPr>
              <a:t>Heb 7:28</a:t>
            </a:r>
            <a:r>
              <a:rPr lang="en-US" sz="2800" dirty="0">
                <a:hlinkClick r:id="rId4"/>
              </a:rPr>
              <a:t> </a:t>
            </a:r>
            <a:r>
              <a:rPr lang="en-US" sz="2800" dirty="0"/>
              <a:t> For the law appoints as high priests men who have weakness, but the word of the oath, which came after the law, </a:t>
            </a:r>
            <a:r>
              <a:rPr lang="en-US" sz="2800" i="1" dirty="0"/>
              <a:t>appoints</a:t>
            </a:r>
            <a:r>
              <a:rPr lang="en-US" sz="2800" dirty="0"/>
              <a:t> the Son who has been perfected forever.</a:t>
            </a:r>
          </a:p>
        </p:txBody>
      </p:sp>
    </p:spTree>
    <p:extLst>
      <p:ext uri="{BB962C8B-B14F-4D97-AF65-F5344CB8AC3E}">
        <p14:creationId xmlns:p14="http://schemas.microsoft.com/office/powerpoint/2010/main" val="4275067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p:txBody>
          <a:bodyPr>
            <a:normAutofit/>
          </a:bodyPr>
          <a:lstStyle/>
          <a:p>
            <a:r>
              <a:rPr lang="en-US" sz="2800" dirty="0"/>
              <a:t>These verses provide a summary of this chapter.</a:t>
            </a:r>
          </a:p>
          <a:p>
            <a:r>
              <a:rPr lang="en-US" sz="2800" dirty="0"/>
              <a:t>He stresses two points in these final verses. </a:t>
            </a:r>
          </a:p>
          <a:p>
            <a:pPr marL="914400" lvl="1" indent="-457200">
              <a:buFont typeface="+mj-lt"/>
              <a:buAutoNum type="arabicPeriod"/>
            </a:pPr>
            <a:r>
              <a:rPr lang="en-US" sz="2400" dirty="0"/>
              <a:t>The unique and sinless character of Jesus.</a:t>
            </a:r>
          </a:p>
          <a:p>
            <a:pPr marL="914400" lvl="1" indent="-457200">
              <a:buFont typeface="+mj-lt"/>
              <a:buAutoNum type="arabicPeriod"/>
            </a:pPr>
            <a:r>
              <a:rPr lang="en-US" sz="2400" dirty="0"/>
              <a:t>His priestly functions were fulfilled in a single act - His sacrifice. </a:t>
            </a:r>
            <a:endParaRPr lang="en-US" sz="2800" dirty="0"/>
          </a:p>
          <a:p>
            <a:r>
              <a:rPr lang="en-US" sz="2800" dirty="0"/>
              <a:t>A series of terms is used to describe Jesus priesthood.</a:t>
            </a:r>
          </a:p>
        </p:txBody>
      </p:sp>
    </p:spTree>
    <p:extLst>
      <p:ext uri="{BB962C8B-B14F-4D97-AF65-F5344CB8AC3E}">
        <p14:creationId xmlns:p14="http://schemas.microsoft.com/office/powerpoint/2010/main" val="231530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p:txBody>
          <a:bodyPr>
            <a:normAutofit/>
          </a:bodyPr>
          <a:lstStyle/>
          <a:p>
            <a:pPr marL="514350" indent="-514350">
              <a:buFont typeface="+mj-lt"/>
              <a:buAutoNum type="arabicPeriod"/>
            </a:pPr>
            <a:r>
              <a:rPr lang="en-US" sz="2800" dirty="0"/>
              <a:t>Holy:</a:t>
            </a:r>
            <a:endParaRPr lang="en-US" sz="2400" dirty="0"/>
          </a:p>
          <a:p>
            <a:pPr lvl="1"/>
            <a:endParaRPr lang="en-US" sz="2800" dirty="0"/>
          </a:p>
        </p:txBody>
      </p:sp>
    </p:spTree>
    <p:extLst>
      <p:ext uri="{BB962C8B-B14F-4D97-AF65-F5344CB8AC3E}">
        <p14:creationId xmlns:p14="http://schemas.microsoft.com/office/powerpoint/2010/main" val="2760058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p:txBody>
          <a:bodyPr>
            <a:normAutofit/>
          </a:bodyPr>
          <a:lstStyle/>
          <a:p>
            <a:r>
              <a:rPr lang="en-US" dirty="0"/>
              <a:t>There are two words in the Greek vocabulary for “holy”; one is </a:t>
            </a:r>
            <a:r>
              <a:rPr lang="en-US" i="1" dirty="0" err="1"/>
              <a:t>hagios</a:t>
            </a:r>
            <a:r>
              <a:rPr lang="en-US" dirty="0"/>
              <a:t>, which refers to the quality of separateness that belongs particularly to God; the other is </a:t>
            </a:r>
            <a:r>
              <a:rPr lang="en-US" i="1" dirty="0" err="1"/>
              <a:t>hosios</a:t>
            </a:r>
            <a:r>
              <a:rPr lang="en-US" dirty="0"/>
              <a:t>, which signifies the character which forces that separation. The word which the author selects to characterize Jesus in this instance is the latter term, </a:t>
            </a:r>
            <a:r>
              <a:rPr lang="en-US" i="1" dirty="0" err="1"/>
              <a:t>hosios</a:t>
            </a:r>
            <a:r>
              <a:rPr lang="en-US" dirty="0"/>
              <a:t>, which means “saintly,” “devout,” “pious” or “holy.” (BTB, Hebrews, King, page 48) </a:t>
            </a:r>
          </a:p>
          <a:p>
            <a:pPr lvl="1"/>
            <a:endParaRPr lang="en-US" sz="2400" dirty="0"/>
          </a:p>
          <a:p>
            <a:pPr lvl="1"/>
            <a:endParaRPr lang="en-US" sz="2800" dirty="0"/>
          </a:p>
        </p:txBody>
      </p:sp>
    </p:spTree>
    <p:extLst>
      <p:ext uri="{BB962C8B-B14F-4D97-AF65-F5344CB8AC3E}">
        <p14:creationId xmlns:p14="http://schemas.microsoft.com/office/powerpoint/2010/main" val="313880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0B4D7-5D11-66EC-4EDB-53A11A1B58D4}"/>
              </a:ext>
            </a:extLst>
          </p:cNvPr>
          <p:cNvSpPr>
            <a:spLocks noGrp="1"/>
          </p:cNvSpPr>
          <p:nvPr>
            <p:ph type="title"/>
          </p:nvPr>
        </p:nvSpPr>
        <p:spPr/>
        <p:txBody>
          <a:bodyPr/>
          <a:lstStyle/>
          <a:p>
            <a:r>
              <a:rPr lang="en-US" dirty="0"/>
              <a:t>After the Order of Melchizedek</a:t>
            </a:r>
          </a:p>
        </p:txBody>
      </p:sp>
      <p:sp>
        <p:nvSpPr>
          <p:cNvPr id="3" name="Content Placeholder 2">
            <a:extLst>
              <a:ext uri="{FF2B5EF4-FFF2-40B4-BE49-F238E27FC236}">
                <a16:creationId xmlns:a16="http://schemas.microsoft.com/office/drawing/2014/main" xmlns="" id="{52AA2760-4169-272B-DD8D-55572329273A}"/>
              </a:ext>
            </a:extLst>
          </p:cNvPr>
          <p:cNvSpPr>
            <a:spLocks noGrp="1"/>
          </p:cNvSpPr>
          <p:nvPr>
            <p:ph idx="1"/>
          </p:nvPr>
        </p:nvSpPr>
        <p:spPr/>
        <p:txBody>
          <a:bodyPr>
            <a:normAutofit/>
          </a:bodyPr>
          <a:lstStyle/>
          <a:p>
            <a:r>
              <a:rPr lang="en-US" sz="2800" dirty="0"/>
              <a:t>Even though so little is known, mention of him in Hebrews establishes:</a:t>
            </a:r>
          </a:p>
          <a:p>
            <a:pPr marL="914400" lvl="1" indent="-457200">
              <a:buFont typeface="+mj-lt"/>
              <a:buAutoNum type="arabicPeriod"/>
            </a:pPr>
            <a:r>
              <a:rPr lang="en-US" sz="2400" dirty="0"/>
              <a:t>His historic identity.</a:t>
            </a:r>
          </a:p>
          <a:p>
            <a:pPr marL="914400" lvl="1" indent="-457200">
              <a:buFont typeface="+mj-lt"/>
              <a:buAutoNum type="arabicPeriod"/>
            </a:pPr>
            <a:r>
              <a:rPr lang="en-US" sz="2400" dirty="0"/>
              <a:t>Precedence over the Levitical priesthood.</a:t>
            </a:r>
          </a:p>
          <a:p>
            <a:pPr marL="914400" lvl="1" indent="-457200">
              <a:buFont typeface="+mj-lt"/>
              <a:buAutoNum type="arabicPeriod"/>
            </a:pPr>
            <a:r>
              <a:rPr lang="en-US" sz="2400" dirty="0"/>
              <a:t>The need for a radical replacement of the Law of Moses.</a:t>
            </a:r>
          </a:p>
          <a:p>
            <a:pPr marL="914400" lvl="1" indent="-457200">
              <a:buFont typeface="+mj-lt"/>
              <a:buAutoNum type="arabicPeriod"/>
            </a:pPr>
            <a:r>
              <a:rPr lang="en-US" sz="2400" dirty="0"/>
              <a:t>The benefits of his ministry.</a:t>
            </a:r>
          </a:p>
        </p:txBody>
      </p:sp>
    </p:spTree>
    <p:extLst>
      <p:ext uri="{BB962C8B-B14F-4D97-AF65-F5344CB8AC3E}">
        <p14:creationId xmlns:p14="http://schemas.microsoft.com/office/powerpoint/2010/main" val="38380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p:txBody>
          <a:bodyPr>
            <a:normAutofit/>
          </a:bodyPr>
          <a:lstStyle/>
          <a:p>
            <a:pPr marL="514350" indent="-514350">
              <a:buFont typeface="+mj-lt"/>
              <a:buAutoNum type="arabicPeriod"/>
            </a:pPr>
            <a:r>
              <a:rPr lang="en-US" sz="2800" dirty="0"/>
              <a:t>Holy:</a:t>
            </a:r>
          </a:p>
          <a:p>
            <a:pPr lvl="1"/>
            <a:r>
              <a:rPr lang="en-US" sz="2400" dirty="0"/>
              <a:t>Jesus was holy in that he personally participated in divine holiness.</a:t>
            </a:r>
          </a:p>
          <a:p>
            <a:pPr lvl="1"/>
            <a:r>
              <a:rPr lang="en-US" sz="2400" dirty="0"/>
              <a:t>The Levitical priest were only holy in the sense that they were consecrated to perform certain functions.</a:t>
            </a:r>
          </a:p>
          <a:p>
            <a:pPr lvl="1"/>
            <a:r>
              <a:rPr lang="en-US" sz="2400" dirty="0"/>
              <a:t>The Levitical priest wore a turban that proclaimed “Holiness of the Lord” </a:t>
            </a:r>
            <a:r>
              <a:rPr lang="en-US" sz="2400" b="1" dirty="0"/>
              <a:t>Ex. 28:36; 39:30</a:t>
            </a:r>
          </a:p>
          <a:p>
            <a:pPr lvl="1"/>
            <a:r>
              <a:rPr lang="en-US" sz="2400" dirty="0"/>
              <a:t>Jesus was “the Holy One of God.” </a:t>
            </a:r>
            <a:r>
              <a:rPr lang="en-US" sz="2400" b="1" dirty="0"/>
              <a:t>Mk. 1:24</a:t>
            </a:r>
            <a:endParaRPr lang="en-US" sz="2400" dirty="0"/>
          </a:p>
          <a:p>
            <a:pPr lvl="1"/>
            <a:endParaRPr lang="en-US" sz="2800" dirty="0"/>
          </a:p>
        </p:txBody>
      </p:sp>
    </p:spTree>
    <p:extLst>
      <p:ext uri="{BB962C8B-B14F-4D97-AF65-F5344CB8AC3E}">
        <p14:creationId xmlns:p14="http://schemas.microsoft.com/office/powerpoint/2010/main" val="147229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p:txBody>
          <a:bodyPr>
            <a:normAutofit/>
          </a:bodyPr>
          <a:lstStyle/>
          <a:p>
            <a:pPr marL="514350" indent="-514350">
              <a:buFont typeface="+mj-lt"/>
              <a:buAutoNum type="arabicPeriod" startAt="2"/>
            </a:pPr>
            <a:r>
              <a:rPr lang="en-US" sz="2800" dirty="0"/>
              <a:t>Harmless:</a:t>
            </a:r>
          </a:p>
          <a:p>
            <a:pPr lvl="1"/>
            <a:r>
              <a:rPr lang="en-US" sz="2400" dirty="0"/>
              <a:t>The Greek word </a:t>
            </a:r>
            <a:r>
              <a:rPr lang="en-US" sz="2400" i="1" dirty="0" err="1"/>
              <a:t>akakos</a:t>
            </a:r>
            <a:r>
              <a:rPr lang="en-US" sz="2400" i="1" dirty="0"/>
              <a:t> </a:t>
            </a:r>
            <a:r>
              <a:rPr lang="en-US" sz="2400" dirty="0"/>
              <a:t>describes the man who is so cleansed of evil that there is nothing left in him except good. (King)</a:t>
            </a:r>
          </a:p>
          <a:p>
            <a:pPr lvl="1"/>
            <a:r>
              <a:rPr lang="en-US" sz="2400" dirty="0"/>
              <a:t>Only Jesus meets this definition.</a:t>
            </a:r>
          </a:p>
          <a:p>
            <a:pPr lvl="1"/>
            <a:r>
              <a:rPr lang="en-US" sz="2400" dirty="0"/>
              <a:t>The Levitical priest were made innocent by the cleansing processes of the Old Law. </a:t>
            </a:r>
          </a:p>
          <a:p>
            <a:pPr lvl="1"/>
            <a:endParaRPr lang="en-US" sz="2400" dirty="0"/>
          </a:p>
          <a:p>
            <a:pPr marL="971550" lvl="1" indent="-514350">
              <a:buFont typeface="+mj-lt"/>
              <a:buAutoNum type="arabicPeriod" startAt="2"/>
            </a:pPr>
            <a:endParaRPr lang="en-US" sz="2800" dirty="0"/>
          </a:p>
        </p:txBody>
      </p:sp>
    </p:spTree>
    <p:extLst>
      <p:ext uri="{BB962C8B-B14F-4D97-AF65-F5344CB8AC3E}">
        <p14:creationId xmlns:p14="http://schemas.microsoft.com/office/powerpoint/2010/main" val="137021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p:txBody>
          <a:bodyPr>
            <a:normAutofit/>
          </a:bodyPr>
          <a:lstStyle/>
          <a:p>
            <a:pPr marL="514350" indent="-514350">
              <a:buFont typeface="+mj-lt"/>
              <a:buAutoNum type="arabicPeriod" startAt="3"/>
            </a:pPr>
            <a:r>
              <a:rPr lang="en-US" sz="2800" dirty="0"/>
              <a:t>Undefiled:</a:t>
            </a:r>
            <a:endParaRPr lang="en-US" sz="2400" dirty="0"/>
          </a:p>
          <a:p>
            <a:pPr lvl="1"/>
            <a:r>
              <a:rPr lang="en-US" sz="2400" dirty="0"/>
              <a:t>The Greek word </a:t>
            </a:r>
            <a:r>
              <a:rPr lang="en-US" sz="2400" i="1" dirty="0" err="1"/>
              <a:t>amiantos</a:t>
            </a:r>
            <a:r>
              <a:rPr lang="en-US" sz="2400" i="1" dirty="0"/>
              <a:t> </a:t>
            </a:r>
            <a:r>
              <a:rPr lang="en-US" sz="2400" dirty="0"/>
              <a:t>means “pure,” “uncontaminated,” “untainted,” or “stainless,” and describes one who is absolutely free from any of the blemishes or defilement which might make it impossible for him to draw near to God. (King)</a:t>
            </a:r>
          </a:p>
          <a:p>
            <a:pPr lvl="1"/>
            <a:r>
              <a:rPr lang="en-US" sz="2400" dirty="0"/>
              <a:t>No Levitical priest ever came close to this quality.</a:t>
            </a:r>
          </a:p>
          <a:p>
            <a:pPr lvl="1"/>
            <a:endParaRPr lang="en-US" sz="2400" dirty="0"/>
          </a:p>
        </p:txBody>
      </p:sp>
    </p:spTree>
    <p:extLst>
      <p:ext uri="{BB962C8B-B14F-4D97-AF65-F5344CB8AC3E}">
        <p14:creationId xmlns:p14="http://schemas.microsoft.com/office/powerpoint/2010/main" val="396727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a:xfrm>
            <a:off x="680321" y="2336873"/>
            <a:ext cx="9613861" cy="3941264"/>
          </a:xfrm>
        </p:spPr>
        <p:txBody>
          <a:bodyPr>
            <a:normAutofit/>
          </a:bodyPr>
          <a:lstStyle/>
          <a:p>
            <a:pPr marL="514350" indent="-514350">
              <a:buFont typeface="+mj-lt"/>
              <a:buAutoNum type="arabicPeriod" startAt="4"/>
            </a:pPr>
            <a:r>
              <a:rPr lang="en-US" sz="2800" dirty="0"/>
              <a:t>Separate from sinners:</a:t>
            </a:r>
          </a:p>
          <a:p>
            <a:pPr lvl="1"/>
            <a:r>
              <a:rPr lang="en-US" sz="2400" dirty="0"/>
              <a:t>The phrase literally means “having been separated from sinners,” and makes use of a perfect passive participle from chorizo</a:t>
            </a:r>
            <a:r>
              <a:rPr lang="en-US" sz="2400" i="1" dirty="0"/>
              <a:t>, </a:t>
            </a:r>
            <a:r>
              <a:rPr lang="en-US" sz="2400" dirty="0"/>
              <a:t>“to place room between,” “to go away,” “to depart,” or “to separate.” </a:t>
            </a:r>
          </a:p>
          <a:p>
            <a:pPr lvl="1"/>
            <a:r>
              <a:rPr lang="en-US" sz="2400" dirty="0"/>
              <a:t>Levitical priest were required to leave their home 7 days before the Day of Atonement and live such as to ensure they avoid defilement.</a:t>
            </a:r>
          </a:p>
          <a:p>
            <a:pPr lvl="1"/>
            <a:r>
              <a:rPr lang="en-US" sz="2400" dirty="0"/>
              <a:t>Jesus’ separation was not merely ritual - He was different – He was not a sinner!</a:t>
            </a:r>
          </a:p>
          <a:p>
            <a:pPr lvl="1"/>
            <a:endParaRPr lang="en-US" sz="2400" dirty="0"/>
          </a:p>
          <a:p>
            <a:pPr lvl="1"/>
            <a:endParaRPr lang="en-US" sz="2400" dirty="0"/>
          </a:p>
        </p:txBody>
      </p:sp>
    </p:spTree>
    <p:extLst>
      <p:ext uri="{BB962C8B-B14F-4D97-AF65-F5344CB8AC3E}">
        <p14:creationId xmlns:p14="http://schemas.microsoft.com/office/powerpoint/2010/main" val="298259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1611F-111A-9E2B-2405-60764D0B75BC}"/>
              </a:ext>
            </a:extLst>
          </p:cNvPr>
          <p:cNvSpPr>
            <a:spLocks noGrp="1"/>
          </p:cNvSpPr>
          <p:nvPr>
            <p:ph type="title"/>
          </p:nvPr>
        </p:nvSpPr>
        <p:spPr/>
        <p:txBody>
          <a:bodyPr/>
          <a:lstStyle/>
          <a:p>
            <a:r>
              <a:rPr lang="en-US" dirty="0"/>
              <a:t>Christ’s Priesthood Superior Because of the Sinless Perfection of the Son – 7:26-28</a:t>
            </a:r>
          </a:p>
        </p:txBody>
      </p:sp>
      <p:sp>
        <p:nvSpPr>
          <p:cNvPr id="3" name="Content Placeholder 2">
            <a:extLst>
              <a:ext uri="{FF2B5EF4-FFF2-40B4-BE49-F238E27FC236}">
                <a16:creationId xmlns:a16="http://schemas.microsoft.com/office/drawing/2014/main" xmlns="" id="{E758FAD7-0DD1-4D91-DA32-3D744FB753FE}"/>
              </a:ext>
            </a:extLst>
          </p:cNvPr>
          <p:cNvSpPr>
            <a:spLocks noGrp="1"/>
          </p:cNvSpPr>
          <p:nvPr>
            <p:ph idx="1"/>
          </p:nvPr>
        </p:nvSpPr>
        <p:spPr>
          <a:xfrm>
            <a:off x="680321" y="2336873"/>
            <a:ext cx="9613861" cy="3941264"/>
          </a:xfrm>
        </p:spPr>
        <p:txBody>
          <a:bodyPr>
            <a:normAutofit/>
          </a:bodyPr>
          <a:lstStyle/>
          <a:p>
            <a:pPr marL="514350" indent="-514350">
              <a:buFont typeface="+mj-lt"/>
              <a:buAutoNum type="arabicPeriod" startAt="5"/>
            </a:pPr>
            <a:r>
              <a:rPr lang="en-US" sz="2800" dirty="0"/>
              <a:t>Made higher than the heavens:</a:t>
            </a:r>
          </a:p>
          <a:p>
            <a:pPr lvl="1"/>
            <a:r>
              <a:rPr lang="en-US" sz="2400" dirty="0"/>
              <a:t>Having been exalted above the heavens. (King)</a:t>
            </a:r>
          </a:p>
          <a:p>
            <a:pPr lvl="1"/>
            <a:r>
              <a:rPr lang="en-US" sz="2400" b="1" dirty="0"/>
              <a:t>Heb. 4:10</a:t>
            </a:r>
            <a:r>
              <a:rPr lang="en-US" sz="2400" dirty="0"/>
              <a:t> Seeing then that we have a great High Priest who has passed through the heavens</a:t>
            </a:r>
          </a:p>
          <a:p>
            <a:pPr lvl="1"/>
            <a:r>
              <a:rPr lang="en-US" sz="2400" b="1" dirty="0"/>
              <a:t>Eph. 4:10 </a:t>
            </a:r>
            <a:r>
              <a:rPr lang="en-US" sz="2400" dirty="0"/>
              <a:t>He who descended is also the One who ascended far above all the heavens, that He might fill all things.</a:t>
            </a:r>
          </a:p>
          <a:p>
            <a:pPr lvl="1"/>
            <a:r>
              <a:rPr lang="en-US" sz="2400" dirty="0"/>
              <a:t>No Levitical priest could ever make that claim.</a:t>
            </a:r>
          </a:p>
          <a:p>
            <a:pPr lvl="1"/>
            <a:endParaRPr lang="en-US" sz="2400" dirty="0"/>
          </a:p>
          <a:p>
            <a:pPr lvl="1"/>
            <a:endParaRPr lang="en-US" sz="2400" dirty="0"/>
          </a:p>
        </p:txBody>
      </p:sp>
    </p:spTree>
    <p:extLst>
      <p:ext uri="{BB962C8B-B14F-4D97-AF65-F5344CB8AC3E}">
        <p14:creationId xmlns:p14="http://schemas.microsoft.com/office/powerpoint/2010/main" val="323065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0B4D7-5D11-66EC-4EDB-53A11A1B58D4}"/>
              </a:ext>
            </a:extLst>
          </p:cNvPr>
          <p:cNvSpPr>
            <a:spLocks noGrp="1"/>
          </p:cNvSpPr>
          <p:nvPr>
            <p:ph type="title"/>
          </p:nvPr>
        </p:nvSpPr>
        <p:spPr/>
        <p:txBody>
          <a:bodyPr/>
          <a:lstStyle/>
          <a:p>
            <a:r>
              <a:rPr lang="en-US" dirty="0"/>
              <a:t>After the Order of Melchizedek</a:t>
            </a:r>
          </a:p>
        </p:txBody>
      </p:sp>
      <p:sp>
        <p:nvSpPr>
          <p:cNvPr id="3" name="Content Placeholder 2">
            <a:extLst>
              <a:ext uri="{FF2B5EF4-FFF2-40B4-BE49-F238E27FC236}">
                <a16:creationId xmlns:a16="http://schemas.microsoft.com/office/drawing/2014/main" xmlns="" id="{52AA2760-4169-272B-DD8D-55572329273A}"/>
              </a:ext>
            </a:extLst>
          </p:cNvPr>
          <p:cNvSpPr>
            <a:spLocks noGrp="1"/>
          </p:cNvSpPr>
          <p:nvPr>
            <p:ph idx="1"/>
          </p:nvPr>
        </p:nvSpPr>
        <p:spPr>
          <a:xfrm>
            <a:off x="680321" y="2336872"/>
            <a:ext cx="9613861" cy="4208893"/>
          </a:xfrm>
        </p:spPr>
        <p:txBody>
          <a:bodyPr>
            <a:normAutofit lnSpcReduction="10000"/>
          </a:bodyPr>
          <a:lstStyle/>
          <a:p>
            <a:r>
              <a:rPr lang="en-US" sz="2800" dirty="0"/>
              <a:t>Seven arguments will be made to establish the superior nature of Christ’s priesthood (modeled after Melchizedek) over the Levitical priesthood.</a:t>
            </a:r>
          </a:p>
          <a:p>
            <a:pPr marL="971550" lvl="1" indent="-514350">
              <a:buFont typeface="+mj-lt"/>
              <a:buAutoNum type="arabicPeriod"/>
            </a:pPr>
            <a:r>
              <a:rPr lang="en-US" sz="2400" dirty="0"/>
              <a:t>Abraham tithed to Melchizedek. </a:t>
            </a:r>
            <a:r>
              <a:rPr lang="en-US" sz="2400" b="1" dirty="0"/>
              <a:t>Vs. 4-7</a:t>
            </a:r>
            <a:endParaRPr lang="en-US" sz="2400" dirty="0"/>
          </a:p>
          <a:p>
            <a:pPr marL="971550" lvl="1" indent="-514350">
              <a:buFont typeface="+mj-lt"/>
              <a:buAutoNum type="arabicPeriod"/>
            </a:pPr>
            <a:r>
              <a:rPr lang="en-US" sz="2400" dirty="0"/>
              <a:t>Melchizedek blessed Abraham. </a:t>
            </a:r>
            <a:r>
              <a:rPr lang="en-US" sz="2400" b="1" dirty="0"/>
              <a:t>Vs. 7</a:t>
            </a:r>
            <a:endParaRPr lang="en-US" sz="2400" dirty="0"/>
          </a:p>
          <a:p>
            <a:pPr marL="971550" lvl="1" indent="-514350">
              <a:buFont typeface="+mj-lt"/>
              <a:buAutoNum type="arabicPeriod"/>
            </a:pPr>
            <a:r>
              <a:rPr lang="en-US" sz="2400" dirty="0"/>
              <a:t>Melchizedek is a type of undying priest. </a:t>
            </a:r>
            <a:r>
              <a:rPr lang="en-US" sz="2400" b="1" dirty="0"/>
              <a:t>Vs. 8</a:t>
            </a:r>
            <a:endParaRPr lang="en-US" sz="2400" dirty="0"/>
          </a:p>
          <a:p>
            <a:pPr marL="971550" lvl="1" indent="-514350">
              <a:buFont typeface="+mj-lt"/>
              <a:buAutoNum type="arabicPeriod"/>
            </a:pPr>
            <a:r>
              <a:rPr lang="en-US" sz="2400" dirty="0"/>
              <a:t>Levi (yet unborn) paid tithes to Melchizedek. </a:t>
            </a:r>
            <a:r>
              <a:rPr lang="en-US" sz="2400" b="1" dirty="0"/>
              <a:t>Vs. 9-10</a:t>
            </a:r>
            <a:endParaRPr lang="en-US" sz="2400" dirty="0"/>
          </a:p>
          <a:p>
            <a:pPr marL="971550" lvl="1" indent="-514350">
              <a:buFont typeface="+mj-lt"/>
              <a:buAutoNum type="arabicPeriod"/>
            </a:pPr>
            <a:r>
              <a:rPr lang="en-US" sz="2400" dirty="0"/>
              <a:t>Permanence of his priesthood requires removal of the Law. </a:t>
            </a:r>
            <a:r>
              <a:rPr lang="en-US" sz="2400" b="1" dirty="0"/>
              <a:t>Vs. 11-19)</a:t>
            </a:r>
            <a:endParaRPr lang="en-US" sz="2400" dirty="0"/>
          </a:p>
          <a:p>
            <a:pPr marL="971550" lvl="1" indent="-514350">
              <a:buFont typeface="+mj-lt"/>
              <a:buAutoNum type="arabicPeriod"/>
            </a:pPr>
            <a:r>
              <a:rPr lang="en-US" sz="2400" dirty="0"/>
              <a:t>Founded by swearing by an oath. </a:t>
            </a:r>
            <a:r>
              <a:rPr lang="en-US" sz="2400" b="1" dirty="0"/>
              <a:t>Vs. 20-23</a:t>
            </a:r>
            <a:endParaRPr lang="en-US" sz="2400" dirty="0"/>
          </a:p>
          <a:p>
            <a:pPr marL="971550" lvl="1" indent="-514350">
              <a:buFont typeface="+mj-lt"/>
              <a:buAutoNum type="arabicPeriod"/>
            </a:pPr>
            <a:r>
              <a:rPr lang="en-US" sz="2400" dirty="0"/>
              <a:t>Priesthood is not passed on by death. </a:t>
            </a:r>
            <a:r>
              <a:rPr lang="en-US" sz="2400" b="1" dirty="0"/>
              <a:t>Vs. 23-24</a:t>
            </a:r>
            <a:endParaRPr lang="en-US" sz="2400" dirty="0"/>
          </a:p>
        </p:txBody>
      </p:sp>
    </p:spTree>
    <p:extLst>
      <p:ext uri="{BB962C8B-B14F-4D97-AF65-F5344CB8AC3E}">
        <p14:creationId xmlns:p14="http://schemas.microsoft.com/office/powerpoint/2010/main" val="277353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BDAB8B-146A-5C2C-DD35-A4BB7FC67E64}"/>
              </a:ext>
            </a:extLst>
          </p:cNvPr>
          <p:cNvSpPr>
            <a:spLocks noGrp="1"/>
          </p:cNvSpPr>
          <p:nvPr>
            <p:ph type="title"/>
          </p:nvPr>
        </p:nvSpPr>
        <p:spPr/>
        <p:txBody>
          <a:bodyPr/>
          <a:lstStyle/>
          <a:p>
            <a:r>
              <a:rPr lang="en-US" dirty="0"/>
              <a:t>Hebrews 7:1-3</a:t>
            </a:r>
          </a:p>
        </p:txBody>
      </p:sp>
      <p:sp>
        <p:nvSpPr>
          <p:cNvPr id="3" name="Content Placeholder 2">
            <a:extLst>
              <a:ext uri="{FF2B5EF4-FFF2-40B4-BE49-F238E27FC236}">
                <a16:creationId xmlns:a16="http://schemas.microsoft.com/office/drawing/2014/main" xmlns="" id="{D050B5A7-B92D-8D35-5D86-553219429268}"/>
              </a:ext>
            </a:extLst>
          </p:cNvPr>
          <p:cNvSpPr>
            <a:spLocks noGrp="1"/>
          </p:cNvSpPr>
          <p:nvPr>
            <p:ph idx="1"/>
          </p:nvPr>
        </p:nvSpPr>
        <p:spPr/>
        <p:txBody>
          <a:bodyPr/>
          <a:lstStyle/>
          <a:p>
            <a:r>
              <a:rPr lang="en-US" b="1" u="sng" dirty="0">
                <a:hlinkClick r:id="rId2"/>
              </a:rPr>
              <a:t>Heb 7:1</a:t>
            </a:r>
            <a:r>
              <a:rPr lang="en-US" dirty="0">
                <a:hlinkClick r:id="rId2"/>
              </a:rPr>
              <a:t> </a:t>
            </a:r>
            <a:r>
              <a:rPr lang="en-US" dirty="0"/>
              <a:t> For this Melchizedek, king of Salem, priest of the Most High God, who met Abraham returning from the slaughter of the kings and blessed him,</a:t>
            </a:r>
          </a:p>
          <a:p>
            <a:r>
              <a:rPr lang="en-US" b="1" u="sng" dirty="0">
                <a:hlinkClick r:id="rId3"/>
              </a:rPr>
              <a:t>Heb 7:2</a:t>
            </a:r>
            <a:r>
              <a:rPr lang="en-US" dirty="0">
                <a:hlinkClick r:id="rId3"/>
              </a:rPr>
              <a:t> </a:t>
            </a:r>
            <a:r>
              <a:rPr lang="en-US" dirty="0"/>
              <a:t> to whom also Abraham gave a tenth part of all, first being translated "king of righteousness," and then also king of Salem, meaning "king of peace,"</a:t>
            </a:r>
          </a:p>
          <a:p>
            <a:r>
              <a:rPr lang="en-US" b="1" u="sng">
                <a:hlinkClick r:id="rId4"/>
              </a:rPr>
              <a:t>Heb 7:3</a:t>
            </a:r>
            <a:r>
              <a:rPr lang="en-US">
                <a:hlinkClick r:id="rId4"/>
              </a:rPr>
              <a:t> </a:t>
            </a:r>
            <a:r>
              <a:rPr lang="en-US"/>
              <a:t> without father, without mother, without genealogy, having neither beginning of days nor end of life, but made like the Son of God, remains a priest continually.</a:t>
            </a:r>
          </a:p>
        </p:txBody>
      </p:sp>
    </p:spTree>
    <p:extLst>
      <p:ext uri="{BB962C8B-B14F-4D97-AF65-F5344CB8AC3E}">
        <p14:creationId xmlns:p14="http://schemas.microsoft.com/office/powerpoint/2010/main" val="39726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72B27-6992-A429-26D1-08AD33A8A462}"/>
              </a:ext>
            </a:extLst>
          </p:cNvPr>
          <p:cNvSpPr>
            <a:spLocks noGrp="1"/>
          </p:cNvSpPr>
          <p:nvPr>
            <p:ph type="title"/>
          </p:nvPr>
        </p:nvSpPr>
        <p:spPr/>
        <p:txBody>
          <a:bodyPr/>
          <a:lstStyle/>
          <a:p>
            <a:r>
              <a:rPr lang="en-US" dirty="0"/>
              <a:t>Melchizedek, Priest-King of Salem – 7:1-3</a:t>
            </a:r>
          </a:p>
        </p:txBody>
      </p:sp>
      <p:sp>
        <p:nvSpPr>
          <p:cNvPr id="3" name="Content Placeholder 2">
            <a:extLst>
              <a:ext uri="{FF2B5EF4-FFF2-40B4-BE49-F238E27FC236}">
                <a16:creationId xmlns:a16="http://schemas.microsoft.com/office/drawing/2014/main" xmlns="" id="{6F04A96C-3DB5-28B7-EA5F-B616D3271005}"/>
              </a:ext>
            </a:extLst>
          </p:cNvPr>
          <p:cNvSpPr>
            <a:spLocks noGrp="1"/>
          </p:cNvSpPr>
          <p:nvPr>
            <p:ph idx="1"/>
          </p:nvPr>
        </p:nvSpPr>
        <p:spPr/>
        <p:txBody>
          <a:bodyPr>
            <a:normAutofit/>
          </a:bodyPr>
          <a:lstStyle/>
          <a:p>
            <a:r>
              <a:rPr lang="en-US" sz="2800" dirty="0"/>
              <a:t>The author recaps the history of Melchizedek from </a:t>
            </a:r>
            <a:r>
              <a:rPr lang="en-US" sz="2800" b="1" dirty="0"/>
              <a:t>Gen. 14:17-20</a:t>
            </a:r>
            <a:r>
              <a:rPr lang="en-US" sz="2800" dirty="0"/>
              <a:t>.</a:t>
            </a:r>
          </a:p>
          <a:p>
            <a:r>
              <a:rPr lang="en-US" sz="2800" dirty="0"/>
              <a:t>He is only mentioned twice in the OT.</a:t>
            </a:r>
          </a:p>
          <a:p>
            <a:pPr lvl="1"/>
            <a:r>
              <a:rPr lang="en-US" sz="2400" b="1" dirty="0"/>
              <a:t>Gen. 14</a:t>
            </a:r>
          </a:p>
          <a:p>
            <a:pPr lvl="1"/>
            <a:r>
              <a:rPr lang="en-US" sz="2400" b="1" dirty="0"/>
              <a:t>Ps. 110:4</a:t>
            </a:r>
            <a:r>
              <a:rPr lang="en-US" sz="2400" dirty="0"/>
              <a:t> – in Messianic language</a:t>
            </a:r>
          </a:p>
          <a:p>
            <a:r>
              <a:rPr lang="en-US" sz="2800" dirty="0"/>
              <a:t>Melchizedek is given two important titles:</a:t>
            </a:r>
          </a:p>
          <a:p>
            <a:pPr marL="914400" lvl="1" indent="-457200">
              <a:buFont typeface="+mj-lt"/>
              <a:buAutoNum type="arabicPeriod"/>
            </a:pPr>
            <a:r>
              <a:rPr lang="en-US" sz="2400" dirty="0"/>
              <a:t>“King of Salem” the ancient site of Jerusalem</a:t>
            </a:r>
          </a:p>
          <a:p>
            <a:pPr marL="914400" lvl="1" indent="-457200">
              <a:buFont typeface="+mj-lt"/>
              <a:buAutoNum type="arabicPeriod"/>
            </a:pPr>
            <a:r>
              <a:rPr lang="en-US" sz="2400" dirty="0"/>
              <a:t>“Priest of the most high God”</a:t>
            </a:r>
          </a:p>
        </p:txBody>
      </p:sp>
    </p:spTree>
    <p:extLst>
      <p:ext uri="{BB962C8B-B14F-4D97-AF65-F5344CB8AC3E}">
        <p14:creationId xmlns:p14="http://schemas.microsoft.com/office/powerpoint/2010/main" val="223114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72B27-6992-A429-26D1-08AD33A8A462}"/>
              </a:ext>
            </a:extLst>
          </p:cNvPr>
          <p:cNvSpPr>
            <a:spLocks noGrp="1"/>
          </p:cNvSpPr>
          <p:nvPr>
            <p:ph type="title"/>
          </p:nvPr>
        </p:nvSpPr>
        <p:spPr/>
        <p:txBody>
          <a:bodyPr/>
          <a:lstStyle/>
          <a:p>
            <a:r>
              <a:rPr lang="en-US" dirty="0"/>
              <a:t>Melchizedek, Priest-King of Salem – 7:1-3</a:t>
            </a:r>
          </a:p>
        </p:txBody>
      </p:sp>
      <p:sp>
        <p:nvSpPr>
          <p:cNvPr id="3" name="Content Placeholder 2">
            <a:extLst>
              <a:ext uri="{FF2B5EF4-FFF2-40B4-BE49-F238E27FC236}">
                <a16:creationId xmlns:a16="http://schemas.microsoft.com/office/drawing/2014/main" xmlns="" id="{6F04A96C-3DB5-28B7-EA5F-B616D3271005}"/>
              </a:ext>
            </a:extLst>
          </p:cNvPr>
          <p:cNvSpPr>
            <a:spLocks noGrp="1"/>
          </p:cNvSpPr>
          <p:nvPr>
            <p:ph idx="1"/>
          </p:nvPr>
        </p:nvSpPr>
        <p:spPr/>
        <p:txBody>
          <a:bodyPr>
            <a:normAutofit/>
          </a:bodyPr>
          <a:lstStyle/>
          <a:p>
            <a:r>
              <a:rPr lang="en-US" sz="2800" dirty="0"/>
              <a:t>Under the Law of Moses being both Priest and King were separated.</a:t>
            </a:r>
          </a:p>
          <a:p>
            <a:pPr lvl="1"/>
            <a:r>
              <a:rPr lang="en-US" sz="2400" dirty="0"/>
              <a:t>Samuel was Priest.</a:t>
            </a:r>
          </a:p>
          <a:p>
            <a:pPr lvl="1"/>
            <a:r>
              <a:rPr lang="en-US" sz="2400" dirty="0"/>
              <a:t>Saul was King.</a:t>
            </a:r>
          </a:p>
          <a:p>
            <a:pPr lvl="1"/>
            <a:r>
              <a:rPr lang="en-US" sz="2400" dirty="0"/>
              <a:t>The dual office appears in </a:t>
            </a:r>
            <a:r>
              <a:rPr lang="en-US" sz="2400" b="1" dirty="0"/>
              <a:t>Ps. 110</a:t>
            </a:r>
          </a:p>
          <a:p>
            <a:r>
              <a:rPr lang="en-US" sz="2800" dirty="0"/>
              <a:t>Melchizedek served the “most high God” (</a:t>
            </a:r>
            <a:r>
              <a:rPr lang="en-US" sz="2800" b="1" dirty="0"/>
              <a:t>vs. 18, 22</a:t>
            </a:r>
            <a:r>
              <a:rPr lang="en-US" sz="2800" dirty="0"/>
              <a:t>).</a:t>
            </a:r>
          </a:p>
          <a:p>
            <a:pPr lvl="1"/>
            <a:r>
              <a:rPr lang="en-US" sz="2400" dirty="0"/>
              <a:t>Provides evidence that Jehovah was worshiped by those other than Abraham.</a:t>
            </a:r>
            <a:r>
              <a:rPr lang="en-US" dirty="0"/>
              <a:t/>
            </a:r>
            <a:br>
              <a:rPr lang="en-US" dirty="0"/>
            </a:br>
            <a:endParaRPr lang="en-US" b="1" dirty="0"/>
          </a:p>
          <a:p>
            <a:pPr lvl="1"/>
            <a:endParaRPr lang="en-US" sz="2400" dirty="0"/>
          </a:p>
          <a:p>
            <a:pPr lvl="1"/>
            <a:endParaRPr lang="en-US" dirty="0"/>
          </a:p>
        </p:txBody>
      </p:sp>
    </p:spTree>
    <p:extLst>
      <p:ext uri="{BB962C8B-B14F-4D97-AF65-F5344CB8AC3E}">
        <p14:creationId xmlns:p14="http://schemas.microsoft.com/office/powerpoint/2010/main" val="405974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47E2A-E10B-1EC2-EFA1-5E574DA6E0EE}"/>
              </a:ext>
            </a:extLst>
          </p:cNvPr>
          <p:cNvSpPr>
            <a:spLocks noGrp="1"/>
          </p:cNvSpPr>
          <p:nvPr>
            <p:ph type="title"/>
          </p:nvPr>
        </p:nvSpPr>
        <p:spPr/>
        <p:txBody>
          <a:bodyPr/>
          <a:lstStyle/>
          <a:p>
            <a:r>
              <a:rPr lang="en-US" dirty="0"/>
              <a:t>Hebrews 1:4-10</a:t>
            </a:r>
          </a:p>
        </p:txBody>
      </p:sp>
      <p:sp>
        <p:nvSpPr>
          <p:cNvPr id="3" name="Content Placeholder 2">
            <a:extLst>
              <a:ext uri="{FF2B5EF4-FFF2-40B4-BE49-F238E27FC236}">
                <a16:creationId xmlns:a16="http://schemas.microsoft.com/office/drawing/2014/main" xmlns="" id="{94C92A96-5D08-BB32-8A19-2861C7AD4B8D}"/>
              </a:ext>
            </a:extLst>
          </p:cNvPr>
          <p:cNvSpPr>
            <a:spLocks noGrp="1"/>
          </p:cNvSpPr>
          <p:nvPr>
            <p:ph idx="1"/>
          </p:nvPr>
        </p:nvSpPr>
        <p:spPr>
          <a:xfrm>
            <a:off x="680321" y="2336873"/>
            <a:ext cx="9613861" cy="4075078"/>
          </a:xfrm>
        </p:spPr>
        <p:txBody>
          <a:bodyPr>
            <a:normAutofit fontScale="92500"/>
          </a:bodyPr>
          <a:lstStyle/>
          <a:p>
            <a:r>
              <a:rPr lang="en-US" sz="2800" b="1" u="sng" dirty="0">
                <a:hlinkClick r:id="rId2"/>
              </a:rPr>
              <a:t>Heb 7:4</a:t>
            </a:r>
            <a:r>
              <a:rPr lang="en-US" sz="2800" dirty="0">
                <a:hlinkClick r:id="rId2"/>
              </a:rPr>
              <a:t> </a:t>
            </a:r>
            <a:r>
              <a:rPr lang="en-US" sz="2800" dirty="0"/>
              <a:t> Now consider how great this man </a:t>
            </a:r>
            <a:r>
              <a:rPr lang="en-US" sz="2800" i="1" dirty="0"/>
              <a:t>was, </a:t>
            </a:r>
            <a:r>
              <a:rPr lang="en-US" sz="2800" dirty="0"/>
              <a:t>unto whom even the patriarch Abraham gave the tenth of the spoils.</a:t>
            </a:r>
          </a:p>
          <a:p>
            <a:r>
              <a:rPr lang="en-US" sz="2800" b="1" u="sng" dirty="0">
                <a:hlinkClick r:id="rId3"/>
              </a:rPr>
              <a:t>Heb 7:5</a:t>
            </a:r>
            <a:r>
              <a:rPr lang="en-US" sz="2800" dirty="0">
                <a:hlinkClick r:id="rId3"/>
              </a:rPr>
              <a:t> </a:t>
            </a:r>
            <a:r>
              <a:rPr lang="en-US" sz="2800" dirty="0"/>
              <a:t> And verily they that are of the sons of Levi, who receive the office of the priesthood, have a commandment to take tithes of the people according to the law, that is, of their brethren, though they come out of the loins of Abraham:</a:t>
            </a:r>
          </a:p>
          <a:p>
            <a:r>
              <a:rPr lang="en-US" sz="2800" b="1" u="sng" dirty="0">
                <a:hlinkClick r:id="rId4"/>
              </a:rPr>
              <a:t>Heb 7:6</a:t>
            </a:r>
            <a:r>
              <a:rPr lang="en-US" sz="2800" dirty="0">
                <a:hlinkClick r:id="rId4"/>
              </a:rPr>
              <a:t> </a:t>
            </a:r>
            <a:r>
              <a:rPr lang="en-US" sz="2800" dirty="0"/>
              <a:t> But he whose descent is not counted from them received tithes of Abraham, and blessed him that had the promises.</a:t>
            </a:r>
          </a:p>
          <a:p>
            <a:pPr marL="0" indent="0">
              <a:buNone/>
            </a:pPr>
            <a:endParaRPr lang="en-US" sz="2800" dirty="0"/>
          </a:p>
        </p:txBody>
      </p:sp>
    </p:spTree>
    <p:extLst>
      <p:ext uri="{BB962C8B-B14F-4D97-AF65-F5344CB8AC3E}">
        <p14:creationId xmlns:p14="http://schemas.microsoft.com/office/powerpoint/2010/main" val="6070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47E2A-E10B-1EC2-EFA1-5E574DA6E0EE}"/>
              </a:ext>
            </a:extLst>
          </p:cNvPr>
          <p:cNvSpPr>
            <a:spLocks noGrp="1"/>
          </p:cNvSpPr>
          <p:nvPr>
            <p:ph type="title"/>
          </p:nvPr>
        </p:nvSpPr>
        <p:spPr/>
        <p:txBody>
          <a:bodyPr/>
          <a:lstStyle/>
          <a:p>
            <a:r>
              <a:rPr lang="en-US" dirty="0"/>
              <a:t>Hebrews 1:4-10</a:t>
            </a:r>
          </a:p>
        </p:txBody>
      </p:sp>
      <p:sp>
        <p:nvSpPr>
          <p:cNvPr id="3" name="Content Placeholder 2">
            <a:extLst>
              <a:ext uri="{FF2B5EF4-FFF2-40B4-BE49-F238E27FC236}">
                <a16:creationId xmlns:a16="http://schemas.microsoft.com/office/drawing/2014/main" xmlns="" id="{94C92A96-5D08-BB32-8A19-2861C7AD4B8D}"/>
              </a:ext>
            </a:extLst>
          </p:cNvPr>
          <p:cNvSpPr>
            <a:spLocks noGrp="1"/>
          </p:cNvSpPr>
          <p:nvPr>
            <p:ph idx="1"/>
          </p:nvPr>
        </p:nvSpPr>
        <p:spPr>
          <a:xfrm>
            <a:off x="680321" y="2336872"/>
            <a:ext cx="9613861" cy="4153138"/>
          </a:xfrm>
        </p:spPr>
        <p:txBody>
          <a:bodyPr>
            <a:normAutofit/>
          </a:bodyPr>
          <a:lstStyle/>
          <a:p>
            <a:r>
              <a:rPr lang="en-US" sz="2800" b="1" u="sng" dirty="0">
                <a:hlinkClick r:id="rId2"/>
              </a:rPr>
              <a:t>Heb 7:7</a:t>
            </a:r>
            <a:r>
              <a:rPr lang="en-US" sz="2800" dirty="0">
                <a:hlinkClick r:id="rId2"/>
              </a:rPr>
              <a:t> </a:t>
            </a:r>
            <a:r>
              <a:rPr lang="en-US" sz="2800" dirty="0"/>
              <a:t> And without all contradiction the less is blessed of the better.</a:t>
            </a:r>
          </a:p>
          <a:p>
            <a:r>
              <a:rPr lang="en-US" sz="2800" b="1" u="sng" dirty="0">
                <a:hlinkClick r:id="rId3"/>
              </a:rPr>
              <a:t>Heb 7:8</a:t>
            </a:r>
            <a:r>
              <a:rPr lang="en-US" sz="2800" dirty="0">
                <a:hlinkClick r:id="rId3"/>
              </a:rPr>
              <a:t> </a:t>
            </a:r>
            <a:r>
              <a:rPr lang="en-US" sz="2800" dirty="0"/>
              <a:t> And here men that die receive tithes; but there he </a:t>
            </a:r>
            <a:r>
              <a:rPr lang="en-US" sz="2800" i="1" dirty="0" err="1"/>
              <a:t>receiveth</a:t>
            </a:r>
            <a:r>
              <a:rPr lang="en-US" sz="2800" i="1" dirty="0"/>
              <a:t> them,</a:t>
            </a:r>
            <a:r>
              <a:rPr lang="en-US" sz="2800" dirty="0"/>
              <a:t> of whom it is witnessed that he </a:t>
            </a:r>
            <a:r>
              <a:rPr lang="en-US" sz="2800" dirty="0" err="1"/>
              <a:t>liveth</a:t>
            </a:r>
            <a:r>
              <a:rPr lang="en-US" sz="2800" dirty="0"/>
              <a:t>.</a:t>
            </a:r>
          </a:p>
          <a:p>
            <a:r>
              <a:rPr lang="en-US" sz="2800" b="1" u="sng" dirty="0">
                <a:hlinkClick r:id="rId4"/>
              </a:rPr>
              <a:t>Heb 7:9</a:t>
            </a:r>
            <a:r>
              <a:rPr lang="en-US" sz="2800" dirty="0">
                <a:hlinkClick r:id="rId4"/>
              </a:rPr>
              <a:t> </a:t>
            </a:r>
            <a:r>
              <a:rPr lang="en-US" sz="2800" dirty="0"/>
              <a:t> And as I may so say, Levi also, who </a:t>
            </a:r>
            <a:r>
              <a:rPr lang="en-US" sz="2800" dirty="0" err="1"/>
              <a:t>receiveth</a:t>
            </a:r>
            <a:r>
              <a:rPr lang="en-US" sz="2800" dirty="0"/>
              <a:t> tithes, </a:t>
            </a:r>
            <a:r>
              <a:rPr lang="en-US" sz="2800" dirty="0" err="1"/>
              <a:t>payed</a:t>
            </a:r>
            <a:r>
              <a:rPr lang="en-US" sz="2800" dirty="0"/>
              <a:t> tithes in Abraham.</a:t>
            </a:r>
          </a:p>
          <a:p>
            <a:r>
              <a:rPr lang="en-US" sz="2800" b="1" u="sng" dirty="0">
                <a:hlinkClick r:id="rId5"/>
              </a:rPr>
              <a:t>Heb 7:10</a:t>
            </a:r>
            <a:r>
              <a:rPr lang="en-US" sz="2800" dirty="0">
                <a:hlinkClick r:id="rId5"/>
              </a:rPr>
              <a:t> </a:t>
            </a:r>
            <a:r>
              <a:rPr lang="en-US" sz="2800" dirty="0"/>
              <a:t> For he was yet in the loins of his father, when </a:t>
            </a:r>
            <a:r>
              <a:rPr lang="en-US" sz="2800" dirty="0" err="1"/>
              <a:t>Melchisedec</a:t>
            </a:r>
            <a:r>
              <a:rPr lang="en-US" sz="2800" dirty="0"/>
              <a:t> met him.</a:t>
            </a:r>
          </a:p>
        </p:txBody>
      </p:sp>
    </p:spTree>
    <p:extLst>
      <p:ext uri="{BB962C8B-B14F-4D97-AF65-F5344CB8AC3E}">
        <p14:creationId xmlns:p14="http://schemas.microsoft.com/office/powerpoint/2010/main" val="28470666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33483</TotalTime>
  <Words>1685</Words>
  <Application>Microsoft Office PowerPoint</Application>
  <PresentationFormat>Widescreen</PresentationFormat>
  <Paragraphs>169</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Trebuchet MS</vt:lpstr>
      <vt:lpstr>Berlin</vt:lpstr>
      <vt:lpstr>Hebrews – The Superior Priestly Order of Christ</vt:lpstr>
      <vt:lpstr>After the Order of Melchizedek</vt:lpstr>
      <vt:lpstr>After the Order of Melchizedek</vt:lpstr>
      <vt:lpstr>After the Order of Melchizedek</vt:lpstr>
      <vt:lpstr>Hebrews 7:1-3</vt:lpstr>
      <vt:lpstr>Melchizedek, Priest-King of Salem – 7:1-3</vt:lpstr>
      <vt:lpstr>Melchizedek, Priest-King of Salem – 7:1-3</vt:lpstr>
      <vt:lpstr>Hebrews 1:4-10</vt:lpstr>
      <vt:lpstr>Hebrews 1:4-10</vt:lpstr>
      <vt:lpstr>Consider How Great Melchizedek Was – 7:4-10</vt:lpstr>
      <vt:lpstr>Hebrews 7:11-14</vt:lpstr>
      <vt:lpstr>Hebrews 7:11-14</vt:lpstr>
      <vt:lpstr>Aaronic Priesthood Inferior to the Priesthood of Christ – 7:11-14</vt:lpstr>
      <vt:lpstr>Aaronic Priesthood Inferior to the Priesthood of Christ – 7:11-14</vt:lpstr>
      <vt:lpstr>Aaronic Priesthood Inferior to the Priesthood of Christ – 7:11-14</vt:lpstr>
      <vt:lpstr>Hebrews 7:15-19</vt:lpstr>
      <vt:lpstr>Hebrews 7:15-19</vt:lpstr>
      <vt:lpstr>Superiority of the Priesthood of Christ – 7:15-19</vt:lpstr>
      <vt:lpstr>Superiority of the Priesthood of Christ – 7:15-19</vt:lpstr>
      <vt:lpstr>Superiority of the Priesthood of Christ – 7:15-19</vt:lpstr>
      <vt:lpstr>Hebrews 7: 20-22</vt:lpstr>
      <vt:lpstr>Christ’s Priesthood Superior Because of a Divine Oath – 7:20-22</vt:lpstr>
      <vt:lpstr>Christ’s Priesthood Superior Because of a Divine Oath – 7:20-22</vt:lpstr>
      <vt:lpstr>Hebrews 7:23-25</vt:lpstr>
      <vt:lpstr>Christ’s Priesthood Superior Because it is Eternal – 7:23-25</vt:lpstr>
      <vt:lpstr>Hebrews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lpstr>Christ’s Priesthood Superior Because of the Sinless Perfection of the Son – 7:26-28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Microsoft account</cp:lastModifiedBy>
  <cp:revision>61</cp:revision>
  <dcterms:created xsi:type="dcterms:W3CDTF">2022-02-21T20:09:31Z</dcterms:created>
  <dcterms:modified xsi:type="dcterms:W3CDTF">2022-06-05T13:28:49Z</dcterms:modified>
</cp:coreProperties>
</file>