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41"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2" r:id="rId36"/>
    <p:sldId id="291" r:id="rId37"/>
    <p:sldId id="293" r:id="rId38"/>
    <p:sldId id="294" r:id="rId39"/>
    <p:sldId id="295"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909"/>
  </p:normalViewPr>
  <p:slideViewPr>
    <p:cSldViewPr snapToGrid="0" snapToObjects="1">
      <p:cViewPr varScale="1">
        <p:scale>
          <a:sx n="114" d="100"/>
          <a:sy n="114" d="100"/>
        </p:scale>
        <p:origin x="47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F2FCE1-E832-DD49-9780-CAE6DA70E6E7}" type="datetimeFigureOut">
              <a:rPr lang="en-US" smtClean="0"/>
              <a:t>7/6/22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364789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7/6/22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216976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7/6/22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3066670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7/6/22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C8A9FF5-4113-2446-A72C-A7F3D47E2F56}"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2676744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7/6/22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37371612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CF2FCE1-E832-DD49-9780-CAE6DA70E6E7}" type="datetimeFigureOut">
              <a:rPr lang="en-US" smtClean="0"/>
              <a:t>7/6/22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035949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CF2FCE1-E832-DD49-9780-CAE6DA70E6E7}" type="datetimeFigureOut">
              <a:rPr lang="en-US" smtClean="0"/>
              <a:t>7/6/22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834708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2FCE1-E832-DD49-9780-CAE6DA70E6E7}" type="datetimeFigureOut">
              <a:rPr lang="en-US" smtClean="0"/>
              <a:t>7/6/22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174719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ECF2FCE1-E832-DD49-9780-CAE6DA70E6E7}" type="datetimeFigureOut">
              <a:rPr lang="en-US" smtClean="0"/>
              <a:t>7/6/22</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3C8A9FF5-4113-2446-A72C-A7F3D47E2F56}" type="slidenum">
              <a:rPr lang="en-US" smtClean="0"/>
              <a:t>‹#›</a:t>
            </a:fld>
            <a:endParaRPr lang="en-US"/>
          </a:p>
        </p:txBody>
      </p:sp>
    </p:spTree>
    <p:extLst>
      <p:ext uri="{BB962C8B-B14F-4D97-AF65-F5344CB8AC3E}">
        <p14:creationId xmlns:p14="http://schemas.microsoft.com/office/powerpoint/2010/main" val="4186041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2FCE1-E832-DD49-9780-CAE6DA70E6E7}" type="datetimeFigureOut">
              <a:rPr lang="en-US" smtClean="0"/>
              <a:t>7/6/22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892748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F2FCE1-E832-DD49-9780-CAE6DA70E6E7}" type="datetimeFigureOut">
              <a:rPr lang="en-US" smtClean="0"/>
              <a:t>7/6/22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4001367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F2FCE1-E832-DD49-9780-CAE6DA70E6E7}" type="datetimeFigureOut">
              <a:rPr lang="en-US" smtClean="0"/>
              <a:t>7/6/22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66743207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F2FCE1-E832-DD49-9780-CAE6DA70E6E7}" type="datetimeFigureOut">
              <a:rPr lang="en-US" smtClean="0"/>
              <a:t>7/6/22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34793392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F2FCE1-E832-DD49-9780-CAE6DA70E6E7}" type="datetimeFigureOut">
              <a:rPr lang="en-US" smtClean="0"/>
              <a:t>7/6/22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700894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ECF2FCE1-E832-DD49-9780-CAE6DA70E6E7}" type="datetimeFigureOut">
              <a:rPr lang="en-US" smtClean="0"/>
              <a:t>7/6/22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68964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7/6/22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94662456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7/6/22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055477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CF2FCE1-E832-DD49-9780-CAE6DA70E6E7}" type="datetimeFigureOut">
              <a:rPr lang="en-US" smtClean="0"/>
              <a:t>7/6/22</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C8A9FF5-4113-2446-A72C-A7F3D47E2F56}" type="slidenum">
              <a:rPr lang="en-US" smtClean="0"/>
              <a:t>‹#›</a:t>
            </a:fld>
            <a:endParaRPr lang="en-US"/>
          </a:p>
        </p:txBody>
      </p:sp>
    </p:spTree>
    <p:extLst>
      <p:ext uri="{BB962C8B-B14F-4D97-AF65-F5344CB8AC3E}">
        <p14:creationId xmlns:p14="http://schemas.microsoft.com/office/powerpoint/2010/main" val="2279416251"/>
      </p:ext>
    </p:extLst>
  </p:cSld>
  <p:clrMap bg1="dk1" tx1="lt1" bg2="dk2" tx2="lt2" accent1="accent1" accent2="accent2" accent3="accent3" accent4="accent4" accent5="accent5" accent6="accent6" hlink="hlink" folHlink="folHlink"/>
  <p:sldLayoutIdLst>
    <p:sldLayoutId id="2147484142" r:id="rId1"/>
    <p:sldLayoutId id="2147484143" r:id="rId2"/>
    <p:sldLayoutId id="2147484144" r:id="rId3"/>
    <p:sldLayoutId id="2147484145" r:id="rId4"/>
    <p:sldLayoutId id="2147484146" r:id="rId5"/>
    <p:sldLayoutId id="2147484147" r:id="rId6"/>
    <p:sldLayoutId id="2147484148" r:id="rId7"/>
    <p:sldLayoutId id="2147484149" r:id="rId8"/>
    <p:sldLayoutId id="2147484150" r:id="rId9"/>
    <p:sldLayoutId id="2147484151" r:id="rId10"/>
    <p:sldLayoutId id="2147484152" r:id="rId11"/>
    <p:sldLayoutId id="2147484153" r:id="rId12"/>
    <p:sldLayoutId id="2147484154" r:id="rId13"/>
    <p:sldLayoutId id="2147484155" r:id="rId14"/>
    <p:sldLayoutId id="2147484156" r:id="rId15"/>
    <p:sldLayoutId id="2147484157" r:id="rId16"/>
    <p:sldLayoutId id="2147484158"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verseid:58.9.7" TargetMode="External"/><Relationship Id="rId2" Type="http://schemas.openxmlformats.org/officeDocument/2006/relationships/hyperlink" Target="verseid:58.9.6" TargetMode="External"/><Relationship Id="rId1" Type="http://schemas.openxmlformats.org/officeDocument/2006/relationships/slideLayout" Target="../slideLayouts/slideLayout2.xml"/><Relationship Id="rId4" Type="http://schemas.openxmlformats.org/officeDocument/2006/relationships/hyperlink" Target="verseid:58.9.8"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verseid:58.9.10" TargetMode="External"/><Relationship Id="rId2" Type="http://schemas.openxmlformats.org/officeDocument/2006/relationships/hyperlink" Target="verseid:58.9.9"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verseid:58.9.1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verseid:58.9.13" TargetMode="External"/><Relationship Id="rId2" Type="http://schemas.openxmlformats.org/officeDocument/2006/relationships/hyperlink" Target="verseid:58.9.12" TargetMode="External"/><Relationship Id="rId1" Type="http://schemas.openxmlformats.org/officeDocument/2006/relationships/slideLayout" Target="../slideLayouts/slideLayout2.xml"/><Relationship Id="rId4" Type="http://schemas.openxmlformats.org/officeDocument/2006/relationships/hyperlink" Target="verseid:58.9.14"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verseid:58.9.16" TargetMode="External"/><Relationship Id="rId2" Type="http://schemas.openxmlformats.org/officeDocument/2006/relationships/hyperlink" Target="verseid:58.9.15" TargetMode="External"/><Relationship Id="rId1" Type="http://schemas.openxmlformats.org/officeDocument/2006/relationships/slideLayout" Target="../slideLayouts/slideLayout2.xml"/><Relationship Id="rId4" Type="http://schemas.openxmlformats.org/officeDocument/2006/relationships/hyperlink" Target="verseid:58.9.17"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verseid:58.9.19" TargetMode="External"/><Relationship Id="rId2" Type="http://schemas.openxmlformats.org/officeDocument/2006/relationships/hyperlink" Target="verseid:58.9.18" TargetMode="External"/><Relationship Id="rId1" Type="http://schemas.openxmlformats.org/officeDocument/2006/relationships/slideLayout" Target="../slideLayouts/slideLayout2.xml"/><Relationship Id="rId4" Type="http://schemas.openxmlformats.org/officeDocument/2006/relationships/hyperlink" Target="verseid:58.9.20"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verseid:58.9.22" TargetMode="External"/><Relationship Id="rId2" Type="http://schemas.openxmlformats.org/officeDocument/2006/relationships/hyperlink" Target="verseid:58.9.21"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verseid:58.9.2" TargetMode="External"/><Relationship Id="rId2" Type="http://schemas.openxmlformats.org/officeDocument/2006/relationships/hyperlink" Target="verseid:58.9.1" TargetMode="External"/><Relationship Id="rId1" Type="http://schemas.openxmlformats.org/officeDocument/2006/relationships/slideLayout" Target="../slideLayouts/slideLayout2.xml"/><Relationship Id="rId4" Type="http://schemas.openxmlformats.org/officeDocument/2006/relationships/hyperlink" Target="verseid:58.9.3"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verseid:58.9.24" TargetMode="External"/><Relationship Id="rId2" Type="http://schemas.openxmlformats.org/officeDocument/2006/relationships/hyperlink" Target="verseid:58.9.23" TargetMode="External"/><Relationship Id="rId1" Type="http://schemas.openxmlformats.org/officeDocument/2006/relationships/slideLayout" Target="../slideLayouts/slideLayout2.xml"/><Relationship Id="rId4" Type="http://schemas.openxmlformats.org/officeDocument/2006/relationships/hyperlink" Target="verseid:58.9.25"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verseid:58.9.27" TargetMode="External"/><Relationship Id="rId2" Type="http://schemas.openxmlformats.org/officeDocument/2006/relationships/hyperlink" Target="verseid:58.9.26" TargetMode="External"/><Relationship Id="rId1" Type="http://schemas.openxmlformats.org/officeDocument/2006/relationships/slideLayout" Target="../slideLayouts/slideLayout2.xml"/><Relationship Id="rId4" Type="http://schemas.openxmlformats.org/officeDocument/2006/relationships/hyperlink" Target="verseid:58.9.28"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verseid:58.9.5" TargetMode="External"/><Relationship Id="rId2" Type="http://schemas.openxmlformats.org/officeDocument/2006/relationships/hyperlink" Target="verseid:58.9.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F2B0C-BF05-2E4A-936C-8422F977E556}"/>
              </a:ext>
            </a:extLst>
          </p:cNvPr>
          <p:cNvSpPr>
            <a:spLocks noGrp="1"/>
          </p:cNvSpPr>
          <p:nvPr>
            <p:ph type="ctrTitle"/>
          </p:nvPr>
        </p:nvSpPr>
        <p:spPr/>
        <p:txBody>
          <a:bodyPr/>
          <a:lstStyle/>
          <a:p>
            <a:r>
              <a:rPr lang="en-US" sz="3600" dirty="0"/>
              <a:t>The Ritual of the Old Sanctuary and the Offering of the Perfect Sacrifice</a:t>
            </a:r>
          </a:p>
        </p:txBody>
      </p:sp>
      <p:sp>
        <p:nvSpPr>
          <p:cNvPr id="3" name="Subtitle 2">
            <a:extLst>
              <a:ext uri="{FF2B5EF4-FFF2-40B4-BE49-F238E27FC236}">
                <a16:creationId xmlns:a16="http://schemas.microsoft.com/office/drawing/2014/main" id="{99105D8D-C05C-8346-B7F0-7D10BDCB6FDC}"/>
              </a:ext>
            </a:extLst>
          </p:cNvPr>
          <p:cNvSpPr>
            <a:spLocks noGrp="1"/>
          </p:cNvSpPr>
          <p:nvPr>
            <p:ph type="subTitle" idx="1"/>
          </p:nvPr>
        </p:nvSpPr>
        <p:spPr/>
        <p:txBody>
          <a:bodyPr/>
          <a:lstStyle/>
          <a:p>
            <a:r>
              <a:rPr lang="en-US" dirty="0"/>
              <a:t>Sunday Morning Adult Class</a:t>
            </a:r>
          </a:p>
          <a:p>
            <a:r>
              <a:rPr lang="en-US" dirty="0"/>
              <a:t>Lesson 9</a:t>
            </a:r>
          </a:p>
        </p:txBody>
      </p:sp>
    </p:spTree>
    <p:extLst>
      <p:ext uri="{BB962C8B-B14F-4D97-AF65-F5344CB8AC3E}">
        <p14:creationId xmlns:p14="http://schemas.microsoft.com/office/powerpoint/2010/main" val="2130449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53B1C-6BEC-2B8B-5957-0F160019A0D2}"/>
              </a:ext>
            </a:extLst>
          </p:cNvPr>
          <p:cNvSpPr>
            <a:spLocks noGrp="1"/>
          </p:cNvSpPr>
          <p:nvPr>
            <p:ph type="title"/>
          </p:nvPr>
        </p:nvSpPr>
        <p:spPr/>
        <p:txBody>
          <a:bodyPr/>
          <a:lstStyle/>
          <a:p>
            <a:r>
              <a:rPr lang="en-US" dirty="0"/>
              <a:t>The Sanctuary under the Old Covenant – vs. 1-5</a:t>
            </a:r>
          </a:p>
        </p:txBody>
      </p:sp>
      <p:sp>
        <p:nvSpPr>
          <p:cNvPr id="3" name="Content Placeholder 2">
            <a:extLst>
              <a:ext uri="{FF2B5EF4-FFF2-40B4-BE49-F238E27FC236}">
                <a16:creationId xmlns:a16="http://schemas.microsoft.com/office/drawing/2014/main" id="{DE3B6725-8C26-AB3A-AF93-877CB0561A0D}"/>
              </a:ext>
            </a:extLst>
          </p:cNvPr>
          <p:cNvSpPr>
            <a:spLocks noGrp="1"/>
          </p:cNvSpPr>
          <p:nvPr>
            <p:ph idx="1"/>
          </p:nvPr>
        </p:nvSpPr>
        <p:spPr>
          <a:xfrm>
            <a:off x="680321" y="2336873"/>
            <a:ext cx="9613861" cy="3941264"/>
          </a:xfrm>
        </p:spPr>
        <p:txBody>
          <a:bodyPr>
            <a:normAutofit/>
          </a:bodyPr>
          <a:lstStyle/>
          <a:p>
            <a:r>
              <a:rPr lang="en-US" sz="2800" dirty="0"/>
              <a:t>Verse 4 lists the components of the Most Holy Place.</a:t>
            </a:r>
          </a:p>
          <a:p>
            <a:pPr lvl="1"/>
            <a:r>
              <a:rPr lang="en-US" sz="2400" dirty="0"/>
              <a:t>The golden censer/golden alter of incense.</a:t>
            </a:r>
          </a:p>
          <a:p>
            <a:pPr lvl="1"/>
            <a:r>
              <a:rPr lang="en-US" sz="2400" dirty="0"/>
              <a:t>Ark of the covenant. Made of acacia wood and covered with gold.</a:t>
            </a:r>
          </a:p>
          <a:p>
            <a:pPr lvl="1"/>
            <a:r>
              <a:rPr lang="en-US" sz="2400" dirty="0"/>
              <a:t>The golden pot of manna. Kept in the ark. Would have contained an </a:t>
            </a:r>
            <a:r>
              <a:rPr lang="en-US" sz="2400" dirty="0" err="1"/>
              <a:t>omer</a:t>
            </a:r>
            <a:r>
              <a:rPr lang="en-US" sz="2400" dirty="0"/>
              <a:t> of manna – a daily portion.</a:t>
            </a:r>
          </a:p>
          <a:p>
            <a:pPr lvl="1"/>
            <a:r>
              <a:rPr lang="en-US" sz="2400" dirty="0"/>
              <a:t>Aaron’s rod that budded – produced ripe almonds (</a:t>
            </a:r>
            <a:r>
              <a:rPr lang="en-US" sz="2400" b="1" dirty="0"/>
              <a:t>Num. 17:8</a:t>
            </a:r>
            <a:r>
              <a:rPr lang="en-US" sz="2400" dirty="0"/>
              <a:t>), also kept in the ark.</a:t>
            </a:r>
          </a:p>
          <a:p>
            <a:pPr lvl="1"/>
            <a:r>
              <a:rPr lang="en-US" sz="2400" dirty="0"/>
              <a:t>The tables of the covenant – the Ten Commandments.</a:t>
            </a:r>
          </a:p>
          <a:p>
            <a:pPr lvl="1"/>
            <a:endParaRPr lang="en-US" sz="2400" dirty="0"/>
          </a:p>
          <a:p>
            <a:pPr lvl="1"/>
            <a:endParaRPr lang="en-US" sz="2400" dirty="0"/>
          </a:p>
        </p:txBody>
      </p:sp>
    </p:spTree>
    <p:extLst>
      <p:ext uri="{BB962C8B-B14F-4D97-AF65-F5344CB8AC3E}">
        <p14:creationId xmlns:p14="http://schemas.microsoft.com/office/powerpoint/2010/main" val="2802477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53B1C-6BEC-2B8B-5957-0F160019A0D2}"/>
              </a:ext>
            </a:extLst>
          </p:cNvPr>
          <p:cNvSpPr>
            <a:spLocks noGrp="1"/>
          </p:cNvSpPr>
          <p:nvPr>
            <p:ph type="title"/>
          </p:nvPr>
        </p:nvSpPr>
        <p:spPr/>
        <p:txBody>
          <a:bodyPr/>
          <a:lstStyle/>
          <a:p>
            <a:r>
              <a:rPr lang="en-US" dirty="0"/>
              <a:t>The Sanctuary under the Old Covenant – vs. 1-5</a:t>
            </a:r>
          </a:p>
        </p:txBody>
      </p:sp>
      <p:sp>
        <p:nvSpPr>
          <p:cNvPr id="3" name="Content Placeholder 2">
            <a:extLst>
              <a:ext uri="{FF2B5EF4-FFF2-40B4-BE49-F238E27FC236}">
                <a16:creationId xmlns:a16="http://schemas.microsoft.com/office/drawing/2014/main" id="{DE3B6725-8C26-AB3A-AF93-877CB0561A0D}"/>
              </a:ext>
            </a:extLst>
          </p:cNvPr>
          <p:cNvSpPr>
            <a:spLocks noGrp="1"/>
          </p:cNvSpPr>
          <p:nvPr>
            <p:ph idx="1"/>
          </p:nvPr>
        </p:nvSpPr>
        <p:spPr>
          <a:xfrm>
            <a:off x="680321" y="2336873"/>
            <a:ext cx="9613861" cy="3941264"/>
          </a:xfrm>
        </p:spPr>
        <p:txBody>
          <a:bodyPr>
            <a:normAutofit/>
          </a:bodyPr>
          <a:lstStyle/>
          <a:p>
            <a:r>
              <a:rPr lang="en-US" sz="2800" dirty="0"/>
              <a:t>Bringing the description to a close in verse 5 he said the cover of the ark had 2 “cherubim of glory” facing each other. </a:t>
            </a:r>
          </a:p>
          <a:p>
            <a:r>
              <a:rPr lang="en-US" sz="2800" dirty="0"/>
              <a:t>No further examination was intended by the writer.</a:t>
            </a:r>
            <a:endParaRPr lang="en-US" sz="2400" dirty="0"/>
          </a:p>
          <a:p>
            <a:pPr lvl="1"/>
            <a:endParaRPr lang="en-US" sz="2400" dirty="0"/>
          </a:p>
        </p:txBody>
      </p:sp>
    </p:spTree>
    <p:extLst>
      <p:ext uri="{BB962C8B-B14F-4D97-AF65-F5344CB8AC3E}">
        <p14:creationId xmlns:p14="http://schemas.microsoft.com/office/powerpoint/2010/main" val="859160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B27B6-9060-8455-B9B1-E497F4EAB6D6}"/>
              </a:ext>
            </a:extLst>
          </p:cNvPr>
          <p:cNvSpPr>
            <a:spLocks noGrp="1"/>
          </p:cNvSpPr>
          <p:nvPr>
            <p:ph type="title"/>
          </p:nvPr>
        </p:nvSpPr>
        <p:spPr/>
        <p:txBody>
          <a:bodyPr/>
          <a:lstStyle/>
          <a:p>
            <a:r>
              <a:rPr lang="en-US" dirty="0"/>
              <a:t>Hebrews 9:6-10</a:t>
            </a:r>
          </a:p>
        </p:txBody>
      </p:sp>
      <p:sp>
        <p:nvSpPr>
          <p:cNvPr id="3" name="Content Placeholder 2">
            <a:extLst>
              <a:ext uri="{FF2B5EF4-FFF2-40B4-BE49-F238E27FC236}">
                <a16:creationId xmlns:a16="http://schemas.microsoft.com/office/drawing/2014/main" id="{6A803AF8-551B-ED86-2A77-AAA5F9788EE3}"/>
              </a:ext>
            </a:extLst>
          </p:cNvPr>
          <p:cNvSpPr>
            <a:spLocks noGrp="1"/>
          </p:cNvSpPr>
          <p:nvPr>
            <p:ph idx="1"/>
          </p:nvPr>
        </p:nvSpPr>
        <p:spPr/>
        <p:txBody>
          <a:bodyPr>
            <a:normAutofit fontScale="92500"/>
          </a:bodyPr>
          <a:lstStyle/>
          <a:p>
            <a:r>
              <a:rPr lang="en-US" sz="2800" b="1" u="sng" dirty="0">
                <a:hlinkClick r:id="rId2">
                  <a:extLst>
                    <a:ext uri="{A12FA001-AC4F-418D-AE19-62706E023703}">
                      <ahyp:hlinkClr xmlns:ahyp="http://schemas.microsoft.com/office/drawing/2018/hyperlinkcolor" val="tx"/>
                    </a:ext>
                  </a:extLst>
                </a:hlinkClick>
              </a:rPr>
              <a:t>Heb 9:6</a:t>
            </a:r>
            <a:r>
              <a:rPr lang="en-US" sz="2800" dirty="0">
                <a:hlinkClick r:id="rId2">
                  <a:extLst>
                    <a:ext uri="{A12FA001-AC4F-418D-AE19-62706E023703}">
                      <ahyp:hlinkClr xmlns:ahyp="http://schemas.microsoft.com/office/drawing/2018/hyperlinkcolor" val="tx"/>
                    </a:ext>
                  </a:extLst>
                </a:hlinkClick>
              </a:rPr>
              <a:t> </a:t>
            </a:r>
            <a:r>
              <a:rPr lang="en-US" sz="2800" dirty="0"/>
              <a:t> Now when these things had been thus prepared, the priests always went into the first part of the tabernacle, performing </a:t>
            </a:r>
            <a:r>
              <a:rPr lang="en-US" sz="2800" i="1" dirty="0"/>
              <a:t>the services.</a:t>
            </a:r>
            <a:endParaRPr lang="en-US" sz="2800" dirty="0"/>
          </a:p>
          <a:p>
            <a:r>
              <a:rPr lang="en-US" sz="2800" b="1" u="sng" dirty="0">
                <a:hlinkClick r:id="rId3">
                  <a:extLst>
                    <a:ext uri="{A12FA001-AC4F-418D-AE19-62706E023703}">
                      <ahyp:hlinkClr xmlns:ahyp="http://schemas.microsoft.com/office/drawing/2018/hyperlinkcolor" val="tx"/>
                    </a:ext>
                  </a:extLst>
                </a:hlinkClick>
              </a:rPr>
              <a:t>Heb 9:7</a:t>
            </a:r>
            <a:r>
              <a:rPr lang="en-US" sz="2800" dirty="0">
                <a:hlinkClick r:id="rId3">
                  <a:extLst>
                    <a:ext uri="{A12FA001-AC4F-418D-AE19-62706E023703}">
                      <ahyp:hlinkClr xmlns:ahyp="http://schemas.microsoft.com/office/drawing/2018/hyperlinkcolor" val="tx"/>
                    </a:ext>
                  </a:extLst>
                </a:hlinkClick>
              </a:rPr>
              <a:t> </a:t>
            </a:r>
            <a:r>
              <a:rPr lang="en-US" sz="2800" dirty="0"/>
              <a:t> But into the second part the high priest </a:t>
            </a:r>
            <a:r>
              <a:rPr lang="en-US" sz="2800" i="1" dirty="0"/>
              <a:t>went</a:t>
            </a:r>
            <a:r>
              <a:rPr lang="en-US" sz="2800" dirty="0"/>
              <a:t> alone once a year, not without blood, which he offered for himself and </a:t>
            </a:r>
            <a:r>
              <a:rPr lang="en-US" sz="2800" i="1" dirty="0"/>
              <a:t>for</a:t>
            </a:r>
            <a:r>
              <a:rPr lang="en-US" sz="2800" dirty="0"/>
              <a:t> the people's sins </a:t>
            </a:r>
            <a:r>
              <a:rPr lang="en-US" sz="2800" i="1" dirty="0"/>
              <a:t>committed</a:t>
            </a:r>
            <a:r>
              <a:rPr lang="en-US" sz="2800" dirty="0"/>
              <a:t> in ignorance;</a:t>
            </a:r>
          </a:p>
          <a:p>
            <a:r>
              <a:rPr lang="en-US" sz="2800" b="1" u="sng" dirty="0">
                <a:hlinkClick r:id="rId4">
                  <a:extLst>
                    <a:ext uri="{A12FA001-AC4F-418D-AE19-62706E023703}">
                      <ahyp:hlinkClr xmlns:ahyp="http://schemas.microsoft.com/office/drawing/2018/hyperlinkcolor" val="tx"/>
                    </a:ext>
                  </a:extLst>
                </a:hlinkClick>
              </a:rPr>
              <a:t>Heb 9:8</a:t>
            </a:r>
            <a:r>
              <a:rPr lang="en-US" sz="2800" dirty="0">
                <a:hlinkClick r:id="rId4">
                  <a:extLst>
                    <a:ext uri="{A12FA001-AC4F-418D-AE19-62706E023703}">
                      <ahyp:hlinkClr xmlns:ahyp="http://schemas.microsoft.com/office/drawing/2018/hyperlinkcolor" val="tx"/>
                    </a:ext>
                  </a:extLst>
                </a:hlinkClick>
              </a:rPr>
              <a:t> </a:t>
            </a:r>
            <a:r>
              <a:rPr lang="en-US" sz="2800" dirty="0"/>
              <a:t> the Holy Spirit indicating this, that the way into the Holiest of All was not yet made manifest while the first tabernacle was still standing.</a:t>
            </a:r>
          </a:p>
        </p:txBody>
      </p:sp>
    </p:spTree>
    <p:extLst>
      <p:ext uri="{BB962C8B-B14F-4D97-AF65-F5344CB8AC3E}">
        <p14:creationId xmlns:p14="http://schemas.microsoft.com/office/powerpoint/2010/main" val="2551363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B27B6-9060-8455-B9B1-E497F4EAB6D6}"/>
              </a:ext>
            </a:extLst>
          </p:cNvPr>
          <p:cNvSpPr>
            <a:spLocks noGrp="1"/>
          </p:cNvSpPr>
          <p:nvPr>
            <p:ph type="title"/>
          </p:nvPr>
        </p:nvSpPr>
        <p:spPr/>
        <p:txBody>
          <a:bodyPr/>
          <a:lstStyle/>
          <a:p>
            <a:r>
              <a:rPr lang="en-US" dirty="0"/>
              <a:t>Hebrews 9:6-10</a:t>
            </a:r>
          </a:p>
        </p:txBody>
      </p:sp>
      <p:sp>
        <p:nvSpPr>
          <p:cNvPr id="3" name="Content Placeholder 2">
            <a:extLst>
              <a:ext uri="{FF2B5EF4-FFF2-40B4-BE49-F238E27FC236}">
                <a16:creationId xmlns:a16="http://schemas.microsoft.com/office/drawing/2014/main" id="{6A803AF8-551B-ED86-2A77-AAA5F9788EE3}"/>
              </a:ext>
            </a:extLst>
          </p:cNvPr>
          <p:cNvSpPr>
            <a:spLocks noGrp="1"/>
          </p:cNvSpPr>
          <p:nvPr>
            <p:ph idx="1"/>
          </p:nvPr>
        </p:nvSpPr>
        <p:spPr/>
        <p:txBody>
          <a:bodyPr>
            <a:normAutofit/>
          </a:bodyPr>
          <a:lstStyle/>
          <a:p>
            <a:r>
              <a:rPr lang="en-US" sz="2800" b="1" u="sng" dirty="0">
                <a:hlinkClick r:id="rId2">
                  <a:extLst>
                    <a:ext uri="{A12FA001-AC4F-418D-AE19-62706E023703}">
                      <ahyp:hlinkClr xmlns:ahyp="http://schemas.microsoft.com/office/drawing/2018/hyperlinkcolor" val="tx"/>
                    </a:ext>
                  </a:extLst>
                </a:hlinkClick>
              </a:rPr>
              <a:t>Heb 9:9</a:t>
            </a:r>
            <a:r>
              <a:rPr lang="en-US" sz="2800" dirty="0">
                <a:hlinkClick r:id="rId2">
                  <a:extLst>
                    <a:ext uri="{A12FA001-AC4F-418D-AE19-62706E023703}">
                      <ahyp:hlinkClr xmlns:ahyp="http://schemas.microsoft.com/office/drawing/2018/hyperlinkcolor" val="tx"/>
                    </a:ext>
                  </a:extLst>
                </a:hlinkClick>
              </a:rPr>
              <a:t> </a:t>
            </a:r>
            <a:r>
              <a:rPr lang="en-US" sz="2800" dirty="0"/>
              <a:t> It </a:t>
            </a:r>
            <a:r>
              <a:rPr lang="en-US" sz="2800" i="1" dirty="0"/>
              <a:t>was</a:t>
            </a:r>
            <a:r>
              <a:rPr lang="en-US" sz="2800" dirty="0"/>
              <a:t> symbolic for the present time in which both gifts and sacrifices are offered which cannot make him who performed the service perfect in regard to the conscience—</a:t>
            </a:r>
          </a:p>
          <a:p>
            <a:r>
              <a:rPr lang="en-US" sz="2800" b="1" u="sng" dirty="0">
                <a:hlinkClick r:id="rId3">
                  <a:extLst>
                    <a:ext uri="{A12FA001-AC4F-418D-AE19-62706E023703}">
                      <ahyp:hlinkClr xmlns:ahyp="http://schemas.microsoft.com/office/drawing/2018/hyperlinkcolor" val="tx"/>
                    </a:ext>
                  </a:extLst>
                </a:hlinkClick>
              </a:rPr>
              <a:t>Heb 9:10</a:t>
            </a:r>
            <a:r>
              <a:rPr lang="en-US" sz="2800" dirty="0">
                <a:hlinkClick r:id="rId3">
                  <a:extLst>
                    <a:ext uri="{A12FA001-AC4F-418D-AE19-62706E023703}">
                      <ahyp:hlinkClr xmlns:ahyp="http://schemas.microsoft.com/office/drawing/2018/hyperlinkcolor" val="tx"/>
                    </a:ext>
                  </a:extLst>
                </a:hlinkClick>
              </a:rPr>
              <a:t> </a:t>
            </a:r>
            <a:r>
              <a:rPr lang="en-US" sz="2800" dirty="0"/>
              <a:t> concerned only with foods and drinks, various washings, and fleshly ordinances imposed until the time of reformation.</a:t>
            </a:r>
          </a:p>
        </p:txBody>
      </p:sp>
    </p:spTree>
    <p:extLst>
      <p:ext uri="{BB962C8B-B14F-4D97-AF65-F5344CB8AC3E}">
        <p14:creationId xmlns:p14="http://schemas.microsoft.com/office/powerpoint/2010/main" val="1833634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714E2-1301-EE30-431A-4BEB00B38729}"/>
              </a:ext>
            </a:extLst>
          </p:cNvPr>
          <p:cNvSpPr>
            <a:spLocks noGrp="1"/>
          </p:cNvSpPr>
          <p:nvPr>
            <p:ph type="title"/>
          </p:nvPr>
        </p:nvSpPr>
        <p:spPr/>
        <p:txBody>
          <a:bodyPr/>
          <a:lstStyle/>
          <a:p>
            <a:r>
              <a:rPr lang="en-US" dirty="0"/>
              <a:t>Temporary Ritual under the Old Covenant – vs. 6-10</a:t>
            </a:r>
          </a:p>
        </p:txBody>
      </p:sp>
      <p:sp>
        <p:nvSpPr>
          <p:cNvPr id="3" name="Content Placeholder 2">
            <a:extLst>
              <a:ext uri="{FF2B5EF4-FFF2-40B4-BE49-F238E27FC236}">
                <a16:creationId xmlns:a16="http://schemas.microsoft.com/office/drawing/2014/main" id="{D7F2E567-DFFE-6F6B-DC54-3702EB5AA0D6}"/>
              </a:ext>
            </a:extLst>
          </p:cNvPr>
          <p:cNvSpPr>
            <a:spLocks noGrp="1"/>
          </p:cNvSpPr>
          <p:nvPr>
            <p:ph idx="1"/>
          </p:nvPr>
        </p:nvSpPr>
        <p:spPr/>
        <p:txBody>
          <a:bodyPr>
            <a:normAutofit/>
          </a:bodyPr>
          <a:lstStyle/>
          <a:p>
            <a:r>
              <a:rPr lang="en-US" sz="2800" dirty="0"/>
              <a:t>He now moves forward and outlines the use of the Tabernacle, especially on the Day of Atonement.</a:t>
            </a:r>
          </a:p>
          <a:p>
            <a:r>
              <a:rPr lang="en-US" sz="2800" dirty="0"/>
              <a:t>On that day the High Priest could enter into the Most Holy Place, but not without blood.</a:t>
            </a:r>
          </a:p>
        </p:txBody>
      </p:sp>
    </p:spTree>
    <p:extLst>
      <p:ext uri="{BB962C8B-B14F-4D97-AF65-F5344CB8AC3E}">
        <p14:creationId xmlns:p14="http://schemas.microsoft.com/office/powerpoint/2010/main" val="1021583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714E2-1301-EE30-431A-4BEB00B38729}"/>
              </a:ext>
            </a:extLst>
          </p:cNvPr>
          <p:cNvSpPr>
            <a:spLocks noGrp="1"/>
          </p:cNvSpPr>
          <p:nvPr>
            <p:ph type="title"/>
          </p:nvPr>
        </p:nvSpPr>
        <p:spPr/>
        <p:txBody>
          <a:bodyPr/>
          <a:lstStyle/>
          <a:p>
            <a:r>
              <a:rPr lang="en-US" dirty="0"/>
              <a:t>Temporary Ritual under the Old Covenant – vs. 6-10</a:t>
            </a:r>
          </a:p>
        </p:txBody>
      </p:sp>
      <p:sp>
        <p:nvSpPr>
          <p:cNvPr id="3" name="Content Placeholder 2">
            <a:extLst>
              <a:ext uri="{FF2B5EF4-FFF2-40B4-BE49-F238E27FC236}">
                <a16:creationId xmlns:a16="http://schemas.microsoft.com/office/drawing/2014/main" id="{D7F2E567-DFFE-6F6B-DC54-3702EB5AA0D6}"/>
              </a:ext>
            </a:extLst>
          </p:cNvPr>
          <p:cNvSpPr>
            <a:spLocks noGrp="1"/>
          </p:cNvSpPr>
          <p:nvPr>
            <p:ph idx="1"/>
          </p:nvPr>
        </p:nvSpPr>
        <p:spPr>
          <a:xfrm>
            <a:off x="680321" y="2336872"/>
            <a:ext cx="9613861" cy="3896659"/>
          </a:xfrm>
        </p:spPr>
        <p:txBody>
          <a:bodyPr>
            <a:normAutofit/>
          </a:bodyPr>
          <a:lstStyle/>
          <a:p>
            <a:r>
              <a:rPr lang="en-US" sz="2800" dirty="0"/>
              <a:t>He details this act of worship for several important reasons.</a:t>
            </a:r>
          </a:p>
          <a:p>
            <a:pPr marL="914400" lvl="1" indent="-457200">
              <a:buFont typeface="+mj-lt"/>
              <a:buAutoNum type="arabicPeriod"/>
            </a:pPr>
            <a:r>
              <a:rPr lang="en-US" sz="2400" dirty="0"/>
              <a:t>Done to make atonement for sins committed inadvertently. Vs. 7</a:t>
            </a:r>
          </a:p>
          <a:p>
            <a:pPr marL="914400" lvl="1" indent="-457200">
              <a:buFont typeface="+mj-lt"/>
              <a:buAutoNum type="arabicPeriod"/>
            </a:pPr>
            <a:r>
              <a:rPr lang="en-US" sz="2400" dirty="0"/>
              <a:t>These things foreshadowed the present age. Vs. 8</a:t>
            </a:r>
          </a:p>
          <a:p>
            <a:pPr marL="914400" lvl="1" indent="-457200">
              <a:buFont typeface="+mj-lt"/>
              <a:buAutoNum type="arabicPeriod"/>
            </a:pPr>
            <a:r>
              <a:rPr lang="en-US" sz="2400" dirty="0"/>
              <a:t>The worship offered there could not clean the conscience of the worshipper. Vs. 9</a:t>
            </a:r>
          </a:p>
          <a:p>
            <a:pPr marL="914400" lvl="1" indent="-457200">
              <a:buFont typeface="+mj-lt"/>
              <a:buAutoNum type="arabicPeriod"/>
            </a:pPr>
            <a:r>
              <a:rPr lang="en-US" sz="2400" dirty="0"/>
              <a:t>The acts were mostly outward regulations for the body. Vs. 10a</a:t>
            </a:r>
          </a:p>
          <a:p>
            <a:pPr marL="914400" lvl="1" indent="-457200">
              <a:buFont typeface="+mj-lt"/>
              <a:buAutoNum type="arabicPeriod"/>
            </a:pPr>
            <a:r>
              <a:rPr lang="en-US" sz="2400" dirty="0"/>
              <a:t>They were temporary. Vs. 10b</a:t>
            </a:r>
            <a:endParaRPr lang="en-US" sz="2800" dirty="0"/>
          </a:p>
        </p:txBody>
      </p:sp>
    </p:spTree>
    <p:extLst>
      <p:ext uri="{BB962C8B-B14F-4D97-AF65-F5344CB8AC3E}">
        <p14:creationId xmlns:p14="http://schemas.microsoft.com/office/powerpoint/2010/main" val="2498765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714E2-1301-EE30-431A-4BEB00B38729}"/>
              </a:ext>
            </a:extLst>
          </p:cNvPr>
          <p:cNvSpPr>
            <a:spLocks noGrp="1"/>
          </p:cNvSpPr>
          <p:nvPr>
            <p:ph type="title"/>
          </p:nvPr>
        </p:nvSpPr>
        <p:spPr/>
        <p:txBody>
          <a:bodyPr/>
          <a:lstStyle/>
          <a:p>
            <a:r>
              <a:rPr lang="en-US" dirty="0"/>
              <a:t>Temporary Ritual under the Old Covenant – vs. 6-10</a:t>
            </a:r>
          </a:p>
        </p:txBody>
      </p:sp>
      <p:sp>
        <p:nvSpPr>
          <p:cNvPr id="3" name="Content Placeholder 2">
            <a:extLst>
              <a:ext uri="{FF2B5EF4-FFF2-40B4-BE49-F238E27FC236}">
                <a16:creationId xmlns:a16="http://schemas.microsoft.com/office/drawing/2014/main" id="{D7F2E567-DFFE-6F6B-DC54-3702EB5AA0D6}"/>
              </a:ext>
            </a:extLst>
          </p:cNvPr>
          <p:cNvSpPr>
            <a:spLocks noGrp="1"/>
          </p:cNvSpPr>
          <p:nvPr>
            <p:ph idx="1"/>
          </p:nvPr>
        </p:nvSpPr>
        <p:spPr>
          <a:xfrm>
            <a:off x="680321" y="2336872"/>
            <a:ext cx="9613861" cy="3896659"/>
          </a:xfrm>
        </p:spPr>
        <p:txBody>
          <a:bodyPr>
            <a:normAutofit/>
          </a:bodyPr>
          <a:lstStyle/>
          <a:p>
            <a:r>
              <a:rPr lang="en-US" sz="2800" dirty="0"/>
              <a:t>Verse 9 is particularly important.</a:t>
            </a:r>
          </a:p>
          <a:p>
            <a:r>
              <a:rPr lang="en-US" sz="2800" dirty="0"/>
              <a:t>The first tabernacle was a figure.</a:t>
            </a:r>
          </a:p>
          <a:p>
            <a:pPr lvl="1"/>
            <a:r>
              <a:rPr lang="en-US" sz="2400" dirty="0"/>
              <a:t>The outer tent did not contain God’s presence, it rather provided access to Him. </a:t>
            </a:r>
          </a:p>
          <a:p>
            <a:pPr lvl="1"/>
            <a:r>
              <a:rPr lang="en-US" sz="2400" dirty="0"/>
              <a:t>Served as a figure of the entire OT period.</a:t>
            </a:r>
          </a:p>
          <a:p>
            <a:pPr lvl="1"/>
            <a:r>
              <a:rPr lang="en-US" sz="2400" dirty="0"/>
              <a:t>It “cannot make him who performed the service perfect in regard to the conscience.”</a:t>
            </a:r>
          </a:p>
          <a:p>
            <a:r>
              <a:rPr lang="en-US" sz="2800" dirty="0"/>
              <a:t>They remained guilty of sin and therefore unable to approach God under that system. </a:t>
            </a:r>
          </a:p>
          <a:p>
            <a:pPr lvl="1"/>
            <a:endParaRPr lang="en-US" sz="2400" dirty="0"/>
          </a:p>
        </p:txBody>
      </p:sp>
    </p:spTree>
    <p:extLst>
      <p:ext uri="{BB962C8B-B14F-4D97-AF65-F5344CB8AC3E}">
        <p14:creationId xmlns:p14="http://schemas.microsoft.com/office/powerpoint/2010/main" val="697645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855EF-A461-A82F-4975-890F7699F547}"/>
              </a:ext>
            </a:extLst>
          </p:cNvPr>
          <p:cNvSpPr>
            <a:spLocks noGrp="1"/>
          </p:cNvSpPr>
          <p:nvPr>
            <p:ph type="title"/>
          </p:nvPr>
        </p:nvSpPr>
        <p:spPr/>
        <p:txBody>
          <a:bodyPr/>
          <a:lstStyle/>
          <a:p>
            <a:r>
              <a:rPr lang="en-US" dirty="0"/>
              <a:t>Christ’s Greater and More Perfect Tabernacle – vs. 11</a:t>
            </a:r>
          </a:p>
        </p:txBody>
      </p:sp>
      <p:sp>
        <p:nvSpPr>
          <p:cNvPr id="3" name="Content Placeholder 2">
            <a:extLst>
              <a:ext uri="{FF2B5EF4-FFF2-40B4-BE49-F238E27FC236}">
                <a16:creationId xmlns:a16="http://schemas.microsoft.com/office/drawing/2014/main" id="{6D23CA90-233F-DA09-7B15-E8FD5ABD315A}"/>
              </a:ext>
            </a:extLst>
          </p:cNvPr>
          <p:cNvSpPr>
            <a:spLocks noGrp="1"/>
          </p:cNvSpPr>
          <p:nvPr>
            <p:ph idx="1"/>
          </p:nvPr>
        </p:nvSpPr>
        <p:spPr/>
        <p:txBody>
          <a:bodyPr>
            <a:normAutofit lnSpcReduction="10000"/>
          </a:bodyPr>
          <a:lstStyle/>
          <a:p>
            <a:r>
              <a:rPr lang="en-US" sz="2800" b="1" u="sng" dirty="0">
                <a:hlinkClick r:id="rId2">
                  <a:extLst>
                    <a:ext uri="{A12FA001-AC4F-418D-AE19-62706E023703}">
                      <ahyp:hlinkClr xmlns:ahyp="http://schemas.microsoft.com/office/drawing/2018/hyperlinkcolor" val="tx"/>
                    </a:ext>
                  </a:extLst>
                </a:hlinkClick>
              </a:rPr>
              <a:t>Heb 9:11</a:t>
            </a:r>
            <a:r>
              <a:rPr lang="en-US" sz="2800" dirty="0">
                <a:hlinkClick r:id="rId2">
                  <a:extLst>
                    <a:ext uri="{A12FA001-AC4F-418D-AE19-62706E023703}">
                      <ahyp:hlinkClr xmlns:ahyp="http://schemas.microsoft.com/office/drawing/2018/hyperlinkcolor" val="tx"/>
                    </a:ext>
                  </a:extLst>
                </a:hlinkClick>
              </a:rPr>
              <a:t> </a:t>
            </a:r>
            <a:r>
              <a:rPr lang="en-US" sz="2800" dirty="0"/>
              <a:t> But Christ came </a:t>
            </a:r>
            <a:r>
              <a:rPr lang="en-US" sz="2800" i="1" dirty="0"/>
              <a:t>as</a:t>
            </a:r>
            <a:r>
              <a:rPr lang="en-US" sz="2800" dirty="0"/>
              <a:t> High Priest of the good things to come, with the greater and more perfect tabernacle not made with hands, that is, not of this creation.</a:t>
            </a:r>
          </a:p>
          <a:p>
            <a:r>
              <a:rPr lang="en-US" sz="2800" dirty="0"/>
              <a:t>The OT priest moved through the tent made of skins and cloth to fulfill their ministry.</a:t>
            </a:r>
          </a:p>
          <a:p>
            <a:r>
              <a:rPr lang="en-US" sz="2800" dirty="0"/>
              <a:t>Jesus is a High Priest of “good things to come” that moved through the heavens (</a:t>
            </a:r>
            <a:r>
              <a:rPr lang="en-US" sz="2800" b="1" dirty="0"/>
              <a:t>4:14</a:t>
            </a:r>
            <a:r>
              <a:rPr lang="en-US" sz="2800" dirty="0"/>
              <a:t>) and “the greater and more perfect tabernacle not made with hands.”</a:t>
            </a:r>
          </a:p>
        </p:txBody>
      </p:sp>
    </p:spTree>
    <p:extLst>
      <p:ext uri="{BB962C8B-B14F-4D97-AF65-F5344CB8AC3E}">
        <p14:creationId xmlns:p14="http://schemas.microsoft.com/office/powerpoint/2010/main" val="2089636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F9E3A-CB23-5E5B-DE7C-6DA09905BD29}"/>
              </a:ext>
            </a:extLst>
          </p:cNvPr>
          <p:cNvSpPr>
            <a:spLocks noGrp="1"/>
          </p:cNvSpPr>
          <p:nvPr>
            <p:ph type="title"/>
          </p:nvPr>
        </p:nvSpPr>
        <p:spPr/>
        <p:txBody>
          <a:bodyPr/>
          <a:lstStyle/>
          <a:p>
            <a:r>
              <a:rPr lang="en-US" dirty="0"/>
              <a:t>Hebrews 9:12-14</a:t>
            </a:r>
          </a:p>
        </p:txBody>
      </p:sp>
      <p:sp>
        <p:nvSpPr>
          <p:cNvPr id="3" name="Content Placeholder 2">
            <a:extLst>
              <a:ext uri="{FF2B5EF4-FFF2-40B4-BE49-F238E27FC236}">
                <a16:creationId xmlns:a16="http://schemas.microsoft.com/office/drawing/2014/main" id="{A5F3E5D5-5374-F206-4296-3EFC701B57CE}"/>
              </a:ext>
            </a:extLst>
          </p:cNvPr>
          <p:cNvSpPr>
            <a:spLocks noGrp="1"/>
          </p:cNvSpPr>
          <p:nvPr>
            <p:ph idx="1"/>
          </p:nvPr>
        </p:nvSpPr>
        <p:spPr>
          <a:xfrm>
            <a:off x="680321" y="2336873"/>
            <a:ext cx="9613861" cy="3985868"/>
          </a:xfrm>
        </p:spPr>
        <p:txBody>
          <a:bodyPr>
            <a:normAutofit lnSpcReduction="10000"/>
          </a:bodyPr>
          <a:lstStyle/>
          <a:p>
            <a:r>
              <a:rPr lang="en-US" sz="2800" b="1" u="sng" dirty="0">
                <a:hlinkClick r:id="rId2">
                  <a:extLst>
                    <a:ext uri="{A12FA001-AC4F-418D-AE19-62706E023703}">
                      <ahyp:hlinkClr xmlns:ahyp="http://schemas.microsoft.com/office/drawing/2018/hyperlinkcolor" val="tx"/>
                    </a:ext>
                  </a:extLst>
                </a:hlinkClick>
              </a:rPr>
              <a:t>Heb 9:12</a:t>
            </a:r>
            <a:r>
              <a:rPr lang="en-US" sz="2800" dirty="0">
                <a:hlinkClick r:id="rId2">
                  <a:extLst>
                    <a:ext uri="{A12FA001-AC4F-418D-AE19-62706E023703}">
                      <ahyp:hlinkClr xmlns:ahyp="http://schemas.microsoft.com/office/drawing/2018/hyperlinkcolor" val="tx"/>
                    </a:ext>
                  </a:extLst>
                </a:hlinkClick>
              </a:rPr>
              <a:t> </a:t>
            </a:r>
            <a:r>
              <a:rPr lang="en-US" sz="2800" dirty="0"/>
              <a:t> Not with the blood of goats and calves, but with His own blood He entered the Most Holy Place once for all, having obtained eternal redemption.</a:t>
            </a:r>
          </a:p>
          <a:p>
            <a:r>
              <a:rPr lang="en-US" sz="2800" b="1" u="sng" dirty="0">
                <a:hlinkClick r:id="rId3">
                  <a:extLst>
                    <a:ext uri="{A12FA001-AC4F-418D-AE19-62706E023703}">
                      <ahyp:hlinkClr xmlns:ahyp="http://schemas.microsoft.com/office/drawing/2018/hyperlinkcolor" val="tx"/>
                    </a:ext>
                  </a:extLst>
                </a:hlinkClick>
              </a:rPr>
              <a:t>Heb 9:13</a:t>
            </a:r>
            <a:r>
              <a:rPr lang="en-US" sz="2800" dirty="0">
                <a:hlinkClick r:id="rId3">
                  <a:extLst>
                    <a:ext uri="{A12FA001-AC4F-418D-AE19-62706E023703}">
                      <ahyp:hlinkClr xmlns:ahyp="http://schemas.microsoft.com/office/drawing/2018/hyperlinkcolor" val="tx"/>
                    </a:ext>
                  </a:extLst>
                </a:hlinkClick>
              </a:rPr>
              <a:t> </a:t>
            </a:r>
            <a:r>
              <a:rPr lang="en-US" sz="2800" dirty="0"/>
              <a:t> For if the blood of bulls and goats and the ashes of a heifer, sprinkling the unclean, sanctifies for the purifying of the flesh,</a:t>
            </a:r>
          </a:p>
          <a:p>
            <a:r>
              <a:rPr lang="en-US" sz="2800" b="1" u="sng" dirty="0">
                <a:hlinkClick r:id="rId4">
                  <a:extLst>
                    <a:ext uri="{A12FA001-AC4F-418D-AE19-62706E023703}">
                      <ahyp:hlinkClr xmlns:ahyp="http://schemas.microsoft.com/office/drawing/2018/hyperlinkcolor" val="tx"/>
                    </a:ext>
                  </a:extLst>
                </a:hlinkClick>
              </a:rPr>
              <a:t>Heb 9:14</a:t>
            </a:r>
            <a:r>
              <a:rPr lang="en-US" sz="2800" dirty="0">
                <a:hlinkClick r:id="rId4">
                  <a:extLst>
                    <a:ext uri="{A12FA001-AC4F-418D-AE19-62706E023703}">
                      <ahyp:hlinkClr xmlns:ahyp="http://schemas.microsoft.com/office/drawing/2018/hyperlinkcolor" val="tx"/>
                    </a:ext>
                  </a:extLst>
                </a:hlinkClick>
              </a:rPr>
              <a:t> </a:t>
            </a:r>
            <a:r>
              <a:rPr lang="en-US" sz="2800" dirty="0"/>
              <a:t> how much more shall the blood of Christ, who through the eternal Spirit offered Himself without spot to God, cleanse your conscience from dead works to serve the living God?</a:t>
            </a:r>
          </a:p>
        </p:txBody>
      </p:sp>
    </p:spTree>
    <p:extLst>
      <p:ext uri="{BB962C8B-B14F-4D97-AF65-F5344CB8AC3E}">
        <p14:creationId xmlns:p14="http://schemas.microsoft.com/office/powerpoint/2010/main" val="7072292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18D19-EE33-EC83-422E-CECEC7D51A6C}"/>
              </a:ext>
            </a:extLst>
          </p:cNvPr>
          <p:cNvSpPr>
            <a:spLocks noGrp="1"/>
          </p:cNvSpPr>
          <p:nvPr>
            <p:ph type="title"/>
          </p:nvPr>
        </p:nvSpPr>
        <p:spPr/>
        <p:txBody>
          <a:bodyPr/>
          <a:lstStyle/>
          <a:p>
            <a:r>
              <a:rPr lang="en-US" dirty="0"/>
              <a:t>Christ Offered His Own Blood, Obtained Eternal Redemption – 9:12-14</a:t>
            </a:r>
          </a:p>
        </p:txBody>
      </p:sp>
      <p:sp>
        <p:nvSpPr>
          <p:cNvPr id="3" name="Content Placeholder 2">
            <a:extLst>
              <a:ext uri="{FF2B5EF4-FFF2-40B4-BE49-F238E27FC236}">
                <a16:creationId xmlns:a16="http://schemas.microsoft.com/office/drawing/2014/main" id="{94B61648-5365-BCEB-301C-F3166126F7EA}"/>
              </a:ext>
            </a:extLst>
          </p:cNvPr>
          <p:cNvSpPr>
            <a:spLocks noGrp="1"/>
          </p:cNvSpPr>
          <p:nvPr>
            <p:ph idx="1"/>
          </p:nvPr>
        </p:nvSpPr>
        <p:spPr>
          <a:xfrm>
            <a:off x="680321" y="2336873"/>
            <a:ext cx="9613861" cy="3963566"/>
          </a:xfrm>
        </p:spPr>
        <p:txBody>
          <a:bodyPr>
            <a:normAutofit lnSpcReduction="10000"/>
          </a:bodyPr>
          <a:lstStyle/>
          <a:p>
            <a:r>
              <a:rPr lang="en-US" sz="2800" dirty="0"/>
              <a:t>Here we begin to see the contrast between tabernacle and the ministry Jesus performed. </a:t>
            </a:r>
          </a:p>
          <a:p>
            <a:r>
              <a:rPr lang="en-US" sz="2800" dirty="0"/>
              <a:t>The elements compared include:</a:t>
            </a:r>
          </a:p>
          <a:p>
            <a:pPr lvl="1"/>
            <a:r>
              <a:rPr lang="en-US" sz="2400" dirty="0"/>
              <a:t>First, Jesus – His own blood.</a:t>
            </a:r>
          </a:p>
          <a:p>
            <a:pPr lvl="1"/>
            <a:r>
              <a:rPr lang="en-US" sz="2400" dirty="0"/>
              <a:t>Second, His sacrifice was made only once. For all people, for all time.</a:t>
            </a:r>
          </a:p>
          <a:p>
            <a:pPr lvl="1"/>
            <a:r>
              <a:rPr lang="en-US" sz="2400" dirty="0"/>
              <a:t>Third, Jesus obtained through that sacrifice eternal redemption.</a:t>
            </a:r>
          </a:p>
          <a:p>
            <a:r>
              <a:rPr lang="en-US" sz="2800" dirty="0"/>
              <a:t>The sacrifices offered in the tabernacle symbolized cleansing of sins, Jesus’ sacrifice accomplished it!</a:t>
            </a:r>
          </a:p>
        </p:txBody>
      </p:sp>
    </p:spTree>
    <p:extLst>
      <p:ext uri="{BB962C8B-B14F-4D97-AF65-F5344CB8AC3E}">
        <p14:creationId xmlns:p14="http://schemas.microsoft.com/office/powerpoint/2010/main" val="1767735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52ED1-4D96-7040-EBEA-E437DD09C662}"/>
              </a:ext>
            </a:extLst>
          </p:cNvPr>
          <p:cNvSpPr>
            <a:spLocks noGrp="1"/>
          </p:cNvSpPr>
          <p:nvPr>
            <p:ph type="title"/>
          </p:nvPr>
        </p:nvSpPr>
        <p:spPr/>
        <p:txBody>
          <a:bodyPr/>
          <a:lstStyle/>
          <a:p>
            <a:r>
              <a:rPr lang="en-US" dirty="0"/>
              <a:t>The Old and New Covenants Contrasted – 9:1-14</a:t>
            </a:r>
          </a:p>
        </p:txBody>
      </p:sp>
      <p:sp>
        <p:nvSpPr>
          <p:cNvPr id="3" name="Content Placeholder 2">
            <a:extLst>
              <a:ext uri="{FF2B5EF4-FFF2-40B4-BE49-F238E27FC236}">
                <a16:creationId xmlns:a16="http://schemas.microsoft.com/office/drawing/2014/main" id="{F515DE87-FD4C-BC0A-DD91-F13BCF449E77}"/>
              </a:ext>
            </a:extLst>
          </p:cNvPr>
          <p:cNvSpPr>
            <a:spLocks noGrp="1"/>
          </p:cNvSpPr>
          <p:nvPr>
            <p:ph idx="1"/>
          </p:nvPr>
        </p:nvSpPr>
        <p:spPr/>
        <p:txBody>
          <a:bodyPr>
            <a:normAutofit/>
          </a:bodyPr>
          <a:lstStyle/>
          <a:p>
            <a:r>
              <a:rPr lang="en-US" sz="2800" dirty="0"/>
              <a:t>Tabernacle sacrifices are now considered. </a:t>
            </a:r>
          </a:p>
          <a:p>
            <a:pPr lvl="1"/>
            <a:r>
              <a:rPr lang="en-US" sz="2400" dirty="0"/>
              <a:t>Notice he does not call on the Temple for the comparison.</a:t>
            </a:r>
          </a:p>
          <a:p>
            <a:pPr lvl="1"/>
            <a:r>
              <a:rPr lang="en-US" sz="2400" dirty="0"/>
              <a:t>Many of the most important pieces in the Temple had been missing since late in Solomon's reign. </a:t>
            </a:r>
          </a:p>
          <a:p>
            <a:pPr lvl="1"/>
            <a:r>
              <a:rPr lang="en-US" sz="2400" dirty="0"/>
              <a:t>After the return from captivity there was nothing beyond the veil.</a:t>
            </a:r>
          </a:p>
          <a:p>
            <a:r>
              <a:rPr lang="en-US" sz="2800" dirty="0"/>
              <a:t>This made it necessary to address the original tabernacle as the ideal comparison.</a:t>
            </a:r>
          </a:p>
        </p:txBody>
      </p:sp>
    </p:spTree>
    <p:extLst>
      <p:ext uri="{BB962C8B-B14F-4D97-AF65-F5344CB8AC3E}">
        <p14:creationId xmlns:p14="http://schemas.microsoft.com/office/powerpoint/2010/main" val="2450250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18D19-EE33-EC83-422E-CECEC7D51A6C}"/>
              </a:ext>
            </a:extLst>
          </p:cNvPr>
          <p:cNvSpPr>
            <a:spLocks noGrp="1"/>
          </p:cNvSpPr>
          <p:nvPr>
            <p:ph type="title"/>
          </p:nvPr>
        </p:nvSpPr>
        <p:spPr/>
        <p:txBody>
          <a:bodyPr/>
          <a:lstStyle/>
          <a:p>
            <a:r>
              <a:rPr lang="en-US" dirty="0"/>
              <a:t>Christ Offered His Own Blood, Obtained Eternal Redemption – 9:12-14</a:t>
            </a:r>
          </a:p>
        </p:txBody>
      </p:sp>
      <p:sp>
        <p:nvSpPr>
          <p:cNvPr id="3" name="Content Placeholder 2">
            <a:extLst>
              <a:ext uri="{FF2B5EF4-FFF2-40B4-BE49-F238E27FC236}">
                <a16:creationId xmlns:a16="http://schemas.microsoft.com/office/drawing/2014/main" id="{94B61648-5365-BCEB-301C-F3166126F7EA}"/>
              </a:ext>
            </a:extLst>
          </p:cNvPr>
          <p:cNvSpPr>
            <a:spLocks noGrp="1"/>
          </p:cNvSpPr>
          <p:nvPr>
            <p:ph idx="1"/>
          </p:nvPr>
        </p:nvSpPr>
        <p:spPr/>
        <p:txBody>
          <a:bodyPr>
            <a:normAutofit/>
          </a:bodyPr>
          <a:lstStyle/>
          <a:p>
            <a:r>
              <a:rPr lang="en-US" sz="2800" dirty="0"/>
              <a:t>Use of the phrase “blood of Christ” contrasted the “blood of bulls and goats.”</a:t>
            </a:r>
          </a:p>
          <a:p>
            <a:r>
              <a:rPr lang="en-US" sz="2800" dirty="0"/>
              <a:t>In both cases the blood indicated the death of the victim on behalf of others.</a:t>
            </a:r>
          </a:p>
          <a:p>
            <a:r>
              <a:rPr lang="en-US" sz="2800" dirty="0"/>
              <a:t>The fact that Jesus’ sacrifice was “without spot” reminds us of the unblemished sacrifices of the tabernacle.</a:t>
            </a:r>
          </a:p>
          <a:p>
            <a:pPr lvl="1"/>
            <a:r>
              <a:rPr lang="en-US" sz="2400" dirty="0"/>
              <a:t>They foreshadowed Jesus. </a:t>
            </a:r>
          </a:p>
        </p:txBody>
      </p:sp>
    </p:spTree>
    <p:extLst>
      <p:ext uri="{BB962C8B-B14F-4D97-AF65-F5344CB8AC3E}">
        <p14:creationId xmlns:p14="http://schemas.microsoft.com/office/powerpoint/2010/main" val="2003565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18D19-EE33-EC83-422E-CECEC7D51A6C}"/>
              </a:ext>
            </a:extLst>
          </p:cNvPr>
          <p:cNvSpPr>
            <a:spLocks noGrp="1"/>
          </p:cNvSpPr>
          <p:nvPr>
            <p:ph type="title"/>
          </p:nvPr>
        </p:nvSpPr>
        <p:spPr/>
        <p:txBody>
          <a:bodyPr/>
          <a:lstStyle/>
          <a:p>
            <a:r>
              <a:rPr lang="en-US" dirty="0"/>
              <a:t>Christ Offered His Own Blood, Obtained Eternal Redemption – 9:12-14</a:t>
            </a:r>
          </a:p>
        </p:txBody>
      </p:sp>
      <p:sp>
        <p:nvSpPr>
          <p:cNvPr id="3" name="Content Placeholder 2">
            <a:extLst>
              <a:ext uri="{FF2B5EF4-FFF2-40B4-BE49-F238E27FC236}">
                <a16:creationId xmlns:a16="http://schemas.microsoft.com/office/drawing/2014/main" id="{94B61648-5365-BCEB-301C-F3166126F7EA}"/>
              </a:ext>
            </a:extLst>
          </p:cNvPr>
          <p:cNvSpPr>
            <a:spLocks noGrp="1"/>
          </p:cNvSpPr>
          <p:nvPr>
            <p:ph idx="1"/>
          </p:nvPr>
        </p:nvSpPr>
        <p:spPr/>
        <p:txBody>
          <a:bodyPr>
            <a:normAutofit/>
          </a:bodyPr>
          <a:lstStyle/>
          <a:p>
            <a:r>
              <a:rPr lang="en-US" sz="2800" dirty="0"/>
              <a:t>Leveraging the commentary from Westcott, Dan King outlines four points that demonstrate the superior efficacy of Jesus’ sacrifice. (BTB, Hebrews, page 62)</a:t>
            </a:r>
          </a:p>
          <a:p>
            <a:pPr marL="914400" lvl="1" indent="-457200">
              <a:buFont typeface="+mj-lt"/>
              <a:buAutoNum type="arabicPeriod"/>
            </a:pPr>
            <a:r>
              <a:rPr lang="en-US" sz="2400" dirty="0"/>
              <a:t>It was voluntary. Unlike the animals from the OT.</a:t>
            </a:r>
          </a:p>
          <a:p>
            <a:pPr marL="914400" lvl="1" indent="-457200">
              <a:buFont typeface="+mj-lt"/>
              <a:buAutoNum type="arabicPeriod"/>
            </a:pPr>
            <a:r>
              <a:rPr lang="en-US" sz="2400" dirty="0"/>
              <a:t>It was rational. A rational decision by a willing victim.</a:t>
            </a:r>
          </a:p>
          <a:p>
            <a:pPr marL="914400" lvl="1" indent="-457200">
              <a:buFont typeface="+mj-lt"/>
              <a:buAutoNum type="arabicPeriod"/>
            </a:pPr>
            <a:r>
              <a:rPr lang="en-US" sz="2400" dirty="0"/>
              <a:t>It was spontaneous. Not offered in response to a direct command for the sacrifice.</a:t>
            </a:r>
          </a:p>
          <a:p>
            <a:pPr marL="914400" lvl="1" indent="-457200">
              <a:buFont typeface="+mj-lt"/>
              <a:buAutoNum type="arabicPeriod"/>
            </a:pPr>
            <a:r>
              <a:rPr lang="en-US" sz="2400" dirty="0"/>
              <a:t>It was a moral sacrifice. A selfless response to a desperate moral need.</a:t>
            </a:r>
          </a:p>
        </p:txBody>
      </p:sp>
    </p:spTree>
    <p:extLst>
      <p:ext uri="{BB962C8B-B14F-4D97-AF65-F5344CB8AC3E}">
        <p14:creationId xmlns:p14="http://schemas.microsoft.com/office/powerpoint/2010/main" val="3414292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18D19-EE33-EC83-422E-CECEC7D51A6C}"/>
              </a:ext>
            </a:extLst>
          </p:cNvPr>
          <p:cNvSpPr>
            <a:spLocks noGrp="1"/>
          </p:cNvSpPr>
          <p:nvPr>
            <p:ph type="title"/>
          </p:nvPr>
        </p:nvSpPr>
        <p:spPr/>
        <p:txBody>
          <a:bodyPr/>
          <a:lstStyle/>
          <a:p>
            <a:r>
              <a:rPr lang="en-US" dirty="0"/>
              <a:t>Christ Offered His Own Blood, Obtained Eternal Redemption – 9:12-14</a:t>
            </a:r>
          </a:p>
        </p:txBody>
      </p:sp>
      <p:sp>
        <p:nvSpPr>
          <p:cNvPr id="3" name="Content Placeholder 2">
            <a:extLst>
              <a:ext uri="{FF2B5EF4-FFF2-40B4-BE49-F238E27FC236}">
                <a16:creationId xmlns:a16="http://schemas.microsoft.com/office/drawing/2014/main" id="{94B61648-5365-BCEB-301C-F3166126F7EA}"/>
              </a:ext>
            </a:extLst>
          </p:cNvPr>
          <p:cNvSpPr>
            <a:spLocks noGrp="1"/>
          </p:cNvSpPr>
          <p:nvPr>
            <p:ph idx="1"/>
          </p:nvPr>
        </p:nvSpPr>
        <p:spPr/>
        <p:txBody>
          <a:bodyPr>
            <a:normAutofit/>
          </a:bodyPr>
          <a:lstStyle/>
          <a:p>
            <a:r>
              <a:rPr lang="en-US" sz="2800" dirty="0"/>
              <a:t>Jesus’ sacrifice clears the conscience of the believer</a:t>
            </a:r>
            <a:r>
              <a:rPr lang="en-US" sz="2400" dirty="0"/>
              <a:t>.</a:t>
            </a:r>
          </a:p>
          <a:p>
            <a:pPr lvl="1"/>
            <a:r>
              <a:rPr lang="en-US" sz="2400" dirty="0"/>
              <a:t>We have been cleared of the guilt of sin.</a:t>
            </a:r>
          </a:p>
          <a:p>
            <a:pPr lvl="1"/>
            <a:r>
              <a:rPr lang="en-US" sz="2400" dirty="0"/>
              <a:t>And that for a singular purpose – To serve the living God!</a:t>
            </a:r>
          </a:p>
          <a:p>
            <a:pPr lvl="1"/>
            <a:r>
              <a:rPr lang="en-US" sz="2400" dirty="0"/>
              <a:t>Being cleansed is not the end itself.</a:t>
            </a:r>
          </a:p>
          <a:p>
            <a:pPr lvl="1"/>
            <a:r>
              <a:rPr lang="en-US" sz="2400" dirty="0"/>
              <a:t>Those sanctified are set apart for service.</a:t>
            </a:r>
          </a:p>
        </p:txBody>
      </p:sp>
    </p:spTree>
    <p:extLst>
      <p:ext uri="{BB962C8B-B14F-4D97-AF65-F5344CB8AC3E}">
        <p14:creationId xmlns:p14="http://schemas.microsoft.com/office/powerpoint/2010/main" val="1504282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80A97-76E7-5963-0663-59831E8DF81F}"/>
              </a:ext>
            </a:extLst>
          </p:cNvPr>
          <p:cNvSpPr>
            <a:spLocks noGrp="1"/>
          </p:cNvSpPr>
          <p:nvPr>
            <p:ph type="title"/>
          </p:nvPr>
        </p:nvSpPr>
        <p:spPr/>
        <p:txBody>
          <a:bodyPr/>
          <a:lstStyle/>
          <a:p>
            <a:r>
              <a:rPr lang="en-US" dirty="0"/>
              <a:t>Hebrews 9:15-22</a:t>
            </a:r>
          </a:p>
        </p:txBody>
      </p:sp>
      <p:sp>
        <p:nvSpPr>
          <p:cNvPr id="3" name="Content Placeholder 2">
            <a:extLst>
              <a:ext uri="{FF2B5EF4-FFF2-40B4-BE49-F238E27FC236}">
                <a16:creationId xmlns:a16="http://schemas.microsoft.com/office/drawing/2014/main" id="{FAE4BCC0-1FDD-793D-AD89-1878AFB85DEF}"/>
              </a:ext>
            </a:extLst>
          </p:cNvPr>
          <p:cNvSpPr>
            <a:spLocks noGrp="1"/>
          </p:cNvSpPr>
          <p:nvPr>
            <p:ph idx="1"/>
          </p:nvPr>
        </p:nvSpPr>
        <p:spPr/>
        <p:txBody>
          <a:bodyPr>
            <a:normAutofit fontScale="92500"/>
          </a:bodyPr>
          <a:lstStyle/>
          <a:p>
            <a:r>
              <a:rPr lang="en-US" sz="2800" b="1" u="sng" dirty="0">
                <a:hlinkClick r:id="rId2">
                  <a:extLst>
                    <a:ext uri="{A12FA001-AC4F-418D-AE19-62706E023703}">
                      <ahyp:hlinkClr xmlns:ahyp="http://schemas.microsoft.com/office/drawing/2018/hyperlinkcolor" val="tx"/>
                    </a:ext>
                  </a:extLst>
                </a:hlinkClick>
              </a:rPr>
              <a:t>Heb 9:15</a:t>
            </a:r>
            <a:r>
              <a:rPr lang="en-US" sz="2800" dirty="0">
                <a:hlinkClick r:id="rId2">
                  <a:extLst>
                    <a:ext uri="{A12FA001-AC4F-418D-AE19-62706E023703}">
                      <ahyp:hlinkClr xmlns:ahyp="http://schemas.microsoft.com/office/drawing/2018/hyperlinkcolor" val="tx"/>
                    </a:ext>
                  </a:extLst>
                </a:hlinkClick>
              </a:rPr>
              <a:t> </a:t>
            </a:r>
            <a:r>
              <a:rPr lang="en-US" sz="2800" dirty="0"/>
              <a:t> And for this reason He is the Mediator of the new covenant, by means of death, for the redemption of the transgressions under the first covenant, that those who are called may receive the promise of the eternal inheritance.</a:t>
            </a:r>
          </a:p>
          <a:p>
            <a:r>
              <a:rPr lang="en-US" sz="2800" b="1" u="sng" dirty="0">
                <a:hlinkClick r:id="rId3">
                  <a:extLst>
                    <a:ext uri="{A12FA001-AC4F-418D-AE19-62706E023703}">
                      <ahyp:hlinkClr xmlns:ahyp="http://schemas.microsoft.com/office/drawing/2018/hyperlinkcolor" val="tx"/>
                    </a:ext>
                  </a:extLst>
                </a:hlinkClick>
              </a:rPr>
              <a:t>Heb 9:16</a:t>
            </a:r>
            <a:r>
              <a:rPr lang="en-US" sz="2800" dirty="0">
                <a:hlinkClick r:id="rId3">
                  <a:extLst>
                    <a:ext uri="{A12FA001-AC4F-418D-AE19-62706E023703}">
                      <ahyp:hlinkClr xmlns:ahyp="http://schemas.microsoft.com/office/drawing/2018/hyperlinkcolor" val="tx"/>
                    </a:ext>
                  </a:extLst>
                </a:hlinkClick>
              </a:rPr>
              <a:t> </a:t>
            </a:r>
            <a:r>
              <a:rPr lang="en-US" sz="2800" dirty="0"/>
              <a:t> For where there </a:t>
            </a:r>
            <a:r>
              <a:rPr lang="en-US" sz="2800" i="1" dirty="0"/>
              <a:t>is</a:t>
            </a:r>
            <a:r>
              <a:rPr lang="en-US" sz="2800" dirty="0"/>
              <a:t> a testament, there must also of necessity be the death of the testator.</a:t>
            </a:r>
          </a:p>
          <a:p>
            <a:r>
              <a:rPr lang="en-US" sz="2800" b="1" u="sng" dirty="0">
                <a:hlinkClick r:id="rId4">
                  <a:extLst>
                    <a:ext uri="{A12FA001-AC4F-418D-AE19-62706E023703}">
                      <ahyp:hlinkClr xmlns:ahyp="http://schemas.microsoft.com/office/drawing/2018/hyperlinkcolor" val="tx"/>
                    </a:ext>
                  </a:extLst>
                </a:hlinkClick>
              </a:rPr>
              <a:t>Heb 9:17</a:t>
            </a:r>
            <a:r>
              <a:rPr lang="en-US" sz="2800" dirty="0">
                <a:hlinkClick r:id="rId4">
                  <a:extLst>
                    <a:ext uri="{A12FA001-AC4F-418D-AE19-62706E023703}">
                      <ahyp:hlinkClr xmlns:ahyp="http://schemas.microsoft.com/office/drawing/2018/hyperlinkcolor" val="tx"/>
                    </a:ext>
                  </a:extLst>
                </a:hlinkClick>
              </a:rPr>
              <a:t> </a:t>
            </a:r>
            <a:r>
              <a:rPr lang="en-US" sz="2800" dirty="0"/>
              <a:t> For a testament </a:t>
            </a:r>
            <a:r>
              <a:rPr lang="en-US" sz="2800" i="1" dirty="0"/>
              <a:t>is</a:t>
            </a:r>
            <a:r>
              <a:rPr lang="en-US" sz="2800" dirty="0"/>
              <a:t> in force after men are dead, since it has no power at all while the testator lives.</a:t>
            </a:r>
          </a:p>
        </p:txBody>
      </p:sp>
    </p:spTree>
    <p:extLst>
      <p:ext uri="{BB962C8B-B14F-4D97-AF65-F5344CB8AC3E}">
        <p14:creationId xmlns:p14="http://schemas.microsoft.com/office/powerpoint/2010/main" val="33064787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80A97-76E7-5963-0663-59831E8DF81F}"/>
              </a:ext>
            </a:extLst>
          </p:cNvPr>
          <p:cNvSpPr>
            <a:spLocks noGrp="1"/>
          </p:cNvSpPr>
          <p:nvPr>
            <p:ph type="title"/>
          </p:nvPr>
        </p:nvSpPr>
        <p:spPr/>
        <p:txBody>
          <a:bodyPr/>
          <a:lstStyle/>
          <a:p>
            <a:r>
              <a:rPr lang="en-US" dirty="0"/>
              <a:t>Hebrews 9:15-22</a:t>
            </a:r>
          </a:p>
        </p:txBody>
      </p:sp>
      <p:sp>
        <p:nvSpPr>
          <p:cNvPr id="3" name="Content Placeholder 2">
            <a:extLst>
              <a:ext uri="{FF2B5EF4-FFF2-40B4-BE49-F238E27FC236}">
                <a16:creationId xmlns:a16="http://schemas.microsoft.com/office/drawing/2014/main" id="{FAE4BCC0-1FDD-793D-AD89-1878AFB85DEF}"/>
              </a:ext>
            </a:extLst>
          </p:cNvPr>
          <p:cNvSpPr>
            <a:spLocks noGrp="1"/>
          </p:cNvSpPr>
          <p:nvPr>
            <p:ph idx="1"/>
          </p:nvPr>
        </p:nvSpPr>
        <p:spPr/>
        <p:txBody>
          <a:bodyPr>
            <a:normAutofit/>
          </a:bodyPr>
          <a:lstStyle/>
          <a:p>
            <a:r>
              <a:rPr lang="en-US" sz="2800" b="1" u="sng" dirty="0">
                <a:hlinkClick r:id="rId2">
                  <a:extLst>
                    <a:ext uri="{A12FA001-AC4F-418D-AE19-62706E023703}">
                      <ahyp:hlinkClr xmlns:ahyp="http://schemas.microsoft.com/office/drawing/2018/hyperlinkcolor" val="tx"/>
                    </a:ext>
                  </a:extLst>
                </a:hlinkClick>
              </a:rPr>
              <a:t>Heb 9:18</a:t>
            </a:r>
            <a:r>
              <a:rPr lang="en-US" sz="2800" dirty="0">
                <a:hlinkClick r:id="rId2">
                  <a:extLst>
                    <a:ext uri="{A12FA001-AC4F-418D-AE19-62706E023703}">
                      <ahyp:hlinkClr xmlns:ahyp="http://schemas.microsoft.com/office/drawing/2018/hyperlinkcolor" val="tx"/>
                    </a:ext>
                  </a:extLst>
                </a:hlinkClick>
              </a:rPr>
              <a:t> </a:t>
            </a:r>
            <a:r>
              <a:rPr lang="en-US" sz="2800" dirty="0"/>
              <a:t> Therefore not even the first </a:t>
            </a:r>
            <a:r>
              <a:rPr lang="en-US" sz="2800" i="1" dirty="0"/>
              <a:t>covenant</a:t>
            </a:r>
            <a:r>
              <a:rPr lang="en-US" sz="2800" dirty="0"/>
              <a:t> was dedicated without blood.</a:t>
            </a:r>
          </a:p>
          <a:p>
            <a:r>
              <a:rPr lang="en-US" sz="2800" b="1" u="sng" dirty="0">
                <a:hlinkClick r:id="rId3">
                  <a:extLst>
                    <a:ext uri="{A12FA001-AC4F-418D-AE19-62706E023703}">
                      <ahyp:hlinkClr xmlns:ahyp="http://schemas.microsoft.com/office/drawing/2018/hyperlinkcolor" val="tx"/>
                    </a:ext>
                  </a:extLst>
                </a:hlinkClick>
              </a:rPr>
              <a:t>Heb 9:19</a:t>
            </a:r>
            <a:r>
              <a:rPr lang="en-US" sz="2800" dirty="0">
                <a:hlinkClick r:id="rId3">
                  <a:extLst>
                    <a:ext uri="{A12FA001-AC4F-418D-AE19-62706E023703}">
                      <ahyp:hlinkClr xmlns:ahyp="http://schemas.microsoft.com/office/drawing/2018/hyperlinkcolor" val="tx"/>
                    </a:ext>
                  </a:extLst>
                </a:hlinkClick>
              </a:rPr>
              <a:t> </a:t>
            </a:r>
            <a:r>
              <a:rPr lang="en-US" sz="2800" dirty="0"/>
              <a:t> For when Moses had spoken every precept to all the people according to the law, he took the blood of calves and goats, with water, scarlet wool, and hyssop, and sprinkled both the book itself and all the people,</a:t>
            </a:r>
          </a:p>
          <a:p>
            <a:r>
              <a:rPr lang="en-US" sz="2800" b="1" u="sng" dirty="0">
                <a:hlinkClick r:id="rId4">
                  <a:extLst>
                    <a:ext uri="{A12FA001-AC4F-418D-AE19-62706E023703}">
                      <ahyp:hlinkClr xmlns:ahyp="http://schemas.microsoft.com/office/drawing/2018/hyperlinkcolor" val="tx"/>
                    </a:ext>
                  </a:extLst>
                </a:hlinkClick>
              </a:rPr>
              <a:t>Heb 9:20</a:t>
            </a:r>
            <a:r>
              <a:rPr lang="en-US" sz="2800" dirty="0">
                <a:hlinkClick r:id="rId4">
                  <a:extLst>
                    <a:ext uri="{A12FA001-AC4F-418D-AE19-62706E023703}">
                      <ahyp:hlinkClr xmlns:ahyp="http://schemas.microsoft.com/office/drawing/2018/hyperlinkcolor" val="tx"/>
                    </a:ext>
                  </a:extLst>
                </a:hlinkClick>
              </a:rPr>
              <a:t> </a:t>
            </a:r>
            <a:r>
              <a:rPr lang="en-US" sz="2800" dirty="0"/>
              <a:t> saying, "THIS IS THE BLOOD OF THE COVENANT WHICH GOD HAS COMMANDED YOU."</a:t>
            </a:r>
          </a:p>
        </p:txBody>
      </p:sp>
    </p:spTree>
    <p:extLst>
      <p:ext uri="{BB962C8B-B14F-4D97-AF65-F5344CB8AC3E}">
        <p14:creationId xmlns:p14="http://schemas.microsoft.com/office/powerpoint/2010/main" val="15360104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80A97-76E7-5963-0663-59831E8DF81F}"/>
              </a:ext>
            </a:extLst>
          </p:cNvPr>
          <p:cNvSpPr>
            <a:spLocks noGrp="1"/>
          </p:cNvSpPr>
          <p:nvPr>
            <p:ph type="title"/>
          </p:nvPr>
        </p:nvSpPr>
        <p:spPr/>
        <p:txBody>
          <a:bodyPr/>
          <a:lstStyle/>
          <a:p>
            <a:r>
              <a:rPr lang="en-US" dirty="0"/>
              <a:t>Hebrews 9:15-22</a:t>
            </a:r>
          </a:p>
        </p:txBody>
      </p:sp>
      <p:sp>
        <p:nvSpPr>
          <p:cNvPr id="3" name="Content Placeholder 2">
            <a:extLst>
              <a:ext uri="{FF2B5EF4-FFF2-40B4-BE49-F238E27FC236}">
                <a16:creationId xmlns:a16="http://schemas.microsoft.com/office/drawing/2014/main" id="{FAE4BCC0-1FDD-793D-AD89-1878AFB85DEF}"/>
              </a:ext>
            </a:extLst>
          </p:cNvPr>
          <p:cNvSpPr>
            <a:spLocks noGrp="1"/>
          </p:cNvSpPr>
          <p:nvPr>
            <p:ph idx="1"/>
          </p:nvPr>
        </p:nvSpPr>
        <p:spPr/>
        <p:txBody>
          <a:bodyPr>
            <a:normAutofit/>
          </a:bodyPr>
          <a:lstStyle/>
          <a:p>
            <a:r>
              <a:rPr lang="en-US" sz="2800" b="1" u="sng" dirty="0">
                <a:hlinkClick r:id="rId2">
                  <a:extLst>
                    <a:ext uri="{A12FA001-AC4F-418D-AE19-62706E023703}">
                      <ahyp:hlinkClr xmlns:ahyp="http://schemas.microsoft.com/office/drawing/2018/hyperlinkcolor" val="tx"/>
                    </a:ext>
                  </a:extLst>
                </a:hlinkClick>
              </a:rPr>
              <a:t>Heb 9:21</a:t>
            </a:r>
            <a:r>
              <a:rPr lang="en-US" sz="2800" dirty="0">
                <a:hlinkClick r:id="rId2">
                  <a:extLst>
                    <a:ext uri="{A12FA001-AC4F-418D-AE19-62706E023703}">
                      <ahyp:hlinkClr xmlns:ahyp="http://schemas.microsoft.com/office/drawing/2018/hyperlinkcolor" val="tx"/>
                    </a:ext>
                  </a:extLst>
                </a:hlinkClick>
              </a:rPr>
              <a:t> </a:t>
            </a:r>
            <a:r>
              <a:rPr lang="en-US" sz="2800" dirty="0"/>
              <a:t> Then likewise he sprinkled with blood both the tabernacle and all the vessels of the ministry.</a:t>
            </a:r>
          </a:p>
          <a:p>
            <a:r>
              <a:rPr lang="en-US" sz="2800" b="1" u="sng" dirty="0">
                <a:hlinkClick r:id="rId3">
                  <a:extLst>
                    <a:ext uri="{A12FA001-AC4F-418D-AE19-62706E023703}">
                      <ahyp:hlinkClr xmlns:ahyp="http://schemas.microsoft.com/office/drawing/2018/hyperlinkcolor" val="tx"/>
                    </a:ext>
                  </a:extLst>
                </a:hlinkClick>
              </a:rPr>
              <a:t>Heb 9:22</a:t>
            </a:r>
            <a:r>
              <a:rPr lang="en-US" sz="2800" dirty="0">
                <a:hlinkClick r:id="rId3">
                  <a:extLst>
                    <a:ext uri="{A12FA001-AC4F-418D-AE19-62706E023703}">
                      <ahyp:hlinkClr xmlns:ahyp="http://schemas.microsoft.com/office/drawing/2018/hyperlinkcolor" val="tx"/>
                    </a:ext>
                  </a:extLst>
                </a:hlinkClick>
              </a:rPr>
              <a:t> </a:t>
            </a:r>
            <a:r>
              <a:rPr lang="en-US" sz="2800" dirty="0"/>
              <a:t> And according to the law almost all things are purified with blood, and without shedding of blood there is no remission.</a:t>
            </a:r>
          </a:p>
        </p:txBody>
      </p:sp>
    </p:spTree>
    <p:extLst>
      <p:ext uri="{BB962C8B-B14F-4D97-AF65-F5344CB8AC3E}">
        <p14:creationId xmlns:p14="http://schemas.microsoft.com/office/powerpoint/2010/main" val="5749376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DD6D2-147B-9DD0-B124-827422EE1E1B}"/>
              </a:ext>
            </a:extLst>
          </p:cNvPr>
          <p:cNvSpPr>
            <a:spLocks noGrp="1"/>
          </p:cNvSpPr>
          <p:nvPr>
            <p:ph type="title"/>
          </p:nvPr>
        </p:nvSpPr>
        <p:spPr/>
        <p:txBody>
          <a:bodyPr/>
          <a:lstStyle/>
          <a:p>
            <a:r>
              <a:rPr lang="en-US" dirty="0"/>
              <a:t>Mediator of the New Testament – 9:15-22</a:t>
            </a:r>
          </a:p>
        </p:txBody>
      </p:sp>
      <p:sp>
        <p:nvSpPr>
          <p:cNvPr id="3" name="Content Placeholder 2">
            <a:extLst>
              <a:ext uri="{FF2B5EF4-FFF2-40B4-BE49-F238E27FC236}">
                <a16:creationId xmlns:a16="http://schemas.microsoft.com/office/drawing/2014/main" id="{18D218D5-AB18-4517-202B-4F9BCD3F3450}"/>
              </a:ext>
            </a:extLst>
          </p:cNvPr>
          <p:cNvSpPr>
            <a:spLocks noGrp="1"/>
          </p:cNvSpPr>
          <p:nvPr>
            <p:ph idx="1"/>
          </p:nvPr>
        </p:nvSpPr>
        <p:spPr/>
        <p:txBody>
          <a:bodyPr>
            <a:normAutofit/>
          </a:bodyPr>
          <a:lstStyle/>
          <a:p>
            <a:r>
              <a:rPr lang="en-US" sz="2800" dirty="0"/>
              <a:t>Though he uses throughout this part of the discussion the same term for “covenant,” as in vv. 1-14, the covenant itself is now treated more as a bequest being administered by a living executor after the death of the will maker. Christ is seen as the will-maker who dies, and the living executor who administers the estate—just as he was both the offering for sin and the high priest who offered the sacrifice. (BTB, Hebrews, King, page 62)</a:t>
            </a:r>
          </a:p>
          <a:p>
            <a:endParaRPr lang="en-US" sz="2800" dirty="0"/>
          </a:p>
        </p:txBody>
      </p:sp>
    </p:spTree>
    <p:extLst>
      <p:ext uri="{BB962C8B-B14F-4D97-AF65-F5344CB8AC3E}">
        <p14:creationId xmlns:p14="http://schemas.microsoft.com/office/powerpoint/2010/main" val="2473288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DD6D2-147B-9DD0-B124-827422EE1E1B}"/>
              </a:ext>
            </a:extLst>
          </p:cNvPr>
          <p:cNvSpPr>
            <a:spLocks noGrp="1"/>
          </p:cNvSpPr>
          <p:nvPr>
            <p:ph type="title"/>
          </p:nvPr>
        </p:nvSpPr>
        <p:spPr/>
        <p:txBody>
          <a:bodyPr/>
          <a:lstStyle/>
          <a:p>
            <a:r>
              <a:rPr lang="en-US" dirty="0"/>
              <a:t>Mediator of the New Testament – 9:15-22</a:t>
            </a:r>
          </a:p>
        </p:txBody>
      </p:sp>
      <p:sp>
        <p:nvSpPr>
          <p:cNvPr id="3" name="Content Placeholder 2">
            <a:extLst>
              <a:ext uri="{FF2B5EF4-FFF2-40B4-BE49-F238E27FC236}">
                <a16:creationId xmlns:a16="http://schemas.microsoft.com/office/drawing/2014/main" id="{18D218D5-AB18-4517-202B-4F9BCD3F3450}"/>
              </a:ext>
            </a:extLst>
          </p:cNvPr>
          <p:cNvSpPr>
            <a:spLocks noGrp="1"/>
          </p:cNvSpPr>
          <p:nvPr>
            <p:ph idx="1"/>
          </p:nvPr>
        </p:nvSpPr>
        <p:spPr/>
        <p:txBody>
          <a:bodyPr>
            <a:normAutofit/>
          </a:bodyPr>
          <a:lstStyle/>
          <a:p>
            <a:r>
              <a:rPr lang="en-US" sz="2800" dirty="0"/>
              <a:t>Verse 15 has four clearly defined parts.</a:t>
            </a:r>
          </a:p>
          <a:p>
            <a:pPr lvl="1"/>
            <a:r>
              <a:rPr lang="en-US" sz="2400" dirty="0"/>
              <a:t>The first is the main clause.</a:t>
            </a:r>
          </a:p>
          <a:p>
            <a:pPr lvl="1"/>
            <a:r>
              <a:rPr lang="en-US" sz="2400" dirty="0"/>
              <a:t>The remaining three are all dependent clauses.</a:t>
            </a:r>
          </a:p>
          <a:p>
            <a:r>
              <a:rPr lang="en-US" sz="2800" dirty="0"/>
              <a:t>The entire verse is an explanation of the death of Christ and a vindication of the reason behind it.</a:t>
            </a:r>
          </a:p>
          <a:p>
            <a:endParaRPr lang="en-US" sz="2800" dirty="0"/>
          </a:p>
        </p:txBody>
      </p:sp>
    </p:spTree>
    <p:extLst>
      <p:ext uri="{BB962C8B-B14F-4D97-AF65-F5344CB8AC3E}">
        <p14:creationId xmlns:p14="http://schemas.microsoft.com/office/powerpoint/2010/main" val="1482083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DD6D2-147B-9DD0-B124-827422EE1E1B}"/>
              </a:ext>
            </a:extLst>
          </p:cNvPr>
          <p:cNvSpPr>
            <a:spLocks noGrp="1"/>
          </p:cNvSpPr>
          <p:nvPr>
            <p:ph type="title"/>
          </p:nvPr>
        </p:nvSpPr>
        <p:spPr/>
        <p:txBody>
          <a:bodyPr/>
          <a:lstStyle/>
          <a:p>
            <a:r>
              <a:rPr lang="en-US" dirty="0"/>
              <a:t>Mediator of the New Testament – 9:15-22</a:t>
            </a:r>
          </a:p>
        </p:txBody>
      </p:sp>
      <p:sp>
        <p:nvSpPr>
          <p:cNvPr id="3" name="Content Placeholder 2">
            <a:extLst>
              <a:ext uri="{FF2B5EF4-FFF2-40B4-BE49-F238E27FC236}">
                <a16:creationId xmlns:a16="http://schemas.microsoft.com/office/drawing/2014/main" id="{18D218D5-AB18-4517-202B-4F9BCD3F3450}"/>
              </a:ext>
            </a:extLst>
          </p:cNvPr>
          <p:cNvSpPr>
            <a:spLocks noGrp="1"/>
          </p:cNvSpPr>
          <p:nvPr>
            <p:ph idx="1"/>
          </p:nvPr>
        </p:nvSpPr>
        <p:spPr/>
        <p:txBody>
          <a:bodyPr>
            <a:normAutofit/>
          </a:bodyPr>
          <a:lstStyle/>
          <a:p>
            <a:pPr marL="514350" indent="-514350">
              <a:buFont typeface="+mj-lt"/>
              <a:buAutoNum type="arabicPeriod"/>
            </a:pPr>
            <a:r>
              <a:rPr lang="en-US" sz="2800" dirty="0"/>
              <a:t>“And for this reason He is the Mediator of the new covenant”</a:t>
            </a:r>
          </a:p>
          <a:p>
            <a:pPr lvl="1"/>
            <a:r>
              <a:rPr lang="en-US" sz="2400" dirty="0"/>
              <a:t>The main clause.</a:t>
            </a:r>
          </a:p>
          <a:p>
            <a:pPr lvl="1"/>
            <a:r>
              <a:rPr lang="en-US" sz="2400" dirty="0"/>
              <a:t>By offering Himself as blood sacrifice, He secured redemption of His people. </a:t>
            </a:r>
          </a:p>
          <a:p>
            <a:pPr lvl="1"/>
            <a:r>
              <a:rPr lang="en-US" sz="2400" dirty="0"/>
              <a:t>Christ became the mediator of the new testament.</a:t>
            </a:r>
          </a:p>
        </p:txBody>
      </p:sp>
    </p:spTree>
    <p:extLst>
      <p:ext uri="{BB962C8B-B14F-4D97-AF65-F5344CB8AC3E}">
        <p14:creationId xmlns:p14="http://schemas.microsoft.com/office/powerpoint/2010/main" val="32960784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DD6D2-147B-9DD0-B124-827422EE1E1B}"/>
              </a:ext>
            </a:extLst>
          </p:cNvPr>
          <p:cNvSpPr>
            <a:spLocks noGrp="1"/>
          </p:cNvSpPr>
          <p:nvPr>
            <p:ph type="title"/>
          </p:nvPr>
        </p:nvSpPr>
        <p:spPr/>
        <p:txBody>
          <a:bodyPr/>
          <a:lstStyle/>
          <a:p>
            <a:r>
              <a:rPr lang="en-US" dirty="0"/>
              <a:t>Mediator of the New Testament – 9:15-22</a:t>
            </a:r>
          </a:p>
        </p:txBody>
      </p:sp>
      <p:sp>
        <p:nvSpPr>
          <p:cNvPr id="3" name="Content Placeholder 2">
            <a:extLst>
              <a:ext uri="{FF2B5EF4-FFF2-40B4-BE49-F238E27FC236}">
                <a16:creationId xmlns:a16="http://schemas.microsoft.com/office/drawing/2014/main" id="{18D218D5-AB18-4517-202B-4F9BCD3F3450}"/>
              </a:ext>
            </a:extLst>
          </p:cNvPr>
          <p:cNvSpPr>
            <a:spLocks noGrp="1"/>
          </p:cNvSpPr>
          <p:nvPr>
            <p:ph idx="1"/>
          </p:nvPr>
        </p:nvSpPr>
        <p:spPr/>
        <p:txBody>
          <a:bodyPr>
            <a:normAutofit/>
          </a:bodyPr>
          <a:lstStyle/>
          <a:p>
            <a:pPr marL="514350" indent="-514350">
              <a:buFont typeface="+mj-lt"/>
              <a:buAutoNum type="arabicPeriod" startAt="2"/>
            </a:pPr>
            <a:r>
              <a:rPr lang="en-US" sz="2800" dirty="0"/>
              <a:t>“by means of death”</a:t>
            </a:r>
          </a:p>
          <a:p>
            <a:pPr lvl="1"/>
            <a:r>
              <a:rPr lang="en-US" sz="2400" dirty="0"/>
              <a:t>The first dependent clause.</a:t>
            </a:r>
          </a:p>
          <a:p>
            <a:pPr lvl="1"/>
            <a:r>
              <a:rPr lang="en-US" sz="2400" dirty="0"/>
              <a:t>This explains that sacrificial victims were offered under the first covenant.</a:t>
            </a:r>
          </a:p>
          <a:p>
            <a:pPr lvl="1"/>
            <a:r>
              <a:rPr lang="en-US" sz="2400" dirty="0"/>
              <a:t>Christ too was offered and died.</a:t>
            </a:r>
          </a:p>
        </p:txBody>
      </p:sp>
    </p:spTree>
    <p:extLst>
      <p:ext uri="{BB962C8B-B14F-4D97-AF65-F5344CB8AC3E}">
        <p14:creationId xmlns:p14="http://schemas.microsoft.com/office/powerpoint/2010/main" val="513720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4ECD6-6574-5A34-65A0-B23968D35BE7}"/>
              </a:ext>
            </a:extLst>
          </p:cNvPr>
          <p:cNvSpPr>
            <a:spLocks noGrp="1"/>
          </p:cNvSpPr>
          <p:nvPr>
            <p:ph type="title"/>
          </p:nvPr>
        </p:nvSpPr>
        <p:spPr/>
        <p:txBody>
          <a:bodyPr/>
          <a:lstStyle/>
          <a:p>
            <a:r>
              <a:rPr lang="en-US" dirty="0"/>
              <a:t>Hebrews 9:1-5</a:t>
            </a:r>
          </a:p>
        </p:txBody>
      </p:sp>
      <p:sp>
        <p:nvSpPr>
          <p:cNvPr id="3" name="Content Placeholder 2">
            <a:extLst>
              <a:ext uri="{FF2B5EF4-FFF2-40B4-BE49-F238E27FC236}">
                <a16:creationId xmlns:a16="http://schemas.microsoft.com/office/drawing/2014/main" id="{7484D953-DA4D-7AC6-A012-E5DA7CD3193E}"/>
              </a:ext>
            </a:extLst>
          </p:cNvPr>
          <p:cNvSpPr>
            <a:spLocks noGrp="1"/>
          </p:cNvSpPr>
          <p:nvPr>
            <p:ph idx="1"/>
          </p:nvPr>
        </p:nvSpPr>
        <p:spPr/>
        <p:txBody>
          <a:bodyPr>
            <a:normAutofit/>
          </a:bodyPr>
          <a:lstStyle/>
          <a:p>
            <a:r>
              <a:rPr lang="en-US" sz="2800" b="1" u="sng" dirty="0">
                <a:hlinkClick r:id="rId2">
                  <a:extLst>
                    <a:ext uri="{A12FA001-AC4F-418D-AE19-62706E023703}">
                      <ahyp:hlinkClr xmlns:ahyp="http://schemas.microsoft.com/office/drawing/2018/hyperlinkcolor" val="tx"/>
                    </a:ext>
                  </a:extLst>
                </a:hlinkClick>
              </a:rPr>
              <a:t>Heb 9:1</a:t>
            </a:r>
            <a:r>
              <a:rPr lang="en-US" sz="2800" dirty="0">
                <a:hlinkClick r:id="rId2">
                  <a:extLst>
                    <a:ext uri="{A12FA001-AC4F-418D-AE19-62706E023703}">
                      <ahyp:hlinkClr xmlns:ahyp="http://schemas.microsoft.com/office/drawing/2018/hyperlinkcolor" val="tx"/>
                    </a:ext>
                  </a:extLst>
                </a:hlinkClick>
              </a:rPr>
              <a:t> </a:t>
            </a:r>
            <a:r>
              <a:rPr lang="en-US" sz="2800" dirty="0"/>
              <a:t> Then indeed, even the first </a:t>
            </a:r>
            <a:r>
              <a:rPr lang="en-US" sz="2800" i="1" dirty="0"/>
              <a:t>covenant</a:t>
            </a:r>
            <a:r>
              <a:rPr lang="en-US" sz="2800" dirty="0"/>
              <a:t> had ordinances of divine service and the earthly sanctuary.</a:t>
            </a:r>
          </a:p>
          <a:p>
            <a:r>
              <a:rPr lang="en-US" sz="2800" b="1" u="sng" dirty="0">
                <a:hlinkClick r:id="rId3">
                  <a:extLst>
                    <a:ext uri="{A12FA001-AC4F-418D-AE19-62706E023703}">
                      <ahyp:hlinkClr xmlns:ahyp="http://schemas.microsoft.com/office/drawing/2018/hyperlinkcolor" val="tx"/>
                    </a:ext>
                  </a:extLst>
                </a:hlinkClick>
              </a:rPr>
              <a:t>Heb 9:2</a:t>
            </a:r>
            <a:r>
              <a:rPr lang="en-US" sz="2800" dirty="0">
                <a:hlinkClick r:id="rId3">
                  <a:extLst>
                    <a:ext uri="{A12FA001-AC4F-418D-AE19-62706E023703}">
                      <ahyp:hlinkClr xmlns:ahyp="http://schemas.microsoft.com/office/drawing/2018/hyperlinkcolor" val="tx"/>
                    </a:ext>
                  </a:extLst>
                </a:hlinkClick>
              </a:rPr>
              <a:t> </a:t>
            </a:r>
            <a:r>
              <a:rPr lang="en-US" sz="2800" dirty="0"/>
              <a:t> For a tabernacle was prepared: the first </a:t>
            </a:r>
            <a:r>
              <a:rPr lang="en-US" sz="2800" i="1" dirty="0"/>
              <a:t>part,</a:t>
            </a:r>
            <a:r>
              <a:rPr lang="en-US" sz="2800" dirty="0"/>
              <a:t> in which </a:t>
            </a:r>
            <a:r>
              <a:rPr lang="en-US" sz="2800" i="1" dirty="0"/>
              <a:t>was</a:t>
            </a:r>
            <a:r>
              <a:rPr lang="en-US" sz="2800" dirty="0"/>
              <a:t> the lampstand, the table, and the showbread, which is called the sanctuary;</a:t>
            </a:r>
          </a:p>
          <a:p>
            <a:r>
              <a:rPr lang="en-US" sz="2800" b="1" u="sng" dirty="0">
                <a:hlinkClick r:id="rId4">
                  <a:extLst>
                    <a:ext uri="{A12FA001-AC4F-418D-AE19-62706E023703}">
                      <ahyp:hlinkClr xmlns:ahyp="http://schemas.microsoft.com/office/drawing/2018/hyperlinkcolor" val="tx"/>
                    </a:ext>
                  </a:extLst>
                </a:hlinkClick>
              </a:rPr>
              <a:t>Heb 9:3</a:t>
            </a:r>
            <a:r>
              <a:rPr lang="en-US" sz="2800" dirty="0">
                <a:hlinkClick r:id="rId4">
                  <a:extLst>
                    <a:ext uri="{A12FA001-AC4F-418D-AE19-62706E023703}">
                      <ahyp:hlinkClr xmlns:ahyp="http://schemas.microsoft.com/office/drawing/2018/hyperlinkcolor" val="tx"/>
                    </a:ext>
                  </a:extLst>
                </a:hlinkClick>
              </a:rPr>
              <a:t> </a:t>
            </a:r>
            <a:r>
              <a:rPr lang="en-US" sz="2800" dirty="0"/>
              <a:t> and behind the second veil, the part of the tabernacle which is called the Holiest of All,</a:t>
            </a:r>
          </a:p>
        </p:txBody>
      </p:sp>
    </p:spTree>
    <p:extLst>
      <p:ext uri="{BB962C8B-B14F-4D97-AF65-F5344CB8AC3E}">
        <p14:creationId xmlns:p14="http://schemas.microsoft.com/office/powerpoint/2010/main" val="18132309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DD6D2-147B-9DD0-B124-827422EE1E1B}"/>
              </a:ext>
            </a:extLst>
          </p:cNvPr>
          <p:cNvSpPr>
            <a:spLocks noGrp="1"/>
          </p:cNvSpPr>
          <p:nvPr>
            <p:ph type="title"/>
          </p:nvPr>
        </p:nvSpPr>
        <p:spPr/>
        <p:txBody>
          <a:bodyPr/>
          <a:lstStyle/>
          <a:p>
            <a:r>
              <a:rPr lang="en-US" dirty="0"/>
              <a:t>Mediator of the New Testament – 9:15-22</a:t>
            </a:r>
          </a:p>
        </p:txBody>
      </p:sp>
      <p:sp>
        <p:nvSpPr>
          <p:cNvPr id="3" name="Content Placeholder 2">
            <a:extLst>
              <a:ext uri="{FF2B5EF4-FFF2-40B4-BE49-F238E27FC236}">
                <a16:creationId xmlns:a16="http://schemas.microsoft.com/office/drawing/2014/main" id="{18D218D5-AB18-4517-202B-4F9BCD3F3450}"/>
              </a:ext>
            </a:extLst>
          </p:cNvPr>
          <p:cNvSpPr>
            <a:spLocks noGrp="1"/>
          </p:cNvSpPr>
          <p:nvPr>
            <p:ph idx="1"/>
          </p:nvPr>
        </p:nvSpPr>
        <p:spPr/>
        <p:txBody>
          <a:bodyPr>
            <a:normAutofit/>
          </a:bodyPr>
          <a:lstStyle/>
          <a:p>
            <a:pPr marL="514350" indent="-514350">
              <a:buFont typeface="+mj-lt"/>
              <a:buAutoNum type="arabicPeriod" startAt="3"/>
            </a:pPr>
            <a:r>
              <a:rPr lang="en-US" sz="2800" dirty="0"/>
              <a:t>“for the redemption of the transgressions under the first covenant”</a:t>
            </a:r>
          </a:p>
          <a:p>
            <a:pPr lvl="1"/>
            <a:r>
              <a:rPr lang="en-US" sz="2400" dirty="0"/>
              <a:t>The second dependent clause.</a:t>
            </a:r>
          </a:p>
          <a:p>
            <a:pPr lvl="1"/>
            <a:r>
              <a:rPr lang="en-US" sz="2400" dirty="0"/>
              <a:t>The force of this clause is that death is required for redemption of sins committed under the covenant.</a:t>
            </a:r>
          </a:p>
          <a:p>
            <a:pPr lvl="1"/>
            <a:r>
              <a:rPr lang="en-US" sz="2400" dirty="0"/>
              <a:t>The sin of the people was evidence that they had failed to keep their part of the covenant. </a:t>
            </a:r>
            <a:r>
              <a:rPr lang="en-US" sz="2400" b="1" dirty="0"/>
              <a:t>Deut. 30:15-20</a:t>
            </a:r>
            <a:endParaRPr lang="en-US" sz="2400" dirty="0"/>
          </a:p>
          <a:p>
            <a:pPr lvl="1"/>
            <a:r>
              <a:rPr lang="en-US" sz="2400" dirty="0"/>
              <a:t>Jesus took upon Himself the curse of the covenant.</a:t>
            </a:r>
          </a:p>
        </p:txBody>
      </p:sp>
    </p:spTree>
    <p:extLst>
      <p:ext uri="{BB962C8B-B14F-4D97-AF65-F5344CB8AC3E}">
        <p14:creationId xmlns:p14="http://schemas.microsoft.com/office/powerpoint/2010/main" val="16833553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DD6D2-147B-9DD0-B124-827422EE1E1B}"/>
              </a:ext>
            </a:extLst>
          </p:cNvPr>
          <p:cNvSpPr>
            <a:spLocks noGrp="1"/>
          </p:cNvSpPr>
          <p:nvPr>
            <p:ph type="title"/>
          </p:nvPr>
        </p:nvSpPr>
        <p:spPr/>
        <p:txBody>
          <a:bodyPr/>
          <a:lstStyle/>
          <a:p>
            <a:r>
              <a:rPr lang="en-US" dirty="0"/>
              <a:t>Mediator of the New Testament – 9:15-22</a:t>
            </a:r>
          </a:p>
        </p:txBody>
      </p:sp>
      <p:sp>
        <p:nvSpPr>
          <p:cNvPr id="3" name="Content Placeholder 2">
            <a:extLst>
              <a:ext uri="{FF2B5EF4-FFF2-40B4-BE49-F238E27FC236}">
                <a16:creationId xmlns:a16="http://schemas.microsoft.com/office/drawing/2014/main" id="{18D218D5-AB18-4517-202B-4F9BCD3F3450}"/>
              </a:ext>
            </a:extLst>
          </p:cNvPr>
          <p:cNvSpPr>
            <a:spLocks noGrp="1"/>
          </p:cNvSpPr>
          <p:nvPr>
            <p:ph idx="1"/>
          </p:nvPr>
        </p:nvSpPr>
        <p:spPr/>
        <p:txBody>
          <a:bodyPr>
            <a:normAutofit/>
          </a:bodyPr>
          <a:lstStyle/>
          <a:p>
            <a:pPr marL="514350" indent="-514350">
              <a:buFont typeface="+mj-lt"/>
              <a:buAutoNum type="arabicPeriod" startAt="4"/>
            </a:pPr>
            <a:r>
              <a:rPr lang="en-US" sz="2800" dirty="0"/>
              <a:t>“that those who are called may receive the promise of the eternal inheritance”</a:t>
            </a:r>
          </a:p>
          <a:p>
            <a:pPr lvl="1"/>
            <a:r>
              <a:rPr lang="en-US" sz="2400" dirty="0"/>
              <a:t>The third dependent clause.</a:t>
            </a:r>
          </a:p>
          <a:p>
            <a:pPr lvl="1"/>
            <a:r>
              <a:rPr lang="en-US" sz="2400" dirty="0"/>
              <a:t>All the other phrases in this verse point to this one.</a:t>
            </a:r>
          </a:p>
          <a:p>
            <a:pPr lvl="1"/>
            <a:r>
              <a:rPr lang="en-US" sz="2400" dirty="0"/>
              <a:t>Jesus in His obedience died so that those whom He represents may receive the blessings the covenant promised.</a:t>
            </a:r>
          </a:p>
          <a:p>
            <a:pPr lvl="1"/>
            <a:r>
              <a:rPr lang="en-US" sz="2400" dirty="0"/>
              <a:t>These are the ones who obey the mandates of the covenant.</a:t>
            </a:r>
          </a:p>
        </p:txBody>
      </p:sp>
    </p:spTree>
    <p:extLst>
      <p:ext uri="{BB962C8B-B14F-4D97-AF65-F5344CB8AC3E}">
        <p14:creationId xmlns:p14="http://schemas.microsoft.com/office/powerpoint/2010/main" val="24467763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DD6D2-147B-9DD0-B124-827422EE1E1B}"/>
              </a:ext>
            </a:extLst>
          </p:cNvPr>
          <p:cNvSpPr>
            <a:spLocks noGrp="1"/>
          </p:cNvSpPr>
          <p:nvPr>
            <p:ph type="title"/>
          </p:nvPr>
        </p:nvSpPr>
        <p:spPr/>
        <p:txBody>
          <a:bodyPr/>
          <a:lstStyle/>
          <a:p>
            <a:r>
              <a:rPr lang="en-US" dirty="0"/>
              <a:t>Mediator of the New Testament – 9:15-22</a:t>
            </a:r>
          </a:p>
        </p:txBody>
      </p:sp>
      <p:sp>
        <p:nvSpPr>
          <p:cNvPr id="3" name="Content Placeholder 2">
            <a:extLst>
              <a:ext uri="{FF2B5EF4-FFF2-40B4-BE49-F238E27FC236}">
                <a16:creationId xmlns:a16="http://schemas.microsoft.com/office/drawing/2014/main" id="{18D218D5-AB18-4517-202B-4F9BCD3F3450}"/>
              </a:ext>
            </a:extLst>
          </p:cNvPr>
          <p:cNvSpPr>
            <a:spLocks noGrp="1"/>
          </p:cNvSpPr>
          <p:nvPr>
            <p:ph idx="1"/>
          </p:nvPr>
        </p:nvSpPr>
        <p:spPr/>
        <p:txBody>
          <a:bodyPr>
            <a:normAutofit/>
          </a:bodyPr>
          <a:lstStyle/>
          <a:p>
            <a:r>
              <a:rPr lang="en-US" sz="2800" dirty="0"/>
              <a:t>The argument in Verse 15 is developed in two stages:</a:t>
            </a:r>
          </a:p>
          <a:p>
            <a:pPr lvl="1"/>
            <a:r>
              <a:rPr lang="en-US" sz="2400" dirty="0"/>
              <a:t>Any covenant/testament requires the death of the testator. </a:t>
            </a:r>
            <a:r>
              <a:rPr lang="en-US" sz="2400" b="1" dirty="0"/>
              <a:t>Vs. 16-17</a:t>
            </a:r>
          </a:p>
          <a:p>
            <a:pPr lvl="1"/>
            <a:r>
              <a:rPr lang="en-US" sz="2400" dirty="0"/>
              <a:t>No covenant has ever been made without bloodshed. </a:t>
            </a:r>
            <a:r>
              <a:rPr lang="en-US" sz="2400" b="1" dirty="0"/>
              <a:t>Vs. 18</a:t>
            </a:r>
          </a:p>
          <a:p>
            <a:r>
              <a:rPr lang="en-US" sz="2800" dirty="0"/>
              <a:t>The old covenant was established by shedding of blood. </a:t>
            </a:r>
            <a:r>
              <a:rPr lang="en-US" sz="2800" b="1" dirty="0"/>
              <a:t>Vs. 19-21</a:t>
            </a:r>
          </a:p>
          <a:p>
            <a:r>
              <a:rPr lang="en-US" sz="2800" dirty="0"/>
              <a:t>The section closes by making the point that apart from shedding of blood there is no remission. </a:t>
            </a:r>
            <a:r>
              <a:rPr lang="en-US" sz="2800" b="1" dirty="0"/>
              <a:t>Vs. 22</a:t>
            </a:r>
            <a:endParaRPr lang="en-US" sz="2800" dirty="0"/>
          </a:p>
        </p:txBody>
      </p:sp>
    </p:spTree>
    <p:extLst>
      <p:ext uri="{BB962C8B-B14F-4D97-AF65-F5344CB8AC3E}">
        <p14:creationId xmlns:p14="http://schemas.microsoft.com/office/powerpoint/2010/main" val="2542918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0DF02-2F25-5A5A-15C6-E7E14B3E4D4B}"/>
              </a:ext>
            </a:extLst>
          </p:cNvPr>
          <p:cNvSpPr>
            <a:spLocks noGrp="1"/>
          </p:cNvSpPr>
          <p:nvPr>
            <p:ph type="title"/>
          </p:nvPr>
        </p:nvSpPr>
        <p:spPr/>
        <p:txBody>
          <a:bodyPr/>
          <a:lstStyle/>
          <a:p>
            <a:r>
              <a:rPr lang="en-US" dirty="0"/>
              <a:t>Hebrews 9:23-28</a:t>
            </a:r>
          </a:p>
        </p:txBody>
      </p:sp>
      <p:sp>
        <p:nvSpPr>
          <p:cNvPr id="3" name="Content Placeholder 2">
            <a:extLst>
              <a:ext uri="{FF2B5EF4-FFF2-40B4-BE49-F238E27FC236}">
                <a16:creationId xmlns:a16="http://schemas.microsoft.com/office/drawing/2014/main" id="{78A8B05B-A0CA-D6DD-4A2E-BF5BFB4744D7}"/>
              </a:ext>
            </a:extLst>
          </p:cNvPr>
          <p:cNvSpPr>
            <a:spLocks noGrp="1"/>
          </p:cNvSpPr>
          <p:nvPr>
            <p:ph idx="1"/>
          </p:nvPr>
        </p:nvSpPr>
        <p:spPr>
          <a:xfrm>
            <a:off x="680321" y="2336873"/>
            <a:ext cx="9613861" cy="4108532"/>
          </a:xfrm>
        </p:spPr>
        <p:txBody>
          <a:bodyPr>
            <a:normAutofit lnSpcReduction="10000"/>
          </a:bodyPr>
          <a:lstStyle/>
          <a:p>
            <a:r>
              <a:rPr lang="en-US" sz="2800" b="1" u="sng" dirty="0">
                <a:hlinkClick r:id="rId2">
                  <a:extLst>
                    <a:ext uri="{A12FA001-AC4F-418D-AE19-62706E023703}">
                      <ahyp:hlinkClr xmlns:ahyp="http://schemas.microsoft.com/office/drawing/2018/hyperlinkcolor" val="tx"/>
                    </a:ext>
                  </a:extLst>
                </a:hlinkClick>
              </a:rPr>
              <a:t>Heb 9:23</a:t>
            </a:r>
            <a:r>
              <a:rPr lang="en-US" sz="2800" dirty="0">
                <a:hlinkClick r:id="rId2">
                  <a:extLst>
                    <a:ext uri="{A12FA001-AC4F-418D-AE19-62706E023703}">
                      <ahyp:hlinkClr xmlns:ahyp="http://schemas.microsoft.com/office/drawing/2018/hyperlinkcolor" val="tx"/>
                    </a:ext>
                  </a:extLst>
                </a:hlinkClick>
              </a:rPr>
              <a:t> </a:t>
            </a:r>
            <a:r>
              <a:rPr lang="en-US" sz="2800" dirty="0"/>
              <a:t> Therefore </a:t>
            </a:r>
            <a:r>
              <a:rPr lang="en-US" sz="2800" i="1" dirty="0"/>
              <a:t>it was</a:t>
            </a:r>
            <a:r>
              <a:rPr lang="en-US" sz="2800" dirty="0"/>
              <a:t> necessary that the copies of the things in the heavens should be purified with these, but the heavenly things themselves with better sacrifices than these.</a:t>
            </a:r>
          </a:p>
          <a:p>
            <a:r>
              <a:rPr lang="en-US" sz="2800" b="1" u="sng" dirty="0">
                <a:hlinkClick r:id="rId3">
                  <a:extLst>
                    <a:ext uri="{A12FA001-AC4F-418D-AE19-62706E023703}">
                      <ahyp:hlinkClr xmlns:ahyp="http://schemas.microsoft.com/office/drawing/2018/hyperlinkcolor" val="tx"/>
                    </a:ext>
                  </a:extLst>
                </a:hlinkClick>
              </a:rPr>
              <a:t>Heb 9:24</a:t>
            </a:r>
            <a:r>
              <a:rPr lang="en-US" sz="2800" dirty="0">
                <a:hlinkClick r:id="rId3">
                  <a:extLst>
                    <a:ext uri="{A12FA001-AC4F-418D-AE19-62706E023703}">
                      <ahyp:hlinkClr xmlns:ahyp="http://schemas.microsoft.com/office/drawing/2018/hyperlinkcolor" val="tx"/>
                    </a:ext>
                  </a:extLst>
                </a:hlinkClick>
              </a:rPr>
              <a:t> </a:t>
            </a:r>
            <a:r>
              <a:rPr lang="en-US" sz="2800" dirty="0"/>
              <a:t> For Christ has not entered the holy places made with hands, </a:t>
            </a:r>
            <a:r>
              <a:rPr lang="en-US" sz="2800" i="1" dirty="0"/>
              <a:t>which are</a:t>
            </a:r>
            <a:r>
              <a:rPr lang="en-US" sz="2800" dirty="0"/>
              <a:t> copies of the true, but into heaven itself, now to appear in the presence of God for us;</a:t>
            </a:r>
          </a:p>
          <a:p>
            <a:r>
              <a:rPr lang="en-US" sz="2800" b="1" u="sng" dirty="0">
                <a:hlinkClick r:id="rId4">
                  <a:extLst>
                    <a:ext uri="{A12FA001-AC4F-418D-AE19-62706E023703}">
                      <ahyp:hlinkClr xmlns:ahyp="http://schemas.microsoft.com/office/drawing/2018/hyperlinkcolor" val="tx"/>
                    </a:ext>
                  </a:extLst>
                </a:hlinkClick>
              </a:rPr>
              <a:t>Heb 9:25</a:t>
            </a:r>
            <a:r>
              <a:rPr lang="en-US" sz="2800" dirty="0">
                <a:hlinkClick r:id="rId4">
                  <a:extLst>
                    <a:ext uri="{A12FA001-AC4F-418D-AE19-62706E023703}">
                      <ahyp:hlinkClr xmlns:ahyp="http://schemas.microsoft.com/office/drawing/2018/hyperlinkcolor" val="tx"/>
                    </a:ext>
                  </a:extLst>
                </a:hlinkClick>
              </a:rPr>
              <a:t> </a:t>
            </a:r>
            <a:r>
              <a:rPr lang="en-US" sz="2800" dirty="0"/>
              <a:t> not that He should offer Himself often, as the high priest enters the Most Holy Place every year with blood of another—</a:t>
            </a:r>
          </a:p>
        </p:txBody>
      </p:sp>
    </p:spTree>
    <p:extLst>
      <p:ext uri="{BB962C8B-B14F-4D97-AF65-F5344CB8AC3E}">
        <p14:creationId xmlns:p14="http://schemas.microsoft.com/office/powerpoint/2010/main" val="7838936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0DF02-2F25-5A5A-15C6-E7E14B3E4D4B}"/>
              </a:ext>
            </a:extLst>
          </p:cNvPr>
          <p:cNvSpPr>
            <a:spLocks noGrp="1"/>
          </p:cNvSpPr>
          <p:nvPr>
            <p:ph type="title"/>
          </p:nvPr>
        </p:nvSpPr>
        <p:spPr/>
        <p:txBody>
          <a:bodyPr/>
          <a:lstStyle/>
          <a:p>
            <a:r>
              <a:rPr lang="en-US" dirty="0"/>
              <a:t>Hebrews 9:23-28</a:t>
            </a:r>
          </a:p>
        </p:txBody>
      </p:sp>
      <p:sp>
        <p:nvSpPr>
          <p:cNvPr id="3" name="Content Placeholder 2">
            <a:extLst>
              <a:ext uri="{FF2B5EF4-FFF2-40B4-BE49-F238E27FC236}">
                <a16:creationId xmlns:a16="http://schemas.microsoft.com/office/drawing/2014/main" id="{78A8B05B-A0CA-D6DD-4A2E-BF5BFB4744D7}"/>
              </a:ext>
            </a:extLst>
          </p:cNvPr>
          <p:cNvSpPr>
            <a:spLocks noGrp="1"/>
          </p:cNvSpPr>
          <p:nvPr>
            <p:ph idx="1"/>
          </p:nvPr>
        </p:nvSpPr>
        <p:spPr>
          <a:xfrm>
            <a:off x="680321" y="2336873"/>
            <a:ext cx="9613861" cy="4108532"/>
          </a:xfrm>
        </p:spPr>
        <p:txBody>
          <a:bodyPr>
            <a:normAutofit/>
          </a:bodyPr>
          <a:lstStyle/>
          <a:p>
            <a:r>
              <a:rPr lang="en-US" sz="2800" b="1" u="sng" dirty="0">
                <a:hlinkClick r:id="rId2">
                  <a:extLst>
                    <a:ext uri="{A12FA001-AC4F-418D-AE19-62706E023703}">
                      <ahyp:hlinkClr xmlns:ahyp="http://schemas.microsoft.com/office/drawing/2018/hyperlinkcolor" val="tx"/>
                    </a:ext>
                  </a:extLst>
                </a:hlinkClick>
              </a:rPr>
              <a:t>Heb 9:26</a:t>
            </a:r>
            <a:r>
              <a:rPr lang="en-US" sz="2800" dirty="0">
                <a:hlinkClick r:id="rId2">
                  <a:extLst>
                    <a:ext uri="{A12FA001-AC4F-418D-AE19-62706E023703}">
                      <ahyp:hlinkClr xmlns:ahyp="http://schemas.microsoft.com/office/drawing/2018/hyperlinkcolor" val="tx"/>
                    </a:ext>
                  </a:extLst>
                </a:hlinkClick>
              </a:rPr>
              <a:t> </a:t>
            </a:r>
            <a:r>
              <a:rPr lang="en-US" sz="2800" dirty="0"/>
              <a:t> He then would have had to suffer often since the foundation of the world; but now, once at the end of the ages, He has appeared to put away sin by the sacrifice of Himself.</a:t>
            </a:r>
          </a:p>
          <a:p>
            <a:r>
              <a:rPr lang="en-US" sz="2800" b="1" u="sng" dirty="0">
                <a:hlinkClick r:id="rId3">
                  <a:extLst>
                    <a:ext uri="{A12FA001-AC4F-418D-AE19-62706E023703}">
                      <ahyp:hlinkClr xmlns:ahyp="http://schemas.microsoft.com/office/drawing/2018/hyperlinkcolor" val="tx"/>
                    </a:ext>
                  </a:extLst>
                </a:hlinkClick>
              </a:rPr>
              <a:t>Heb 9:27</a:t>
            </a:r>
            <a:r>
              <a:rPr lang="en-US" sz="2800" dirty="0">
                <a:hlinkClick r:id="rId3">
                  <a:extLst>
                    <a:ext uri="{A12FA001-AC4F-418D-AE19-62706E023703}">
                      <ahyp:hlinkClr xmlns:ahyp="http://schemas.microsoft.com/office/drawing/2018/hyperlinkcolor" val="tx"/>
                    </a:ext>
                  </a:extLst>
                </a:hlinkClick>
              </a:rPr>
              <a:t> </a:t>
            </a:r>
            <a:r>
              <a:rPr lang="en-US" sz="2800" dirty="0"/>
              <a:t> And as it is appointed for men to die once, but after this the judgment,</a:t>
            </a:r>
          </a:p>
          <a:p>
            <a:r>
              <a:rPr lang="en-US" sz="2800" b="1" u="sng" dirty="0">
                <a:hlinkClick r:id="rId4">
                  <a:extLst>
                    <a:ext uri="{A12FA001-AC4F-418D-AE19-62706E023703}">
                      <ahyp:hlinkClr xmlns:ahyp="http://schemas.microsoft.com/office/drawing/2018/hyperlinkcolor" val="tx"/>
                    </a:ext>
                  </a:extLst>
                </a:hlinkClick>
              </a:rPr>
              <a:t>Heb 9:28</a:t>
            </a:r>
            <a:r>
              <a:rPr lang="en-US" sz="2800" dirty="0">
                <a:hlinkClick r:id="rId4">
                  <a:extLst>
                    <a:ext uri="{A12FA001-AC4F-418D-AE19-62706E023703}">
                      <ahyp:hlinkClr xmlns:ahyp="http://schemas.microsoft.com/office/drawing/2018/hyperlinkcolor" val="tx"/>
                    </a:ext>
                  </a:extLst>
                </a:hlinkClick>
              </a:rPr>
              <a:t> </a:t>
            </a:r>
            <a:r>
              <a:rPr lang="en-US" sz="2800" dirty="0"/>
              <a:t> so Christ was offered once to bear the sins of many. To those who eagerly wait for Him He will appear a second time, apart from sin, for salvation.</a:t>
            </a:r>
          </a:p>
        </p:txBody>
      </p:sp>
    </p:spTree>
    <p:extLst>
      <p:ext uri="{BB962C8B-B14F-4D97-AF65-F5344CB8AC3E}">
        <p14:creationId xmlns:p14="http://schemas.microsoft.com/office/powerpoint/2010/main" val="7711066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D84F7-44B0-8C98-3120-77650FF70659}"/>
              </a:ext>
            </a:extLst>
          </p:cNvPr>
          <p:cNvSpPr>
            <a:spLocks noGrp="1"/>
          </p:cNvSpPr>
          <p:nvPr>
            <p:ph type="title"/>
          </p:nvPr>
        </p:nvSpPr>
        <p:spPr/>
        <p:txBody>
          <a:bodyPr/>
          <a:lstStyle/>
          <a:p>
            <a:r>
              <a:rPr lang="en-US" dirty="0"/>
              <a:t>The Perfect Sacrifice – 9:23-28</a:t>
            </a:r>
          </a:p>
        </p:txBody>
      </p:sp>
      <p:sp>
        <p:nvSpPr>
          <p:cNvPr id="3" name="Content Placeholder 2">
            <a:extLst>
              <a:ext uri="{FF2B5EF4-FFF2-40B4-BE49-F238E27FC236}">
                <a16:creationId xmlns:a16="http://schemas.microsoft.com/office/drawing/2014/main" id="{89A7AC98-F552-96BA-F6BC-59E5ADB5728C}"/>
              </a:ext>
            </a:extLst>
          </p:cNvPr>
          <p:cNvSpPr>
            <a:spLocks noGrp="1"/>
          </p:cNvSpPr>
          <p:nvPr>
            <p:ph idx="1"/>
          </p:nvPr>
        </p:nvSpPr>
        <p:spPr>
          <a:xfrm>
            <a:off x="680321" y="2336872"/>
            <a:ext cx="9613861" cy="4086229"/>
          </a:xfrm>
        </p:spPr>
        <p:txBody>
          <a:bodyPr>
            <a:normAutofit lnSpcReduction="10000"/>
          </a:bodyPr>
          <a:lstStyle/>
          <a:p>
            <a:r>
              <a:rPr lang="en-US" sz="2800" dirty="0"/>
              <a:t>The chapter ends with the writer summing up the comparison between the old covenant and that which Jesus ushered in.</a:t>
            </a:r>
          </a:p>
          <a:p>
            <a:r>
              <a:rPr lang="en-US" sz="2800" dirty="0"/>
              <a:t>Contrasting emphasis his given between the repeated offerings of the high priest and the one Jesus offered. </a:t>
            </a:r>
            <a:endParaRPr lang="en-US" dirty="0"/>
          </a:p>
          <a:p>
            <a:pPr lvl="1"/>
            <a:r>
              <a:rPr lang="en-US" sz="2400" dirty="0"/>
              <a:t>His one offering was enough for all time. </a:t>
            </a:r>
          </a:p>
          <a:p>
            <a:r>
              <a:rPr lang="en-US" sz="2800" dirty="0"/>
              <a:t>Verse 23 states that the copies of the heavenly things had to be purified with blood.</a:t>
            </a:r>
          </a:p>
          <a:p>
            <a:r>
              <a:rPr lang="en-US" sz="2800" dirty="0"/>
              <a:t>The heavenly things were purified with “better sacrifices” – the blood of Jesus.</a:t>
            </a:r>
          </a:p>
        </p:txBody>
      </p:sp>
    </p:spTree>
    <p:extLst>
      <p:ext uri="{BB962C8B-B14F-4D97-AF65-F5344CB8AC3E}">
        <p14:creationId xmlns:p14="http://schemas.microsoft.com/office/powerpoint/2010/main" val="2901009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D84F7-44B0-8C98-3120-77650FF70659}"/>
              </a:ext>
            </a:extLst>
          </p:cNvPr>
          <p:cNvSpPr>
            <a:spLocks noGrp="1"/>
          </p:cNvSpPr>
          <p:nvPr>
            <p:ph type="title"/>
          </p:nvPr>
        </p:nvSpPr>
        <p:spPr/>
        <p:txBody>
          <a:bodyPr/>
          <a:lstStyle/>
          <a:p>
            <a:r>
              <a:rPr lang="en-US" dirty="0"/>
              <a:t>The Perfect Sacrifice – 9:23-28</a:t>
            </a:r>
          </a:p>
        </p:txBody>
      </p:sp>
      <p:sp>
        <p:nvSpPr>
          <p:cNvPr id="3" name="Content Placeholder 2">
            <a:extLst>
              <a:ext uri="{FF2B5EF4-FFF2-40B4-BE49-F238E27FC236}">
                <a16:creationId xmlns:a16="http://schemas.microsoft.com/office/drawing/2014/main" id="{89A7AC98-F552-96BA-F6BC-59E5ADB5728C}"/>
              </a:ext>
            </a:extLst>
          </p:cNvPr>
          <p:cNvSpPr>
            <a:spLocks noGrp="1"/>
          </p:cNvSpPr>
          <p:nvPr>
            <p:ph idx="1"/>
          </p:nvPr>
        </p:nvSpPr>
        <p:spPr/>
        <p:txBody>
          <a:bodyPr>
            <a:normAutofit/>
          </a:bodyPr>
          <a:lstStyle/>
          <a:p>
            <a:r>
              <a:rPr lang="en-US" sz="2800" dirty="0"/>
              <a:t>Emphasizes is given to the single sacrifice of Jesus compared to the continual sacrifices of the old covenant. </a:t>
            </a:r>
            <a:r>
              <a:rPr lang="en-US" sz="2800" b="1" dirty="0"/>
              <a:t>Vs. 25</a:t>
            </a:r>
            <a:endParaRPr lang="en-US" sz="2800" dirty="0"/>
          </a:p>
          <a:p>
            <a:r>
              <a:rPr lang="en-US" sz="2800" dirty="0"/>
              <a:t>Two very important things are implied in verse 26 .</a:t>
            </a:r>
          </a:p>
          <a:p>
            <a:pPr marL="914400" lvl="1" indent="-457200">
              <a:buFont typeface="+mj-lt"/>
              <a:buAutoNum type="arabicPeriod"/>
            </a:pPr>
            <a:r>
              <a:rPr lang="en-US" sz="2400" dirty="0"/>
              <a:t>Christ always existed, if not the idea that he would have had to suffer often from the foundation of the world would be impossible.</a:t>
            </a:r>
          </a:p>
          <a:p>
            <a:pPr marL="914400" lvl="1" indent="-457200">
              <a:buFont typeface="+mj-lt"/>
              <a:buAutoNum type="arabicPeriod"/>
            </a:pPr>
            <a:r>
              <a:rPr lang="en-US" sz="2400" dirty="0"/>
              <a:t>Christ’s sacrifice reaches back into the past and saves them from sins as well as those in the present and future.</a:t>
            </a:r>
          </a:p>
        </p:txBody>
      </p:sp>
    </p:spTree>
    <p:extLst>
      <p:ext uri="{BB962C8B-B14F-4D97-AF65-F5344CB8AC3E}">
        <p14:creationId xmlns:p14="http://schemas.microsoft.com/office/powerpoint/2010/main" val="1928326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D84F7-44B0-8C98-3120-77650FF70659}"/>
              </a:ext>
            </a:extLst>
          </p:cNvPr>
          <p:cNvSpPr>
            <a:spLocks noGrp="1"/>
          </p:cNvSpPr>
          <p:nvPr>
            <p:ph type="title"/>
          </p:nvPr>
        </p:nvSpPr>
        <p:spPr/>
        <p:txBody>
          <a:bodyPr/>
          <a:lstStyle/>
          <a:p>
            <a:r>
              <a:rPr lang="en-US" dirty="0"/>
              <a:t>The Perfect Sacrifice – 9:23-28</a:t>
            </a:r>
          </a:p>
        </p:txBody>
      </p:sp>
      <p:sp>
        <p:nvSpPr>
          <p:cNvPr id="3" name="Content Placeholder 2">
            <a:extLst>
              <a:ext uri="{FF2B5EF4-FFF2-40B4-BE49-F238E27FC236}">
                <a16:creationId xmlns:a16="http://schemas.microsoft.com/office/drawing/2014/main" id="{89A7AC98-F552-96BA-F6BC-59E5ADB5728C}"/>
              </a:ext>
            </a:extLst>
          </p:cNvPr>
          <p:cNvSpPr>
            <a:spLocks noGrp="1"/>
          </p:cNvSpPr>
          <p:nvPr>
            <p:ph idx="1"/>
          </p:nvPr>
        </p:nvSpPr>
        <p:spPr/>
        <p:txBody>
          <a:bodyPr>
            <a:normAutofit/>
          </a:bodyPr>
          <a:lstStyle/>
          <a:p>
            <a:r>
              <a:rPr lang="en-US" sz="2800" dirty="0"/>
              <a:t>The phrase</a:t>
            </a:r>
            <a:r>
              <a:rPr lang="en-US" dirty="0"/>
              <a:t> “</a:t>
            </a:r>
            <a:r>
              <a:rPr lang="en-US" sz="2800" dirty="0"/>
              <a:t>once at the end of the ages” in verse 26 refers to the time God chose for the revelation of the Gospel.</a:t>
            </a:r>
          </a:p>
          <a:p>
            <a:pPr lvl="1"/>
            <a:r>
              <a:rPr lang="en-US" sz="2400" dirty="0"/>
              <a:t>That time is also the time toward which all ages had been pointing.</a:t>
            </a:r>
          </a:p>
          <a:p>
            <a:r>
              <a:rPr lang="en-US" sz="2800" dirty="0"/>
              <a:t>The fact that every man will die is stressed in Verse 27  but that is not the main point he is trying to make.</a:t>
            </a:r>
          </a:p>
          <a:p>
            <a:pPr lvl="1"/>
            <a:r>
              <a:rPr lang="en-US" sz="2400" dirty="0"/>
              <a:t>What he is saying is that we will die but once and Christ suffered only once.</a:t>
            </a:r>
          </a:p>
        </p:txBody>
      </p:sp>
    </p:spTree>
    <p:extLst>
      <p:ext uri="{BB962C8B-B14F-4D97-AF65-F5344CB8AC3E}">
        <p14:creationId xmlns:p14="http://schemas.microsoft.com/office/powerpoint/2010/main" val="2816380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D84F7-44B0-8C98-3120-77650FF70659}"/>
              </a:ext>
            </a:extLst>
          </p:cNvPr>
          <p:cNvSpPr>
            <a:spLocks noGrp="1"/>
          </p:cNvSpPr>
          <p:nvPr>
            <p:ph type="title"/>
          </p:nvPr>
        </p:nvSpPr>
        <p:spPr/>
        <p:txBody>
          <a:bodyPr/>
          <a:lstStyle/>
          <a:p>
            <a:r>
              <a:rPr lang="en-US" dirty="0"/>
              <a:t>The Perfect Sacrifice – 9:23-28</a:t>
            </a:r>
          </a:p>
        </p:txBody>
      </p:sp>
      <p:sp>
        <p:nvSpPr>
          <p:cNvPr id="3" name="Content Placeholder 2">
            <a:extLst>
              <a:ext uri="{FF2B5EF4-FFF2-40B4-BE49-F238E27FC236}">
                <a16:creationId xmlns:a16="http://schemas.microsoft.com/office/drawing/2014/main" id="{89A7AC98-F552-96BA-F6BC-59E5ADB5728C}"/>
              </a:ext>
            </a:extLst>
          </p:cNvPr>
          <p:cNvSpPr>
            <a:spLocks noGrp="1"/>
          </p:cNvSpPr>
          <p:nvPr>
            <p:ph idx="1"/>
          </p:nvPr>
        </p:nvSpPr>
        <p:spPr/>
        <p:txBody>
          <a:bodyPr>
            <a:normAutofit/>
          </a:bodyPr>
          <a:lstStyle/>
          <a:p>
            <a:r>
              <a:rPr lang="en-US" sz="2800" dirty="0"/>
              <a:t>After death comes the judgment.</a:t>
            </a:r>
          </a:p>
          <a:p>
            <a:pPr lvl="1"/>
            <a:r>
              <a:rPr lang="en-US" sz="2400" dirty="0"/>
              <a:t>More will be said about judgment in chapter 10.</a:t>
            </a:r>
          </a:p>
          <a:p>
            <a:r>
              <a:rPr lang="en-US" sz="2800" dirty="0"/>
              <a:t>Here the point is that Jesus died one time and after that God’s judgment was satisfied.</a:t>
            </a:r>
          </a:p>
          <a:p>
            <a:pPr lvl="1"/>
            <a:r>
              <a:rPr lang="en-US" sz="2400" dirty="0"/>
              <a:t>The sins of man were atoned for and forgiven.</a:t>
            </a:r>
          </a:p>
        </p:txBody>
      </p:sp>
    </p:spTree>
    <p:extLst>
      <p:ext uri="{BB962C8B-B14F-4D97-AF65-F5344CB8AC3E}">
        <p14:creationId xmlns:p14="http://schemas.microsoft.com/office/powerpoint/2010/main" val="2042412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D84F7-44B0-8C98-3120-77650FF70659}"/>
              </a:ext>
            </a:extLst>
          </p:cNvPr>
          <p:cNvSpPr>
            <a:spLocks noGrp="1"/>
          </p:cNvSpPr>
          <p:nvPr>
            <p:ph type="title"/>
          </p:nvPr>
        </p:nvSpPr>
        <p:spPr/>
        <p:txBody>
          <a:bodyPr/>
          <a:lstStyle/>
          <a:p>
            <a:r>
              <a:rPr lang="en-US" dirty="0"/>
              <a:t>The Perfect Sacrifice – 9:23-28</a:t>
            </a:r>
          </a:p>
        </p:txBody>
      </p:sp>
      <p:sp>
        <p:nvSpPr>
          <p:cNvPr id="3" name="Content Placeholder 2">
            <a:extLst>
              <a:ext uri="{FF2B5EF4-FFF2-40B4-BE49-F238E27FC236}">
                <a16:creationId xmlns:a16="http://schemas.microsoft.com/office/drawing/2014/main" id="{89A7AC98-F552-96BA-F6BC-59E5ADB5728C}"/>
              </a:ext>
            </a:extLst>
          </p:cNvPr>
          <p:cNvSpPr>
            <a:spLocks noGrp="1"/>
          </p:cNvSpPr>
          <p:nvPr>
            <p:ph idx="1"/>
          </p:nvPr>
        </p:nvSpPr>
        <p:spPr/>
        <p:txBody>
          <a:bodyPr>
            <a:normAutofit/>
          </a:bodyPr>
          <a:lstStyle/>
          <a:p>
            <a:r>
              <a:rPr lang="en-US" sz="2800" dirty="0"/>
              <a:t>When Christ returns it will be to bring final deliverance of God’s people from death. </a:t>
            </a:r>
            <a:r>
              <a:rPr lang="en-US" sz="2800" b="1" dirty="0"/>
              <a:t>Vs. 28</a:t>
            </a:r>
            <a:endParaRPr lang="en-US" sz="2800" dirty="0"/>
          </a:p>
          <a:p>
            <a:pPr lvl="1"/>
            <a:r>
              <a:rPr lang="en-US" sz="2400" dirty="0"/>
              <a:t>The work of atoning for sin is over.</a:t>
            </a:r>
          </a:p>
          <a:p>
            <a:pPr lvl="1"/>
            <a:r>
              <a:rPr lang="en-US" sz="2400" dirty="0"/>
              <a:t>The second coming will have nothing to do with that.</a:t>
            </a:r>
          </a:p>
        </p:txBody>
      </p:sp>
    </p:spTree>
    <p:extLst>
      <p:ext uri="{BB962C8B-B14F-4D97-AF65-F5344CB8AC3E}">
        <p14:creationId xmlns:p14="http://schemas.microsoft.com/office/powerpoint/2010/main" val="1795990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4ECD6-6574-5A34-65A0-B23968D35BE7}"/>
              </a:ext>
            </a:extLst>
          </p:cNvPr>
          <p:cNvSpPr>
            <a:spLocks noGrp="1"/>
          </p:cNvSpPr>
          <p:nvPr>
            <p:ph type="title"/>
          </p:nvPr>
        </p:nvSpPr>
        <p:spPr/>
        <p:txBody>
          <a:bodyPr/>
          <a:lstStyle/>
          <a:p>
            <a:r>
              <a:rPr lang="en-US" dirty="0"/>
              <a:t>Hebrews 9:1-5</a:t>
            </a:r>
          </a:p>
        </p:txBody>
      </p:sp>
      <p:sp>
        <p:nvSpPr>
          <p:cNvPr id="3" name="Content Placeholder 2">
            <a:extLst>
              <a:ext uri="{FF2B5EF4-FFF2-40B4-BE49-F238E27FC236}">
                <a16:creationId xmlns:a16="http://schemas.microsoft.com/office/drawing/2014/main" id="{7484D953-DA4D-7AC6-A012-E5DA7CD3193E}"/>
              </a:ext>
            </a:extLst>
          </p:cNvPr>
          <p:cNvSpPr>
            <a:spLocks noGrp="1"/>
          </p:cNvSpPr>
          <p:nvPr>
            <p:ph idx="1"/>
          </p:nvPr>
        </p:nvSpPr>
        <p:spPr/>
        <p:txBody>
          <a:bodyPr>
            <a:normAutofit/>
          </a:bodyPr>
          <a:lstStyle/>
          <a:p>
            <a:r>
              <a:rPr lang="en-US" sz="2800" b="1" u="sng" dirty="0">
                <a:hlinkClick r:id="rId2">
                  <a:extLst>
                    <a:ext uri="{A12FA001-AC4F-418D-AE19-62706E023703}">
                      <ahyp:hlinkClr xmlns:ahyp="http://schemas.microsoft.com/office/drawing/2018/hyperlinkcolor" val="tx"/>
                    </a:ext>
                  </a:extLst>
                </a:hlinkClick>
              </a:rPr>
              <a:t>Heb 9:4</a:t>
            </a:r>
            <a:r>
              <a:rPr lang="en-US" sz="2800" dirty="0">
                <a:hlinkClick r:id="rId2">
                  <a:extLst>
                    <a:ext uri="{A12FA001-AC4F-418D-AE19-62706E023703}">
                      <ahyp:hlinkClr xmlns:ahyp="http://schemas.microsoft.com/office/drawing/2018/hyperlinkcolor" val="tx"/>
                    </a:ext>
                  </a:extLst>
                </a:hlinkClick>
              </a:rPr>
              <a:t> </a:t>
            </a:r>
            <a:r>
              <a:rPr lang="en-US" sz="2800" dirty="0"/>
              <a:t> which had the golden censer and the ark of the covenant overlaid on all sides with gold, in which </a:t>
            </a:r>
            <a:r>
              <a:rPr lang="en-US" sz="2800" i="1" dirty="0"/>
              <a:t>were</a:t>
            </a:r>
            <a:r>
              <a:rPr lang="en-US" sz="2800" dirty="0"/>
              <a:t> the golden pot that had the manna, Aaron's rod that budded, and the tablets of the covenant;</a:t>
            </a:r>
          </a:p>
          <a:p>
            <a:r>
              <a:rPr lang="en-US" sz="2800" b="1" u="sng" dirty="0">
                <a:hlinkClick r:id="rId3">
                  <a:extLst>
                    <a:ext uri="{A12FA001-AC4F-418D-AE19-62706E023703}">
                      <ahyp:hlinkClr xmlns:ahyp="http://schemas.microsoft.com/office/drawing/2018/hyperlinkcolor" val="tx"/>
                    </a:ext>
                  </a:extLst>
                </a:hlinkClick>
              </a:rPr>
              <a:t>Heb 9:5</a:t>
            </a:r>
            <a:r>
              <a:rPr lang="en-US" sz="2800" dirty="0">
                <a:hlinkClick r:id="rId3">
                  <a:extLst>
                    <a:ext uri="{A12FA001-AC4F-418D-AE19-62706E023703}">
                      <ahyp:hlinkClr xmlns:ahyp="http://schemas.microsoft.com/office/drawing/2018/hyperlinkcolor" val="tx"/>
                    </a:ext>
                  </a:extLst>
                </a:hlinkClick>
              </a:rPr>
              <a:t> </a:t>
            </a:r>
            <a:r>
              <a:rPr lang="en-US" sz="2800" dirty="0"/>
              <a:t> and above it were the cherubim of glory overshadowing the mercy seat. Of these things we cannot now speak in detail.</a:t>
            </a:r>
          </a:p>
        </p:txBody>
      </p:sp>
    </p:spTree>
    <p:extLst>
      <p:ext uri="{BB962C8B-B14F-4D97-AF65-F5344CB8AC3E}">
        <p14:creationId xmlns:p14="http://schemas.microsoft.com/office/powerpoint/2010/main" val="2338011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53B1C-6BEC-2B8B-5957-0F160019A0D2}"/>
              </a:ext>
            </a:extLst>
          </p:cNvPr>
          <p:cNvSpPr>
            <a:spLocks noGrp="1"/>
          </p:cNvSpPr>
          <p:nvPr>
            <p:ph type="title"/>
          </p:nvPr>
        </p:nvSpPr>
        <p:spPr/>
        <p:txBody>
          <a:bodyPr/>
          <a:lstStyle/>
          <a:p>
            <a:r>
              <a:rPr lang="en-US" dirty="0"/>
              <a:t>The Sanctuary under the Old Covenant – vs. 1-5</a:t>
            </a:r>
          </a:p>
        </p:txBody>
      </p:sp>
      <p:sp>
        <p:nvSpPr>
          <p:cNvPr id="3" name="Content Placeholder 2">
            <a:extLst>
              <a:ext uri="{FF2B5EF4-FFF2-40B4-BE49-F238E27FC236}">
                <a16:creationId xmlns:a16="http://schemas.microsoft.com/office/drawing/2014/main" id="{DE3B6725-8C26-AB3A-AF93-877CB0561A0D}"/>
              </a:ext>
            </a:extLst>
          </p:cNvPr>
          <p:cNvSpPr>
            <a:spLocks noGrp="1"/>
          </p:cNvSpPr>
          <p:nvPr>
            <p:ph idx="1"/>
          </p:nvPr>
        </p:nvSpPr>
        <p:spPr/>
        <p:txBody>
          <a:bodyPr>
            <a:normAutofit lnSpcReduction="10000"/>
          </a:bodyPr>
          <a:lstStyle/>
          <a:p>
            <a:r>
              <a:rPr lang="en-US" sz="2800" dirty="0"/>
              <a:t>The writer provides a brief summary of the Tabernacle as it was described in </a:t>
            </a:r>
            <a:r>
              <a:rPr lang="en-US" sz="2800" b="1" dirty="0"/>
              <a:t>Ex. 25-31, 35-40</a:t>
            </a:r>
            <a:r>
              <a:rPr lang="en-US" sz="2800" dirty="0"/>
              <a:t>.</a:t>
            </a:r>
          </a:p>
          <a:p>
            <a:pPr lvl="1"/>
            <a:r>
              <a:rPr lang="en-US" sz="2400" dirty="0"/>
              <a:t>He identifies that there were 2 compartments and what was in each one. </a:t>
            </a:r>
          </a:p>
          <a:p>
            <a:r>
              <a:rPr lang="en-US" sz="2800" dirty="0"/>
              <a:t>These things are summarized so that the comparison to the New Covenant can be offered. </a:t>
            </a:r>
          </a:p>
          <a:p>
            <a:r>
              <a:rPr lang="en-US" sz="2800" dirty="0"/>
              <a:t>A key element to be understood is that the Old Covenant was made of “earthly things” which will be compared to the ”heavenly things” of the New Covenant.</a:t>
            </a:r>
          </a:p>
        </p:txBody>
      </p:sp>
    </p:spTree>
    <p:extLst>
      <p:ext uri="{BB962C8B-B14F-4D97-AF65-F5344CB8AC3E}">
        <p14:creationId xmlns:p14="http://schemas.microsoft.com/office/powerpoint/2010/main" val="1499676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53B1C-6BEC-2B8B-5957-0F160019A0D2}"/>
              </a:ext>
            </a:extLst>
          </p:cNvPr>
          <p:cNvSpPr>
            <a:spLocks noGrp="1"/>
          </p:cNvSpPr>
          <p:nvPr>
            <p:ph type="title"/>
          </p:nvPr>
        </p:nvSpPr>
        <p:spPr/>
        <p:txBody>
          <a:bodyPr/>
          <a:lstStyle/>
          <a:p>
            <a:r>
              <a:rPr lang="en-US" dirty="0"/>
              <a:t>The Sanctuary under the Old Covenant – vs. 1-5</a:t>
            </a:r>
          </a:p>
        </p:txBody>
      </p:sp>
      <p:sp>
        <p:nvSpPr>
          <p:cNvPr id="3" name="Content Placeholder 2">
            <a:extLst>
              <a:ext uri="{FF2B5EF4-FFF2-40B4-BE49-F238E27FC236}">
                <a16:creationId xmlns:a16="http://schemas.microsoft.com/office/drawing/2014/main" id="{DE3B6725-8C26-AB3A-AF93-877CB0561A0D}"/>
              </a:ext>
            </a:extLst>
          </p:cNvPr>
          <p:cNvSpPr>
            <a:spLocks noGrp="1"/>
          </p:cNvSpPr>
          <p:nvPr>
            <p:ph idx="1"/>
          </p:nvPr>
        </p:nvSpPr>
        <p:spPr/>
        <p:txBody>
          <a:bodyPr>
            <a:normAutofit/>
          </a:bodyPr>
          <a:lstStyle/>
          <a:p>
            <a:r>
              <a:rPr lang="en-US" sz="2800" dirty="0"/>
              <a:t>He explains that the Old Covenant “had ordinances of divine service.”</a:t>
            </a:r>
          </a:p>
          <a:p>
            <a:r>
              <a:rPr lang="en-US" sz="2800" dirty="0"/>
              <a:t>Notice that he references these things in the past tense. There are 2 reasons he does so:</a:t>
            </a:r>
          </a:p>
          <a:p>
            <a:pPr marL="914400" lvl="1" indent="-457200">
              <a:buFont typeface="+mj-lt"/>
              <a:buAutoNum type="arabicPeriod"/>
            </a:pPr>
            <a:r>
              <a:rPr lang="en-US" sz="2400" dirty="0"/>
              <a:t>The fact that the Holy of Holies is empty.</a:t>
            </a:r>
          </a:p>
          <a:p>
            <a:pPr marL="914400" lvl="1" indent="-457200">
              <a:buFont typeface="+mj-lt"/>
              <a:buAutoNum type="arabicPeriod"/>
            </a:pPr>
            <a:r>
              <a:rPr lang="en-US" sz="2400" dirty="0"/>
              <a:t>Christ has now made all that obsolete.</a:t>
            </a:r>
          </a:p>
          <a:p>
            <a:r>
              <a:rPr lang="en-US" sz="2800" dirty="0"/>
              <a:t>For those who have embraced Jesus as Messiah most certainly these practices are in the past tense!</a:t>
            </a:r>
          </a:p>
        </p:txBody>
      </p:sp>
    </p:spTree>
    <p:extLst>
      <p:ext uri="{BB962C8B-B14F-4D97-AF65-F5344CB8AC3E}">
        <p14:creationId xmlns:p14="http://schemas.microsoft.com/office/powerpoint/2010/main" val="3746328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53B1C-6BEC-2B8B-5957-0F160019A0D2}"/>
              </a:ext>
            </a:extLst>
          </p:cNvPr>
          <p:cNvSpPr>
            <a:spLocks noGrp="1"/>
          </p:cNvSpPr>
          <p:nvPr>
            <p:ph type="title"/>
          </p:nvPr>
        </p:nvSpPr>
        <p:spPr/>
        <p:txBody>
          <a:bodyPr/>
          <a:lstStyle/>
          <a:p>
            <a:r>
              <a:rPr lang="en-US" dirty="0"/>
              <a:t>The Sanctuary under the Old Covenant – vs. 1-5</a:t>
            </a:r>
          </a:p>
        </p:txBody>
      </p:sp>
      <p:sp>
        <p:nvSpPr>
          <p:cNvPr id="3" name="Content Placeholder 2">
            <a:extLst>
              <a:ext uri="{FF2B5EF4-FFF2-40B4-BE49-F238E27FC236}">
                <a16:creationId xmlns:a16="http://schemas.microsoft.com/office/drawing/2014/main" id="{DE3B6725-8C26-AB3A-AF93-877CB0561A0D}"/>
              </a:ext>
            </a:extLst>
          </p:cNvPr>
          <p:cNvSpPr>
            <a:spLocks noGrp="1"/>
          </p:cNvSpPr>
          <p:nvPr>
            <p:ph idx="1"/>
          </p:nvPr>
        </p:nvSpPr>
        <p:spPr/>
        <p:txBody>
          <a:bodyPr>
            <a:normAutofit/>
          </a:bodyPr>
          <a:lstStyle/>
          <a:p>
            <a:r>
              <a:rPr lang="en-US" sz="2800" dirty="0"/>
              <a:t>In verse 2 he describes the items that were found in the first Tabernacle.</a:t>
            </a:r>
          </a:p>
          <a:p>
            <a:r>
              <a:rPr lang="en-US" sz="2800" dirty="0"/>
              <a:t>The candlestick</a:t>
            </a:r>
          </a:p>
          <a:p>
            <a:pPr lvl="1"/>
            <a:r>
              <a:rPr lang="en-US" sz="2400" dirty="0"/>
              <a:t>The only source of light in a space without windows.</a:t>
            </a:r>
          </a:p>
          <a:p>
            <a:pPr lvl="1"/>
            <a:r>
              <a:rPr lang="en-US" sz="2400" dirty="0"/>
              <a:t>Described in Ex. 25:31-39; 37:17-24</a:t>
            </a:r>
          </a:p>
          <a:p>
            <a:r>
              <a:rPr lang="en-US" sz="2800" dirty="0"/>
              <a:t>The table</a:t>
            </a:r>
          </a:p>
          <a:p>
            <a:pPr lvl="1"/>
            <a:r>
              <a:rPr lang="en-US" sz="2400" dirty="0"/>
              <a:t>Made of acacia wood, overlaid with Gold</a:t>
            </a:r>
          </a:p>
          <a:p>
            <a:pPr lvl="1"/>
            <a:r>
              <a:rPr lang="en-US" sz="2400" dirty="0"/>
              <a:t>Place where the showbread was placed.</a:t>
            </a:r>
          </a:p>
        </p:txBody>
      </p:sp>
    </p:spTree>
    <p:extLst>
      <p:ext uri="{BB962C8B-B14F-4D97-AF65-F5344CB8AC3E}">
        <p14:creationId xmlns:p14="http://schemas.microsoft.com/office/powerpoint/2010/main" val="2559292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53B1C-6BEC-2B8B-5957-0F160019A0D2}"/>
              </a:ext>
            </a:extLst>
          </p:cNvPr>
          <p:cNvSpPr>
            <a:spLocks noGrp="1"/>
          </p:cNvSpPr>
          <p:nvPr>
            <p:ph type="title"/>
          </p:nvPr>
        </p:nvSpPr>
        <p:spPr/>
        <p:txBody>
          <a:bodyPr/>
          <a:lstStyle/>
          <a:p>
            <a:r>
              <a:rPr lang="en-US" dirty="0"/>
              <a:t>The Sanctuary under the Old Covenant – vs. 1-5</a:t>
            </a:r>
          </a:p>
        </p:txBody>
      </p:sp>
      <p:sp>
        <p:nvSpPr>
          <p:cNvPr id="3" name="Content Placeholder 2">
            <a:extLst>
              <a:ext uri="{FF2B5EF4-FFF2-40B4-BE49-F238E27FC236}">
                <a16:creationId xmlns:a16="http://schemas.microsoft.com/office/drawing/2014/main" id="{DE3B6725-8C26-AB3A-AF93-877CB0561A0D}"/>
              </a:ext>
            </a:extLst>
          </p:cNvPr>
          <p:cNvSpPr>
            <a:spLocks noGrp="1"/>
          </p:cNvSpPr>
          <p:nvPr>
            <p:ph idx="1"/>
          </p:nvPr>
        </p:nvSpPr>
        <p:spPr/>
        <p:txBody>
          <a:bodyPr>
            <a:normAutofit/>
          </a:bodyPr>
          <a:lstStyle/>
          <a:p>
            <a:r>
              <a:rPr lang="en-US" sz="2800" dirty="0"/>
              <a:t>The showbread.</a:t>
            </a:r>
          </a:p>
          <a:p>
            <a:pPr lvl="1"/>
            <a:r>
              <a:rPr lang="en-US" sz="2400" dirty="0"/>
              <a:t>Consisted of 12 cakes, 1 each representing the 12 tribes of Israel.</a:t>
            </a:r>
          </a:p>
          <a:p>
            <a:pPr lvl="1"/>
            <a:r>
              <a:rPr lang="en-US" sz="2400" dirty="0"/>
              <a:t>It was continually displayed. Replaced as necessary.</a:t>
            </a:r>
          </a:p>
          <a:p>
            <a:pPr lvl="1"/>
            <a:r>
              <a:rPr lang="en-US" sz="2400" dirty="0"/>
              <a:t>Eaten by the priest (and David’s men </a:t>
            </a:r>
            <a:r>
              <a:rPr lang="en-US" sz="2400" b="1" dirty="0"/>
              <a:t>1 Sam. 11:4-6</a:t>
            </a:r>
            <a:r>
              <a:rPr lang="en-US" sz="2400" dirty="0"/>
              <a:t>)</a:t>
            </a:r>
          </a:p>
          <a:p>
            <a:pPr lvl="1"/>
            <a:endParaRPr lang="en-US" sz="2400" dirty="0"/>
          </a:p>
        </p:txBody>
      </p:sp>
    </p:spTree>
    <p:extLst>
      <p:ext uri="{BB962C8B-B14F-4D97-AF65-F5344CB8AC3E}">
        <p14:creationId xmlns:p14="http://schemas.microsoft.com/office/powerpoint/2010/main" val="1698365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53B1C-6BEC-2B8B-5957-0F160019A0D2}"/>
              </a:ext>
            </a:extLst>
          </p:cNvPr>
          <p:cNvSpPr>
            <a:spLocks noGrp="1"/>
          </p:cNvSpPr>
          <p:nvPr>
            <p:ph type="title"/>
          </p:nvPr>
        </p:nvSpPr>
        <p:spPr/>
        <p:txBody>
          <a:bodyPr/>
          <a:lstStyle/>
          <a:p>
            <a:r>
              <a:rPr lang="en-US" dirty="0"/>
              <a:t>The Sanctuary under the Old Covenant – vs. 1-5</a:t>
            </a:r>
          </a:p>
        </p:txBody>
      </p:sp>
      <p:sp>
        <p:nvSpPr>
          <p:cNvPr id="3" name="Content Placeholder 2">
            <a:extLst>
              <a:ext uri="{FF2B5EF4-FFF2-40B4-BE49-F238E27FC236}">
                <a16:creationId xmlns:a16="http://schemas.microsoft.com/office/drawing/2014/main" id="{DE3B6725-8C26-AB3A-AF93-877CB0561A0D}"/>
              </a:ext>
            </a:extLst>
          </p:cNvPr>
          <p:cNvSpPr>
            <a:spLocks noGrp="1"/>
          </p:cNvSpPr>
          <p:nvPr>
            <p:ph idx="1"/>
          </p:nvPr>
        </p:nvSpPr>
        <p:spPr>
          <a:xfrm>
            <a:off x="680321" y="2336873"/>
            <a:ext cx="9613861" cy="3941264"/>
          </a:xfrm>
        </p:spPr>
        <p:txBody>
          <a:bodyPr>
            <a:normAutofit lnSpcReduction="10000"/>
          </a:bodyPr>
          <a:lstStyle/>
          <a:p>
            <a:r>
              <a:rPr lang="en-US" sz="2800" dirty="0"/>
              <a:t>Verse 3 describes the Most Holy Place. </a:t>
            </a:r>
          </a:p>
          <a:p>
            <a:pPr lvl="1"/>
            <a:r>
              <a:rPr lang="en-US" sz="2400" dirty="0"/>
              <a:t>In the Tabernacle this was divided from the Holy Place by a veil or curtain. </a:t>
            </a:r>
            <a:r>
              <a:rPr lang="en-US" sz="2400" b="1" dirty="0"/>
              <a:t>Ex. 26:31-35</a:t>
            </a:r>
            <a:endParaRPr lang="en-US" sz="2400" dirty="0"/>
          </a:p>
          <a:p>
            <a:pPr lvl="1"/>
            <a:r>
              <a:rPr lang="en-US" sz="2400" dirty="0"/>
              <a:t>It was half the size of the Holy Place and very dark. </a:t>
            </a:r>
          </a:p>
          <a:p>
            <a:pPr lvl="1"/>
            <a:r>
              <a:rPr lang="en-US" sz="2400" dirty="0"/>
              <a:t>Reserved for only the High Priest to enter and then only once per year. </a:t>
            </a:r>
          </a:p>
          <a:p>
            <a:pPr lvl="1"/>
            <a:r>
              <a:rPr lang="en-US" sz="2400" dirty="0"/>
              <a:t>The veil represented the separation between God and sinful man.</a:t>
            </a:r>
          </a:p>
          <a:p>
            <a:pPr lvl="1"/>
            <a:r>
              <a:rPr lang="en-US" sz="2400" dirty="0"/>
              <a:t>The veil was also a reminder that the worship of the Old Covenant could not provide man with a permanent way into the presence of God.</a:t>
            </a:r>
          </a:p>
          <a:p>
            <a:pPr lvl="1"/>
            <a:endParaRPr lang="en-US" sz="2400" dirty="0"/>
          </a:p>
          <a:p>
            <a:pPr lvl="1"/>
            <a:endParaRPr lang="en-US" sz="2400" dirty="0"/>
          </a:p>
        </p:txBody>
      </p:sp>
    </p:spTree>
    <p:extLst>
      <p:ext uri="{BB962C8B-B14F-4D97-AF65-F5344CB8AC3E}">
        <p14:creationId xmlns:p14="http://schemas.microsoft.com/office/powerpoint/2010/main" val="729312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{5B4ED4B2-9AB2-1E4E-8E55-C5F4F18D5A3B}tf10001057</Template>
  <TotalTime>42011</TotalTime>
  <Words>2834</Words>
  <Application>Microsoft Macintosh PowerPoint</Application>
  <PresentationFormat>Widescreen</PresentationFormat>
  <Paragraphs>192</Paragraphs>
  <Slides>39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39</vt:i4>
      </vt:variant>
    </vt:vector>
  </HeadingPairs>
  <TitlesOfParts>
    <vt:vector size="42" baseType="lpstr">
      <vt:lpstr>Arial</vt:lpstr>
      <vt:lpstr>Trebuchet MS</vt:lpstr>
      <vt:lpstr>Berlin</vt:lpstr>
      <vt:lpstr>The Ritual of the Old Sanctuary and the Offering of the Perfect Sacrifice</vt:lpstr>
      <vt:lpstr>The Old and New Covenants Contrasted – 9:1-14</vt:lpstr>
      <vt:lpstr>Hebrews 9:1-5</vt:lpstr>
      <vt:lpstr>Hebrews 9:1-5</vt:lpstr>
      <vt:lpstr>The Sanctuary under the Old Covenant – vs. 1-5</vt:lpstr>
      <vt:lpstr>The Sanctuary under the Old Covenant – vs. 1-5</vt:lpstr>
      <vt:lpstr>The Sanctuary under the Old Covenant – vs. 1-5</vt:lpstr>
      <vt:lpstr>The Sanctuary under the Old Covenant – vs. 1-5</vt:lpstr>
      <vt:lpstr>The Sanctuary under the Old Covenant – vs. 1-5</vt:lpstr>
      <vt:lpstr>The Sanctuary under the Old Covenant – vs. 1-5</vt:lpstr>
      <vt:lpstr>The Sanctuary under the Old Covenant – vs. 1-5</vt:lpstr>
      <vt:lpstr>Hebrews 9:6-10</vt:lpstr>
      <vt:lpstr>Hebrews 9:6-10</vt:lpstr>
      <vt:lpstr>Temporary Ritual under the Old Covenant – vs. 6-10</vt:lpstr>
      <vt:lpstr>Temporary Ritual under the Old Covenant – vs. 6-10</vt:lpstr>
      <vt:lpstr>Temporary Ritual under the Old Covenant – vs. 6-10</vt:lpstr>
      <vt:lpstr>Christ’s Greater and More Perfect Tabernacle – vs. 11</vt:lpstr>
      <vt:lpstr>Hebrews 9:12-14</vt:lpstr>
      <vt:lpstr>Christ Offered His Own Blood, Obtained Eternal Redemption – 9:12-14</vt:lpstr>
      <vt:lpstr>Christ Offered His Own Blood, Obtained Eternal Redemption – 9:12-14</vt:lpstr>
      <vt:lpstr>Christ Offered His Own Blood, Obtained Eternal Redemption – 9:12-14</vt:lpstr>
      <vt:lpstr>Christ Offered His Own Blood, Obtained Eternal Redemption – 9:12-14</vt:lpstr>
      <vt:lpstr>Hebrews 9:15-22</vt:lpstr>
      <vt:lpstr>Hebrews 9:15-22</vt:lpstr>
      <vt:lpstr>Hebrews 9:15-22</vt:lpstr>
      <vt:lpstr>Mediator of the New Testament – 9:15-22</vt:lpstr>
      <vt:lpstr>Mediator of the New Testament – 9:15-22</vt:lpstr>
      <vt:lpstr>Mediator of the New Testament – 9:15-22</vt:lpstr>
      <vt:lpstr>Mediator of the New Testament – 9:15-22</vt:lpstr>
      <vt:lpstr>Mediator of the New Testament – 9:15-22</vt:lpstr>
      <vt:lpstr>Mediator of the New Testament – 9:15-22</vt:lpstr>
      <vt:lpstr>Mediator of the New Testament – 9:15-22</vt:lpstr>
      <vt:lpstr>Hebrews 9:23-28</vt:lpstr>
      <vt:lpstr>Hebrews 9:23-28</vt:lpstr>
      <vt:lpstr>The Perfect Sacrifice – 9:23-28</vt:lpstr>
      <vt:lpstr>The Perfect Sacrifice – 9:23-28</vt:lpstr>
      <vt:lpstr>The Perfect Sacrifice – 9:23-28</vt:lpstr>
      <vt:lpstr>The Perfect Sacrifice – 9:23-28</vt:lpstr>
      <vt:lpstr>The Perfect Sacrifice – 9:23-28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 – Introduction (1)</dc:title>
  <dc:creator>Andrew Scott Willis</dc:creator>
  <cp:lastModifiedBy>Andrew Scott Willis</cp:lastModifiedBy>
  <cp:revision>106</cp:revision>
  <dcterms:created xsi:type="dcterms:W3CDTF">2022-02-21T20:09:31Z</dcterms:created>
  <dcterms:modified xsi:type="dcterms:W3CDTF">2022-07-10T23:06:37Z</dcterms:modified>
</cp:coreProperties>
</file>