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7" r:id="rId3"/>
    <p:sldId id="358" r:id="rId4"/>
    <p:sldId id="356"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8945"/>
    <a:srgbClr val="723736"/>
    <a:srgbClr val="A23C30"/>
    <a:srgbClr val="D5684B"/>
    <a:srgbClr val="1D3D81"/>
    <a:srgbClr val="CF4B5E"/>
    <a:srgbClr val="462F29"/>
    <a:srgbClr val="EFD0BC"/>
    <a:srgbClr val="FBFCFE"/>
    <a:srgbClr val="D9D7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19D85C-2EC0-4FCC-82CA-7F9F73F6C8B6}" v="40" dt="2022-08-11T15:52:37.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8/14/2022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chemeClr val="bg1">
              <a:lumMod val="85000"/>
            </a:scheme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8/14/2022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723736"/>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8AFB-CCD1-D6AD-94A3-C16B850401DD}"/>
              </a:ext>
            </a:extLst>
          </p:cNvPr>
          <p:cNvSpPr>
            <a:spLocks noGrp="1"/>
          </p:cNvSpPr>
          <p:nvPr>
            <p:ph type="title"/>
          </p:nvPr>
        </p:nvSpPr>
        <p:spPr/>
        <p:txBody>
          <a:bodyPr/>
          <a:lstStyle/>
          <a:p>
            <a:r>
              <a:rPr lang="en-US" dirty="0"/>
              <a:t>Jesus’s Teaching on Resisting Temptation</a:t>
            </a:r>
          </a:p>
        </p:txBody>
      </p:sp>
      <p:sp>
        <p:nvSpPr>
          <p:cNvPr id="3" name="Content Placeholder 2">
            <a:extLst>
              <a:ext uri="{FF2B5EF4-FFF2-40B4-BE49-F238E27FC236}">
                <a16:creationId xmlns:a16="http://schemas.microsoft.com/office/drawing/2014/main" id="{40855A3A-6C69-FE9B-B070-306380EC5752}"/>
              </a:ext>
            </a:extLst>
          </p:cNvPr>
          <p:cNvSpPr>
            <a:spLocks noGrp="1"/>
          </p:cNvSpPr>
          <p:nvPr>
            <p:ph idx="1"/>
          </p:nvPr>
        </p:nvSpPr>
        <p:spPr/>
        <p:txBody>
          <a:bodyPr>
            <a:normAutofit fontScale="92500" lnSpcReduction="10000"/>
          </a:bodyPr>
          <a:lstStyle/>
          <a:p>
            <a:r>
              <a:rPr lang="en-US" dirty="0"/>
              <a:t>Pray for help: </a:t>
            </a:r>
          </a:p>
          <a:p>
            <a:pPr lvl="1"/>
            <a:r>
              <a:rPr lang="en-US" dirty="0"/>
              <a:t>“And do not lead us into temptation, But deliver us from the evil one” (Matt. 6:13).</a:t>
            </a:r>
          </a:p>
          <a:p>
            <a:pPr lvl="1"/>
            <a:r>
              <a:rPr lang="en-US" dirty="0"/>
              <a:t>“Watch and pray, lest you enter into temptation. The spirit indeed is willing, but the flesh is weak” (Matt. 26:41).</a:t>
            </a:r>
          </a:p>
          <a:p>
            <a:r>
              <a:rPr lang="en-US" dirty="0"/>
              <a:t>Jesus will do His part: </a:t>
            </a:r>
          </a:p>
          <a:p>
            <a:pPr lvl="1"/>
            <a:r>
              <a:rPr lang="en-US" dirty="0"/>
              <a:t>“No temptation has overtaken you except such as is common to man; but God is faithful, who will not allow you to be tempted beyond what you are able, but with the temptation will also make the way of escape, that you may be able to bear it” (1 Cor. 10:13).</a:t>
            </a:r>
          </a:p>
          <a:p>
            <a:pPr lvl="1"/>
            <a:r>
              <a:rPr lang="en-US" dirty="0"/>
              <a:t>“Because you have kept My command to persevere, I also will keep you from the hour of trial which shall come upon the whole world, to test those who dwell on the earth” (Rev. 3:10).</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65661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EE488-07CE-D9F2-892A-6ED887AE5901}"/>
              </a:ext>
            </a:extLst>
          </p:cNvPr>
          <p:cNvSpPr>
            <a:spLocks noGrp="1"/>
          </p:cNvSpPr>
          <p:nvPr>
            <p:ph type="title"/>
          </p:nvPr>
        </p:nvSpPr>
        <p:spPr/>
        <p:txBody>
          <a:bodyPr/>
          <a:lstStyle/>
          <a:p>
            <a:r>
              <a:rPr lang="en-US" sz="4000" b="0" i="0" u="none" strike="noStrike" baseline="0" dirty="0">
                <a:solidFill>
                  <a:srgbClr val="723736"/>
                </a:solidFill>
              </a:rPr>
              <a:t>“Temptations lose their </a:t>
            </a:r>
            <a:r>
              <a:rPr lang="en-US" sz="4000" b="0" i="0" u="none" strike="noStrike" baseline="0" dirty="0" err="1">
                <a:solidFill>
                  <a:srgbClr val="723736"/>
                </a:solidFill>
              </a:rPr>
              <a:t>pow’r</a:t>
            </a:r>
            <a:br>
              <a:rPr lang="en-US" sz="4000" b="0" i="0" u="none" strike="noStrike" baseline="0" dirty="0">
                <a:solidFill>
                  <a:srgbClr val="723736"/>
                </a:solidFill>
              </a:rPr>
            </a:br>
            <a:r>
              <a:rPr lang="en-US" sz="4000" b="0" i="0" u="none" strike="noStrike" baseline="0" dirty="0">
                <a:solidFill>
                  <a:srgbClr val="723736"/>
                </a:solidFill>
              </a:rPr>
              <a:t>When Thou art nigh.”</a:t>
            </a:r>
            <a:endParaRPr lang="en-US" sz="4000" dirty="0">
              <a:solidFill>
                <a:srgbClr val="723736"/>
              </a:solidFill>
            </a:endParaRPr>
          </a:p>
        </p:txBody>
      </p:sp>
      <p:sp>
        <p:nvSpPr>
          <p:cNvPr id="3" name="Content Placeholder 2">
            <a:extLst>
              <a:ext uri="{FF2B5EF4-FFF2-40B4-BE49-F238E27FC236}">
                <a16:creationId xmlns:a16="http://schemas.microsoft.com/office/drawing/2014/main" id="{BE031F85-A5F1-4C19-26A3-8D84868F5A9A}"/>
              </a:ext>
            </a:extLst>
          </p:cNvPr>
          <p:cNvSpPr>
            <a:spLocks noGrp="1"/>
          </p:cNvSpPr>
          <p:nvPr>
            <p:ph idx="1"/>
          </p:nvPr>
        </p:nvSpPr>
        <p:spPr/>
        <p:txBody>
          <a:bodyPr>
            <a:normAutofit/>
          </a:bodyPr>
          <a:lstStyle/>
          <a:p>
            <a:r>
              <a:rPr lang="en-US" dirty="0"/>
              <a:t>How many of us are tempted when we are present at the worship services?</a:t>
            </a:r>
          </a:p>
          <a:p>
            <a:r>
              <a:rPr lang="en-US" dirty="0"/>
              <a:t>How much are we tempted when we are praying?</a:t>
            </a:r>
          </a:p>
          <a:p>
            <a:r>
              <a:rPr lang="en-US" dirty="0"/>
              <a:t>How much are we tempted when we are studying the Bible?</a:t>
            </a:r>
          </a:p>
          <a:p>
            <a:r>
              <a:rPr lang="en-US" dirty="0"/>
              <a:t>How much are we tempted in the presence of other faithful Christians?</a:t>
            </a:r>
          </a:p>
          <a:p>
            <a:r>
              <a:rPr lang="en-US" dirty="0">
                <a:solidFill>
                  <a:srgbClr val="723736"/>
                </a:solidFill>
                <a:latin typeface="+mj-lt"/>
              </a:rPr>
              <a:t>We, therefore, need to pray that Christ will “stay thou near by.” The closer we are to Christ, the less temptations affect us!</a:t>
            </a:r>
          </a:p>
        </p:txBody>
      </p:sp>
    </p:spTree>
    <p:extLst>
      <p:ext uri="{BB962C8B-B14F-4D97-AF65-F5344CB8AC3E}">
        <p14:creationId xmlns:p14="http://schemas.microsoft.com/office/powerpoint/2010/main" val="101468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5EBC-0BD5-38CE-8218-218FC8A07038}"/>
              </a:ext>
            </a:extLst>
          </p:cNvPr>
          <p:cNvSpPr>
            <a:spLocks noGrp="1"/>
          </p:cNvSpPr>
          <p:nvPr>
            <p:ph type="title"/>
          </p:nvPr>
        </p:nvSpPr>
        <p:spPr/>
        <p:txBody>
          <a:bodyPr/>
          <a:lstStyle/>
          <a:p>
            <a:r>
              <a:rPr lang="en-US" dirty="0"/>
              <a:t>3. I Need Jesus or Life Is Vain</a:t>
            </a:r>
          </a:p>
        </p:txBody>
      </p:sp>
      <p:sp>
        <p:nvSpPr>
          <p:cNvPr id="3" name="TextBox 2">
            <a:extLst>
              <a:ext uri="{FF2B5EF4-FFF2-40B4-BE49-F238E27FC236}">
                <a16:creationId xmlns:a16="http://schemas.microsoft.com/office/drawing/2014/main" id="{52C0C5EE-F378-CF34-E08E-E4A60590F05B}"/>
              </a:ext>
            </a:extLst>
          </p:cNvPr>
          <p:cNvSpPr txBox="1"/>
          <p:nvPr/>
        </p:nvSpPr>
        <p:spPr>
          <a:xfrm>
            <a:off x="838200" y="2955462"/>
            <a:ext cx="3785075" cy="1569660"/>
          </a:xfrm>
          <a:prstGeom prst="rect">
            <a:avLst/>
          </a:prstGeom>
          <a:noFill/>
        </p:spPr>
        <p:txBody>
          <a:bodyPr wrap="square" rtlCol="0">
            <a:spAutoFit/>
          </a:bodyPr>
          <a:lstStyle/>
          <a:p>
            <a:r>
              <a:rPr lang="en-US" sz="2400" b="0" i="0" dirty="0">
                <a:solidFill>
                  <a:srgbClr val="723736"/>
                </a:solidFill>
                <a:effectLst/>
                <a:latin typeface="+mj-lt"/>
              </a:rPr>
              <a:t>3</a:t>
            </a:r>
            <a:r>
              <a:rPr lang="en-US" sz="2400" b="0" i="0" dirty="0">
                <a:solidFill>
                  <a:srgbClr val="723736"/>
                </a:solidFill>
                <a:effectLst/>
              </a:rPr>
              <a:t> I need Thee </a:t>
            </a:r>
            <a:r>
              <a:rPr lang="en-US" sz="2400" b="0" i="0" dirty="0" err="1">
                <a:solidFill>
                  <a:srgbClr val="723736"/>
                </a:solidFill>
                <a:effectLst/>
              </a:rPr>
              <a:t>ev’ry</a:t>
            </a:r>
            <a:r>
              <a:rPr lang="en-US" sz="2400" b="0" i="0" dirty="0">
                <a:solidFill>
                  <a:srgbClr val="723736"/>
                </a:solidFill>
                <a:effectLst/>
              </a:rPr>
              <a:t> hour,’</a:t>
            </a:r>
            <a:br>
              <a:rPr lang="en-US" sz="2400" b="0" i="0" dirty="0">
                <a:solidFill>
                  <a:srgbClr val="723736"/>
                </a:solidFill>
                <a:effectLst/>
              </a:rPr>
            </a:br>
            <a:r>
              <a:rPr lang="en-US" sz="2400" b="0" i="0" dirty="0">
                <a:solidFill>
                  <a:srgbClr val="723736"/>
                </a:solidFill>
                <a:effectLst/>
              </a:rPr>
              <a:t>In joy or pain;</a:t>
            </a:r>
            <a:br>
              <a:rPr lang="en-US" sz="2400" b="0" i="0" dirty="0">
                <a:solidFill>
                  <a:srgbClr val="723736"/>
                </a:solidFill>
                <a:effectLst/>
              </a:rPr>
            </a:br>
            <a:r>
              <a:rPr lang="en-US" sz="2400" b="0" i="0" dirty="0">
                <a:solidFill>
                  <a:srgbClr val="723736"/>
                </a:solidFill>
                <a:effectLst/>
              </a:rPr>
              <a:t>Come quickly and abide,</a:t>
            </a:r>
            <a:br>
              <a:rPr lang="en-US" sz="2400" b="0" i="0" dirty="0">
                <a:solidFill>
                  <a:srgbClr val="723736"/>
                </a:solidFill>
                <a:effectLst/>
              </a:rPr>
            </a:br>
            <a:r>
              <a:rPr lang="en-US" sz="2400" b="0" i="0" dirty="0">
                <a:solidFill>
                  <a:srgbClr val="723736"/>
                </a:solidFill>
                <a:effectLst/>
              </a:rPr>
              <a:t>Or life is vain. </a:t>
            </a:r>
            <a:endParaRPr lang="en-US" sz="2400" dirty="0">
              <a:solidFill>
                <a:srgbClr val="723736"/>
              </a:solidFill>
            </a:endParaRPr>
          </a:p>
        </p:txBody>
      </p:sp>
      <p:pic>
        <p:nvPicPr>
          <p:cNvPr id="3074" name="Picture 2" descr="Overcoming depression: How psychologists help with depressive disorders">
            <a:extLst>
              <a:ext uri="{FF2B5EF4-FFF2-40B4-BE49-F238E27FC236}">
                <a16:creationId xmlns:a16="http://schemas.microsoft.com/office/drawing/2014/main" id="{D3960A24-5815-66E1-5792-D1864B25EA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300" y="2229645"/>
            <a:ext cx="704850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44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7C6F7-947E-08B0-E879-E2450EF9277F}"/>
              </a:ext>
            </a:extLst>
          </p:cNvPr>
          <p:cNvSpPr>
            <a:spLocks noGrp="1"/>
          </p:cNvSpPr>
          <p:nvPr>
            <p:ph type="title"/>
          </p:nvPr>
        </p:nvSpPr>
        <p:spPr>
          <a:xfrm>
            <a:off x="561113" y="365125"/>
            <a:ext cx="11187545" cy="1325563"/>
          </a:xfrm>
        </p:spPr>
        <p:txBody>
          <a:bodyPr/>
          <a:lstStyle/>
          <a:p>
            <a:r>
              <a:rPr lang="en-US" dirty="0"/>
              <a:t>I Need Christ When I Am in Pain</a:t>
            </a:r>
          </a:p>
        </p:txBody>
      </p:sp>
      <p:sp>
        <p:nvSpPr>
          <p:cNvPr id="3" name="Content Placeholder 2">
            <a:extLst>
              <a:ext uri="{FF2B5EF4-FFF2-40B4-BE49-F238E27FC236}">
                <a16:creationId xmlns:a16="http://schemas.microsoft.com/office/drawing/2014/main" id="{7D3D4771-76DC-67CA-60D2-A8BA71819D83}"/>
              </a:ext>
            </a:extLst>
          </p:cNvPr>
          <p:cNvSpPr>
            <a:spLocks noGrp="1"/>
          </p:cNvSpPr>
          <p:nvPr>
            <p:ph idx="1"/>
          </p:nvPr>
        </p:nvSpPr>
        <p:spPr>
          <a:xfrm>
            <a:off x="561114" y="2466109"/>
            <a:ext cx="3216564" cy="3352800"/>
          </a:xfrm>
        </p:spPr>
        <p:txBody>
          <a:bodyPr/>
          <a:lstStyle/>
          <a:p>
            <a:r>
              <a:rPr lang="en-US" dirty="0"/>
              <a:t>When it is raining, everyone needs an umbrella.</a:t>
            </a:r>
          </a:p>
          <a:p>
            <a:r>
              <a:rPr lang="en-US" dirty="0"/>
              <a:t>And, in moments of sorrow, trial, and temptation, most people turn to God for help.</a:t>
            </a:r>
          </a:p>
        </p:txBody>
      </p:sp>
      <p:pic>
        <p:nvPicPr>
          <p:cNvPr id="4098" name="Picture 2" descr="Man Walking In Rain On City|RoyaltyFreeZone|Video And Music|Just Give Us  Credit From Description - YouTube">
            <a:extLst>
              <a:ext uri="{FF2B5EF4-FFF2-40B4-BE49-F238E27FC236}">
                <a16:creationId xmlns:a16="http://schemas.microsoft.com/office/drawing/2014/main" id="{A8C8F770-4775-78C6-D15E-61EA55AD9C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9350" y="1952914"/>
            <a:ext cx="7749309" cy="4358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E44AF206-F75F-2505-49C5-C849A15FDA4E}"/>
              </a:ext>
            </a:extLst>
          </p:cNvPr>
          <p:cNvSpPr/>
          <p:nvPr/>
        </p:nvSpPr>
        <p:spPr>
          <a:xfrm>
            <a:off x="0" y="0"/>
            <a:ext cx="12192000" cy="6956277"/>
          </a:xfrm>
          <a:prstGeom prst="roundRect">
            <a:avLst/>
          </a:prstGeom>
          <a:solidFill>
            <a:srgbClr val="723736"/>
          </a:solidFill>
          <a:ln>
            <a:solidFill>
              <a:srgbClr val="7237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3684DC6-4536-BFB6-2DF6-4D06679F9F89}"/>
              </a:ext>
            </a:extLst>
          </p:cNvPr>
          <p:cNvSpPr txBox="1"/>
          <p:nvPr/>
        </p:nvSpPr>
        <p:spPr>
          <a:xfrm>
            <a:off x="2179177" y="631205"/>
            <a:ext cx="7622849" cy="5693866"/>
          </a:xfrm>
          <a:prstGeom prst="rect">
            <a:avLst/>
          </a:prstGeom>
          <a:solidFill>
            <a:schemeClr val="bg1"/>
          </a:solidFill>
        </p:spPr>
        <p:txBody>
          <a:bodyPr wrap="square" rtlCol="0">
            <a:spAutoFit/>
          </a:bodyPr>
          <a:lstStyle/>
          <a:p>
            <a:r>
              <a:rPr lang="en-US" sz="2800" cap="small" dirty="0"/>
              <a:t>Lord</a:t>
            </a:r>
            <a:r>
              <a:rPr lang="en-US" sz="2800" dirty="0"/>
              <a:t>, how they have increased who trouble me! </a:t>
            </a:r>
          </a:p>
          <a:p>
            <a:r>
              <a:rPr lang="en-US" sz="2800" dirty="0"/>
              <a:t>Many are they who rise up against me. </a:t>
            </a:r>
          </a:p>
          <a:p>
            <a:r>
              <a:rPr lang="en-US" sz="2800" dirty="0"/>
              <a:t>Many are they who say of me, </a:t>
            </a:r>
          </a:p>
          <a:p>
            <a:r>
              <a:rPr lang="en-US" sz="2800" dirty="0"/>
              <a:t>“There is no help for him in God.” Selah </a:t>
            </a:r>
          </a:p>
          <a:p>
            <a:r>
              <a:rPr lang="en-US" sz="2800" dirty="0">
                <a:solidFill>
                  <a:srgbClr val="723736"/>
                </a:solidFill>
                <a:latin typeface="+mj-lt"/>
              </a:rPr>
              <a:t>But You, O </a:t>
            </a:r>
            <a:r>
              <a:rPr lang="en-US" sz="2800" cap="small" dirty="0">
                <a:solidFill>
                  <a:srgbClr val="723736"/>
                </a:solidFill>
                <a:latin typeface="+mj-lt"/>
              </a:rPr>
              <a:t>Lord</a:t>
            </a:r>
            <a:r>
              <a:rPr lang="en-US" sz="2800" dirty="0">
                <a:solidFill>
                  <a:srgbClr val="723736"/>
                </a:solidFill>
                <a:latin typeface="+mj-lt"/>
              </a:rPr>
              <a:t>, are a shield for me</a:t>
            </a:r>
            <a:r>
              <a:rPr lang="en-US" sz="2800" dirty="0"/>
              <a:t>, </a:t>
            </a:r>
          </a:p>
          <a:p>
            <a:r>
              <a:rPr lang="en-US" sz="2800" dirty="0"/>
              <a:t>My glory and the One who lifts up my head. </a:t>
            </a:r>
          </a:p>
          <a:p>
            <a:r>
              <a:rPr lang="en-US" sz="2800" dirty="0"/>
              <a:t>I cried to the </a:t>
            </a:r>
            <a:r>
              <a:rPr lang="en-US" sz="2800" cap="small" dirty="0"/>
              <a:t>Lord</a:t>
            </a:r>
            <a:r>
              <a:rPr lang="en-US" sz="2800" dirty="0"/>
              <a:t> with my voice, </a:t>
            </a:r>
          </a:p>
          <a:p>
            <a:r>
              <a:rPr lang="en-US" sz="2800" dirty="0"/>
              <a:t>And </a:t>
            </a:r>
            <a:r>
              <a:rPr lang="en-US" sz="2800" dirty="0">
                <a:solidFill>
                  <a:srgbClr val="723736"/>
                </a:solidFill>
                <a:latin typeface="+mj-lt"/>
              </a:rPr>
              <a:t>He heard me from His holy hill</a:t>
            </a:r>
            <a:r>
              <a:rPr lang="en-US" sz="2800" dirty="0"/>
              <a:t>. Selah </a:t>
            </a:r>
          </a:p>
          <a:p>
            <a:r>
              <a:rPr lang="en-US" sz="2800" dirty="0">
                <a:solidFill>
                  <a:srgbClr val="723736"/>
                </a:solidFill>
                <a:latin typeface="+mj-lt"/>
              </a:rPr>
              <a:t>I lay down and slept; </a:t>
            </a:r>
          </a:p>
          <a:p>
            <a:r>
              <a:rPr lang="en-US" sz="2800" dirty="0">
                <a:solidFill>
                  <a:srgbClr val="723736"/>
                </a:solidFill>
                <a:latin typeface="+mj-lt"/>
              </a:rPr>
              <a:t>I awoke, for the </a:t>
            </a:r>
            <a:r>
              <a:rPr lang="en-US" sz="2800" cap="small" dirty="0">
                <a:solidFill>
                  <a:srgbClr val="723736"/>
                </a:solidFill>
                <a:latin typeface="+mj-lt"/>
              </a:rPr>
              <a:t>Lord</a:t>
            </a:r>
            <a:r>
              <a:rPr lang="en-US" sz="2800" dirty="0">
                <a:solidFill>
                  <a:srgbClr val="723736"/>
                </a:solidFill>
                <a:latin typeface="+mj-lt"/>
              </a:rPr>
              <a:t> sustained me. </a:t>
            </a:r>
          </a:p>
          <a:p>
            <a:r>
              <a:rPr lang="en-US" sz="2800" dirty="0"/>
              <a:t>I will not be afraid of ten thousands of people </a:t>
            </a:r>
          </a:p>
          <a:p>
            <a:r>
              <a:rPr lang="en-US" sz="2800" dirty="0"/>
              <a:t>Who have set themselves against me all around.</a:t>
            </a:r>
          </a:p>
          <a:p>
            <a:pPr algn="r"/>
            <a:r>
              <a:rPr lang="en-US" sz="2800" dirty="0"/>
              <a:t>(Psalm 3:1-6).</a:t>
            </a:r>
          </a:p>
        </p:txBody>
      </p:sp>
    </p:spTree>
    <p:extLst>
      <p:ext uri="{BB962C8B-B14F-4D97-AF65-F5344CB8AC3E}">
        <p14:creationId xmlns:p14="http://schemas.microsoft.com/office/powerpoint/2010/main" val="3154157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751B5-D57E-66D5-B761-4E5C3756139F}"/>
              </a:ext>
            </a:extLst>
          </p:cNvPr>
          <p:cNvSpPr>
            <a:spLocks noGrp="1"/>
          </p:cNvSpPr>
          <p:nvPr>
            <p:ph type="title"/>
          </p:nvPr>
        </p:nvSpPr>
        <p:spPr/>
        <p:txBody>
          <a:bodyPr/>
          <a:lstStyle/>
          <a:p>
            <a:r>
              <a:rPr lang="en-US" dirty="0"/>
              <a:t>I Need Christ When I Prosper</a:t>
            </a:r>
          </a:p>
        </p:txBody>
      </p:sp>
      <p:pic>
        <p:nvPicPr>
          <p:cNvPr id="5126" name="Picture 6" descr="PHOTO: Man's hands sweep money.">
            <a:extLst>
              <a:ext uri="{FF2B5EF4-FFF2-40B4-BE49-F238E27FC236}">
                <a16:creationId xmlns:a16="http://schemas.microsoft.com/office/drawing/2014/main" id="{6A9A08D1-029E-6383-2807-AD68DF1C9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0708" y="1944543"/>
            <a:ext cx="7643092" cy="42992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AC2347D-E9A4-67BE-9E5B-434F41503822}"/>
              </a:ext>
            </a:extLst>
          </p:cNvPr>
          <p:cNvSpPr txBox="1"/>
          <p:nvPr/>
        </p:nvSpPr>
        <p:spPr>
          <a:xfrm>
            <a:off x="838200" y="1967345"/>
            <a:ext cx="2680855" cy="4154984"/>
          </a:xfrm>
          <a:prstGeom prst="rect">
            <a:avLst/>
          </a:prstGeom>
          <a:noFill/>
        </p:spPr>
        <p:txBody>
          <a:bodyPr wrap="square" rtlCol="0">
            <a:spAutoFit/>
          </a:bodyPr>
          <a:lstStyle/>
          <a:p>
            <a:pPr algn="r"/>
            <a:r>
              <a:rPr lang="en-US" sz="2400" dirty="0">
                <a:solidFill>
                  <a:srgbClr val="723736"/>
                </a:solidFill>
              </a:rPr>
              <a:t>“But those who desire to be rich fall into temptation and a snare, and into many foolish and harmful lusts which drown men in destruction and perdition” (1 Tim. 6:9).</a:t>
            </a:r>
          </a:p>
        </p:txBody>
      </p:sp>
    </p:spTree>
    <p:extLst>
      <p:ext uri="{BB962C8B-B14F-4D97-AF65-F5344CB8AC3E}">
        <p14:creationId xmlns:p14="http://schemas.microsoft.com/office/powerpoint/2010/main" val="2774315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E0395-607E-EDED-F498-B61F7F1EFE45}"/>
              </a:ext>
            </a:extLst>
          </p:cNvPr>
          <p:cNvSpPr>
            <a:spLocks noGrp="1"/>
          </p:cNvSpPr>
          <p:nvPr>
            <p:ph type="title"/>
          </p:nvPr>
        </p:nvSpPr>
        <p:spPr/>
        <p:txBody>
          <a:bodyPr/>
          <a:lstStyle/>
          <a:p>
            <a:r>
              <a:rPr lang="en-US" dirty="0"/>
              <a:t>I Need Christ to Live with Prosperity</a:t>
            </a:r>
          </a:p>
        </p:txBody>
      </p:sp>
      <p:sp>
        <p:nvSpPr>
          <p:cNvPr id="3" name="Content Placeholder 2">
            <a:extLst>
              <a:ext uri="{FF2B5EF4-FFF2-40B4-BE49-F238E27FC236}">
                <a16:creationId xmlns:a16="http://schemas.microsoft.com/office/drawing/2014/main" id="{5DC2F258-66CA-F5A3-45D5-EA6DBB2659B7}"/>
              </a:ext>
            </a:extLst>
          </p:cNvPr>
          <p:cNvSpPr>
            <a:spLocks noGrp="1"/>
          </p:cNvSpPr>
          <p:nvPr>
            <p:ph idx="1"/>
          </p:nvPr>
        </p:nvSpPr>
        <p:spPr/>
        <p:txBody>
          <a:bodyPr>
            <a:normAutofit lnSpcReduction="10000"/>
          </a:bodyPr>
          <a:lstStyle/>
          <a:p>
            <a:r>
              <a:rPr lang="en-US" dirty="0"/>
              <a:t>“Not that I speak in regard to need, for I have learned in whatever state I am, to be content: I know how to be abased, and I know how to abound. Everywhere and in all things I have learned both to be full and to be hungry, both to abound and to suffer need” (Phil. 4:11-12).</a:t>
            </a:r>
          </a:p>
          <a:p>
            <a:r>
              <a:rPr lang="en-US" dirty="0"/>
              <a:t>“Because you say, ‘I am rich, have become wealthy, and have need of nothing’ —and do not know that you are wretched, miserable, poor, blind, and naked” (Rev. 3:17).</a:t>
            </a:r>
          </a:p>
          <a:p>
            <a:r>
              <a:rPr lang="en-US" dirty="0"/>
              <a:t>“Now he who received seed among the thorns is he who hears the word, and the cares of this world and the deceitfulness of riches choke the word, and he becomes unfruitful” (Matt. 13:22).</a:t>
            </a:r>
          </a:p>
          <a:p>
            <a:endParaRPr lang="en-US" dirty="0"/>
          </a:p>
        </p:txBody>
      </p:sp>
    </p:spTree>
    <p:extLst>
      <p:ext uri="{BB962C8B-B14F-4D97-AF65-F5344CB8AC3E}">
        <p14:creationId xmlns:p14="http://schemas.microsoft.com/office/powerpoint/2010/main" val="5549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FC11-0BBA-6C43-48B5-2FB97BCCE6DA}"/>
              </a:ext>
            </a:extLst>
          </p:cNvPr>
          <p:cNvSpPr>
            <a:spLocks noGrp="1"/>
          </p:cNvSpPr>
          <p:nvPr>
            <p:ph type="title"/>
          </p:nvPr>
        </p:nvSpPr>
        <p:spPr/>
        <p:txBody>
          <a:bodyPr/>
          <a:lstStyle/>
          <a:p>
            <a:r>
              <a:rPr lang="en-US" dirty="0"/>
              <a:t>Vanity of Vanity; All Is Vanity</a:t>
            </a:r>
          </a:p>
        </p:txBody>
      </p:sp>
      <p:sp>
        <p:nvSpPr>
          <p:cNvPr id="3" name="Content Placeholder 2">
            <a:extLst>
              <a:ext uri="{FF2B5EF4-FFF2-40B4-BE49-F238E27FC236}">
                <a16:creationId xmlns:a16="http://schemas.microsoft.com/office/drawing/2014/main" id="{6EB57846-3656-D16B-9FD0-F01678F1E863}"/>
              </a:ext>
            </a:extLst>
          </p:cNvPr>
          <p:cNvSpPr>
            <a:spLocks noGrp="1"/>
          </p:cNvSpPr>
          <p:nvPr>
            <p:ph idx="1"/>
          </p:nvPr>
        </p:nvSpPr>
        <p:spPr/>
        <p:txBody>
          <a:bodyPr>
            <a:normAutofit/>
          </a:bodyPr>
          <a:lstStyle/>
          <a:p>
            <a:r>
              <a:rPr lang="en-US" dirty="0"/>
              <a:t>The rich and wise Solomon realized the futility of life when he said, “Vanity of vanities, saith the Preacher, vanity of vanities; all is vanity” (Eccl. 1:2). </a:t>
            </a:r>
          </a:p>
          <a:p>
            <a:r>
              <a:rPr lang="en-US" dirty="0"/>
              <a:t>Note Solomon’s condition when he said this:</a:t>
            </a:r>
          </a:p>
          <a:p>
            <a:pPr lvl="1"/>
            <a:r>
              <a:rPr lang="en-US" dirty="0"/>
              <a:t>He was a rich man</a:t>
            </a:r>
          </a:p>
          <a:p>
            <a:pPr lvl="1"/>
            <a:r>
              <a:rPr lang="en-US" dirty="0"/>
              <a:t>He was educated</a:t>
            </a:r>
          </a:p>
          <a:p>
            <a:pPr lvl="1"/>
            <a:r>
              <a:rPr lang="en-US" dirty="0"/>
              <a:t>He was powerful, as king over a powerful kingdom</a:t>
            </a:r>
          </a:p>
          <a:p>
            <a:pPr lvl="1"/>
            <a:r>
              <a:rPr lang="en-US" dirty="0"/>
              <a:t>He could satisfy any desire he had</a:t>
            </a:r>
          </a:p>
          <a:p>
            <a:r>
              <a:rPr lang="en-US" dirty="0"/>
              <a:t>The suicides of the rich and famous remind us of the vanity of life without God.</a:t>
            </a:r>
          </a:p>
          <a:p>
            <a:endParaRPr lang="en-US" dirty="0"/>
          </a:p>
        </p:txBody>
      </p:sp>
    </p:spTree>
    <p:extLst>
      <p:ext uri="{BB962C8B-B14F-4D97-AF65-F5344CB8AC3E}">
        <p14:creationId xmlns:p14="http://schemas.microsoft.com/office/powerpoint/2010/main" val="227353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D2E3B-867B-A9C9-DCF1-C416D3D2896B}"/>
              </a:ext>
            </a:extLst>
          </p:cNvPr>
          <p:cNvSpPr>
            <a:spLocks noGrp="1"/>
          </p:cNvSpPr>
          <p:nvPr>
            <p:ph type="title"/>
          </p:nvPr>
        </p:nvSpPr>
        <p:spPr/>
        <p:txBody>
          <a:bodyPr/>
          <a:lstStyle/>
          <a:p>
            <a:r>
              <a:rPr lang="en-US" dirty="0"/>
              <a:t>God Gives Life Meaning</a:t>
            </a:r>
          </a:p>
        </p:txBody>
      </p:sp>
      <p:sp>
        <p:nvSpPr>
          <p:cNvPr id="3" name="Content Placeholder 2">
            <a:extLst>
              <a:ext uri="{FF2B5EF4-FFF2-40B4-BE49-F238E27FC236}">
                <a16:creationId xmlns:a16="http://schemas.microsoft.com/office/drawing/2014/main" id="{8141B2F3-1860-6943-C39D-A12983F2F271}"/>
              </a:ext>
            </a:extLst>
          </p:cNvPr>
          <p:cNvSpPr>
            <a:spLocks noGrp="1"/>
          </p:cNvSpPr>
          <p:nvPr>
            <p:ph idx="1"/>
          </p:nvPr>
        </p:nvSpPr>
        <p:spPr/>
        <p:txBody>
          <a:bodyPr>
            <a:normAutofit lnSpcReduction="10000"/>
          </a:bodyPr>
          <a:lstStyle/>
          <a:p>
            <a:r>
              <a:rPr lang="en-US" dirty="0"/>
              <a:t>“Let us hear the conclusion of the whole matter: Fear God and keep His commandments, For this is man’s all. For God will bring every work into judgment, Including every secret thing, Whether good or evil” (Eccl. 12:13-14).</a:t>
            </a:r>
          </a:p>
          <a:p>
            <a:r>
              <a:rPr lang="en-US" dirty="0"/>
              <a:t>“I must work the works of him that sent me, while it is day: the night cometh, when no man can work” (John 9:4).</a:t>
            </a:r>
          </a:p>
          <a:p>
            <a:r>
              <a:rPr lang="en-US" dirty="0"/>
              <a:t>“I am crucified with Christ: nevertheless I live; yet not I, but Christ </a:t>
            </a:r>
            <a:r>
              <a:rPr lang="en-US" dirty="0" err="1"/>
              <a:t>liveth</a:t>
            </a:r>
            <a:r>
              <a:rPr lang="en-US" dirty="0"/>
              <a:t> in me: and the life which I now live in the flesh I live by the faith of the Son of God, who loved me, and gave himself for me” (Gal. 2:20).</a:t>
            </a:r>
          </a:p>
          <a:p>
            <a:r>
              <a:rPr lang="en-US" dirty="0"/>
              <a:t>Christ gives me something worth living for!</a:t>
            </a:r>
          </a:p>
          <a:p>
            <a:endParaRPr lang="en-US" dirty="0"/>
          </a:p>
          <a:p>
            <a:endParaRPr lang="en-US" dirty="0"/>
          </a:p>
          <a:p>
            <a:endParaRPr lang="en-US" dirty="0"/>
          </a:p>
        </p:txBody>
      </p:sp>
    </p:spTree>
    <p:extLst>
      <p:ext uri="{BB962C8B-B14F-4D97-AF65-F5344CB8AC3E}">
        <p14:creationId xmlns:p14="http://schemas.microsoft.com/office/powerpoint/2010/main" val="53677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8A398-11D9-09B3-E609-FB326A0B83A3}"/>
              </a:ext>
            </a:extLst>
          </p:cNvPr>
          <p:cNvSpPr>
            <a:spLocks noGrp="1"/>
          </p:cNvSpPr>
          <p:nvPr>
            <p:ph type="title"/>
          </p:nvPr>
        </p:nvSpPr>
        <p:spPr/>
        <p:txBody>
          <a:bodyPr/>
          <a:lstStyle/>
          <a:p>
            <a:r>
              <a:rPr lang="en-US" dirty="0"/>
              <a:t>I Need Thee Every Hour</a:t>
            </a:r>
          </a:p>
        </p:txBody>
      </p:sp>
      <p:sp>
        <p:nvSpPr>
          <p:cNvPr id="3" name="TextBox 2">
            <a:extLst>
              <a:ext uri="{FF2B5EF4-FFF2-40B4-BE49-F238E27FC236}">
                <a16:creationId xmlns:a16="http://schemas.microsoft.com/office/drawing/2014/main" id="{FF0354C4-D424-2B8C-600D-1CFA20A64FDD}"/>
              </a:ext>
            </a:extLst>
          </p:cNvPr>
          <p:cNvSpPr txBox="1"/>
          <p:nvPr/>
        </p:nvSpPr>
        <p:spPr>
          <a:xfrm>
            <a:off x="7272472" y="3102124"/>
            <a:ext cx="4081328" cy="2677656"/>
          </a:xfrm>
          <a:prstGeom prst="rect">
            <a:avLst/>
          </a:prstGeom>
          <a:noFill/>
        </p:spPr>
        <p:txBody>
          <a:bodyPr wrap="square" rtlCol="0">
            <a:spAutoFit/>
          </a:bodyPr>
          <a:lstStyle/>
          <a:p>
            <a:r>
              <a:rPr lang="en-US" sz="2800" b="0" i="0" dirty="0">
                <a:solidFill>
                  <a:srgbClr val="723736"/>
                </a:solidFill>
                <a:effectLst/>
                <a:latin typeface="+mj-lt"/>
              </a:rPr>
              <a:t>4</a:t>
            </a:r>
            <a:r>
              <a:rPr lang="en-US" sz="2800" b="0" i="0" dirty="0">
                <a:solidFill>
                  <a:srgbClr val="723736"/>
                </a:solidFill>
                <a:effectLst/>
              </a:rPr>
              <a:t> I need Thee </a:t>
            </a:r>
            <a:r>
              <a:rPr lang="en-US" sz="2800" b="0" i="0" dirty="0" err="1">
                <a:solidFill>
                  <a:srgbClr val="723736"/>
                </a:solidFill>
                <a:effectLst/>
              </a:rPr>
              <a:t>ev’ry</a:t>
            </a:r>
            <a:r>
              <a:rPr lang="en-US" sz="2800" b="0" i="0" dirty="0">
                <a:solidFill>
                  <a:srgbClr val="723736"/>
                </a:solidFill>
                <a:effectLst/>
              </a:rPr>
              <a:t> hour,</a:t>
            </a:r>
            <a:br>
              <a:rPr lang="en-US" sz="2800" b="0" i="0" dirty="0">
                <a:solidFill>
                  <a:srgbClr val="723736"/>
                </a:solidFill>
                <a:effectLst/>
              </a:rPr>
            </a:br>
            <a:r>
              <a:rPr lang="en-US" sz="2800" b="0" i="0" dirty="0">
                <a:solidFill>
                  <a:srgbClr val="723736"/>
                </a:solidFill>
                <a:effectLst/>
              </a:rPr>
              <a:t>Teach me Thy will;</a:t>
            </a:r>
            <a:br>
              <a:rPr lang="en-US" sz="2800" b="0" i="0" dirty="0">
                <a:solidFill>
                  <a:srgbClr val="723736"/>
                </a:solidFill>
                <a:effectLst/>
              </a:rPr>
            </a:br>
            <a:r>
              <a:rPr lang="en-US" sz="2800" b="0" i="0" dirty="0">
                <a:solidFill>
                  <a:srgbClr val="723736"/>
                </a:solidFill>
                <a:effectLst/>
              </a:rPr>
              <a:t>And Thy rich promises</a:t>
            </a:r>
            <a:br>
              <a:rPr lang="en-US" sz="2800" b="0" i="0" dirty="0">
                <a:solidFill>
                  <a:srgbClr val="723736"/>
                </a:solidFill>
                <a:effectLst/>
              </a:rPr>
            </a:br>
            <a:r>
              <a:rPr lang="en-US" sz="2800" b="0" i="0" dirty="0">
                <a:solidFill>
                  <a:srgbClr val="723736"/>
                </a:solidFill>
                <a:effectLst/>
              </a:rPr>
              <a:t>In me fulfill.</a:t>
            </a:r>
          </a:p>
          <a:p>
            <a:endParaRPr lang="en-US" sz="2800" dirty="0">
              <a:solidFill>
                <a:srgbClr val="723736"/>
              </a:solidFill>
            </a:endParaRPr>
          </a:p>
          <a:p>
            <a:r>
              <a:rPr lang="en-US" sz="2800" b="0" i="0" dirty="0">
                <a:effectLst/>
              </a:rPr>
              <a:t>Verse not in our hymnal. </a:t>
            </a:r>
            <a:endParaRPr lang="en-US" sz="2800" dirty="0"/>
          </a:p>
        </p:txBody>
      </p:sp>
      <p:pic>
        <p:nvPicPr>
          <p:cNvPr id="6146" name="Picture 2" descr="Posters: Salvador Dali Poster Art Print - The Soft Watches (28 x 20 inches)  : Amazon.de: Home &amp; Kitchen">
            <a:extLst>
              <a:ext uri="{FF2B5EF4-FFF2-40B4-BE49-F238E27FC236}">
                <a16:creationId xmlns:a16="http://schemas.microsoft.com/office/drawing/2014/main" id="{680363D2-42F6-3785-1261-4F8897737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86408"/>
            <a:ext cx="6231494" cy="4506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1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936A8-07C4-80A2-C52F-59FEECC762BB}"/>
              </a:ext>
            </a:extLst>
          </p:cNvPr>
          <p:cNvSpPr>
            <a:spLocks noGrp="1"/>
          </p:cNvSpPr>
          <p:nvPr>
            <p:ph type="title"/>
          </p:nvPr>
        </p:nvSpPr>
        <p:spPr/>
        <p:txBody>
          <a:bodyPr/>
          <a:lstStyle/>
          <a:p>
            <a:r>
              <a:rPr lang="en-US" dirty="0"/>
              <a:t>“Blessed Are the Poor in Spirit” (Matt. 5:3)</a:t>
            </a:r>
          </a:p>
        </p:txBody>
      </p:sp>
      <p:sp>
        <p:nvSpPr>
          <p:cNvPr id="3" name="Content Placeholder 2">
            <a:extLst>
              <a:ext uri="{FF2B5EF4-FFF2-40B4-BE49-F238E27FC236}">
                <a16:creationId xmlns:a16="http://schemas.microsoft.com/office/drawing/2014/main" id="{EF769A97-DF45-999C-B181-D5A5430DC627}"/>
              </a:ext>
            </a:extLst>
          </p:cNvPr>
          <p:cNvSpPr>
            <a:spLocks noGrp="1"/>
          </p:cNvSpPr>
          <p:nvPr>
            <p:ph idx="1"/>
          </p:nvPr>
        </p:nvSpPr>
        <p:spPr/>
        <p:txBody>
          <a:bodyPr>
            <a:normAutofit/>
          </a:bodyPr>
          <a:lstStyle/>
          <a:p>
            <a:r>
              <a:rPr lang="en-US" dirty="0"/>
              <a:t>Those who are “poor in spirit” recognize their need for God, in contrast to those who think they have no needs that they cannot meet themselves.</a:t>
            </a:r>
          </a:p>
          <a:p>
            <a:pPr lvl="1"/>
            <a:r>
              <a:rPr lang="en-US" dirty="0"/>
              <a:t>“Because you say, ‘I am rich, have become wealthy, and have need of nothing’ —and do not know that you are wretched, miserable, poor, blind, and naked”(Rev. 3:17).</a:t>
            </a:r>
          </a:p>
          <a:p>
            <a:pPr lvl="1"/>
            <a:r>
              <a:rPr lang="en-US" dirty="0"/>
              <a:t>“And it came to pass, as Jesus sat at meat in the house, behold, many publicans and sinners came and sat down with him and his disciples. And when the Pharisees saw it, they said unto his disciples, Why </a:t>
            </a:r>
            <a:r>
              <a:rPr lang="en-US" dirty="0" err="1"/>
              <a:t>eateth</a:t>
            </a:r>
            <a:r>
              <a:rPr lang="en-US" dirty="0"/>
              <a:t> your Master with publicans and sinners? But when Jesus heard that, he said unto them, They that be whole need not a physician, but they that are sick” (Matt. 9:10-12).</a:t>
            </a:r>
          </a:p>
        </p:txBody>
      </p:sp>
    </p:spTree>
    <p:extLst>
      <p:ext uri="{BB962C8B-B14F-4D97-AF65-F5344CB8AC3E}">
        <p14:creationId xmlns:p14="http://schemas.microsoft.com/office/powerpoint/2010/main" val="285547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E09CE-07F0-6CBA-EFD7-3C1517184306}"/>
              </a:ext>
            </a:extLst>
          </p:cNvPr>
          <p:cNvSpPr>
            <a:spLocks noGrp="1"/>
          </p:cNvSpPr>
          <p:nvPr>
            <p:ph type="title"/>
          </p:nvPr>
        </p:nvSpPr>
        <p:spPr/>
        <p:txBody>
          <a:bodyPr/>
          <a:lstStyle/>
          <a:p>
            <a:r>
              <a:rPr lang="en-US" dirty="0"/>
              <a:t>The Whole Truth</a:t>
            </a:r>
          </a:p>
        </p:txBody>
      </p:sp>
      <p:sp>
        <p:nvSpPr>
          <p:cNvPr id="3" name="Content Placeholder 2">
            <a:extLst>
              <a:ext uri="{FF2B5EF4-FFF2-40B4-BE49-F238E27FC236}">
                <a16:creationId xmlns:a16="http://schemas.microsoft.com/office/drawing/2014/main" id="{05623185-F5CB-6134-BC3D-06BC0EF5E5D4}"/>
              </a:ext>
            </a:extLst>
          </p:cNvPr>
          <p:cNvSpPr>
            <a:spLocks noGrp="1"/>
          </p:cNvSpPr>
          <p:nvPr>
            <p:ph idx="1"/>
          </p:nvPr>
        </p:nvSpPr>
        <p:spPr/>
        <p:txBody>
          <a:bodyPr/>
          <a:lstStyle/>
          <a:p>
            <a:r>
              <a:rPr lang="en-US" dirty="0"/>
              <a:t>There is never a moment in my life when I do not need the Lord.</a:t>
            </a:r>
          </a:p>
          <a:p>
            <a:pPr lvl="1"/>
            <a:r>
              <a:rPr lang="en-US" dirty="0"/>
              <a:t>I need His provisions for my physical well being (Col. 1:17).</a:t>
            </a:r>
          </a:p>
          <a:p>
            <a:pPr lvl="1"/>
            <a:r>
              <a:rPr lang="en-US" dirty="0"/>
              <a:t>I need His provisions for my spiritual well being.</a:t>
            </a:r>
          </a:p>
          <a:p>
            <a:r>
              <a:rPr lang="en-US" dirty="0"/>
              <a:t>Christ, the Great Physician, is not like my medical doctor, whom I am interested in seeing only when I am sick. </a:t>
            </a:r>
          </a:p>
          <a:p>
            <a:r>
              <a:rPr lang="en-US" dirty="0"/>
              <a:t>He is like a close friend with whom I want a daily association.</a:t>
            </a:r>
          </a:p>
          <a:p>
            <a:endParaRPr lang="en-US" dirty="0"/>
          </a:p>
        </p:txBody>
      </p:sp>
    </p:spTree>
    <p:extLst>
      <p:ext uri="{BB962C8B-B14F-4D97-AF65-F5344CB8AC3E}">
        <p14:creationId xmlns:p14="http://schemas.microsoft.com/office/powerpoint/2010/main" val="145357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0D546-48B9-84DE-87F9-ACFDA3D60F11}"/>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6460036B-EDB7-ADAB-7FD7-6A5D0FAA7CBD}"/>
              </a:ext>
            </a:extLst>
          </p:cNvPr>
          <p:cNvSpPr>
            <a:spLocks noGrp="1"/>
          </p:cNvSpPr>
          <p:nvPr>
            <p:ph type="body" idx="1"/>
          </p:nvPr>
        </p:nvSpPr>
        <p:spPr>
          <a:solidFill>
            <a:srgbClr val="723736"/>
          </a:solidFill>
          <a:ln>
            <a:solidFill>
              <a:srgbClr val="723736"/>
            </a:solidFill>
          </a:ln>
        </p:spPr>
        <p:txBody>
          <a:bodyPr/>
          <a:lstStyle/>
          <a:p>
            <a:endParaRPr lang="en-US" dirty="0"/>
          </a:p>
        </p:txBody>
      </p:sp>
    </p:spTree>
    <p:extLst>
      <p:ext uri="{BB962C8B-B14F-4D97-AF65-F5344CB8AC3E}">
        <p14:creationId xmlns:p14="http://schemas.microsoft.com/office/powerpoint/2010/main" val="702435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303B3-A38A-2886-A2B4-2257639A4668}"/>
              </a:ext>
            </a:extLst>
          </p:cNvPr>
          <p:cNvSpPr>
            <a:spLocks noGrp="1"/>
          </p:cNvSpPr>
          <p:nvPr>
            <p:ph type="title"/>
          </p:nvPr>
        </p:nvSpPr>
        <p:spPr/>
        <p:txBody>
          <a:bodyPr/>
          <a:lstStyle/>
          <a:p>
            <a:r>
              <a:rPr lang="en-US" dirty="0"/>
              <a:t>O Make Me Thine Indeed</a:t>
            </a:r>
          </a:p>
        </p:txBody>
      </p:sp>
      <p:sp>
        <p:nvSpPr>
          <p:cNvPr id="3" name="Content Placeholder 2">
            <a:extLst>
              <a:ext uri="{FF2B5EF4-FFF2-40B4-BE49-F238E27FC236}">
                <a16:creationId xmlns:a16="http://schemas.microsoft.com/office/drawing/2014/main" id="{20287895-AA93-A8EA-D20A-25BBA0387289}"/>
              </a:ext>
            </a:extLst>
          </p:cNvPr>
          <p:cNvSpPr>
            <a:spLocks noGrp="1"/>
          </p:cNvSpPr>
          <p:nvPr>
            <p:ph idx="1"/>
          </p:nvPr>
        </p:nvSpPr>
        <p:spPr/>
        <p:txBody>
          <a:bodyPr>
            <a:normAutofit fontScale="92500"/>
          </a:bodyPr>
          <a:lstStyle/>
          <a:p>
            <a:r>
              <a:rPr lang="en-US" dirty="0"/>
              <a:t>Recognizing my need of God, I appeal for Him to make me one of His own.</a:t>
            </a:r>
          </a:p>
          <a:p>
            <a:pPr lvl="1"/>
            <a:r>
              <a:rPr lang="en-US" dirty="0"/>
              <a:t>Have you made such an appeal for God to adopt you as one of His children?</a:t>
            </a:r>
          </a:p>
          <a:p>
            <a:pPr lvl="1"/>
            <a:r>
              <a:rPr lang="en-US" dirty="0"/>
              <a:t>We are children of God by adoption (Rom. 8:15; Gal. 4:5; Eph. 1:5), unlike Jesus who is the Son of God by nature.</a:t>
            </a:r>
          </a:p>
          <a:p>
            <a:r>
              <a:rPr lang="en-US" dirty="0"/>
              <a:t>Think of the plight of orphaned children, needing someone to care for and love them. The benevolent adult used to go into an orphanage and look on the pitiful faces of hundreds. Which one will he adopt? They all cry, “Pick me.”</a:t>
            </a:r>
          </a:p>
          <a:p>
            <a:r>
              <a:rPr lang="en-US" dirty="0"/>
              <a:t>We are asking the same thing from the Father. Our gracious Father extends His love to any who want Him as </a:t>
            </a:r>
            <a:r>
              <a:rPr lang="en-US"/>
              <a:t>their Father!</a:t>
            </a:r>
            <a:endParaRPr lang="en-US" dirty="0"/>
          </a:p>
          <a:p>
            <a:endParaRPr lang="en-US" dirty="0"/>
          </a:p>
        </p:txBody>
      </p:sp>
    </p:spTree>
    <p:extLst>
      <p:ext uri="{BB962C8B-B14F-4D97-AF65-F5344CB8AC3E}">
        <p14:creationId xmlns:p14="http://schemas.microsoft.com/office/powerpoint/2010/main" val="150224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2FDC-98E9-7299-14D1-949F798421B9}"/>
              </a:ext>
            </a:extLst>
          </p:cNvPr>
          <p:cNvSpPr>
            <a:spLocks noGrp="1"/>
          </p:cNvSpPr>
          <p:nvPr>
            <p:ph type="title"/>
          </p:nvPr>
        </p:nvSpPr>
        <p:spPr/>
        <p:txBody>
          <a:bodyPr/>
          <a:lstStyle/>
          <a:p>
            <a:r>
              <a:rPr lang="en-US" dirty="0"/>
              <a:t>Man Needs God</a:t>
            </a:r>
          </a:p>
        </p:txBody>
      </p:sp>
      <p:sp>
        <p:nvSpPr>
          <p:cNvPr id="3" name="Content Placeholder 2">
            <a:extLst>
              <a:ext uri="{FF2B5EF4-FFF2-40B4-BE49-F238E27FC236}">
                <a16:creationId xmlns:a16="http://schemas.microsoft.com/office/drawing/2014/main" id="{4557DCDD-FD24-32A0-ABF0-B4309BC5F1FE}"/>
              </a:ext>
            </a:extLst>
          </p:cNvPr>
          <p:cNvSpPr>
            <a:spLocks noGrp="1"/>
          </p:cNvSpPr>
          <p:nvPr>
            <p:ph idx="1"/>
          </p:nvPr>
        </p:nvSpPr>
        <p:spPr/>
        <p:txBody>
          <a:bodyPr/>
          <a:lstStyle/>
          <a:p>
            <a:r>
              <a:rPr lang="en-US" dirty="0"/>
              <a:t>“But I am poor and needy; yet the Lord thinks upon me: You are my help and my deliverer; Do not delay, O my God” (Psa. 40:17).</a:t>
            </a:r>
          </a:p>
          <a:p>
            <a:r>
              <a:rPr lang="en-US" dirty="0"/>
              <a:t>“Bow down your ear, O Lord, hear me: For I am poor and needy” (Psa. 86:1).</a:t>
            </a:r>
          </a:p>
          <a:p>
            <a:r>
              <a:rPr lang="en-US" dirty="0"/>
              <a:t>“But You, O God the Lord, Deal with me for Your name’s sake: Because Your mercy is good, deliver me. For I am poor and needy, And my heart is wounded within me” (Psa. 109:21-22).</a:t>
            </a:r>
          </a:p>
          <a:p>
            <a:endParaRPr lang="en-US" dirty="0"/>
          </a:p>
        </p:txBody>
      </p:sp>
    </p:spTree>
    <p:extLst>
      <p:ext uri="{BB962C8B-B14F-4D97-AF65-F5344CB8AC3E}">
        <p14:creationId xmlns:p14="http://schemas.microsoft.com/office/powerpoint/2010/main" val="87790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9AC38C35-E1AF-2AD7-0302-80A83F101D36}"/>
              </a:ext>
            </a:extLst>
          </p:cNvPr>
          <p:cNvSpPr/>
          <p:nvPr/>
        </p:nvSpPr>
        <p:spPr>
          <a:xfrm>
            <a:off x="0" y="0"/>
            <a:ext cx="12192000" cy="6858000"/>
          </a:xfrm>
          <a:prstGeom prst="roundRect">
            <a:avLst/>
          </a:prstGeom>
          <a:solidFill>
            <a:srgbClr val="7237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8BE4127-1B41-103D-CDBA-FF1C2083FF5B}"/>
              </a:ext>
            </a:extLst>
          </p:cNvPr>
          <p:cNvSpPr txBox="1"/>
          <p:nvPr/>
        </p:nvSpPr>
        <p:spPr>
          <a:xfrm>
            <a:off x="1059677" y="829647"/>
            <a:ext cx="4563455" cy="5262979"/>
          </a:xfrm>
          <a:prstGeom prst="rect">
            <a:avLst/>
          </a:prstGeom>
          <a:noFill/>
        </p:spPr>
        <p:txBody>
          <a:bodyPr wrap="square" rtlCol="0">
            <a:spAutoFit/>
          </a:bodyPr>
          <a:lstStyle/>
          <a:p>
            <a:r>
              <a:rPr lang="en-US" sz="2400" b="0" i="0" u="none" strike="noStrike" baseline="0" dirty="0">
                <a:solidFill>
                  <a:schemeClr val="bg1"/>
                </a:solidFill>
                <a:latin typeface="+mj-lt"/>
              </a:rPr>
              <a:t>1</a:t>
            </a:r>
            <a:r>
              <a:rPr lang="en-US" sz="2400" b="0" i="0" u="none" strike="noStrike" baseline="0" dirty="0">
                <a:solidFill>
                  <a:schemeClr val="bg1"/>
                </a:solidFill>
              </a:rPr>
              <a:t> I need Thee </a:t>
            </a:r>
            <a:r>
              <a:rPr lang="en-US" sz="2400" b="0" i="0" u="none" strike="noStrike" baseline="0" dirty="0" err="1">
                <a:solidFill>
                  <a:schemeClr val="bg1"/>
                </a:solidFill>
              </a:rPr>
              <a:t>ev’ry</a:t>
            </a:r>
            <a:r>
              <a:rPr lang="en-US" sz="2400" b="0" i="0" u="none" strike="noStrike" baseline="0" dirty="0">
                <a:solidFill>
                  <a:schemeClr val="bg1"/>
                </a:solidFill>
              </a:rPr>
              <a:t> hour,</a:t>
            </a:r>
          </a:p>
          <a:p>
            <a:r>
              <a:rPr lang="en-US" sz="2400" b="0" i="0" u="none" strike="noStrike" baseline="0" dirty="0">
                <a:solidFill>
                  <a:schemeClr val="bg1"/>
                </a:solidFill>
              </a:rPr>
              <a:t>Most gracious Lord;</a:t>
            </a:r>
          </a:p>
          <a:p>
            <a:r>
              <a:rPr lang="en-US" sz="2400" b="0" i="0" u="none" strike="noStrike" baseline="0" dirty="0">
                <a:solidFill>
                  <a:schemeClr val="bg1"/>
                </a:solidFill>
              </a:rPr>
              <a:t>No tender voice like Thine</a:t>
            </a:r>
          </a:p>
          <a:p>
            <a:r>
              <a:rPr lang="en-US" sz="2400" b="0" i="0" u="none" strike="noStrike" baseline="0" dirty="0">
                <a:solidFill>
                  <a:schemeClr val="bg1"/>
                </a:solidFill>
              </a:rPr>
              <a:t>Can peace afford.</a:t>
            </a:r>
          </a:p>
          <a:p>
            <a:endParaRPr lang="en-US" sz="2400" b="0" i="0" u="none" strike="noStrike" baseline="0" dirty="0">
              <a:solidFill>
                <a:schemeClr val="bg1"/>
              </a:solidFill>
            </a:endParaRPr>
          </a:p>
          <a:p>
            <a:r>
              <a:rPr lang="en-US" sz="2400" b="0" i="0" u="none" strike="noStrike" baseline="0" dirty="0">
                <a:solidFill>
                  <a:schemeClr val="bg1"/>
                </a:solidFill>
                <a:latin typeface="+mj-lt"/>
              </a:rPr>
              <a:t>2</a:t>
            </a:r>
            <a:r>
              <a:rPr lang="en-US" sz="2400" b="0" i="0" u="none" strike="noStrike" baseline="0" dirty="0">
                <a:solidFill>
                  <a:schemeClr val="bg1"/>
                </a:solidFill>
              </a:rPr>
              <a:t> I need Thee </a:t>
            </a:r>
            <a:r>
              <a:rPr lang="en-US" sz="2400" b="0" i="0" u="none" strike="noStrike" baseline="0" dirty="0" err="1">
                <a:solidFill>
                  <a:schemeClr val="bg1"/>
                </a:solidFill>
              </a:rPr>
              <a:t>ev’ry</a:t>
            </a:r>
            <a:r>
              <a:rPr lang="en-US" sz="2400" b="0" i="0" u="none" strike="noStrike" baseline="0" dirty="0">
                <a:solidFill>
                  <a:schemeClr val="bg1"/>
                </a:solidFill>
              </a:rPr>
              <a:t> hour,</a:t>
            </a:r>
          </a:p>
          <a:p>
            <a:r>
              <a:rPr lang="en-US" sz="2400" b="0" i="0" u="none" strike="noStrike" baseline="0" dirty="0">
                <a:solidFill>
                  <a:schemeClr val="bg1"/>
                </a:solidFill>
              </a:rPr>
              <a:t>Stay Thou nearby;</a:t>
            </a:r>
          </a:p>
          <a:p>
            <a:r>
              <a:rPr lang="en-US" sz="2400" b="0" i="0" u="none" strike="noStrike" baseline="0" dirty="0">
                <a:solidFill>
                  <a:schemeClr val="bg1"/>
                </a:solidFill>
              </a:rPr>
              <a:t>Temptations lose their </a:t>
            </a:r>
            <a:r>
              <a:rPr lang="en-US" sz="2400" b="0" i="0" u="none" strike="noStrike" baseline="0" dirty="0" err="1">
                <a:solidFill>
                  <a:schemeClr val="bg1"/>
                </a:solidFill>
              </a:rPr>
              <a:t>pow’r</a:t>
            </a:r>
            <a:endParaRPr lang="en-US" sz="2400" b="0" i="0" u="none" strike="noStrike" baseline="0" dirty="0">
              <a:solidFill>
                <a:schemeClr val="bg1"/>
              </a:solidFill>
            </a:endParaRPr>
          </a:p>
          <a:p>
            <a:r>
              <a:rPr lang="en-US" sz="2400" b="0" i="0" u="none" strike="noStrike" baseline="0" dirty="0">
                <a:solidFill>
                  <a:schemeClr val="bg1"/>
                </a:solidFill>
              </a:rPr>
              <a:t>When Thou art nigh.</a:t>
            </a:r>
          </a:p>
          <a:p>
            <a:endParaRPr lang="en-US" sz="2400" dirty="0">
              <a:solidFill>
                <a:schemeClr val="bg1"/>
              </a:solidFill>
              <a:cs typeface="Aharoni" panose="02010803020104030203" pitchFamily="2" charset="-79"/>
            </a:endParaRPr>
          </a:p>
          <a:p>
            <a:r>
              <a:rPr lang="en-US" sz="2400" b="0" i="0" dirty="0">
                <a:solidFill>
                  <a:schemeClr val="bg1"/>
                </a:solidFill>
                <a:effectLst/>
                <a:latin typeface="+mj-lt"/>
              </a:rPr>
              <a:t>3</a:t>
            </a:r>
            <a:r>
              <a:rPr lang="en-US" sz="2400" b="0" i="0" dirty="0">
                <a:solidFill>
                  <a:schemeClr val="bg1"/>
                </a:solidFill>
                <a:effectLst/>
              </a:rPr>
              <a:t> I need Thee </a:t>
            </a:r>
            <a:r>
              <a:rPr lang="en-US" sz="2400" b="0" i="0" dirty="0" err="1">
                <a:solidFill>
                  <a:schemeClr val="bg1"/>
                </a:solidFill>
                <a:effectLst/>
              </a:rPr>
              <a:t>ev’ry</a:t>
            </a:r>
            <a:r>
              <a:rPr lang="en-US" sz="2400" b="0" i="0" dirty="0">
                <a:solidFill>
                  <a:schemeClr val="bg1"/>
                </a:solidFill>
                <a:effectLst/>
              </a:rPr>
              <a:t> hour,’</a:t>
            </a:r>
            <a:br>
              <a:rPr lang="en-US" sz="2400" b="0" i="0" dirty="0">
                <a:solidFill>
                  <a:schemeClr val="bg1"/>
                </a:solidFill>
                <a:effectLst/>
              </a:rPr>
            </a:br>
            <a:r>
              <a:rPr lang="en-US" sz="2400" b="0" i="0" dirty="0">
                <a:solidFill>
                  <a:schemeClr val="bg1"/>
                </a:solidFill>
                <a:effectLst/>
              </a:rPr>
              <a:t>In joy or pain;</a:t>
            </a:r>
            <a:br>
              <a:rPr lang="en-US" sz="2400" b="0" i="0" dirty="0">
                <a:solidFill>
                  <a:schemeClr val="bg1"/>
                </a:solidFill>
                <a:effectLst/>
              </a:rPr>
            </a:br>
            <a:r>
              <a:rPr lang="en-US" sz="2400" b="0" i="0" dirty="0">
                <a:solidFill>
                  <a:schemeClr val="bg1"/>
                </a:solidFill>
                <a:effectLst/>
              </a:rPr>
              <a:t>Come quickly and abide,</a:t>
            </a:r>
            <a:br>
              <a:rPr lang="en-US" sz="2400" b="0" i="0" dirty="0">
                <a:solidFill>
                  <a:schemeClr val="bg1"/>
                </a:solidFill>
                <a:effectLst/>
              </a:rPr>
            </a:br>
            <a:r>
              <a:rPr lang="en-US" sz="2400" b="0" i="0" dirty="0">
                <a:solidFill>
                  <a:schemeClr val="bg1"/>
                </a:solidFill>
                <a:effectLst/>
              </a:rPr>
              <a:t>Or life is vain.</a:t>
            </a:r>
            <a:endParaRPr lang="en-US" sz="2400" dirty="0">
              <a:solidFill>
                <a:schemeClr val="bg1"/>
              </a:solidFill>
              <a:cs typeface="Aharoni" panose="02010803020104030203" pitchFamily="2" charset="-79"/>
            </a:endParaRPr>
          </a:p>
        </p:txBody>
      </p:sp>
      <p:sp>
        <p:nvSpPr>
          <p:cNvPr id="3" name="TextBox 2">
            <a:extLst>
              <a:ext uri="{FF2B5EF4-FFF2-40B4-BE49-F238E27FC236}">
                <a16:creationId xmlns:a16="http://schemas.microsoft.com/office/drawing/2014/main" id="{2C336AE7-8425-4549-2594-855ED245B7F4}"/>
              </a:ext>
            </a:extLst>
          </p:cNvPr>
          <p:cNvSpPr txBox="1"/>
          <p:nvPr/>
        </p:nvSpPr>
        <p:spPr>
          <a:xfrm>
            <a:off x="6252676" y="2306974"/>
            <a:ext cx="5557612" cy="3785652"/>
          </a:xfrm>
          <a:prstGeom prst="rect">
            <a:avLst/>
          </a:prstGeom>
          <a:noFill/>
        </p:spPr>
        <p:txBody>
          <a:bodyPr wrap="square" rtlCol="0">
            <a:spAutoFit/>
          </a:bodyPr>
          <a:lstStyle/>
          <a:p>
            <a:r>
              <a:rPr lang="en-US" sz="2400" b="0" i="0" dirty="0">
                <a:solidFill>
                  <a:schemeClr val="bg1"/>
                </a:solidFill>
                <a:effectLst/>
                <a:latin typeface="+mj-lt"/>
              </a:rPr>
              <a:t>4</a:t>
            </a:r>
            <a:r>
              <a:rPr lang="en-US" sz="2400" b="0" i="0" dirty="0">
                <a:solidFill>
                  <a:schemeClr val="bg1"/>
                </a:solidFill>
                <a:effectLst/>
              </a:rPr>
              <a:t> I need Thee every hour, </a:t>
            </a:r>
          </a:p>
          <a:p>
            <a:r>
              <a:rPr lang="en-US" sz="2400" b="0" i="0" dirty="0">
                <a:solidFill>
                  <a:schemeClr val="bg1"/>
                </a:solidFill>
                <a:effectLst/>
              </a:rPr>
              <a:t>Most Holy One;</a:t>
            </a:r>
            <a:br>
              <a:rPr lang="en-US" sz="2400" b="0" i="0" dirty="0">
                <a:solidFill>
                  <a:schemeClr val="bg1"/>
                </a:solidFill>
                <a:effectLst/>
              </a:rPr>
            </a:br>
            <a:r>
              <a:rPr lang="en-US" sz="2400" b="0" i="0" dirty="0">
                <a:solidFill>
                  <a:schemeClr val="bg1"/>
                </a:solidFill>
                <a:effectLst/>
              </a:rPr>
              <a:t>Oh, make me Thine indeed, </a:t>
            </a:r>
          </a:p>
          <a:p>
            <a:r>
              <a:rPr lang="en-US" sz="2400" b="0" i="0" dirty="0">
                <a:solidFill>
                  <a:schemeClr val="bg1"/>
                </a:solidFill>
                <a:effectLst/>
              </a:rPr>
              <a:t>Thou blessed Son.</a:t>
            </a:r>
          </a:p>
          <a:p>
            <a:endParaRPr lang="en-US" sz="2400" dirty="0">
              <a:solidFill>
                <a:schemeClr val="bg1"/>
              </a:solidFill>
            </a:endParaRPr>
          </a:p>
          <a:p>
            <a:pPr lvl="1"/>
            <a:r>
              <a:rPr lang="en-US" sz="2400" b="0" i="0" u="none" strike="noStrike" baseline="0" dirty="0">
                <a:solidFill>
                  <a:schemeClr val="bg1"/>
                </a:solidFill>
                <a:latin typeface="+mj-lt"/>
              </a:rPr>
              <a:t>Refrain:</a:t>
            </a:r>
          </a:p>
          <a:p>
            <a:pPr lvl="1"/>
            <a:r>
              <a:rPr lang="en-US" sz="2400" b="0" i="0" u="none" strike="noStrike" baseline="0" dirty="0">
                <a:solidFill>
                  <a:schemeClr val="bg1"/>
                </a:solidFill>
              </a:rPr>
              <a:t>I need Thee, oh, I need Thee;</a:t>
            </a:r>
          </a:p>
          <a:p>
            <a:pPr lvl="1"/>
            <a:r>
              <a:rPr lang="en-US" sz="2400" b="0" i="0" u="none" strike="noStrike" baseline="0" dirty="0" err="1">
                <a:solidFill>
                  <a:schemeClr val="bg1"/>
                </a:solidFill>
              </a:rPr>
              <a:t>Ev’ry</a:t>
            </a:r>
            <a:r>
              <a:rPr lang="en-US" sz="2400" b="0" i="0" u="none" strike="noStrike" baseline="0" dirty="0">
                <a:solidFill>
                  <a:schemeClr val="bg1"/>
                </a:solidFill>
              </a:rPr>
              <a:t> hour I need Thee;</a:t>
            </a:r>
          </a:p>
          <a:p>
            <a:pPr lvl="1"/>
            <a:r>
              <a:rPr lang="en-US" sz="2400" b="0" i="0" u="none" strike="noStrike" baseline="0" dirty="0">
                <a:solidFill>
                  <a:schemeClr val="bg1"/>
                </a:solidFill>
              </a:rPr>
              <a:t>Oh, bless me now, my Savior,</a:t>
            </a:r>
          </a:p>
          <a:p>
            <a:pPr lvl="1"/>
            <a:r>
              <a:rPr lang="en-US" sz="2400" b="0" i="0" u="none" strike="noStrike" baseline="0" dirty="0">
                <a:solidFill>
                  <a:schemeClr val="bg1"/>
                </a:solidFill>
              </a:rPr>
              <a:t>I come to Thee.</a:t>
            </a:r>
            <a:endParaRPr lang="en-US" sz="2400" b="0" i="0" dirty="0">
              <a:solidFill>
                <a:schemeClr val="bg1"/>
              </a:solidFill>
              <a:effectLst/>
            </a:endParaRPr>
          </a:p>
        </p:txBody>
      </p:sp>
      <p:sp>
        <p:nvSpPr>
          <p:cNvPr id="4" name="TextBox 3">
            <a:extLst>
              <a:ext uri="{FF2B5EF4-FFF2-40B4-BE49-F238E27FC236}">
                <a16:creationId xmlns:a16="http://schemas.microsoft.com/office/drawing/2014/main" id="{7EB397E4-6CC8-94AA-1E77-5D70C0299C6B}"/>
              </a:ext>
            </a:extLst>
          </p:cNvPr>
          <p:cNvSpPr txBox="1"/>
          <p:nvPr/>
        </p:nvSpPr>
        <p:spPr>
          <a:xfrm>
            <a:off x="5238571" y="1205598"/>
            <a:ext cx="5381005" cy="892552"/>
          </a:xfrm>
          <a:custGeom>
            <a:avLst/>
            <a:gdLst>
              <a:gd name="connsiteX0" fmla="*/ 0 w 5381005"/>
              <a:gd name="connsiteY0" fmla="*/ 0 h 892552"/>
              <a:gd name="connsiteX1" fmla="*/ 544079 w 5381005"/>
              <a:gd name="connsiteY1" fmla="*/ 0 h 892552"/>
              <a:gd name="connsiteX2" fmla="*/ 1195779 w 5381005"/>
              <a:gd name="connsiteY2" fmla="*/ 0 h 892552"/>
              <a:gd name="connsiteX3" fmla="*/ 1847478 w 5381005"/>
              <a:gd name="connsiteY3" fmla="*/ 0 h 892552"/>
              <a:gd name="connsiteX4" fmla="*/ 2337748 w 5381005"/>
              <a:gd name="connsiteY4" fmla="*/ 0 h 892552"/>
              <a:gd name="connsiteX5" fmla="*/ 2828017 w 5381005"/>
              <a:gd name="connsiteY5" fmla="*/ 0 h 892552"/>
              <a:gd name="connsiteX6" fmla="*/ 3533527 w 5381005"/>
              <a:gd name="connsiteY6" fmla="*/ 0 h 892552"/>
              <a:gd name="connsiteX7" fmla="*/ 4023796 w 5381005"/>
              <a:gd name="connsiteY7" fmla="*/ 0 h 892552"/>
              <a:gd name="connsiteX8" fmla="*/ 4567875 w 5381005"/>
              <a:gd name="connsiteY8" fmla="*/ 0 h 892552"/>
              <a:gd name="connsiteX9" fmla="*/ 5381005 w 5381005"/>
              <a:gd name="connsiteY9" fmla="*/ 0 h 892552"/>
              <a:gd name="connsiteX10" fmla="*/ 5381005 w 5381005"/>
              <a:gd name="connsiteY10" fmla="*/ 446276 h 892552"/>
              <a:gd name="connsiteX11" fmla="*/ 5381005 w 5381005"/>
              <a:gd name="connsiteY11" fmla="*/ 892552 h 892552"/>
              <a:gd name="connsiteX12" fmla="*/ 4890736 w 5381005"/>
              <a:gd name="connsiteY12" fmla="*/ 892552 h 892552"/>
              <a:gd name="connsiteX13" fmla="*/ 4400466 w 5381005"/>
              <a:gd name="connsiteY13" fmla="*/ 892552 h 892552"/>
              <a:gd name="connsiteX14" fmla="*/ 3964007 w 5381005"/>
              <a:gd name="connsiteY14" fmla="*/ 892552 h 892552"/>
              <a:gd name="connsiteX15" fmla="*/ 3258497 w 5381005"/>
              <a:gd name="connsiteY15" fmla="*/ 892552 h 892552"/>
              <a:gd name="connsiteX16" fmla="*/ 2660608 w 5381005"/>
              <a:gd name="connsiteY16" fmla="*/ 892552 h 892552"/>
              <a:gd name="connsiteX17" fmla="*/ 2170339 w 5381005"/>
              <a:gd name="connsiteY17" fmla="*/ 892552 h 892552"/>
              <a:gd name="connsiteX18" fmla="*/ 1733879 w 5381005"/>
              <a:gd name="connsiteY18" fmla="*/ 892552 h 892552"/>
              <a:gd name="connsiteX19" fmla="*/ 1297420 w 5381005"/>
              <a:gd name="connsiteY19" fmla="*/ 892552 h 892552"/>
              <a:gd name="connsiteX20" fmla="*/ 645721 w 5381005"/>
              <a:gd name="connsiteY20" fmla="*/ 892552 h 892552"/>
              <a:gd name="connsiteX21" fmla="*/ 0 w 5381005"/>
              <a:gd name="connsiteY21" fmla="*/ 892552 h 892552"/>
              <a:gd name="connsiteX22" fmla="*/ 0 w 5381005"/>
              <a:gd name="connsiteY22" fmla="*/ 437350 h 892552"/>
              <a:gd name="connsiteX23" fmla="*/ 0 w 5381005"/>
              <a:gd name="connsiteY23" fmla="*/ 0 h 892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381005" h="892552" extrusionOk="0">
                <a:moveTo>
                  <a:pt x="0" y="0"/>
                </a:moveTo>
                <a:cubicBezTo>
                  <a:pt x="267939" y="-3029"/>
                  <a:pt x="272075" y="1664"/>
                  <a:pt x="544079" y="0"/>
                </a:cubicBezTo>
                <a:cubicBezTo>
                  <a:pt x="816083" y="-1664"/>
                  <a:pt x="1052978" y="10931"/>
                  <a:pt x="1195779" y="0"/>
                </a:cubicBezTo>
                <a:cubicBezTo>
                  <a:pt x="1338580" y="-10931"/>
                  <a:pt x="1703303" y="66097"/>
                  <a:pt x="1847478" y="0"/>
                </a:cubicBezTo>
                <a:cubicBezTo>
                  <a:pt x="1991653" y="-66097"/>
                  <a:pt x="2201617" y="42107"/>
                  <a:pt x="2337748" y="0"/>
                </a:cubicBezTo>
                <a:cubicBezTo>
                  <a:pt x="2473879" y="-42107"/>
                  <a:pt x="2597065" y="54735"/>
                  <a:pt x="2828017" y="0"/>
                </a:cubicBezTo>
                <a:cubicBezTo>
                  <a:pt x="3058969" y="-54735"/>
                  <a:pt x="3386152" y="79816"/>
                  <a:pt x="3533527" y="0"/>
                </a:cubicBezTo>
                <a:cubicBezTo>
                  <a:pt x="3680902" y="-79816"/>
                  <a:pt x="3807663" y="48712"/>
                  <a:pt x="4023796" y="0"/>
                </a:cubicBezTo>
                <a:cubicBezTo>
                  <a:pt x="4239929" y="-48712"/>
                  <a:pt x="4316249" y="64465"/>
                  <a:pt x="4567875" y="0"/>
                </a:cubicBezTo>
                <a:cubicBezTo>
                  <a:pt x="4819501" y="-64465"/>
                  <a:pt x="5068071" y="66579"/>
                  <a:pt x="5381005" y="0"/>
                </a:cubicBezTo>
                <a:cubicBezTo>
                  <a:pt x="5384308" y="222111"/>
                  <a:pt x="5335459" y="349948"/>
                  <a:pt x="5381005" y="446276"/>
                </a:cubicBezTo>
                <a:cubicBezTo>
                  <a:pt x="5426551" y="542604"/>
                  <a:pt x="5373634" y="670893"/>
                  <a:pt x="5381005" y="892552"/>
                </a:cubicBezTo>
                <a:cubicBezTo>
                  <a:pt x="5234386" y="892918"/>
                  <a:pt x="4992229" y="892311"/>
                  <a:pt x="4890736" y="892552"/>
                </a:cubicBezTo>
                <a:cubicBezTo>
                  <a:pt x="4789243" y="892793"/>
                  <a:pt x="4634369" y="861195"/>
                  <a:pt x="4400466" y="892552"/>
                </a:cubicBezTo>
                <a:cubicBezTo>
                  <a:pt x="4166563" y="923909"/>
                  <a:pt x="4102474" y="843351"/>
                  <a:pt x="3964007" y="892552"/>
                </a:cubicBezTo>
                <a:cubicBezTo>
                  <a:pt x="3825540" y="941753"/>
                  <a:pt x="3552130" y="814993"/>
                  <a:pt x="3258497" y="892552"/>
                </a:cubicBezTo>
                <a:cubicBezTo>
                  <a:pt x="2964864" y="970111"/>
                  <a:pt x="2841139" y="846130"/>
                  <a:pt x="2660608" y="892552"/>
                </a:cubicBezTo>
                <a:cubicBezTo>
                  <a:pt x="2480077" y="938974"/>
                  <a:pt x="2302470" y="834133"/>
                  <a:pt x="2170339" y="892552"/>
                </a:cubicBezTo>
                <a:cubicBezTo>
                  <a:pt x="2038208" y="950971"/>
                  <a:pt x="1918998" y="890976"/>
                  <a:pt x="1733879" y="892552"/>
                </a:cubicBezTo>
                <a:cubicBezTo>
                  <a:pt x="1548760" y="894128"/>
                  <a:pt x="1507238" y="891873"/>
                  <a:pt x="1297420" y="892552"/>
                </a:cubicBezTo>
                <a:cubicBezTo>
                  <a:pt x="1087602" y="893231"/>
                  <a:pt x="931621" y="831299"/>
                  <a:pt x="645721" y="892552"/>
                </a:cubicBezTo>
                <a:cubicBezTo>
                  <a:pt x="359821" y="953805"/>
                  <a:pt x="182528" y="882761"/>
                  <a:pt x="0" y="892552"/>
                </a:cubicBezTo>
                <a:cubicBezTo>
                  <a:pt x="-37276" y="689955"/>
                  <a:pt x="6824" y="539271"/>
                  <a:pt x="0" y="437350"/>
                </a:cubicBezTo>
                <a:cubicBezTo>
                  <a:pt x="-6824" y="335429"/>
                  <a:pt x="21210" y="104737"/>
                  <a:pt x="0" y="0"/>
                </a:cubicBezTo>
                <a:close/>
              </a:path>
            </a:pathLst>
          </a:custGeom>
          <a:noFill/>
          <a:ln w="76200">
            <a:solidFill>
              <a:schemeClr val="bg1">
                <a:lumMod val="95000"/>
              </a:schemeClr>
            </a:solidFill>
            <a:extLst>
              <a:ext uri="{C807C97D-BFC1-408E-A445-0C87EB9F89A2}">
                <ask:lineSketchStyleProps xmlns:ask="http://schemas.microsoft.com/office/drawing/2018/sketchyshapes" sd="3732529932">
                  <a:prstGeom prst="rect">
                    <a:avLst/>
                  </a:prstGeom>
                  <ask:type>
                    <ask:lineSketchScribble/>
                  </ask:type>
                </ask:lineSketchStyleProps>
              </a:ext>
            </a:extLst>
          </a:ln>
        </p:spPr>
        <p:txBody>
          <a:bodyPr wrap="square" rtlCol="0">
            <a:spAutoFit/>
          </a:bodyPr>
          <a:lstStyle/>
          <a:p>
            <a:pPr algn="ctr"/>
            <a:r>
              <a:rPr lang="en-US" sz="3200" dirty="0">
                <a:solidFill>
                  <a:schemeClr val="bg1"/>
                </a:solidFill>
                <a:latin typeface="+mj-lt"/>
              </a:rPr>
              <a:t>I Need Thee </a:t>
            </a:r>
            <a:r>
              <a:rPr lang="en-US" sz="3200" dirty="0" err="1">
                <a:solidFill>
                  <a:schemeClr val="bg1"/>
                </a:solidFill>
                <a:latin typeface="+mj-lt"/>
              </a:rPr>
              <a:t>Ev’ry</a:t>
            </a:r>
            <a:r>
              <a:rPr lang="en-US" sz="3200" dirty="0">
                <a:solidFill>
                  <a:schemeClr val="bg1"/>
                </a:solidFill>
                <a:latin typeface="+mj-lt"/>
              </a:rPr>
              <a:t> Hour</a:t>
            </a:r>
          </a:p>
          <a:p>
            <a:pPr algn="ctr"/>
            <a:r>
              <a:rPr lang="en-US" sz="2000" dirty="0">
                <a:solidFill>
                  <a:schemeClr val="bg1"/>
                </a:solidFill>
              </a:rPr>
              <a:t>Robert Lowery (1826-1899)</a:t>
            </a:r>
          </a:p>
        </p:txBody>
      </p:sp>
    </p:spTree>
    <p:extLst>
      <p:ext uri="{BB962C8B-B14F-4D97-AF65-F5344CB8AC3E}">
        <p14:creationId xmlns:p14="http://schemas.microsoft.com/office/powerpoint/2010/main" val="346731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EF38B-663A-560A-BD36-7F2298498574}"/>
              </a:ext>
            </a:extLst>
          </p:cNvPr>
          <p:cNvSpPr>
            <a:spLocks noGrp="1"/>
          </p:cNvSpPr>
          <p:nvPr>
            <p:ph type="title"/>
          </p:nvPr>
        </p:nvSpPr>
        <p:spPr>
          <a:xfrm>
            <a:off x="384561" y="365125"/>
            <a:ext cx="11365456" cy="1325563"/>
          </a:xfrm>
        </p:spPr>
        <p:txBody>
          <a:bodyPr/>
          <a:lstStyle/>
          <a:p>
            <a:r>
              <a:rPr lang="en-US" dirty="0"/>
              <a:t>1. I Need the Peace That Jesus Gives</a:t>
            </a:r>
          </a:p>
        </p:txBody>
      </p:sp>
      <p:pic>
        <p:nvPicPr>
          <p:cNvPr id="1026" name="Picture 2" descr="The Peace of God that Surpasses All Understanding will Guard Your Hearts  and Minds - Samoa Global News">
            <a:extLst>
              <a:ext uri="{FF2B5EF4-FFF2-40B4-BE49-F238E27FC236}">
                <a16:creationId xmlns:a16="http://schemas.microsoft.com/office/drawing/2014/main" id="{E4222826-ABD0-3418-0B09-31B6F81209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7249" y="2159358"/>
            <a:ext cx="7662768" cy="363602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CE70C32-915E-336F-2A44-CE193F2AFB5B}"/>
              </a:ext>
            </a:extLst>
          </p:cNvPr>
          <p:cNvSpPr txBox="1"/>
          <p:nvPr/>
        </p:nvSpPr>
        <p:spPr>
          <a:xfrm>
            <a:off x="384561" y="2969872"/>
            <a:ext cx="3614871" cy="1569660"/>
          </a:xfrm>
          <a:prstGeom prst="rect">
            <a:avLst/>
          </a:prstGeom>
          <a:noFill/>
        </p:spPr>
        <p:txBody>
          <a:bodyPr wrap="square" rtlCol="0">
            <a:spAutoFit/>
          </a:bodyPr>
          <a:lstStyle/>
          <a:p>
            <a:r>
              <a:rPr lang="en-US" sz="2400" b="0" i="0" u="none" strike="noStrike" baseline="0" dirty="0">
                <a:solidFill>
                  <a:srgbClr val="723736"/>
                </a:solidFill>
              </a:rPr>
              <a:t>1 I need Thee </a:t>
            </a:r>
            <a:r>
              <a:rPr lang="en-US" sz="2400" b="0" i="0" u="none" strike="noStrike" baseline="0" dirty="0" err="1">
                <a:solidFill>
                  <a:srgbClr val="723736"/>
                </a:solidFill>
              </a:rPr>
              <a:t>ev’ry</a:t>
            </a:r>
            <a:r>
              <a:rPr lang="en-US" sz="2400" b="0" i="0" u="none" strike="noStrike" baseline="0" dirty="0">
                <a:solidFill>
                  <a:srgbClr val="723736"/>
                </a:solidFill>
              </a:rPr>
              <a:t> hour,</a:t>
            </a:r>
          </a:p>
          <a:p>
            <a:r>
              <a:rPr lang="en-US" sz="2400" b="0" i="0" u="none" strike="noStrike" baseline="0" dirty="0">
                <a:solidFill>
                  <a:srgbClr val="723736"/>
                </a:solidFill>
              </a:rPr>
              <a:t>Most gracious Lord;</a:t>
            </a:r>
          </a:p>
          <a:p>
            <a:r>
              <a:rPr lang="en-US" sz="2400" b="0" i="0" u="none" strike="noStrike" baseline="0" dirty="0">
                <a:solidFill>
                  <a:srgbClr val="723736"/>
                </a:solidFill>
              </a:rPr>
              <a:t>No tender voice like Thine</a:t>
            </a:r>
          </a:p>
          <a:p>
            <a:r>
              <a:rPr lang="en-US" sz="2400" b="0" i="0" u="none" strike="noStrike" baseline="0" dirty="0">
                <a:solidFill>
                  <a:srgbClr val="723736"/>
                </a:solidFill>
              </a:rPr>
              <a:t>Can peace afford.</a:t>
            </a:r>
            <a:endParaRPr lang="en-US" sz="2400" dirty="0">
              <a:solidFill>
                <a:srgbClr val="723736"/>
              </a:solidFill>
            </a:endParaRPr>
          </a:p>
        </p:txBody>
      </p:sp>
    </p:spTree>
    <p:extLst>
      <p:ext uri="{BB962C8B-B14F-4D97-AF65-F5344CB8AC3E}">
        <p14:creationId xmlns:p14="http://schemas.microsoft.com/office/powerpoint/2010/main" val="24446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6DC7-076F-2A22-474E-54418519FCC8}"/>
              </a:ext>
            </a:extLst>
          </p:cNvPr>
          <p:cNvSpPr>
            <a:spLocks noGrp="1"/>
          </p:cNvSpPr>
          <p:nvPr>
            <p:ph type="title"/>
          </p:nvPr>
        </p:nvSpPr>
        <p:spPr/>
        <p:txBody>
          <a:bodyPr/>
          <a:lstStyle/>
          <a:p>
            <a:r>
              <a:rPr lang="en-US" dirty="0"/>
              <a:t>Christ Is Our Peace</a:t>
            </a:r>
          </a:p>
        </p:txBody>
      </p:sp>
      <p:sp>
        <p:nvSpPr>
          <p:cNvPr id="3" name="Content Placeholder 2">
            <a:extLst>
              <a:ext uri="{FF2B5EF4-FFF2-40B4-BE49-F238E27FC236}">
                <a16:creationId xmlns:a16="http://schemas.microsoft.com/office/drawing/2014/main" id="{F38A9D1C-2CBB-0DE3-52C7-3C3842DF3184}"/>
              </a:ext>
            </a:extLst>
          </p:cNvPr>
          <p:cNvSpPr>
            <a:spLocks noGrp="1"/>
          </p:cNvSpPr>
          <p:nvPr>
            <p:ph idx="1"/>
          </p:nvPr>
        </p:nvSpPr>
        <p:spPr/>
        <p:txBody>
          <a:bodyPr>
            <a:normAutofit/>
          </a:bodyPr>
          <a:lstStyle/>
          <a:p>
            <a:r>
              <a:rPr lang="en-US" dirty="0"/>
              <a:t>Man needs to live at peace with himself. One can never have inner peace so long as his guilty conscience convicts him of sin.</a:t>
            </a:r>
          </a:p>
          <a:p>
            <a:pPr lvl="1"/>
            <a:r>
              <a:rPr lang="en-US" dirty="0"/>
              <a:t>“Therefore, having been justified by faith, we have peace with God through our Lord Jesus Christ” (Rom. 5:1).</a:t>
            </a:r>
          </a:p>
          <a:p>
            <a:r>
              <a:rPr lang="en-US" dirty="0"/>
              <a:t>The way of peace with God was made available to us through the atoning sacrifice of Christ Jesus. </a:t>
            </a:r>
          </a:p>
          <a:p>
            <a:pPr lvl="1"/>
            <a:r>
              <a:rPr lang="en-US" dirty="0"/>
              <a:t>“For He Himself is our peace, who has made both one, and has broken down the middle wall of separation” (Eph. 2:14).</a:t>
            </a:r>
          </a:p>
          <a:p>
            <a:pPr lvl="1"/>
            <a:r>
              <a:rPr lang="en-US" dirty="0"/>
              <a:t>“And He came and preached peace to you who were afar off and to those who were near” (Eph. 2:17).</a:t>
            </a:r>
          </a:p>
        </p:txBody>
      </p:sp>
    </p:spTree>
    <p:extLst>
      <p:ext uri="{BB962C8B-B14F-4D97-AF65-F5344CB8AC3E}">
        <p14:creationId xmlns:p14="http://schemas.microsoft.com/office/powerpoint/2010/main" val="342572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EAE76-161B-50BC-2B43-C78A5153CFB5}"/>
              </a:ext>
            </a:extLst>
          </p:cNvPr>
          <p:cNvSpPr>
            <a:spLocks noGrp="1"/>
          </p:cNvSpPr>
          <p:nvPr>
            <p:ph type="title"/>
          </p:nvPr>
        </p:nvSpPr>
        <p:spPr/>
        <p:txBody>
          <a:bodyPr>
            <a:normAutofit/>
          </a:bodyPr>
          <a:lstStyle/>
          <a:p>
            <a:r>
              <a:rPr lang="en-US" sz="3600" dirty="0"/>
              <a:t>Peace Comes Through Obedience to the Gospel</a:t>
            </a:r>
          </a:p>
        </p:txBody>
      </p:sp>
      <p:sp>
        <p:nvSpPr>
          <p:cNvPr id="3" name="Content Placeholder 2">
            <a:extLst>
              <a:ext uri="{FF2B5EF4-FFF2-40B4-BE49-F238E27FC236}">
                <a16:creationId xmlns:a16="http://schemas.microsoft.com/office/drawing/2014/main" id="{74460D41-6FC6-DC9B-B297-568BDE7F55FE}"/>
              </a:ext>
            </a:extLst>
          </p:cNvPr>
          <p:cNvSpPr>
            <a:spLocks noGrp="1"/>
          </p:cNvSpPr>
          <p:nvPr>
            <p:ph idx="1"/>
          </p:nvPr>
        </p:nvSpPr>
        <p:spPr/>
        <p:txBody>
          <a:bodyPr>
            <a:normAutofit fontScale="92500" lnSpcReduction="10000"/>
          </a:bodyPr>
          <a:lstStyle/>
          <a:p>
            <a:r>
              <a:rPr lang="en-US" dirty="0"/>
              <a:t>“Be anxious for nothing, but in everything by prayer and supplication, with thanksgiving, let your requests be made known to God; and the peace of God, which surpasses all understanding, will guard your hearts and minds through Christ Jesus” (Phil. 4:6-7).</a:t>
            </a:r>
          </a:p>
          <a:p>
            <a:r>
              <a:rPr lang="en-US" dirty="0"/>
              <a:t>Conditions for Salvation: Believe in Christ, Repent of one’s sins, Confess faith in Jesus, and Be Baptized for the remission of one’s sins.</a:t>
            </a:r>
          </a:p>
          <a:p>
            <a:r>
              <a:rPr lang="en-US" dirty="0"/>
              <a:t>One can pillow his head at night with the full confidence that Christ has forgiven him of his sins and that if he should die, he will be eternally saved.</a:t>
            </a:r>
          </a:p>
          <a:p>
            <a:r>
              <a:rPr lang="en-US" dirty="0"/>
              <a:t>Our Lord is a “most gracious Lord” whose “tender voice” brings such peace to sinful men.</a:t>
            </a:r>
          </a:p>
          <a:p>
            <a:endParaRPr lang="en-US" dirty="0"/>
          </a:p>
          <a:p>
            <a:endParaRPr lang="en-US" dirty="0"/>
          </a:p>
          <a:p>
            <a:endParaRPr lang="en-US" dirty="0"/>
          </a:p>
        </p:txBody>
      </p:sp>
    </p:spTree>
    <p:extLst>
      <p:ext uri="{BB962C8B-B14F-4D97-AF65-F5344CB8AC3E}">
        <p14:creationId xmlns:p14="http://schemas.microsoft.com/office/powerpoint/2010/main" val="124031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14C4A-A696-7BF3-04B5-F970929EE6AF}"/>
              </a:ext>
            </a:extLst>
          </p:cNvPr>
          <p:cNvSpPr>
            <a:spLocks noGrp="1"/>
          </p:cNvSpPr>
          <p:nvPr>
            <p:ph type="title"/>
          </p:nvPr>
        </p:nvSpPr>
        <p:spPr/>
        <p:txBody>
          <a:bodyPr/>
          <a:lstStyle/>
          <a:p>
            <a:r>
              <a:rPr lang="en-US" dirty="0"/>
              <a:t>Peace for the Wayward Sheep</a:t>
            </a:r>
          </a:p>
        </p:txBody>
      </p:sp>
      <p:sp>
        <p:nvSpPr>
          <p:cNvPr id="3" name="Content Placeholder 2">
            <a:extLst>
              <a:ext uri="{FF2B5EF4-FFF2-40B4-BE49-F238E27FC236}">
                <a16:creationId xmlns:a16="http://schemas.microsoft.com/office/drawing/2014/main" id="{DFB1C83C-DE7F-7249-C29F-D7E41A7184E3}"/>
              </a:ext>
            </a:extLst>
          </p:cNvPr>
          <p:cNvSpPr>
            <a:spLocks noGrp="1"/>
          </p:cNvSpPr>
          <p:nvPr>
            <p:ph idx="1"/>
          </p:nvPr>
        </p:nvSpPr>
        <p:spPr/>
        <p:txBody>
          <a:bodyPr/>
          <a:lstStyle/>
          <a:p>
            <a:r>
              <a:rPr lang="en-US" dirty="0"/>
              <a:t>“But if we walk in the light as He is in the light, we have fellowship with one another, and the blood of Jesus Christ His Son cleanses us from all sin. If we say that we have no sin, we deceive ourselves, and the truth is not in us. </a:t>
            </a:r>
            <a:r>
              <a:rPr lang="en-US" dirty="0">
                <a:solidFill>
                  <a:srgbClr val="723736"/>
                </a:solidFill>
                <a:latin typeface="+mj-lt"/>
              </a:rPr>
              <a:t>If we confess our sins, He is faithful and just to forgive us our sins and to cleanse us from all unrighteousness. </a:t>
            </a:r>
            <a:r>
              <a:rPr lang="en-US" dirty="0"/>
              <a:t>If we say that we have not sinned, we make Him a liar, and His word is not in us” (1 John 1:7-10).</a:t>
            </a:r>
          </a:p>
          <a:p>
            <a:r>
              <a:rPr lang="en-US" dirty="0"/>
              <a:t>Because of my stumbling into sin, I need Christ to be available at every hour!</a:t>
            </a:r>
          </a:p>
        </p:txBody>
      </p:sp>
    </p:spTree>
    <p:extLst>
      <p:ext uri="{BB962C8B-B14F-4D97-AF65-F5344CB8AC3E}">
        <p14:creationId xmlns:p14="http://schemas.microsoft.com/office/powerpoint/2010/main" val="1634437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10C5-645F-A77E-49D3-17BD1291EE40}"/>
              </a:ext>
            </a:extLst>
          </p:cNvPr>
          <p:cNvSpPr>
            <a:spLocks noGrp="1"/>
          </p:cNvSpPr>
          <p:nvPr>
            <p:ph type="title"/>
          </p:nvPr>
        </p:nvSpPr>
        <p:spPr/>
        <p:txBody>
          <a:bodyPr/>
          <a:lstStyle/>
          <a:p>
            <a:r>
              <a:rPr lang="en-US" dirty="0"/>
              <a:t>2. I Need Christ to Overcome Temptation</a:t>
            </a:r>
          </a:p>
        </p:txBody>
      </p:sp>
      <p:pic>
        <p:nvPicPr>
          <p:cNvPr id="2050" name="Picture 2" descr="Resisting Temptation | New Life">
            <a:extLst>
              <a:ext uri="{FF2B5EF4-FFF2-40B4-BE49-F238E27FC236}">
                <a16:creationId xmlns:a16="http://schemas.microsoft.com/office/drawing/2014/main" id="{CDDCAA10-8C95-6B87-1CBC-B1797751D8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0782" y="1791855"/>
            <a:ext cx="4983018" cy="49830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F7E79EE-F03F-D810-CF1D-E76D228BED49}"/>
              </a:ext>
            </a:extLst>
          </p:cNvPr>
          <p:cNvSpPr txBox="1"/>
          <p:nvPr/>
        </p:nvSpPr>
        <p:spPr>
          <a:xfrm>
            <a:off x="838200" y="3076486"/>
            <a:ext cx="5257800" cy="1815882"/>
          </a:xfrm>
          <a:prstGeom prst="rect">
            <a:avLst/>
          </a:prstGeom>
          <a:noFill/>
        </p:spPr>
        <p:txBody>
          <a:bodyPr wrap="square" rtlCol="0">
            <a:spAutoFit/>
          </a:bodyPr>
          <a:lstStyle/>
          <a:p>
            <a:r>
              <a:rPr lang="en-US" sz="2800" b="0" i="0" u="none" strike="noStrike" baseline="0" dirty="0">
                <a:solidFill>
                  <a:srgbClr val="723736"/>
                </a:solidFill>
              </a:rPr>
              <a:t>2 I need Thee </a:t>
            </a:r>
            <a:r>
              <a:rPr lang="en-US" sz="2800" b="0" i="0" u="none" strike="noStrike" baseline="0" dirty="0" err="1">
                <a:solidFill>
                  <a:srgbClr val="723736"/>
                </a:solidFill>
              </a:rPr>
              <a:t>ev’ry</a:t>
            </a:r>
            <a:r>
              <a:rPr lang="en-US" sz="2800" b="0" i="0" u="none" strike="noStrike" baseline="0" dirty="0">
                <a:solidFill>
                  <a:srgbClr val="723736"/>
                </a:solidFill>
              </a:rPr>
              <a:t> hour,</a:t>
            </a:r>
          </a:p>
          <a:p>
            <a:r>
              <a:rPr lang="en-US" sz="2800" b="0" i="0" u="none" strike="noStrike" baseline="0" dirty="0">
                <a:solidFill>
                  <a:srgbClr val="723736"/>
                </a:solidFill>
              </a:rPr>
              <a:t>Stay Thou nearby;</a:t>
            </a:r>
          </a:p>
          <a:p>
            <a:r>
              <a:rPr lang="en-US" sz="2800" b="0" i="0" u="none" strike="noStrike" baseline="0" dirty="0">
                <a:solidFill>
                  <a:srgbClr val="723736"/>
                </a:solidFill>
              </a:rPr>
              <a:t>Temptations lose their </a:t>
            </a:r>
            <a:r>
              <a:rPr lang="en-US" sz="2800" b="0" i="0" u="none" strike="noStrike" baseline="0" dirty="0" err="1">
                <a:solidFill>
                  <a:srgbClr val="723736"/>
                </a:solidFill>
              </a:rPr>
              <a:t>pow’r</a:t>
            </a:r>
            <a:endParaRPr lang="en-US" sz="2800" b="0" i="0" u="none" strike="noStrike" baseline="0" dirty="0">
              <a:solidFill>
                <a:srgbClr val="723736"/>
              </a:solidFill>
            </a:endParaRPr>
          </a:p>
          <a:p>
            <a:r>
              <a:rPr lang="en-US" sz="2800" b="0" i="0" u="none" strike="noStrike" baseline="0" dirty="0">
                <a:solidFill>
                  <a:srgbClr val="723736"/>
                </a:solidFill>
              </a:rPr>
              <a:t>When Thou art nigh.</a:t>
            </a:r>
            <a:endParaRPr lang="en-US" sz="2800" dirty="0">
              <a:solidFill>
                <a:srgbClr val="723736"/>
              </a:solidFill>
            </a:endParaRPr>
          </a:p>
        </p:txBody>
      </p:sp>
    </p:spTree>
    <p:extLst>
      <p:ext uri="{BB962C8B-B14F-4D97-AF65-F5344CB8AC3E}">
        <p14:creationId xmlns:p14="http://schemas.microsoft.com/office/powerpoint/2010/main" val="116778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392</TotalTime>
  <Words>2018</Words>
  <Application>Microsoft Office PowerPoint</Application>
  <PresentationFormat>Widescreen</PresentationFormat>
  <Paragraphs>125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Source Sans Pro Black</vt:lpstr>
      <vt:lpstr>Source Sans Pro Semibold</vt:lpstr>
      <vt:lpstr>Office Theme</vt:lpstr>
      <vt:lpstr>PowerPoint Presentation</vt:lpstr>
      <vt:lpstr>“Blessed Are the Poor in Spirit” (Matt. 5:3)</vt:lpstr>
      <vt:lpstr>Man Needs God</vt:lpstr>
      <vt:lpstr>PowerPoint Presentation</vt:lpstr>
      <vt:lpstr>1. I Need the Peace That Jesus Gives</vt:lpstr>
      <vt:lpstr>Christ Is Our Peace</vt:lpstr>
      <vt:lpstr>Peace Comes Through Obedience to the Gospel</vt:lpstr>
      <vt:lpstr>Peace for the Wayward Sheep</vt:lpstr>
      <vt:lpstr>2. I Need Christ to Overcome Temptation</vt:lpstr>
      <vt:lpstr>Jesus’s Teaching on Resisting Temptation</vt:lpstr>
      <vt:lpstr>“Temptations lose their pow’r When Thou art nigh.”</vt:lpstr>
      <vt:lpstr>3. I Need Jesus or Life Is Vain</vt:lpstr>
      <vt:lpstr>I Need Christ When I Am in Pain</vt:lpstr>
      <vt:lpstr>PowerPoint Presentation</vt:lpstr>
      <vt:lpstr>I Need Christ When I Prosper</vt:lpstr>
      <vt:lpstr>I Need Christ to Live with Prosperity</vt:lpstr>
      <vt:lpstr>Vanity of Vanity; All Is Vanity</vt:lpstr>
      <vt:lpstr>God Gives Life Meaning</vt:lpstr>
      <vt:lpstr>I Need Thee Every Hour</vt:lpstr>
      <vt:lpstr>The Whole Truth</vt:lpstr>
      <vt:lpstr>Conclusion</vt:lpstr>
      <vt:lpstr>O Make Me Thine Indeed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86</cp:revision>
  <dcterms:created xsi:type="dcterms:W3CDTF">2022-05-27T13:44:17Z</dcterms:created>
  <dcterms:modified xsi:type="dcterms:W3CDTF">2022-08-14T10:38:42Z</dcterms:modified>
</cp:coreProperties>
</file>