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9" r:id="rId2"/>
    <p:sldId id="356" r:id="rId3"/>
    <p:sldId id="357" r:id="rId4"/>
    <p:sldId id="358" r:id="rId5"/>
    <p:sldId id="359" r:id="rId6"/>
    <p:sldId id="360" r:id="rId7"/>
    <p:sldId id="361" r:id="rId8"/>
    <p:sldId id="362" r:id="rId9"/>
    <p:sldId id="363" r:id="rId10"/>
    <p:sldId id="366" r:id="rId11"/>
    <p:sldId id="367" r:id="rId12"/>
    <p:sldId id="364" r:id="rId13"/>
    <p:sldId id="365" r:id="rId14"/>
    <p:sldId id="368" r:id="rId15"/>
    <p:sldId id="369" r:id="rId16"/>
    <p:sldId id="370" r:id="rId17"/>
    <p:sldId id="371" r:id="rId18"/>
    <p:sldId id="372" r:id="rId19"/>
    <p:sldId id="373" r:id="rId20"/>
    <p:sldId id="374" r:id="rId21"/>
    <p:sldId id="375" r:id="rId22"/>
    <p:sldId id="376" r:id="rId23"/>
    <p:sldId id="377" r:id="rId24"/>
    <p:sldId id="378" r:id="rId25"/>
    <p:sldId id="379" r:id="rId26"/>
    <p:sldId id="380" r:id="rId27"/>
    <p:sldId id="381" r:id="rId28"/>
    <p:sldId id="382" r:id="rId29"/>
    <p:sldId id="383" r:id="rId30"/>
    <p:sldId id="384" r:id="rId31"/>
    <p:sldId id="385" r:id="rId32"/>
    <p:sldId id="386" r:id="rId33"/>
    <p:sldId id="387"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83D38"/>
    <a:srgbClr val="E23D18"/>
    <a:srgbClr val="723736"/>
    <a:srgbClr val="A23C30"/>
    <a:srgbClr val="D5684B"/>
    <a:srgbClr val="1D3D81"/>
    <a:srgbClr val="788945"/>
    <a:srgbClr val="CF4B5E"/>
    <a:srgbClr val="462F29"/>
    <a:srgbClr val="EFD0B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8684C-0C55-45E8-80E2-B6E8564480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959AFD-3D78-4A01-8925-1D85824F08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0670F8-311E-4B49-BC74-E855B9164244}"/>
              </a:ext>
            </a:extLst>
          </p:cNvPr>
          <p:cNvSpPr>
            <a:spLocks noGrp="1"/>
          </p:cNvSpPr>
          <p:nvPr>
            <p:ph type="dt" sz="half" idx="10"/>
          </p:nvPr>
        </p:nvSpPr>
        <p:spPr/>
        <p:txBody>
          <a:bodyPr/>
          <a:lstStyle/>
          <a:p>
            <a:fld id="{B2D8B8F1-9098-4AF8-9193-4142E79ED368}" type="datetimeFigureOut">
              <a:rPr lang="en-US" smtClean="0"/>
              <a:t>8/21/2022</a:t>
            </a:fld>
            <a:endParaRPr lang="en-US"/>
          </a:p>
        </p:txBody>
      </p:sp>
      <p:sp>
        <p:nvSpPr>
          <p:cNvPr id="5" name="Footer Placeholder 4">
            <a:extLst>
              <a:ext uri="{FF2B5EF4-FFF2-40B4-BE49-F238E27FC236}">
                <a16:creationId xmlns:a16="http://schemas.microsoft.com/office/drawing/2014/main" id="{D43EDB2F-2BCC-4AFA-9AA9-1052518987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D2967A-33EB-44A1-9AED-0D0E10EC6426}"/>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199407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A3C18-130F-42B0-859F-70F981A259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CF9B8B-D46E-485F-8D04-72EEB896FF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3405FC-81DF-4CA2-B648-F2209D03D50C}"/>
              </a:ext>
            </a:extLst>
          </p:cNvPr>
          <p:cNvSpPr>
            <a:spLocks noGrp="1"/>
          </p:cNvSpPr>
          <p:nvPr>
            <p:ph type="dt" sz="half" idx="10"/>
          </p:nvPr>
        </p:nvSpPr>
        <p:spPr/>
        <p:txBody>
          <a:bodyPr/>
          <a:lstStyle/>
          <a:p>
            <a:fld id="{B2D8B8F1-9098-4AF8-9193-4142E79ED368}" type="datetimeFigureOut">
              <a:rPr lang="en-US" smtClean="0"/>
              <a:t>8/21/2022</a:t>
            </a:fld>
            <a:endParaRPr lang="en-US"/>
          </a:p>
        </p:txBody>
      </p:sp>
      <p:sp>
        <p:nvSpPr>
          <p:cNvPr id="5" name="Footer Placeholder 4">
            <a:extLst>
              <a:ext uri="{FF2B5EF4-FFF2-40B4-BE49-F238E27FC236}">
                <a16:creationId xmlns:a16="http://schemas.microsoft.com/office/drawing/2014/main" id="{120DCF02-BBFD-4F34-B66C-A8561920F2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AFAF25-6F7C-474E-A97D-8BA644BD32DC}"/>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542148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D04279-96E9-4F51-B1C5-9A0BA52C18B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C7D03E-60BE-43EB-B18C-EB0839287F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783B66-F024-4F26-879F-DC5959A934F1}"/>
              </a:ext>
            </a:extLst>
          </p:cNvPr>
          <p:cNvSpPr>
            <a:spLocks noGrp="1"/>
          </p:cNvSpPr>
          <p:nvPr>
            <p:ph type="dt" sz="half" idx="10"/>
          </p:nvPr>
        </p:nvSpPr>
        <p:spPr/>
        <p:txBody>
          <a:bodyPr/>
          <a:lstStyle/>
          <a:p>
            <a:fld id="{B2D8B8F1-9098-4AF8-9193-4142E79ED368}" type="datetimeFigureOut">
              <a:rPr lang="en-US" smtClean="0"/>
              <a:t>8/21/2022</a:t>
            </a:fld>
            <a:endParaRPr lang="en-US"/>
          </a:p>
        </p:txBody>
      </p:sp>
      <p:sp>
        <p:nvSpPr>
          <p:cNvPr id="5" name="Footer Placeholder 4">
            <a:extLst>
              <a:ext uri="{FF2B5EF4-FFF2-40B4-BE49-F238E27FC236}">
                <a16:creationId xmlns:a16="http://schemas.microsoft.com/office/drawing/2014/main" id="{C2777EBA-E220-4A6D-9711-2260C64B23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709902-918D-4B5A-BE0B-8747C9F9858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064583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469F0-209E-4DAF-95E0-C9D6667C734B}"/>
              </a:ext>
            </a:extLst>
          </p:cNvPr>
          <p:cNvSpPr>
            <a:spLocks noGrp="1"/>
          </p:cNvSpPr>
          <p:nvPr>
            <p:ph type="title"/>
          </p:nvPr>
        </p:nvSpPr>
        <p:spPr>
          <a:xfrm>
            <a:off x="838200" y="365125"/>
            <a:ext cx="10515600" cy="1380548"/>
          </a:xfrm>
          <a:gradFill>
            <a:gsLst>
              <a:gs pos="0">
                <a:srgbClr val="483D38"/>
              </a:gs>
              <a:gs pos="24000">
                <a:schemeClr val="bg1"/>
              </a:gs>
              <a:gs pos="80000">
                <a:schemeClr val="bg1"/>
              </a:gs>
              <a:gs pos="100000">
                <a:srgbClr val="483D38"/>
              </a:gs>
            </a:gsLst>
            <a:lin ang="5400000" scaled="1"/>
          </a:gradFill>
        </p:spPr>
        <p:txBody>
          <a:bodyPr/>
          <a:lstStyle>
            <a:lvl1pPr>
              <a:defRPr>
                <a:solidFill>
                  <a:srgbClr val="483D38"/>
                </a:solidFill>
                <a:latin typeface="+mj-lt"/>
              </a:defRPr>
            </a:lvl1pPr>
          </a:lstStyle>
          <a:p>
            <a:r>
              <a:rPr lang="en-US" dirty="0"/>
              <a:t>Click to edit Master title style</a:t>
            </a:r>
          </a:p>
        </p:txBody>
      </p:sp>
      <p:sp>
        <p:nvSpPr>
          <p:cNvPr id="3" name="Content Placeholder 2">
            <a:extLst>
              <a:ext uri="{FF2B5EF4-FFF2-40B4-BE49-F238E27FC236}">
                <a16:creationId xmlns:a16="http://schemas.microsoft.com/office/drawing/2014/main" id="{D0CAE664-B815-4EBC-B42F-138ADE9F57E2}"/>
              </a:ext>
            </a:extLst>
          </p:cNvPr>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290E768-88F0-40D9-B264-E740B0C81F27}"/>
              </a:ext>
            </a:extLst>
          </p:cNvPr>
          <p:cNvSpPr>
            <a:spLocks noGrp="1"/>
          </p:cNvSpPr>
          <p:nvPr>
            <p:ph type="dt" sz="half" idx="10"/>
          </p:nvPr>
        </p:nvSpPr>
        <p:spPr/>
        <p:txBody>
          <a:bodyPr/>
          <a:lstStyle/>
          <a:p>
            <a:fld id="{B2D8B8F1-9098-4AF8-9193-4142E79ED368}" type="datetimeFigureOut">
              <a:rPr lang="en-US" smtClean="0"/>
              <a:t>8/21/2022</a:t>
            </a:fld>
            <a:endParaRPr lang="en-US"/>
          </a:p>
        </p:txBody>
      </p:sp>
      <p:sp>
        <p:nvSpPr>
          <p:cNvPr id="5" name="Footer Placeholder 4">
            <a:extLst>
              <a:ext uri="{FF2B5EF4-FFF2-40B4-BE49-F238E27FC236}">
                <a16:creationId xmlns:a16="http://schemas.microsoft.com/office/drawing/2014/main" id="{4859A2B6-8DA0-478E-95BF-615F2D6C9A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F6EA12-FA3D-4A6F-AC50-7CB6CEE8F80B}"/>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1569117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0FB5F-9710-42EB-9CAC-E9F83C6E97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32C872-3CFA-4E36-92E7-7103490E36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45EBD4-3AC9-45CB-9C63-502DEAE85469}"/>
              </a:ext>
            </a:extLst>
          </p:cNvPr>
          <p:cNvSpPr>
            <a:spLocks noGrp="1"/>
          </p:cNvSpPr>
          <p:nvPr>
            <p:ph type="dt" sz="half" idx="10"/>
          </p:nvPr>
        </p:nvSpPr>
        <p:spPr/>
        <p:txBody>
          <a:bodyPr/>
          <a:lstStyle/>
          <a:p>
            <a:fld id="{B2D8B8F1-9098-4AF8-9193-4142E79ED368}" type="datetimeFigureOut">
              <a:rPr lang="en-US" smtClean="0"/>
              <a:t>8/21/2022</a:t>
            </a:fld>
            <a:endParaRPr lang="en-US"/>
          </a:p>
        </p:txBody>
      </p:sp>
      <p:sp>
        <p:nvSpPr>
          <p:cNvPr id="5" name="Footer Placeholder 4">
            <a:extLst>
              <a:ext uri="{FF2B5EF4-FFF2-40B4-BE49-F238E27FC236}">
                <a16:creationId xmlns:a16="http://schemas.microsoft.com/office/drawing/2014/main" id="{4E4164B2-4293-4C8B-992F-5CC36C5B13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DE91A7-7B35-4C93-B316-FC3DE1EAFE83}"/>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370845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9AE7B-27D2-4C44-B204-4D5B25CB69D0}"/>
              </a:ext>
            </a:extLst>
          </p:cNvPr>
          <p:cNvSpPr>
            <a:spLocks noGrp="1"/>
          </p:cNvSpPr>
          <p:nvPr>
            <p:ph type="title"/>
          </p:nvPr>
        </p:nvSpPr>
        <p:spPr/>
        <p:txBody>
          <a:bodyPr/>
          <a:lstStyle>
            <a:lvl1pPr algn="ctr">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E1AA215-F25E-451D-9524-30FFDDC306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9D64EB-3A19-4D96-8E04-FEF33A31E9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CF5120-129F-4DDD-9119-C8F6B35B8439}"/>
              </a:ext>
            </a:extLst>
          </p:cNvPr>
          <p:cNvSpPr>
            <a:spLocks noGrp="1"/>
          </p:cNvSpPr>
          <p:nvPr>
            <p:ph type="dt" sz="half" idx="10"/>
          </p:nvPr>
        </p:nvSpPr>
        <p:spPr/>
        <p:txBody>
          <a:bodyPr/>
          <a:lstStyle/>
          <a:p>
            <a:fld id="{B2D8B8F1-9098-4AF8-9193-4142E79ED368}" type="datetimeFigureOut">
              <a:rPr lang="en-US" smtClean="0"/>
              <a:t>8/21/2022</a:t>
            </a:fld>
            <a:endParaRPr lang="en-US"/>
          </a:p>
        </p:txBody>
      </p:sp>
      <p:sp>
        <p:nvSpPr>
          <p:cNvPr id="6" name="Footer Placeholder 5">
            <a:extLst>
              <a:ext uri="{FF2B5EF4-FFF2-40B4-BE49-F238E27FC236}">
                <a16:creationId xmlns:a16="http://schemas.microsoft.com/office/drawing/2014/main" id="{BB26E8A7-376D-42EF-89A1-E1B3B11122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117E5E-12E5-41D3-BF0C-E8C6F23C329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612143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EF9CF-694E-46EB-8D5D-6443C24BCEC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5D5EAC9-8E87-4B30-800B-A09A95C500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F14CE9-9C06-4FC6-AF2D-8050426EA9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8D84BD-3244-4ACC-8880-C2B9263ECA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5E0583-3A54-4438-8037-35B81C41ECE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02BAE4-1B6F-492E-92EE-B06404D7BD29}"/>
              </a:ext>
            </a:extLst>
          </p:cNvPr>
          <p:cNvSpPr>
            <a:spLocks noGrp="1"/>
          </p:cNvSpPr>
          <p:nvPr>
            <p:ph type="dt" sz="half" idx="10"/>
          </p:nvPr>
        </p:nvSpPr>
        <p:spPr/>
        <p:txBody>
          <a:bodyPr/>
          <a:lstStyle/>
          <a:p>
            <a:fld id="{B2D8B8F1-9098-4AF8-9193-4142E79ED368}" type="datetimeFigureOut">
              <a:rPr lang="en-US" smtClean="0"/>
              <a:t>8/21/2022</a:t>
            </a:fld>
            <a:endParaRPr lang="en-US"/>
          </a:p>
        </p:txBody>
      </p:sp>
      <p:sp>
        <p:nvSpPr>
          <p:cNvPr id="8" name="Footer Placeholder 7">
            <a:extLst>
              <a:ext uri="{FF2B5EF4-FFF2-40B4-BE49-F238E27FC236}">
                <a16:creationId xmlns:a16="http://schemas.microsoft.com/office/drawing/2014/main" id="{4DA55760-865F-4EC1-B3E9-21F6A7B8C6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BA8295-4E33-48F2-9183-FDC0A9D4A2B4}"/>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1334637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1D2E7-6BE1-4C3C-BB32-C8E3FB40E8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0FB3EF-D215-48C0-BFA3-BB904CB1D683}"/>
              </a:ext>
            </a:extLst>
          </p:cNvPr>
          <p:cNvSpPr>
            <a:spLocks noGrp="1"/>
          </p:cNvSpPr>
          <p:nvPr>
            <p:ph type="dt" sz="half" idx="10"/>
          </p:nvPr>
        </p:nvSpPr>
        <p:spPr/>
        <p:txBody>
          <a:bodyPr/>
          <a:lstStyle/>
          <a:p>
            <a:fld id="{B2D8B8F1-9098-4AF8-9193-4142E79ED368}" type="datetimeFigureOut">
              <a:rPr lang="en-US" smtClean="0"/>
              <a:t>8/21/2022</a:t>
            </a:fld>
            <a:endParaRPr lang="en-US"/>
          </a:p>
        </p:txBody>
      </p:sp>
      <p:sp>
        <p:nvSpPr>
          <p:cNvPr id="4" name="Footer Placeholder 3">
            <a:extLst>
              <a:ext uri="{FF2B5EF4-FFF2-40B4-BE49-F238E27FC236}">
                <a16:creationId xmlns:a16="http://schemas.microsoft.com/office/drawing/2014/main" id="{85FDC419-E590-4127-AE7E-78533AABC7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CFBF6F-B2E0-4A83-99AF-203A79EEA2B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779243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3801F5-3691-4936-A9DB-3B50E7F4E24E}"/>
              </a:ext>
            </a:extLst>
          </p:cNvPr>
          <p:cNvSpPr>
            <a:spLocks noGrp="1"/>
          </p:cNvSpPr>
          <p:nvPr>
            <p:ph type="dt" sz="half" idx="10"/>
          </p:nvPr>
        </p:nvSpPr>
        <p:spPr/>
        <p:txBody>
          <a:bodyPr/>
          <a:lstStyle/>
          <a:p>
            <a:fld id="{B2D8B8F1-9098-4AF8-9193-4142E79ED368}" type="datetimeFigureOut">
              <a:rPr lang="en-US" smtClean="0"/>
              <a:t>8/21/2022</a:t>
            </a:fld>
            <a:endParaRPr lang="en-US"/>
          </a:p>
        </p:txBody>
      </p:sp>
      <p:sp>
        <p:nvSpPr>
          <p:cNvPr id="3" name="Footer Placeholder 2">
            <a:extLst>
              <a:ext uri="{FF2B5EF4-FFF2-40B4-BE49-F238E27FC236}">
                <a16:creationId xmlns:a16="http://schemas.microsoft.com/office/drawing/2014/main" id="{9416DA89-FBDB-48E3-8464-9BF43DE73B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4D0653-BF4F-4E4A-AF27-531149A4A6E2}"/>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45777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C101B-8707-4105-A773-F19C64E26A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EA59C5-B0F8-4415-9030-83C6AEBA1F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42D337-B170-409B-8D9D-FB9510EAF7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C0C73C-A2AB-443F-AC03-DEC8F794930D}"/>
              </a:ext>
            </a:extLst>
          </p:cNvPr>
          <p:cNvSpPr>
            <a:spLocks noGrp="1"/>
          </p:cNvSpPr>
          <p:nvPr>
            <p:ph type="dt" sz="half" idx="10"/>
          </p:nvPr>
        </p:nvSpPr>
        <p:spPr/>
        <p:txBody>
          <a:bodyPr/>
          <a:lstStyle/>
          <a:p>
            <a:fld id="{B2D8B8F1-9098-4AF8-9193-4142E79ED368}" type="datetimeFigureOut">
              <a:rPr lang="en-US" smtClean="0"/>
              <a:t>8/21/2022</a:t>
            </a:fld>
            <a:endParaRPr lang="en-US"/>
          </a:p>
        </p:txBody>
      </p:sp>
      <p:sp>
        <p:nvSpPr>
          <p:cNvPr id="6" name="Footer Placeholder 5">
            <a:extLst>
              <a:ext uri="{FF2B5EF4-FFF2-40B4-BE49-F238E27FC236}">
                <a16:creationId xmlns:a16="http://schemas.microsoft.com/office/drawing/2014/main" id="{1A971F78-3166-4B8A-9502-EC07C5783B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1B8C20-7918-45E9-AB23-66137F7066C2}"/>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359010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0EC0A-47F3-4B4B-B12C-C092935CD6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4359DC-1BF9-41CE-88C8-17CAC99835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D7B6E05-E329-4A53-8A7F-8E5328B972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3F0B44-24FB-40EC-B34A-5520714F50FF}"/>
              </a:ext>
            </a:extLst>
          </p:cNvPr>
          <p:cNvSpPr>
            <a:spLocks noGrp="1"/>
          </p:cNvSpPr>
          <p:nvPr>
            <p:ph type="dt" sz="half" idx="10"/>
          </p:nvPr>
        </p:nvSpPr>
        <p:spPr/>
        <p:txBody>
          <a:bodyPr/>
          <a:lstStyle/>
          <a:p>
            <a:fld id="{B2D8B8F1-9098-4AF8-9193-4142E79ED368}" type="datetimeFigureOut">
              <a:rPr lang="en-US" smtClean="0"/>
              <a:t>8/21/2022</a:t>
            </a:fld>
            <a:endParaRPr lang="en-US"/>
          </a:p>
        </p:txBody>
      </p:sp>
      <p:sp>
        <p:nvSpPr>
          <p:cNvPr id="6" name="Footer Placeholder 5">
            <a:extLst>
              <a:ext uri="{FF2B5EF4-FFF2-40B4-BE49-F238E27FC236}">
                <a16:creationId xmlns:a16="http://schemas.microsoft.com/office/drawing/2014/main" id="{F987F805-D3E1-4103-9466-7B651037C0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E47A20-271C-4FA0-963C-6D8BF93005D5}"/>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878753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795B85-C0D8-4DE0-AD78-DA04317DE646}"/>
              </a:ext>
            </a:extLst>
          </p:cNvPr>
          <p:cNvSpPr>
            <a:spLocks noGrp="1"/>
          </p:cNvSpPr>
          <p:nvPr>
            <p:ph type="title"/>
          </p:nvPr>
        </p:nvSpPr>
        <p:spPr>
          <a:xfrm>
            <a:off x="838200" y="365125"/>
            <a:ext cx="10515600" cy="1325563"/>
          </a:xfrm>
          <a:prstGeom prst="rect">
            <a:avLst/>
          </a:prstGeom>
          <a:gradFill>
            <a:gsLst>
              <a:gs pos="0">
                <a:srgbClr val="483D38"/>
              </a:gs>
              <a:gs pos="24000">
                <a:schemeClr val="bg1"/>
              </a:gs>
              <a:gs pos="80000">
                <a:schemeClr val="bg1"/>
              </a:gs>
              <a:gs pos="100000">
                <a:srgbClr val="483D38"/>
              </a:gs>
            </a:gsLst>
            <a:lin ang="5400000" scaled="1"/>
          </a:gradFill>
          <a:ln w="28575">
            <a:solidFill>
              <a:schemeClr val="tx1"/>
            </a:solidFill>
          </a:ln>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21DE59A7-94E0-4AFA-9372-F02AFA91D8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0B32D40-1B6B-4889-9BE1-148ECADB96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D8B8F1-9098-4AF8-9193-4142E79ED368}" type="datetimeFigureOut">
              <a:rPr lang="en-US" smtClean="0"/>
              <a:t>8/21/2022</a:t>
            </a:fld>
            <a:endParaRPr lang="en-US"/>
          </a:p>
        </p:txBody>
      </p:sp>
      <p:sp>
        <p:nvSpPr>
          <p:cNvPr id="5" name="Footer Placeholder 4">
            <a:extLst>
              <a:ext uri="{FF2B5EF4-FFF2-40B4-BE49-F238E27FC236}">
                <a16:creationId xmlns:a16="http://schemas.microsoft.com/office/drawing/2014/main" id="{11FC3B06-BBB1-43B0-85D4-3FB95F92CC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F202870-6B3E-49DE-99E0-B40A1DE336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9ACE13-1B56-4700-A513-8157BAA78198}" type="slidenum">
              <a:rPr lang="en-US" smtClean="0"/>
              <a:t>‹#›</a:t>
            </a:fld>
            <a:endParaRPr lang="en-US"/>
          </a:p>
        </p:txBody>
      </p:sp>
    </p:spTree>
    <p:extLst>
      <p:ext uri="{BB962C8B-B14F-4D97-AF65-F5344CB8AC3E}">
        <p14:creationId xmlns:p14="http://schemas.microsoft.com/office/powerpoint/2010/main" val="2231010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000" b="1" kern="1200">
          <a:solidFill>
            <a:srgbClr val="483D38"/>
          </a:solidFill>
          <a:effectLst>
            <a:outerShdw blurRad="38100" dist="38100" dir="2700000" algn="tl">
              <a:srgbClr val="000000">
                <a:alpha val="43137"/>
              </a:srgbClr>
            </a:outerShdw>
          </a:effectLst>
          <a:latin typeface="+mj-lt"/>
          <a:ea typeface="Adobe Gothic Std B" panose="020B0800000000000000" pitchFamily="34"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Adobe Gothic Std B" panose="020B0800000000000000" pitchFamily="34"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Adobe Gothic Std B" panose="020B0800000000000000" pitchFamily="34"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Adobe Gothic Std B" panose="020B0800000000000000" pitchFamily="34"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Adobe Gothic Std B" panose="020B0800000000000000" pitchFamily="34"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Adobe Gothic Std B" panose="020B0800000000000000"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5791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4C5DF-578D-F3AF-D9F2-97881E95CB32}"/>
              </a:ext>
            </a:extLst>
          </p:cNvPr>
          <p:cNvSpPr>
            <a:spLocks noGrp="1"/>
          </p:cNvSpPr>
          <p:nvPr>
            <p:ph type="title"/>
          </p:nvPr>
        </p:nvSpPr>
        <p:spPr/>
        <p:txBody>
          <a:bodyPr/>
          <a:lstStyle/>
          <a:p>
            <a:r>
              <a:rPr lang="en-US" dirty="0"/>
              <a:t>Bible Examples: The House of Eli</a:t>
            </a:r>
          </a:p>
        </p:txBody>
      </p:sp>
      <p:sp>
        <p:nvSpPr>
          <p:cNvPr id="3" name="Content Placeholder 2">
            <a:extLst>
              <a:ext uri="{FF2B5EF4-FFF2-40B4-BE49-F238E27FC236}">
                <a16:creationId xmlns:a16="http://schemas.microsoft.com/office/drawing/2014/main" id="{5598CD42-A812-2E30-9A70-7FB43A6522DA}"/>
              </a:ext>
            </a:extLst>
          </p:cNvPr>
          <p:cNvSpPr>
            <a:spLocks noGrp="1"/>
          </p:cNvSpPr>
          <p:nvPr>
            <p:ph idx="1"/>
          </p:nvPr>
        </p:nvSpPr>
        <p:spPr/>
        <p:txBody>
          <a:bodyPr/>
          <a:lstStyle/>
          <a:p>
            <a:r>
              <a:rPr lang="en-US" dirty="0"/>
              <a:t>Ignored the Bible’s regulation about the portion of the priests at sacrifices, causing the Lord’s worship to be abhorred (1 Sam. 2:13-17).</a:t>
            </a:r>
          </a:p>
          <a:p>
            <a:r>
              <a:rPr lang="en-US" dirty="0"/>
              <a:t>Eli’s sons lay with the women who assembled at the Tabernacle of the congregation (1 Sam. 2:22).</a:t>
            </a:r>
          </a:p>
          <a:p>
            <a:r>
              <a:rPr lang="en-US" dirty="0"/>
              <a:t>They ignored Eli’s rebuke (1 Sam. 2:25).</a:t>
            </a:r>
          </a:p>
          <a:p>
            <a:r>
              <a:rPr lang="en-US" dirty="0"/>
              <a:t>Eli was rebuked for honoring his sons more than God, to make yourselves fat with the </a:t>
            </a:r>
            <a:r>
              <a:rPr lang="en-US" dirty="0" err="1"/>
              <a:t>chiefest</a:t>
            </a:r>
            <a:r>
              <a:rPr lang="en-US" dirty="0"/>
              <a:t> of all the offering of Israel my people (1 Sam. 2:29).</a:t>
            </a:r>
          </a:p>
        </p:txBody>
      </p:sp>
    </p:spTree>
    <p:extLst>
      <p:ext uri="{BB962C8B-B14F-4D97-AF65-F5344CB8AC3E}">
        <p14:creationId xmlns:p14="http://schemas.microsoft.com/office/powerpoint/2010/main" val="1403166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878C3-4DA0-FC83-E3D9-66AC4826AA1C}"/>
              </a:ext>
            </a:extLst>
          </p:cNvPr>
          <p:cNvSpPr>
            <a:spLocks noGrp="1"/>
          </p:cNvSpPr>
          <p:nvPr>
            <p:ph type="title"/>
          </p:nvPr>
        </p:nvSpPr>
        <p:spPr/>
        <p:txBody>
          <a:bodyPr/>
          <a:lstStyle/>
          <a:p>
            <a:r>
              <a:rPr lang="en-US" dirty="0"/>
              <a:t>Samuel’s House</a:t>
            </a:r>
          </a:p>
        </p:txBody>
      </p:sp>
      <p:sp>
        <p:nvSpPr>
          <p:cNvPr id="3" name="Content Placeholder 2">
            <a:extLst>
              <a:ext uri="{FF2B5EF4-FFF2-40B4-BE49-F238E27FC236}">
                <a16:creationId xmlns:a16="http://schemas.microsoft.com/office/drawing/2014/main" id="{8C8007CB-3974-5BDE-CFDF-7B43A2EB41C8}"/>
              </a:ext>
            </a:extLst>
          </p:cNvPr>
          <p:cNvSpPr>
            <a:spLocks noGrp="1"/>
          </p:cNvSpPr>
          <p:nvPr>
            <p:ph idx="1"/>
          </p:nvPr>
        </p:nvSpPr>
        <p:spPr/>
        <p:txBody>
          <a:bodyPr/>
          <a:lstStyle/>
          <a:p>
            <a:r>
              <a:rPr lang="en-US" dirty="0"/>
              <a:t>Samuel’s house was no better than Eli’s house: “But his sons did not walk in his ways; they turned aside after dishonest gain, took bribes, and perverted justice” (1 Sam. 8:3).</a:t>
            </a:r>
          </a:p>
          <a:p>
            <a:r>
              <a:rPr lang="en-US" dirty="0"/>
              <a:t>Solomon wrote, “Moreover I saw under the sun: In the place of judgment, Wickedness was there; And in the place of righteousness, Iniquity was there. I said in my heart, God shall judge the righteous and the wicked, For there is a time there for every purpose and for every work” (Eccl. 3:16-17).</a:t>
            </a:r>
          </a:p>
          <a:p>
            <a:endParaRPr lang="en-US" dirty="0"/>
          </a:p>
        </p:txBody>
      </p:sp>
    </p:spTree>
    <p:extLst>
      <p:ext uri="{BB962C8B-B14F-4D97-AF65-F5344CB8AC3E}">
        <p14:creationId xmlns:p14="http://schemas.microsoft.com/office/powerpoint/2010/main" val="3443216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713E6-ADD1-CF25-D9FB-B5812C03FA49}"/>
              </a:ext>
            </a:extLst>
          </p:cNvPr>
          <p:cNvSpPr>
            <a:spLocks noGrp="1"/>
          </p:cNvSpPr>
          <p:nvPr>
            <p:ph type="title"/>
          </p:nvPr>
        </p:nvSpPr>
        <p:spPr/>
        <p:txBody>
          <a:bodyPr/>
          <a:lstStyle/>
          <a:p>
            <a:r>
              <a:rPr lang="en-US" dirty="0"/>
              <a:t>Examples of Unjust Rulers</a:t>
            </a:r>
          </a:p>
        </p:txBody>
      </p:sp>
      <p:sp>
        <p:nvSpPr>
          <p:cNvPr id="3" name="Content Placeholder 2">
            <a:extLst>
              <a:ext uri="{FF2B5EF4-FFF2-40B4-BE49-F238E27FC236}">
                <a16:creationId xmlns:a16="http://schemas.microsoft.com/office/drawing/2014/main" id="{E3FF5FF3-1747-F4B5-DAE7-998A162D420F}"/>
              </a:ext>
            </a:extLst>
          </p:cNvPr>
          <p:cNvSpPr>
            <a:spLocks noGrp="1"/>
          </p:cNvSpPr>
          <p:nvPr>
            <p:ph idx="1"/>
          </p:nvPr>
        </p:nvSpPr>
        <p:spPr/>
        <p:txBody>
          <a:bodyPr>
            <a:normAutofit fontScale="92500" lnSpcReduction="10000"/>
          </a:bodyPr>
          <a:lstStyle/>
          <a:p>
            <a:r>
              <a:rPr lang="en-US" dirty="0"/>
              <a:t>Nine justices of the Supreme Court ruled in 1973 that the child in the womb of its mother is not human, with God-given inalienable rights.</a:t>
            </a:r>
          </a:p>
          <a:p>
            <a:r>
              <a:rPr lang="en-US" dirty="0"/>
              <a:t>Nine justices of the Supreme Court ruled on June 26, 2015 that homosexual marriages were legal.</a:t>
            </a:r>
          </a:p>
          <a:p>
            <a:r>
              <a:rPr lang="en-US" dirty="0"/>
              <a:t>Government decrees advocating the mutilation of teenaged children who may be (temporally) experiencing sexual dysphoria (perhaps influenced by government indoctrination classes that help create that dysphoria).</a:t>
            </a:r>
          </a:p>
          <a:p>
            <a:r>
              <a:rPr lang="en-US" dirty="0"/>
              <a:t>When the tools of government are used to suppress political dissent, to overlook the same crimes and/or worse crimes committed by one group of people, while lesser crimes committed by their opponents are prosecuted to the fullest extend of the law!</a:t>
            </a:r>
          </a:p>
        </p:txBody>
      </p:sp>
    </p:spTree>
    <p:extLst>
      <p:ext uri="{BB962C8B-B14F-4D97-AF65-F5344CB8AC3E}">
        <p14:creationId xmlns:p14="http://schemas.microsoft.com/office/powerpoint/2010/main" val="2994357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D872C-A0AD-C209-6E7C-F3125B37690F}"/>
              </a:ext>
            </a:extLst>
          </p:cNvPr>
          <p:cNvSpPr>
            <a:spLocks noGrp="1"/>
          </p:cNvSpPr>
          <p:nvPr>
            <p:ph type="title"/>
          </p:nvPr>
        </p:nvSpPr>
        <p:spPr/>
        <p:txBody>
          <a:bodyPr/>
          <a:lstStyle/>
          <a:p>
            <a:r>
              <a:rPr lang="en-US" dirty="0"/>
              <a:t>More Examples of Unjust Rulers</a:t>
            </a:r>
          </a:p>
        </p:txBody>
      </p:sp>
      <p:sp>
        <p:nvSpPr>
          <p:cNvPr id="3" name="Content Placeholder 2">
            <a:extLst>
              <a:ext uri="{FF2B5EF4-FFF2-40B4-BE49-F238E27FC236}">
                <a16:creationId xmlns:a16="http://schemas.microsoft.com/office/drawing/2014/main" id="{11B4CE47-96DF-6E53-CD0A-100E5E046CD8}"/>
              </a:ext>
            </a:extLst>
          </p:cNvPr>
          <p:cNvSpPr>
            <a:spLocks noGrp="1"/>
          </p:cNvSpPr>
          <p:nvPr>
            <p:ph idx="1"/>
          </p:nvPr>
        </p:nvSpPr>
        <p:spPr/>
        <p:txBody>
          <a:bodyPr/>
          <a:lstStyle/>
          <a:p>
            <a:r>
              <a:rPr lang="en-US" dirty="0"/>
              <a:t>When threats against supreme court justices who are making an unpopular decision are ignored and unpunished.</a:t>
            </a:r>
          </a:p>
          <a:p>
            <a:r>
              <a:rPr lang="en-US" dirty="0"/>
              <a:t>When pro-choice protestors can burn down pro-life businesses but the least crimes against pro-abortion groups are punished to fullest extend of the hate crimes law.</a:t>
            </a:r>
          </a:p>
          <a:p>
            <a:r>
              <a:rPr lang="en-US" dirty="0"/>
              <a:t>When policemen are targeted and murdered, but not defended and protected.</a:t>
            </a:r>
          </a:p>
          <a:p>
            <a:r>
              <a:rPr lang="en-US" dirty="0"/>
              <a:t>When looting of stores across the country goes uninvestigated and unpunished.</a:t>
            </a:r>
          </a:p>
        </p:txBody>
      </p:sp>
    </p:spTree>
    <p:extLst>
      <p:ext uri="{BB962C8B-B14F-4D97-AF65-F5344CB8AC3E}">
        <p14:creationId xmlns:p14="http://schemas.microsoft.com/office/powerpoint/2010/main" val="2904014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E860E-D546-144F-000A-609053FDFBB7}"/>
              </a:ext>
            </a:extLst>
          </p:cNvPr>
          <p:cNvSpPr>
            <a:spLocks noGrp="1"/>
          </p:cNvSpPr>
          <p:nvPr>
            <p:ph type="title"/>
          </p:nvPr>
        </p:nvSpPr>
        <p:spPr/>
        <p:txBody>
          <a:bodyPr/>
          <a:lstStyle/>
          <a:p>
            <a:r>
              <a:rPr lang="en-US" dirty="0"/>
              <a:t>The Influence of the Wicked (58:3-5)</a:t>
            </a:r>
          </a:p>
        </p:txBody>
      </p:sp>
      <p:sp>
        <p:nvSpPr>
          <p:cNvPr id="3" name="TextBox 2">
            <a:extLst>
              <a:ext uri="{FF2B5EF4-FFF2-40B4-BE49-F238E27FC236}">
                <a16:creationId xmlns:a16="http://schemas.microsoft.com/office/drawing/2014/main" id="{929B9B5E-E872-16D7-9D36-EF414E9AB3D1}"/>
              </a:ext>
            </a:extLst>
          </p:cNvPr>
          <p:cNvSpPr txBox="1"/>
          <p:nvPr/>
        </p:nvSpPr>
        <p:spPr>
          <a:xfrm>
            <a:off x="849745" y="1985818"/>
            <a:ext cx="10510982" cy="3539430"/>
          </a:xfrm>
          <a:prstGeom prst="rect">
            <a:avLst/>
          </a:prstGeom>
          <a:noFill/>
        </p:spPr>
        <p:txBody>
          <a:bodyPr wrap="square" rtlCol="0">
            <a:spAutoFit/>
          </a:bodyPr>
          <a:lstStyle/>
          <a:p>
            <a:r>
              <a:rPr lang="en-US" sz="3200" dirty="0"/>
              <a:t>The wicked are estranged from the womb; </a:t>
            </a:r>
          </a:p>
          <a:p>
            <a:r>
              <a:rPr lang="en-US" sz="3200" dirty="0"/>
              <a:t>They go astray as soon as they are born, speaking lies. </a:t>
            </a:r>
          </a:p>
          <a:p>
            <a:r>
              <a:rPr lang="en-US" sz="3200" dirty="0"/>
              <a:t>Their poison is like the poison of a serpent; </a:t>
            </a:r>
          </a:p>
          <a:p>
            <a:r>
              <a:rPr lang="en-US" sz="3200" dirty="0"/>
              <a:t>They are like the deaf cobra that stops its ear, </a:t>
            </a:r>
          </a:p>
          <a:p>
            <a:r>
              <a:rPr lang="en-US" sz="3200" dirty="0"/>
              <a:t>Which will not heed the voice of charmers, </a:t>
            </a:r>
          </a:p>
          <a:p>
            <a:r>
              <a:rPr lang="en-US" sz="3200" dirty="0"/>
              <a:t>Charming ever so skillfully.</a:t>
            </a:r>
          </a:p>
          <a:p>
            <a:pPr algn="r"/>
            <a:r>
              <a:rPr lang="en-US" sz="3200" dirty="0"/>
              <a:t>Psalms 58:3-5</a:t>
            </a:r>
          </a:p>
        </p:txBody>
      </p:sp>
    </p:spTree>
    <p:extLst>
      <p:ext uri="{BB962C8B-B14F-4D97-AF65-F5344CB8AC3E}">
        <p14:creationId xmlns:p14="http://schemas.microsoft.com/office/powerpoint/2010/main" val="1963272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5315A-CBD6-31CC-E459-D052CB4BEBCA}"/>
              </a:ext>
            </a:extLst>
          </p:cNvPr>
          <p:cNvSpPr>
            <a:spLocks noGrp="1"/>
          </p:cNvSpPr>
          <p:nvPr>
            <p:ph type="title"/>
          </p:nvPr>
        </p:nvSpPr>
        <p:spPr/>
        <p:txBody>
          <a:bodyPr/>
          <a:lstStyle/>
          <a:p>
            <a:r>
              <a:rPr lang="en-US" dirty="0"/>
              <a:t>Psalm 58:3</a:t>
            </a:r>
          </a:p>
        </p:txBody>
      </p:sp>
      <p:sp>
        <p:nvSpPr>
          <p:cNvPr id="3" name="Content Placeholder 2">
            <a:extLst>
              <a:ext uri="{FF2B5EF4-FFF2-40B4-BE49-F238E27FC236}">
                <a16:creationId xmlns:a16="http://schemas.microsoft.com/office/drawing/2014/main" id="{0993A95C-3270-3B2C-A337-79367D896F7C}"/>
              </a:ext>
            </a:extLst>
          </p:cNvPr>
          <p:cNvSpPr>
            <a:spLocks noGrp="1"/>
          </p:cNvSpPr>
          <p:nvPr>
            <p:ph idx="1"/>
          </p:nvPr>
        </p:nvSpPr>
        <p:spPr/>
        <p:txBody>
          <a:bodyPr>
            <a:normAutofit/>
          </a:bodyPr>
          <a:lstStyle/>
          <a:p>
            <a:r>
              <a:rPr lang="en-US" dirty="0">
                <a:latin typeface="+mj-lt"/>
              </a:rPr>
              <a:t>“The wicked are estranged from the womb; They go astray as soon as they are born, speaking lies” (58:3).</a:t>
            </a:r>
          </a:p>
          <a:p>
            <a:pPr lvl="1"/>
            <a:r>
              <a:rPr lang="en-US" dirty="0"/>
              <a:t>This verse has long been misused by Calvinists to teach inherited depravity.</a:t>
            </a:r>
          </a:p>
          <a:p>
            <a:r>
              <a:rPr lang="en-US" dirty="0"/>
              <a:t>Notice that the ones being described are not new born infants.</a:t>
            </a:r>
          </a:p>
          <a:p>
            <a:pPr lvl="1"/>
            <a:r>
              <a:rPr lang="en-US" dirty="0"/>
              <a:t>They are able to “</a:t>
            </a:r>
            <a:r>
              <a:rPr lang="en-US" dirty="0">
                <a:latin typeface="+mj-lt"/>
              </a:rPr>
              <a:t>go astray</a:t>
            </a:r>
            <a:r>
              <a:rPr lang="en-US" dirty="0"/>
              <a:t>” (</a:t>
            </a:r>
            <a:r>
              <a:rPr lang="en-US" i="1" dirty="0" err="1"/>
              <a:t>tā’āh</a:t>
            </a:r>
            <a:r>
              <a:rPr lang="en-US" dirty="0"/>
              <a:t>) ethically (HALOT, 1072) (cf. Ezek. 44:10; 48:11). </a:t>
            </a:r>
          </a:p>
          <a:p>
            <a:pPr lvl="2"/>
            <a:r>
              <a:rPr lang="en-US" dirty="0"/>
              <a:t>An infant is incapable of making ethical decisions.</a:t>
            </a:r>
          </a:p>
          <a:p>
            <a:pPr lvl="2"/>
            <a:r>
              <a:rPr lang="en-US" dirty="0"/>
              <a:t>He is unable to “go” anywhere; he lies on his back dependent upon others.</a:t>
            </a:r>
          </a:p>
          <a:p>
            <a:pPr lvl="1"/>
            <a:r>
              <a:rPr lang="en-US" dirty="0"/>
              <a:t>They “</a:t>
            </a:r>
            <a:r>
              <a:rPr lang="en-US" dirty="0">
                <a:latin typeface="+mj-lt"/>
              </a:rPr>
              <a:t>speak lies</a:t>
            </a:r>
            <a:r>
              <a:rPr lang="en-US" dirty="0"/>
              <a:t>” (</a:t>
            </a:r>
            <a:r>
              <a:rPr lang="en-US" i="1" dirty="0" err="1"/>
              <a:t>dōberê</a:t>
            </a:r>
            <a:r>
              <a:rPr lang="en-US" i="1" dirty="0"/>
              <a:t>’ </a:t>
            </a:r>
            <a:r>
              <a:rPr lang="en-US" i="1" dirty="0" err="1"/>
              <a:t>kāzāb</a:t>
            </a:r>
            <a:r>
              <a:rPr lang="en-US" dirty="0"/>
              <a:t>). Newborns can not even speak, let alone to make a moral decision to tell lies.</a:t>
            </a:r>
          </a:p>
        </p:txBody>
      </p:sp>
    </p:spTree>
    <p:extLst>
      <p:ext uri="{BB962C8B-B14F-4D97-AF65-F5344CB8AC3E}">
        <p14:creationId xmlns:p14="http://schemas.microsoft.com/office/powerpoint/2010/main" val="1318261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56F6A-537C-F92B-DEC2-51A27A9EBB2C}"/>
              </a:ext>
            </a:extLst>
          </p:cNvPr>
          <p:cNvSpPr>
            <a:spLocks noGrp="1"/>
          </p:cNvSpPr>
          <p:nvPr>
            <p:ph type="title"/>
          </p:nvPr>
        </p:nvSpPr>
        <p:spPr/>
        <p:txBody>
          <a:bodyPr/>
          <a:lstStyle/>
          <a:p>
            <a:r>
              <a:rPr lang="en-US" dirty="0"/>
              <a:t>What The Bible Says About Infants</a:t>
            </a:r>
          </a:p>
        </p:txBody>
      </p:sp>
      <p:sp>
        <p:nvSpPr>
          <p:cNvPr id="3" name="Content Placeholder 2">
            <a:extLst>
              <a:ext uri="{FF2B5EF4-FFF2-40B4-BE49-F238E27FC236}">
                <a16:creationId xmlns:a16="http://schemas.microsoft.com/office/drawing/2014/main" id="{A00B96E0-F138-1382-4C94-2FAA336086CE}"/>
              </a:ext>
            </a:extLst>
          </p:cNvPr>
          <p:cNvSpPr>
            <a:spLocks noGrp="1"/>
          </p:cNvSpPr>
          <p:nvPr>
            <p:ph idx="1"/>
          </p:nvPr>
        </p:nvSpPr>
        <p:spPr/>
        <p:txBody>
          <a:bodyPr>
            <a:normAutofit fontScale="92500"/>
          </a:bodyPr>
          <a:lstStyle/>
          <a:p>
            <a:r>
              <a:rPr lang="en-US" dirty="0"/>
              <a:t>A newborn is incapable of speaking either good or evil to even know good and evil.</a:t>
            </a:r>
          </a:p>
          <a:p>
            <a:pPr lvl="1"/>
            <a:r>
              <a:rPr lang="en-US" dirty="0"/>
              <a:t>“Moreover your little ones and your children, who you say will be victims, </a:t>
            </a:r>
            <a:r>
              <a:rPr lang="en-US" dirty="0">
                <a:latin typeface="+mj-lt"/>
              </a:rPr>
              <a:t>who today have no knowledge of good and evil</a:t>
            </a:r>
            <a:r>
              <a:rPr lang="en-US" dirty="0"/>
              <a:t>, they shall go in there; to them I will give it, and they shall possess it” (Deut. 1:39).</a:t>
            </a:r>
          </a:p>
          <a:p>
            <a:pPr lvl="1"/>
            <a:r>
              <a:rPr lang="en-US" dirty="0"/>
              <a:t>“For </a:t>
            </a:r>
            <a:r>
              <a:rPr lang="en-US" dirty="0">
                <a:latin typeface="+mj-lt"/>
              </a:rPr>
              <a:t>before the Child shall know to refuse the evil and choose the good</a:t>
            </a:r>
            <a:r>
              <a:rPr lang="en-US" dirty="0"/>
              <a:t>, the land that you dread will be forsaken by both her kings” (Isa. 7:16).</a:t>
            </a:r>
          </a:p>
          <a:p>
            <a:r>
              <a:rPr lang="en-US" dirty="0"/>
              <a:t>Whenever a person is old enough to make moral decisions and chooses to do evil, that child is “</a:t>
            </a:r>
            <a:r>
              <a:rPr lang="en-US" dirty="0">
                <a:latin typeface="+mj-lt"/>
              </a:rPr>
              <a:t>estranged</a:t>
            </a:r>
            <a:r>
              <a:rPr lang="en-US" dirty="0"/>
              <a:t>” (</a:t>
            </a:r>
            <a:r>
              <a:rPr lang="en-US" i="1" dirty="0" err="1"/>
              <a:t>zûr</a:t>
            </a:r>
            <a:r>
              <a:rPr lang="en-US" dirty="0"/>
              <a:t>), “to turn aside from” (HALOT, 266). </a:t>
            </a:r>
          </a:p>
          <a:p>
            <a:pPr lvl="1"/>
            <a:r>
              <a:rPr lang="en-US" dirty="0"/>
              <a:t>How can a newborn who cannot even turn over in its bed, turn aside from following God’s way?</a:t>
            </a:r>
          </a:p>
        </p:txBody>
      </p:sp>
    </p:spTree>
    <p:extLst>
      <p:ext uri="{BB962C8B-B14F-4D97-AF65-F5344CB8AC3E}">
        <p14:creationId xmlns:p14="http://schemas.microsoft.com/office/powerpoint/2010/main" val="2896951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EA308-BF44-B82A-F357-18FEE300028E}"/>
              </a:ext>
            </a:extLst>
          </p:cNvPr>
          <p:cNvSpPr>
            <a:spLocks noGrp="1"/>
          </p:cNvSpPr>
          <p:nvPr>
            <p:ph type="title"/>
          </p:nvPr>
        </p:nvSpPr>
        <p:spPr/>
        <p:txBody>
          <a:bodyPr/>
          <a:lstStyle/>
          <a:p>
            <a:r>
              <a:rPr lang="en-US" dirty="0"/>
              <a:t>A Figure of Speech</a:t>
            </a:r>
          </a:p>
        </p:txBody>
      </p:sp>
      <p:sp>
        <p:nvSpPr>
          <p:cNvPr id="3" name="Content Placeholder 2">
            <a:extLst>
              <a:ext uri="{FF2B5EF4-FFF2-40B4-BE49-F238E27FC236}">
                <a16:creationId xmlns:a16="http://schemas.microsoft.com/office/drawing/2014/main" id="{BD74A184-E4F6-E917-1C65-9992644F1F8F}"/>
              </a:ext>
            </a:extLst>
          </p:cNvPr>
          <p:cNvSpPr>
            <a:spLocks noGrp="1"/>
          </p:cNvSpPr>
          <p:nvPr>
            <p:ph idx="1"/>
          </p:nvPr>
        </p:nvSpPr>
        <p:spPr/>
        <p:txBody>
          <a:bodyPr/>
          <a:lstStyle/>
          <a:p>
            <a:r>
              <a:rPr lang="en-US" dirty="0"/>
              <a:t>The expression is a figure of speech called </a:t>
            </a:r>
            <a:r>
              <a:rPr lang="en-US" i="1" dirty="0"/>
              <a:t>hyperbole</a:t>
            </a:r>
            <a:r>
              <a:rPr lang="en-US" dirty="0"/>
              <a:t>, which is an exaggeration, in this case with the meaning “very early.”</a:t>
            </a:r>
          </a:p>
          <a:p>
            <a:r>
              <a:rPr lang="en-US" dirty="0"/>
              <a:t>To use this passage to teach that the guilt of Adam’s sin is imputed to babies born thousands of years later (or even a year later) is an abuse of the passage. </a:t>
            </a:r>
          </a:p>
          <a:p>
            <a:r>
              <a:rPr lang="en-US" dirty="0"/>
              <a:t>To use this passage to teach that a child inherits a corrupt, defiled nature from Adam is an abuse of this passage. </a:t>
            </a:r>
          </a:p>
          <a:p>
            <a:r>
              <a:rPr lang="en-US" dirty="0"/>
              <a:t>Whatever nature every other child receives at birth is the same kind of nature Jesus had, otherwise Jesus was not fully like us!</a:t>
            </a:r>
          </a:p>
        </p:txBody>
      </p:sp>
    </p:spTree>
    <p:extLst>
      <p:ext uri="{BB962C8B-B14F-4D97-AF65-F5344CB8AC3E}">
        <p14:creationId xmlns:p14="http://schemas.microsoft.com/office/powerpoint/2010/main" val="2795025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0A9BF-4032-A6F6-DEFE-AE84EC3C39BE}"/>
              </a:ext>
            </a:extLst>
          </p:cNvPr>
          <p:cNvSpPr>
            <a:spLocks noGrp="1"/>
          </p:cNvSpPr>
          <p:nvPr>
            <p:ph type="title"/>
          </p:nvPr>
        </p:nvSpPr>
        <p:spPr/>
        <p:txBody>
          <a:bodyPr/>
          <a:lstStyle/>
          <a:p>
            <a:r>
              <a:rPr lang="en-US" dirty="0"/>
              <a:t>Psalm 58:4</a:t>
            </a:r>
          </a:p>
        </p:txBody>
      </p:sp>
      <p:sp>
        <p:nvSpPr>
          <p:cNvPr id="3" name="Content Placeholder 2">
            <a:extLst>
              <a:ext uri="{FF2B5EF4-FFF2-40B4-BE49-F238E27FC236}">
                <a16:creationId xmlns:a16="http://schemas.microsoft.com/office/drawing/2014/main" id="{0AD79E2A-C3C4-C056-73EB-5BB176346D6F}"/>
              </a:ext>
            </a:extLst>
          </p:cNvPr>
          <p:cNvSpPr>
            <a:spLocks noGrp="1"/>
          </p:cNvSpPr>
          <p:nvPr>
            <p:ph idx="1"/>
          </p:nvPr>
        </p:nvSpPr>
        <p:spPr>
          <a:xfrm>
            <a:off x="838200" y="1825625"/>
            <a:ext cx="3558309" cy="4351338"/>
          </a:xfrm>
        </p:spPr>
        <p:txBody>
          <a:bodyPr/>
          <a:lstStyle/>
          <a:p>
            <a:r>
              <a:rPr lang="en-US" dirty="0">
                <a:latin typeface="+mj-lt"/>
              </a:rPr>
              <a:t>“Their poison is like the poison of a serpent; They are like the deaf cobra that stops its ear” (58:4).</a:t>
            </a:r>
          </a:p>
        </p:txBody>
      </p:sp>
      <p:pic>
        <p:nvPicPr>
          <p:cNvPr id="2050" name="Picture 2" descr="Snake Charmer - Jaipur - India | 2__DSC2488 | Joao Eduardo Figueiredo |  Flickr">
            <a:extLst>
              <a:ext uri="{FF2B5EF4-FFF2-40B4-BE49-F238E27FC236}">
                <a16:creationId xmlns:a16="http://schemas.microsoft.com/office/drawing/2014/main" id="{53D4D44F-C5C2-73D7-0A7A-842B3AF50E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89223" y="1944442"/>
            <a:ext cx="6064577" cy="45484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58450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00B70-1D68-64D5-EEF7-7CDCF579C359}"/>
              </a:ext>
            </a:extLst>
          </p:cNvPr>
          <p:cNvSpPr>
            <a:spLocks noGrp="1"/>
          </p:cNvSpPr>
          <p:nvPr>
            <p:ph type="title"/>
          </p:nvPr>
        </p:nvSpPr>
        <p:spPr/>
        <p:txBody>
          <a:bodyPr/>
          <a:lstStyle/>
          <a:p>
            <a:r>
              <a:rPr lang="en-US" dirty="0"/>
              <a:t>Their Poison</a:t>
            </a:r>
          </a:p>
        </p:txBody>
      </p:sp>
      <p:sp>
        <p:nvSpPr>
          <p:cNvPr id="3" name="Content Placeholder 2">
            <a:extLst>
              <a:ext uri="{FF2B5EF4-FFF2-40B4-BE49-F238E27FC236}">
                <a16:creationId xmlns:a16="http://schemas.microsoft.com/office/drawing/2014/main" id="{491991FB-3C3A-AB5B-3AE5-47026612D011}"/>
              </a:ext>
            </a:extLst>
          </p:cNvPr>
          <p:cNvSpPr>
            <a:spLocks noGrp="1"/>
          </p:cNvSpPr>
          <p:nvPr>
            <p:ph idx="1"/>
          </p:nvPr>
        </p:nvSpPr>
        <p:spPr/>
        <p:txBody>
          <a:bodyPr/>
          <a:lstStyle/>
          <a:p>
            <a:r>
              <a:rPr lang="en-US" dirty="0"/>
              <a:t>The wickedness of popular men is like the </a:t>
            </a:r>
            <a:r>
              <a:rPr lang="en-US" dirty="0">
                <a:latin typeface="+mj-lt"/>
              </a:rPr>
              <a:t>poison</a:t>
            </a:r>
            <a:r>
              <a:rPr lang="en-US" dirty="0"/>
              <a:t> (</a:t>
            </a:r>
            <a:r>
              <a:rPr lang="en-US" i="1" dirty="0" err="1"/>
              <a:t>chēmāh</a:t>
            </a:r>
            <a:r>
              <a:rPr lang="en-US" dirty="0"/>
              <a:t>) of a serpent.</a:t>
            </a:r>
          </a:p>
          <a:p>
            <a:pPr lvl="1"/>
            <a:r>
              <a:rPr lang="en-US" dirty="0"/>
              <a:t>This picture recalls the serpent in the Garden of Eden. </a:t>
            </a:r>
          </a:p>
          <a:p>
            <a:pPr lvl="1"/>
            <a:r>
              <a:rPr lang="en-US" dirty="0"/>
              <a:t>Poison’s effect is life-threatening, and in this context, it threatens the entire nation.</a:t>
            </a:r>
          </a:p>
          <a:p>
            <a:pPr lvl="1"/>
            <a:r>
              <a:rPr lang="en-US" dirty="0"/>
              <a:t>“Their poison” is their deadly lies. “But no man can tame the tongue. It is an unruly evil, </a:t>
            </a:r>
            <a:r>
              <a:rPr lang="en-US" dirty="0">
                <a:latin typeface="+mj-lt"/>
              </a:rPr>
              <a:t>full of deadly poison</a:t>
            </a:r>
            <a:r>
              <a:rPr lang="en-US" dirty="0"/>
              <a:t>” (James 3:8).</a:t>
            </a:r>
          </a:p>
        </p:txBody>
      </p:sp>
    </p:spTree>
    <p:extLst>
      <p:ext uri="{BB962C8B-B14F-4D97-AF65-F5344CB8AC3E}">
        <p14:creationId xmlns:p14="http://schemas.microsoft.com/office/powerpoint/2010/main" val="3016448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8" name="Rectangle 1037">
            <a:extLst>
              <a:ext uri="{FF2B5EF4-FFF2-40B4-BE49-F238E27FC236}">
                <a16:creationId xmlns:a16="http://schemas.microsoft.com/office/drawing/2014/main" id="{8950AD4C-6AF3-49F8-94E1-DBCAFB3947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tint val="95000"/>
              <a:satMod val="1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Meiryo"/>
            </a:endParaRPr>
          </a:p>
        </p:txBody>
      </p:sp>
      <p:sp>
        <p:nvSpPr>
          <p:cNvPr id="1040" name="Freeform: Shape 1039">
            <a:extLst>
              <a:ext uri="{FF2B5EF4-FFF2-40B4-BE49-F238E27FC236}">
                <a16:creationId xmlns:a16="http://schemas.microsoft.com/office/drawing/2014/main" id="{8DBEAE55-3EA1-41D7-A212-5F7D8986C1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212206"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042" name="Freeform: Shape 1041">
            <a:extLst>
              <a:ext uri="{FF2B5EF4-FFF2-40B4-BE49-F238E27FC236}">
                <a16:creationId xmlns:a16="http://schemas.microsoft.com/office/drawing/2014/main" id="{CFC5F0E7-644F-4101-BE72-12825CF537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417551"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1026" name="Picture 2" descr="These are 10 Most Evil Rulers in History - Wonderslist">
            <a:extLst>
              <a:ext uri="{FF2B5EF4-FFF2-40B4-BE49-F238E27FC236}">
                <a16:creationId xmlns:a16="http://schemas.microsoft.com/office/drawing/2014/main" id="{ABD0DF7D-13CF-32A8-FF53-94849FD0FAD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423"/>
          <a:stretch/>
        </p:blipFill>
        <p:spPr bwMode="auto">
          <a:xfrm>
            <a:off x="3906982" y="10"/>
            <a:ext cx="8285018" cy="6857990"/>
          </a:xfrm>
          <a:custGeom>
            <a:avLst/>
            <a:gdLst/>
            <a:ahLst/>
            <a:cxnLst/>
            <a:rect l="l" t="t" r="r" b="b"/>
            <a:pathLst>
              <a:path w="9547224" h="6858000">
                <a:moveTo>
                  <a:pt x="1623023" y="0"/>
                </a:moveTo>
                <a:lnTo>
                  <a:pt x="2716256" y="0"/>
                </a:lnTo>
                <a:lnTo>
                  <a:pt x="3032455" y="0"/>
                </a:lnTo>
                <a:lnTo>
                  <a:pt x="3496422" y="0"/>
                </a:lnTo>
                <a:lnTo>
                  <a:pt x="5205951" y="0"/>
                </a:lnTo>
                <a:lnTo>
                  <a:pt x="9547224" y="0"/>
                </a:lnTo>
                <a:lnTo>
                  <a:pt x="9547224" y="6858000"/>
                </a:lnTo>
                <a:lnTo>
                  <a:pt x="5205951" y="6858000"/>
                </a:lnTo>
                <a:lnTo>
                  <a:pt x="3496422" y="6858000"/>
                </a:lnTo>
                <a:lnTo>
                  <a:pt x="3032455" y="6858000"/>
                </a:lnTo>
                <a:lnTo>
                  <a:pt x="2716256" y="6858000"/>
                </a:lnTo>
                <a:lnTo>
                  <a:pt x="2502754" y="6858000"/>
                </a:lnTo>
                <a:lnTo>
                  <a:pt x="2390998" y="6780599"/>
                </a:lnTo>
                <a:cubicBezTo>
                  <a:pt x="2217180" y="6653108"/>
                  <a:pt x="2046553" y="6515397"/>
                  <a:pt x="1874350" y="6374814"/>
                </a:cubicBezTo>
                <a:cubicBezTo>
                  <a:pt x="928725" y="5602839"/>
                  <a:pt x="0" y="4969131"/>
                  <a:pt x="0" y="3621656"/>
                </a:cubicBezTo>
                <a:cubicBezTo>
                  <a:pt x="0" y="2093192"/>
                  <a:pt x="573736" y="754641"/>
                  <a:pt x="1600899" y="14997"/>
                </a:cubicBezTo>
                <a:close/>
              </a:path>
            </a:pathLst>
          </a:custGeom>
          <a:noFill/>
          <a:extLst>
            <a:ext uri="{909E8E84-426E-40DD-AFC4-6F175D3DCCD1}">
              <a14:hiddenFill xmlns:a14="http://schemas.microsoft.com/office/drawing/2010/main">
                <a:solidFill>
                  <a:srgbClr val="FFFFFF"/>
                </a:solidFill>
              </a14:hiddenFill>
            </a:ext>
          </a:extLst>
        </p:spPr>
      </p:pic>
      <p:sp>
        <p:nvSpPr>
          <p:cNvPr id="1044" name="Freeform: Shape 1043">
            <a:extLst>
              <a:ext uri="{FF2B5EF4-FFF2-40B4-BE49-F238E27FC236}">
                <a16:creationId xmlns:a16="http://schemas.microsoft.com/office/drawing/2014/main" id="{B1F9B6B4-B0C4-45C6-A086-901C960D0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644774" y="0"/>
            <a:ext cx="2756893" cy="6858000"/>
          </a:xfrm>
          <a:custGeom>
            <a:avLst/>
            <a:gdLst>
              <a:gd name="connsiteX0" fmla="*/ 1133870 w 2756893"/>
              <a:gd name="connsiteY0" fmla="*/ 0 h 6858000"/>
              <a:gd name="connsiteX1" fmla="*/ 898082 w 2756893"/>
              <a:gd name="connsiteY1" fmla="*/ 0 h 6858000"/>
              <a:gd name="connsiteX2" fmla="*/ 920668 w 2756893"/>
              <a:gd name="connsiteY2" fmla="*/ 14997 h 6858000"/>
              <a:gd name="connsiteX3" fmla="*/ 2554961 w 2756893"/>
              <a:gd name="connsiteY3" fmla="*/ 3621656 h 6858000"/>
              <a:gd name="connsiteX4" fmla="*/ 641513 w 2756893"/>
              <a:gd name="connsiteY4" fmla="*/ 6374814 h 6858000"/>
              <a:gd name="connsiteX5" fmla="*/ 114086 w 2756893"/>
              <a:gd name="connsiteY5" fmla="*/ 6780599 h 6858000"/>
              <a:gd name="connsiteX6" fmla="*/ 0 w 2756893"/>
              <a:gd name="connsiteY6" fmla="*/ 6858000 h 6858000"/>
              <a:gd name="connsiteX7" fmla="*/ 40637 w 2756893"/>
              <a:gd name="connsiteY7" fmla="*/ 6858000 h 6858000"/>
              <a:gd name="connsiteX8" fmla="*/ 254139 w 2756893"/>
              <a:gd name="connsiteY8" fmla="*/ 6858000 h 6858000"/>
              <a:gd name="connsiteX9" fmla="*/ 365895 w 2756893"/>
              <a:gd name="connsiteY9" fmla="*/ 6780599 h 6858000"/>
              <a:gd name="connsiteX10" fmla="*/ 882543 w 2756893"/>
              <a:gd name="connsiteY10" fmla="*/ 6374814 h 6858000"/>
              <a:gd name="connsiteX11" fmla="*/ 2756893 w 2756893"/>
              <a:gd name="connsiteY11" fmla="*/ 3621656 h 6858000"/>
              <a:gd name="connsiteX12" fmla="*/ 1155994 w 2756893"/>
              <a:gd name="connsiteY12"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56893" h="6858000">
                <a:moveTo>
                  <a:pt x="1133870" y="0"/>
                </a:moveTo>
                <a:lnTo>
                  <a:pt x="898082" y="0"/>
                </a:lnTo>
                <a:lnTo>
                  <a:pt x="920668" y="14997"/>
                </a:lnTo>
                <a:cubicBezTo>
                  <a:pt x="1969257" y="754641"/>
                  <a:pt x="2554961" y="2093192"/>
                  <a:pt x="2554961" y="3621656"/>
                </a:cubicBezTo>
                <a:cubicBezTo>
                  <a:pt x="2554961" y="4969131"/>
                  <a:pt x="1606863" y="5602839"/>
                  <a:pt x="641513" y="6374814"/>
                </a:cubicBezTo>
                <a:cubicBezTo>
                  <a:pt x="465717" y="6515397"/>
                  <a:pt x="291531" y="6653108"/>
                  <a:pt x="114086" y="6780599"/>
                </a:cubicBezTo>
                <a:lnTo>
                  <a:pt x="0" y="6858000"/>
                </a:lnTo>
                <a:lnTo>
                  <a:pt x="40637" y="6858000"/>
                </a:lnTo>
                <a:lnTo>
                  <a:pt x="254139" y="6858000"/>
                </a:lnTo>
                <a:lnTo>
                  <a:pt x="365895" y="6780599"/>
                </a:lnTo>
                <a:cubicBezTo>
                  <a:pt x="539713" y="6653108"/>
                  <a:pt x="710340" y="6515397"/>
                  <a:pt x="882543" y="6374814"/>
                </a:cubicBezTo>
                <a:cubicBezTo>
                  <a:pt x="1828168" y="5602839"/>
                  <a:pt x="2756893" y="4969131"/>
                  <a:pt x="2756893" y="3621656"/>
                </a:cubicBezTo>
                <a:cubicBezTo>
                  <a:pt x="2756893" y="2093192"/>
                  <a:pt x="2183157" y="754641"/>
                  <a:pt x="1155994" y="14997"/>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extBox 1">
            <a:extLst>
              <a:ext uri="{FF2B5EF4-FFF2-40B4-BE49-F238E27FC236}">
                <a16:creationId xmlns:a16="http://schemas.microsoft.com/office/drawing/2014/main" id="{F7E4268D-652C-90A2-1858-CA11317DF681}"/>
              </a:ext>
            </a:extLst>
          </p:cNvPr>
          <p:cNvSpPr txBox="1"/>
          <p:nvPr/>
        </p:nvSpPr>
        <p:spPr>
          <a:xfrm>
            <a:off x="230784" y="473558"/>
            <a:ext cx="4137891" cy="2000548"/>
          </a:xfrm>
          <a:prstGeom prst="rect">
            <a:avLst/>
          </a:prstGeom>
          <a:noFill/>
        </p:spPr>
        <p:txBody>
          <a:bodyPr wrap="square" rtlCol="0">
            <a:spAutoFit/>
          </a:bodyPr>
          <a:lstStyle/>
          <a:p>
            <a:r>
              <a:rPr lang="en-US" sz="2400" dirty="0">
                <a:solidFill>
                  <a:srgbClr val="E23D18"/>
                </a:solidFill>
                <a:latin typeface="+mj-lt"/>
              </a:rPr>
              <a:t>Sermons on the Psalms</a:t>
            </a:r>
          </a:p>
          <a:p>
            <a:endParaRPr lang="en-US" sz="2400" dirty="0">
              <a:latin typeface="+mj-lt"/>
            </a:endParaRPr>
          </a:p>
          <a:p>
            <a:pPr algn="ctr"/>
            <a:r>
              <a:rPr lang="en-US" sz="4400" dirty="0">
                <a:solidFill>
                  <a:srgbClr val="483D38"/>
                </a:solidFill>
                <a:latin typeface="+mj-lt"/>
              </a:rPr>
              <a:t>Unjust Rulers</a:t>
            </a:r>
          </a:p>
          <a:p>
            <a:pPr algn="ctr"/>
            <a:r>
              <a:rPr lang="en-US" sz="3200" dirty="0">
                <a:solidFill>
                  <a:srgbClr val="483D38"/>
                </a:solidFill>
                <a:latin typeface="+mj-lt"/>
              </a:rPr>
              <a:t>Psalm 58</a:t>
            </a:r>
          </a:p>
        </p:txBody>
      </p:sp>
    </p:spTree>
    <p:extLst>
      <p:ext uri="{BB962C8B-B14F-4D97-AF65-F5344CB8AC3E}">
        <p14:creationId xmlns:p14="http://schemas.microsoft.com/office/powerpoint/2010/main" val="34673165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D14F9-7EF9-CDA0-446F-24C154F29B56}"/>
              </a:ext>
            </a:extLst>
          </p:cNvPr>
          <p:cNvSpPr>
            <a:spLocks noGrp="1"/>
          </p:cNvSpPr>
          <p:nvPr>
            <p:ph type="title"/>
          </p:nvPr>
        </p:nvSpPr>
        <p:spPr/>
        <p:txBody>
          <a:bodyPr/>
          <a:lstStyle/>
          <a:p>
            <a:r>
              <a:rPr lang="en-US" dirty="0"/>
              <a:t>The Deaf Serpent</a:t>
            </a:r>
          </a:p>
        </p:txBody>
      </p:sp>
      <p:sp>
        <p:nvSpPr>
          <p:cNvPr id="3" name="Content Placeholder 2">
            <a:extLst>
              <a:ext uri="{FF2B5EF4-FFF2-40B4-BE49-F238E27FC236}">
                <a16:creationId xmlns:a16="http://schemas.microsoft.com/office/drawing/2014/main" id="{943685B9-90F2-1155-F4C4-A0315C19B3D0}"/>
              </a:ext>
            </a:extLst>
          </p:cNvPr>
          <p:cNvSpPr>
            <a:spLocks noGrp="1"/>
          </p:cNvSpPr>
          <p:nvPr>
            <p:ph idx="1"/>
          </p:nvPr>
        </p:nvSpPr>
        <p:spPr/>
        <p:txBody>
          <a:bodyPr>
            <a:normAutofit fontScale="92500" lnSpcReduction="20000"/>
          </a:bodyPr>
          <a:lstStyle/>
          <a:p>
            <a:r>
              <a:rPr lang="en-US" dirty="0"/>
              <a:t>The reason for describing snakes as deaf is that they have no ears. Snakes can feel vibrations, but they have no ear drum.</a:t>
            </a:r>
          </a:p>
          <a:p>
            <a:pPr lvl="1"/>
            <a:r>
              <a:rPr lang="en-US" dirty="0"/>
              <a:t>A snake charmer tries to charm the snake by playing his </a:t>
            </a:r>
            <a:r>
              <a:rPr lang="en-US" i="1" dirty="0"/>
              <a:t>pungi</a:t>
            </a:r>
            <a:r>
              <a:rPr lang="en-US" dirty="0"/>
              <a:t>. Charming has nothing to do with the music and everything to do with the charmer waving a pungi, a reed instrument carved out of a gourd, in the snake’s face.</a:t>
            </a:r>
          </a:p>
          <a:p>
            <a:pPr lvl="1"/>
            <a:r>
              <a:rPr lang="en-US" dirty="0"/>
              <a:t>Snakes don’t have external ears and can perceive little more than low-frequency rumbles. </a:t>
            </a:r>
          </a:p>
          <a:p>
            <a:pPr lvl="1"/>
            <a:r>
              <a:rPr lang="en-US" dirty="0">
                <a:latin typeface="+mj-lt"/>
              </a:rPr>
              <a:t>Derek </a:t>
            </a:r>
            <a:r>
              <a:rPr lang="en-US" dirty="0" err="1">
                <a:latin typeface="+mj-lt"/>
              </a:rPr>
              <a:t>Kidner</a:t>
            </a:r>
            <a:r>
              <a:rPr lang="en-US" dirty="0">
                <a:latin typeface="+mj-lt"/>
              </a:rPr>
              <a:t>: </a:t>
            </a:r>
            <a:r>
              <a:rPr lang="en-US" dirty="0"/>
              <a:t>“G. S. </a:t>
            </a:r>
            <a:r>
              <a:rPr lang="en-US" dirty="0" err="1"/>
              <a:t>Cansdale</a:t>
            </a:r>
            <a:r>
              <a:rPr lang="en-US" dirty="0"/>
              <a:t>, who writes: ‘The cobra is the main subject of snake-charmers.… It is now agreed that all snakes are deaf, … and the charmer holds their attention by the movement of his pipe, not its music’” (</a:t>
            </a:r>
            <a:r>
              <a:rPr lang="en-US" i="1" dirty="0"/>
              <a:t>Psalms 1–72: An Introduction and Commentary</a:t>
            </a:r>
            <a:r>
              <a:rPr lang="en-US" dirty="0"/>
              <a:t>, 227).</a:t>
            </a:r>
          </a:p>
          <a:p>
            <a:r>
              <a:rPr lang="en-US" dirty="0"/>
              <a:t>Describing the serpent as “stops its ears” emphasizes that the charmer has no effect on the serpent and becomes a picture of one who refuses to hear and listen to God’s word (see v. 5).</a:t>
            </a:r>
          </a:p>
          <a:p>
            <a:r>
              <a:rPr lang="en-US" dirty="0"/>
              <a:t>Is there any better picture to describe unjust rulers?</a:t>
            </a:r>
          </a:p>
        </p:txBody>
      </p:sp>
    </p:spTree>
    <p:extLst>
      <p:ext uri="{BB962C8B-B14F-4D97-AF65-F5344CB8AC3E}">
        <p14:creationId xmlns:p14="http://schemas.microsoft.com/office/powerpoint/2010/main" val="3464374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62557-66BA-F03A-5D75-C0883383B230}"/>
              </a:ext>
            </a:extLst>
          </p:cNvPr>
          <p:cNvSpPr>
            <a:spLocks noGrp="1"/>
          </p:cNvSpPr>
          <p:nvPr>
            <p:ph type="title"/>
          </p:nvPr>
        </p:nvSpPr>
        <p:spPr/>
        <p:txBody>
          <a:bodyPr/>
          <a:lstStyle/>
          <a:p>
            <a:r>
              <a:rPr lang="en-US" dirty="0"/>
              <a:t>Psalm 58:5</a:t>
            </a:r>
          </a:p>
        </p:txBody>
      </p:sp>
      <p:sp>
        <p:nvSpPr>
          <p:cNvPr id="3" name="Content Placeholder 2">
            <a:extLst>
              <a:ext uri="{FF2B5EF4-FFF2-40B4-BE49-F238E27FC236}">
                <a16:creationId xmlns:a16="http://schemas.microsoft.com/office/drawing/2014/main" id="{56EB4107-6688-F10B-FBA4-708F3F400607}"/>
              </a:ext>
            </a:extLst>
          </p:cNvPr>
          <p:cNvSpPr>
            <a:spLocks noGrp="1"/>
          </p:cNvSpPr>
          <p:nvPr>
            <p:ph idx="1"/>
          </p:nvPr>
        </p:nvSpPr>
        <p:spPr/>
        <p:txBody>
          <a:bodyPr>
            <a:normAutofit lnSpcReduction="10000"/>
          </a:bodyPr>
          <a:lstStyle/>
          <a:p>
            <a:r>
              <a:rPr lang="en-US" dirty="0">
                <a:latin typeface="+mj-lt"/>
              </a:rPr>
              <a:t>“Which will not heed the voice of charmers, Charming ever so skillfully” (Psa. 58:5).</a:t>
            </a:r>
          </a:p>
          <a:p>
            <a:pPr lvl="1"/>
            <a:r>
              <a:rPr lang="en-US" dirty="0"/>
              <a:t>This verse continues the picture of the cobra being charmed, which is deaf to the music its charmer is playing.</a:t>
            </a:r>
          </a:p>
          <a:p>
            <a:r>
              <a:rPr lang="en-US" dirty="0"/>
              <a:t>The word “</a:t>
            </a:r>
            <a:r>
              <a:rPr lang="en-US" dirty="0">
                <a:latin typeface="+mj-lt"/>
              </a:rPr>
              <a:t>charmers</a:t>
            </a:r>
            <a:r>
              <a:rPr lang="en-US" dirty="0"/>
              <a:t>” is from the </a:t>
            </a:r>
            <a:r>
              <a:rPr lang="en-US" dirty="0" err="1"/>
              <a:t>Pi’el</a:t>
            </a:r>
            <a:r>
              <a:rPr lang="en-US" dirty="0"/>
              <a:t> participle of </a:t>
            </a:r>
            <a:r>
              <a:rPr lang="en-US" i="1" dirty="0" err="1"/>
              <a:t>lāchaš</a:t>
            </a:r>
            <a:r>
              <a:rPr lang="en-US" dirty="0"/>
              <a:t> being used as a noun. </a:t>
            </a:r>
          </a:p>
          <a:p>
            <a:pPr lvl="1"/>
            <a:r>
              <a:rPr lang="en-US" dirty="0"/>
              <a:t>The word means “whispering” and is used in this context with the meaning of “muttering incantations in a low voice” (HALOT, 527). </a:t>
            </a:r>
          </a:p>
          <a:p>
            <a:pPr lvl="1"/>
            <a:r>
              <a:rPr lang="en-US" dirty="0"/>
              <a:t>The phrase is an example of onomatopoeia, where the pronunciations imitate its meaning by the repeated use of </a:t>
            </a:r>
            <a:r>
              <a:rPr lang="en-US" i="1" dirty="0" err="1"/>
              <a:t>Heth</a:t>
            </a:r>
            <a:r>
              <a:rPr lang="en-US" dirty="0"/>
              <a:t> (</a:t>
            </a:r>
            <a:r>
              <a:rPr lang="en-US" i="1" dirty="0" err="1"/>
              <a:t>ch</a:t>
            </a:r>
            <a:r>
              <a:rPr lang="en-US" dirty="0"/>
              <a:t> sound), which occurs in each of the last four Hebrew words in the phrase “charmers, charming ever so skillfully.”</a:t>
            </a:r>
          </a:p>
        </p:txBody>
      </p:sp>
    </p:spTree>
    <p:extLst>
      <p:ext uri="{BB962C8B-B14F-4D97-AF65-F5344CB8AC3E}">
        <p14:creationId xmlns:p14="http://schemas.microsoft.com/office/powerpoint/2010/main" val="3631943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arn(inVertical)">
                                      <p:cBhvr>
                                        <p:cTn id="10" dur="500"/>
                                        <p:tgtEl>
                                          <p:spTgt spid="3">
                                            <p:txEl>
                                              <p:pRg st="3" end="3"/>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barn(inVertical)">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1F8F0-CF39-77AF-C3C6-AA243B6CC371}"/>
              </a:ext>
            </a:extLst>
          </p:cNvPr>
          <p:cNvSpPr>
            <a:spLocks noGrp="1"/>
          </p:cNvSpPr>
          <p:nvPr>
            <p:ph type="title"/>
          </p:nvPr>
        </p:nvSpPr>
        <p:spPr>
          <a:xfrm>
            <a:off x="838200" y="365125"/>
            <a:ext cx="10515600" cy="1583748"/>
          </a:xfrm>
        </p:spPr>
        <p:txBody>
          <a:bodyPr/>
          <a:lstStyle/>
          <a:p>
            <a:r>
              <a:rPr lang="en-US" dirty="0"/>
              <a:t>A Prayer for God to Destroy the Wicked Rulers (58:6-9)</a:t>
            </a:r>
          </a:p>
        </p:txBody>
      </p:sp>
      <p:sp>
        <p:nvSpPr>
          <p:cNvPr id="3" name="TextBox 2">
            <a:extLst>
              <a:ext uri="{FF2B5EF4-FFF2-40B4-BE49-F238E27FC236}">
                <a16:creationId xmlns:a16="http://schemas.microsoft.com/office/drawing/2014/main" id="{729144BD-7A97-DDEF-18BC-3F476F061C4A}"/>
              </a:ext>
            </a:extLst>
          </p:cNvPr>
          <p:cNvSpPr txBox="1"/>
          <p:nvPr/>
        </p:nvSpPr>
        <p:spPr>
          <a:xfrm>
            <a:off x="831273" y="2244436"/>
            <a:ext cx="10529454" cy="4154984"/>
          </a:xfrm>
          <a:prstGeom prst="rect">
            <a:avLst/>
          </a:prstGeom>
          <a:noFill/>
        </p:spPr>
        <p:txBody>
          <a:bodyPr wrap="square" rtlCol="0">
            <a:spAutoFit/>
          </a:bodyPr>
          <a:lstStyle/>
          <a:p>
            <a:r>
              <a:rPr lang="en-US" sz="2400" dirty="0"/>
              <a:t>Break their teeth in their mouth, O God! </a:t>
            </a:r>
          </a:p>
          <a:p>
            <a:r>
              <a:rPr lang="en-US" sz="2400" dirty="0"/>
              <a:t>Break out the fangs of the young lions, O </a:t>
            </a:r>
            <a:r>
              <a:rPr lang="en-US" sz="2400" cap="small" dirty="0"/>
              <a:t>Lord</a:t>
            </a:r>
            <a:r>
              <a:rPr lang="en-US" sz="2400" dirty="0"/>
              <a:t>! </a:t>
            </a:r>
          </a:p>
          <a:p>
            <a:r>
              <a:rPr lang="en-US" sz="2400" dirty="0"/>
              <a:t>Let them flow away as waters which run continually; </a:t>
            </a:r>
          </a:p>
          <a:p>
            <a:r>
              <a:rPr lang="en-US" sz="2400" dirty="0"/>
              <a:t>When he bends his bow, </a:t>
            </a:r>
          </a:p>
          <a:p>
            <a:r>
              <a:rPr lang="en-US" sz="2400" dirty="0"/>
              <a:t>Let his arrows be as if cut in pieces. </a:t>
            </a:r>
          </a:p>
          <a:p>
            <a:r>
              <a:rPr lang="en-US" sz="2400" dirty="0"/>
              <a:t>Let them be like a snail which melts away as it goes, </a:t>
            </a:r>
          </a:p>
          <a:p>
            <a:r>
              <a:rPr lang="en-US" sz="2400" dirty="0"/>
              <a:t>Like a stillborn child of a woman, that they may not see the sun.</a:t>
            </a:r>
          </a:p>
          <a:p>
            <a:r>
              <a:rPr lang="en-US" sz="2400" dirty="0"/>
              <a:t>Before your pots can feel the burning thorns, </a:t>
            </a:r>
          </a:p>
          <a:p>
            <a:r>
              <a:rPr lang="en-US" sz="2400" dirty="0"/>
              <a:t>He shall take them away as with a whirlwind, </a:t>
            </a:r>
          </a:p>
          <a:p>
            <a:r>
              <a:rPr lang="en-US" sz="2400" dirty="0"/>
              <a:t>As in His living and burning wrath.</a:t>
            </a:r>
          </a:p>
          <a:p>
            <a:pPr algn="r"/>
            <a:r>
              <a:rPr lang="en-US" sz="2400" dirty="0"/>
              <a:t>Psalms 58:6-8</a:t>
            </a:r>
          </a:p>
        </p:txBody>
      </p:sp>
    </p:spTree>
    <p:extLst>
      <p:ext uri="{BB962C8B-B14F-4D97-AF65-F5344CB8AC3E}">
        <p14:creationId xmlns:p14="http://schemas.microsoft.com/office/powerpoint/2010/main" val="3064460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F7D6B-3E3C-C8DC-8D48-1120E22DE4DB}"/>
              </a:ext>
            </a:extLst>
          </p:cNvPr>
          <p:cNvSpPr>
            <a:spLocks noGrp="1"/>
          </p:cNvSpPr>
          <p:nvPr>
            <p:ph type="title"/>
          </p:nvPr>
        </p:nvSpPr>
        <p:spPr>
          <a:xfrm>
            <a:off x="434109" y="365125"/>
            <a:ext cx="11388436" cy="881784"/>
          </a:xfrm>
        </p:spPr>
        <p:txBody>
          <a:bodyPr/>
          <a:lstStyle/>
          <a:p>
            <a:r>
              <a:rPr lang="en-US" dirty="0"/>
              <a:t>Psalm 58:6</a:t>
            </a:r>
          </a:p>
        </p:txBody>
      </p:sp>
      <p:sp>
        <p:nvSpPr>
          <p:cNvPr id="3" name="Content Placeholder 2">
            <a:extLst>
              <a:ext uri="{FF2B5EF4-FFF2-40B4-BE49-F238E27FC236}">
                <a16:creationId xmlns:a16="http://schemas.microsoft.com/office/drawing/2014/main" id="{8F85BB6F-8C90-9C88-D64F-269A3BA64B59}"/>
              </a:ext>
            </a:extLst>
          </p:cNvPr>
          <p:cNvSpPr>
            <a:spLocks noGrp="1"/>
          </p:cNvSpPr>
          <p:nvPr>
            <p:ph idx="1"/>
          </p:nvPr>
        </p:nvSpPr>
        <p:spPr>
          <a:xfrm>
            <a:off x="434109" y="1403926"/>
            <a:ext cx="11388436" cy="5246255"/>
          </a:xfrm>
        </p:spPr>
        <p:txBody>
          <a:bodyPr>
            <a:normAutofit lnSpcReduction="10000"/>
          </a:bodyPr>
          <a:lstStyle/>
          <a:p>
            <a:r>
              <a:rPr lang="en-US" dirty="0">
                <a:latin typeface="+mj-lt"/>
              </a:rPr>
              <a:t>“Break their teeth in their mouth, O God! Break out the fangs of the young lions, O </a:t>
            </a:r>
            <a:r>
              <a:rPr lang="en-US" cap="small" dirty="0">
                <a:latin typeface="+mj-lt"/>
              </a:rPr>
              <a:t>Lord</a:t>
            </a:r>
            <a:r>
              <a:rPr lang="en-US" dirty="0">
                <a:latin typeface="+mj-lt"/>
              </a:rPr>
              <a:t>!” (Psa. 58:6).</a:t>
            </a:r>
          </a:p>
          <a:p>
            <a:pPr lvl="1"/>
            <a:r>
              <a:rPr lang="en-US" dirty="0"/>
              <a:t>The Almighty is appealed to, first by the </a:t>
            </a:r>
            <a:r>
              <a:rPr lang="en-US" dirty="0" err="1"/>
              <a:t>word</a:t>
            </a:r>
            <a:r>
              <a:rPr lang="en-US" i="1" dirty="0" err="1"/>
              <a:t>’ĕlōhîm</a:t>
            </a:r>
            <a:r>
              <a:rPr lang="en-US" i="1" dirty="0"/>
              <a:t> </a:t>
            </a:r>
            <a:r>
              <a:rPr lang="en-US" dirty="0"/>
              <a:t>and then by </a:t>
            </a:r>
            <a:r>
              <a:rPr lang="en-US" i="1" dirty="0"/>
              <a:t>YHWH</a:t>
            </a:r>
            <a:r>
              <a:rPr lang="en-US" dirty="0"/>
              <a:t>, the personal name for God (Exod. 3:14).</a:t>
            </a:r>
          </a:p>
          <a:p>
            <a:pPr lvl="1"/>
            <a:r>
              <a:rPr lang="en-US" dirty="0"/>
              <a:t>The psalmist uses two words to ask for God to break the teeth and fangs of the wicked:</a:t>
            </a:r>
          </a:p>
          <a:p>
            <a:pPr lvl="2"/>
            <a:r>
              <a:rPr lang="en-US" i="1" dirty="0" err="1"/>
              <a:t>Hāras</a:t>
            </a:r>
            <a:r>
              <a:rPr lang="en-US" dirty="0"/>
              <a:t>: “to break in pieces. . . 1. to tear down. . . to overthrow, ruin; 2. Metaphorically: to throw down a person from his position. . . 4. To break away the teeth” (HALOT, 256).</a:t>
            </a:r>
          </a:p>
          <a:p>
            <a:pPr lvl="2"/>
            <a:r>
              <a:rPr lang="en-US" i="1" dirty="0" err="1"/>
              <a:t>Nāthats</a:t>
            </a:r>
            <a:r>
              <a:rPr lang="en-US" dirty="0"/>
              <a:t>: “to tear down, pull down. . . to smash (the teeth) of a young lion” (HALOT, 736).</a:t>
            </a:r>
          </a:p>
          <a:p>
            <a:pPr lvl="1"/>
            <a:r>
              <a:rPr lang="en-US" dirty="0"/>
              <a:t>Two words are used for teeth:</a:t>
            </a:r>
          </a:p>
          <a:p>
            <a:pPr lvl="2"/>
            <a:r>
              <a:rPr lang="en-US" i="1" dirty="0" err="1"/>
              <a:t>Shën</a:t>
            </a:r>
            <a:r>
              <a:rPr lang="en-US" dirty="0"/>
              <a:t>: “the tooth of a person” (HALOT, 1594).</a:t>
            </a:r>
          </a:p>
          <a:p>
            <a:pPr lvl="2"/>
            <a:r>
              <a:rPr lang="en-US" i="1" dirty="0" err="1"/>
              <a:t>Maltā’ôth</a:t>
            </a:r>
            <a:r>
              <a:rPr lang="en-US" dirty="0"/>
              <a:t>: “jaw-bone” (HALOT, 595). The English translations use “fangs,” meaning not the poisonous fangs of a serpent but “a large sharp tooth, especially a canine tooth of a dog or wolf.”</a:t>
            </a:r>
          </a:p>
        </p:txBody>
      </p:sp>
    </p:spTree>
    <p:extLst>
      <p:ext uri="{BB962C8B-B14F-4D97-AF65-F5344CB8AC3E}">
        <p14:creationId xmlns:p14="http://schemas.microsoft.com/office/powerpoint/2010/main" val="3601886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arn(inVertical)">
                                      <p:cBhvr>
                                        <p:cTn id="10" dur="500"/>
                                        <p:tgtEl>
                                          <p:spTgt spid="3">
                                            <p:txEl>
                                              <p:pRg st="3" end="3"/>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barn(inVertical)">
                                      <p:cBhvr>
                                        <p:cTn id="13" dur="5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arn(inVertical)">
                                      <p:cBhvr>
                                        <p:cTn id="18" dur="500"/>
                                        <p:tgtEl>
                                          <p:spTgt spid="3">
                                            <p:txEl>
                                              <p:pRg st="5" end="5"/>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barn(inVertical)">
                                      <p:cBhvr>
                                        <p:cTn id="21" dur="500"/>
                                        <p:tgtEl>
                                          <p:spTgt spid="3">
                                            <p:txEl>
                                              <p:pRg st="6" end="6"/>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barn(inVertical)">
                                      <p:cBhvr>
                                        <p:cTn id="2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AE672-66A1-8162-515A-6B80ACF58571}"/>
              </a:ext>
            </a:extLst>
          </p:cNvPr>
          <p:cNvSpPr>
            <a:spLocks noGrp="1"/>
          </p:cNvSpPr>
          <p:nvPr>
            <p:ph type="title"/>
          </p:nvPr>
        </p:nvSpPr>
        <p:spPr/>
        <p:txBody>
          <a:bodyPr/>
          <a:lstStyle/>
          <a:p>
            <a:r>
              <a:rPr lang="en-US" dirty="0"/>
              <a:t>Why Is It Hard to Pray This Prayer?</a:t>
            </a:r>
          </a:p>
        </p:txBody>
      </p:sp>
      <p:sp>
        <p:nvSpPr>
          <p:cNvPr id="3" name="Content Placeholder 2">
            <a:extLst>
              <a:ext uri="{FF2B5EF4-FFF2-40B4-BE49-F238E27FC236}">
                <a16:creationId xmlns:a16="http://schemas.microsoft.com/office/drawing/2014/main" id="{421D2FEE-6868-D3CC-511E-46A5820BC912}"/>
              </a:ext>
            </a:extLst>
          </p:cNvPr>
          <p:cNvSpPr>
            <a:spLocks noGrp="1"/>
          </p:cNvSpPr>
          <p:nvPr>
            <p:ph idx="1"/>
          </p:nvPr>
        </p:nvSpPr>
        <p:spPr/>
        <p:txBody>
          <a:bodyPr>
            <a:normAutofit fontScale="92500"/>
          </a:bodyPr>
          <a:lstStyle/>
          <a:p>
            <a:r>
              <a:rPr lang="en-US" dirty="0"/>
              <a:t>It is difficult for me to pray for the destruction of another person because of Jesus’s instructions, “But I say to you, love your enemies, bless those who curse you, do good to those who hate you, and pray for those who spitefully use you and persecute you” (Matt. 5:44).</a:t>
            </a:r>
          </a:p>
          <a:p>
            <a:r>
              <a:rPr lang="en-US" dirty="0"/>
              <a:t>However, these Scriptures show that it is not God’s will that government be under the control of wickedness.</a:t>
            </a:r>
          </a:p>
          <a:p>
            <a:pPr lvl="1"/>
            <a:r>
              <a:rPr lang="en-US" dirty="0"/>
              <a:t>We see political favoritism, partiality shown in the judicial system, decisions made to obtain personal wealth stemming from an office holder’s greed, taking of bribes, the exaltation of those brazenly wicked and flaunting their wickedness in the face of those who have moral principles, etc. </a:t>
            </a:r>
          </a:p>
          <a:p>
            <a:pPr lvl="1"/>
            <a:r>
              <a:rPr lang="en-US" dirty="0"/>
              <a:t>We can and should pray for God to bring down and destroy those who abuse their positions and power for their own personal and political advantages.</a:t>
            </a:r>
          </a:p>
        </p:txBody>
      </p:sp>
    </p:spTree>
    <p:extLst>
      <p:ext uri="{BB962C8B-B14F-4D97-AF65-F5344CB8AC3E}">
        <p14:creationId xmlns:p14="http://schemas.microsoft.com/office/powerpoint/2010/main" val="1644928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arn(inVertical)">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819A4-D9FC-33F6-94CA-2C053F35D675}"/>
              </a:ext>
            </a:extLst>
          </p:cNvPr>
          <p:cNvSpPr>
            <a:spLocks noGrp="1"/>
          </p:cNvSpPr>
          <p:nvPr>
            <p:ph type="title"/>
          </p:nvPr>
        </p:nvSpPr>
        <p:spPr/>
        <p:txBody>
          <a:bodyPr/>
          <a:lstStyle/>
          <a:p>
            <a:r>
              <a:rPr lang="en-US" dirty="0"/>
              <a:t>Psalm 58:7</a:t>
            </a:r>
          </a:p>
        </p:txBody>
      </p:sp>
      <p:sp>
        <p:nvSpPr>
          <p:cNvPr id="3" name="Content Placeholder 2">
            <a:extLst>
              <a:ext uri="{FF2B5EF4-FFF2-40B4-BE49-F238E27FC236}">
                <a16:creationId xmlns:a16="http://schemas.microsoft.com/office/drawing/2014/main" id="{F8BDF89F-188F-876E-6497-3D3F9A132A62}"/>
              </a:ext>
            </a:extLst>
          </p:cNvPr>
          <p:cNvSpPr>
            <a:spLocks noGrp="1"/>
          </p:cNvSpPr>
          <p:nvPr>
            <p:ph idx="1"/>
          </p:nvPr>
        </p:nvSpPr>
        <p:spPr/>
        <p:txBody>
          <a:bodyPr>
            <a:normAutofit/>
          </a:bodyPr>
          <a:lstStyle/>
          <a:p>
            <a:r>
              <a:rPr lang="en-US" dirty="0">
                <a:latin typeface="+mj-lt"/>
              </a:rPr>
              <a:t>“Let them flow away as waters which run continually; When he bends his bow, Let his arrows be as if cut in pieces” (Psa. 58:7).</a:t>
            </a:r>
          </a:p>
          <a:p>
            <a:r>
              <a:rPr lang="en-US" dirty="0"/>
              <a:t>The Psalmist’s prayer for the destruction of the wicked in high places continues in this verse. </a:t>
            </a:r>
          </a:p>
          <a:p>
            <a:pPr lvl="1"/>
            <a:r>
              <a:rPr lang="en-US" dirty="0"/>
              <a:t>The first half of the verses prays that the wicked will be like flowing waters that quickly pass on downstream.</a:t>
            </a:r>
          </a:p>
          <a:p>
            <a:pPr lvl="2"/>
            <a:r>
              <a:rPr lang="en-US" i="1" dirty="0" err="1"/>
              <a:t>Mā’as</a:t>
            </a:r>
            <a:r>
              <a:rPr lang="en-US" dirty="0"/>
              <a:t> in the </a:t>
            </a:r>
            <a:r>
              <a:rPr lang="en-US" dirty="0" err="1"/>
              <a:t>Niphal</a:t>
            </a:r>
            <a:r>
              <a:rPr lang="en-US" dirty="0"/>
              <a:t> is the secondary form of </a:t>
            </a:r>
            <a:r>
              <a:rPr lang="en-US" i="1" dirty="0" err="1"/>
              <a:t>māsas</a:t>
            </a:r>
            <a:r>
              <a:rPr lang="en-US" dirty="0"/>
              <a:t> which means “flow, run” (BDB, 549). Most all of the translations accept this translation.</a:t>
            </a:r>
          </a:p>
          <a:p>
            <a:pPr lvl="2"/>
            <a:r>
              <a:rPr lang="en-US" dirty="0"/>
              <a:t>The </a:t>
            </a:r>
            <a:r>
              <a:rPr lang="en-US" dirty="0" err="1"/>
              <a:t>Hithpa’el</a:t>
            </a:r>
            <a:r>
              <a:rPr lang="en-US" dirty="0"/>
              <a:t> form of </a:t>
            </a:r>
            <a:r>
              <a:rPr lang="en-US" i="1" dirty="0" err="1"/>
              <a:t>hālak</a:t>
            </a:r>
            <a:r>
              <a:rPr lang="en-US" dirty="0"/>
              <a:t> means “to part, disperse” referring to the flow of waters (HALOT, 249).</a:t>
            </a:r>
          </a:p>
        </p:txBody>
      </p:sp>
    </p:spTree>
    <p:extLst>
      <p:ext uri="{BB962C8B-B14F-4D97-AF65-F5344CB8AC3E}">
        <p14:creationId xmlns:p14="http://schemas.microsoft.com/office/powerpoint/2010/main" val="964842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arn(inVertical)">
                                      <p:cBhvr>
                                        <p:cTn id="10" dur="500"/>
                                        <p:tgtEl>
                                          <p:spTgt spid="3">
                                            <p:txEl>
                                              <p:pRg st="3" end="3"/>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barn(inVertical)">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50026-1B3D-EEFD-8556-223784DC1A5F}"/>
              </a:ext>
            </a:extLst>
          </p:cNvPr>
          <p:cNvSpPr>
            <a:spLocks noGrp="1"/>
          </p:cNvSpPr>
          <p:nvPr>
            <p:ph type="title"/>
          </p:nvPr>
        </p:nvSpPr>
        <p:spPr/>
        <p:txBody>
          <a:bodyPr/>
          <a:lstStyle/>
          <a:p>
            <a:r>
              <a:rPr lang="en-US" dirty="0"/>
              <a:t>The Second Half of the Verse</a:t>
            </a:r>
          </a:p>
        </p:txBody>
      </p:sp>
      <p:sp>
        <p:nvSpPr>
          <p:cNvPr id="3" name="Content Placeholder 2">
            <a:extLst>
              <a:ext uri="{FF2B5EF4-FFF2-40B4-BE49-F238E27FC236}">
                <a16:creationId xmlns:a16="http://schemas.microsoft.com/office/drawing/2014/main" id="{0BC56D01-FB24-3C26-FB7D-395C2AAAF61D}"/>
              </a:ext>
            </a:extLst>
          </p:cNvPr>
          <p:cNvSpPr>
            <a:spLocks noGrp="1"/>
          </p:cNvSpPr>
          <p:nvPr>
            <p:ph idx="1"/>
          </p:nvPr>
        </p:nvSpPr>
        <p:spPr/>
        <p:txBody>
          <a:bodyPr>
            <a:normAutofit/>
          </a:bodyPr>
          <a:lstStyle/>
          <a:p>
            <a:r>
              <a:rPr lang="en-US" dirty="0"/>
              <a:t>The second half of the verse is more difficult.</a:t>
            </a:r>
          </a:p>
          <a:p>
            <a:r>
              <a:rPr lang="en-US" dirty="0"/>
              <a:t>The translations reflect some of the struggles to make sense of the Hebrew text.</a:t>
            </a:r>
          </a:p>
          <a:p>
            <a:pPr lvl="1"/>
            <a:r>
              <a:rPr lang="en-US" dirty="0"/>
              <a:t>“like grass let them be trodden down and wither” (58:7, RSV).</a:t>
            </a:r>
          </a:p>
          <a:p>
            <a:pPr lvl="1"/>
            <a:r>
              <a:rPr lang="en-US" dirty="0"/>
              <a:t>“when they draw the bow, let their arrows fall short” (58:7, NIV).</a:t>
            </a:r>
          </a:p>
          <a:p>
            <a:pPr lvl="1"/>
            <a:r>
              <a:rPr lang="en-US" dirty="0"/>
              <a:t>“when he aims his arrows, let them be blunted” (58:7, ESV).</a:t>
            </a:r>
          </a:p>
          <a:p>
            <a:r>
              <a:rPr lang="en-US" dirty="0"/>
              <a:t>Despite these differences, the sense is that the power of the wicked will end.</a:t>
            </a:r>
          </a:p>
        </p:txBody>
      </p:sp>
    </p:spTree>
    <p:extLst>
      <p:ext uri="{BB962C8B-B14F-4D97-AF65-F5344CB8AC3E}">
        <p14:creationId xmlns:p14="http://schemas.microsoft.com/office/powerpoint/2010/main" val="4185501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arn(inVertical)">
                                      <p:cBhvr>
                                        <p:cTn id="13" dur="500"/>
                                        <p:tgtEl>
                                          <p:spTgt spid="3">
                                            <p:txEl>
                                              <p:pRg st="3" end="3"/>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arn(inVertical)">
                                      <p:cBhvr>
                                        <p:cTn id="16" dur="500"/>
                                        <p:tgtEl>
                                          <p:spTgt spid="3">
                                            <p:txEl>
                                              <p:pRg st="4" end="4"/>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arn(inVertical)">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2D78C-72AB-FFFF-D0F0-54E7CF7FB84A}"/>
              </a:ext>
            </a:extLst>
          </p:cNvPr>
          <p:cNvSpPr>
            <a:spLocks noGrp="1"/>
          </p:cNvSpPr>
          <p:nvPr>
            <p:ph type="title"/>
          </p:nvPr>
        </p:nvSpPr>
        <p:spPr/>
        <p:txBody>
          <a:bodyPr/>
          <a:lstStyle/>
          <a:p>
            <a:r>
              <a:rPr lang="en-US" dirty="0"/>
              <a:t>Psalm 58:8</a:t>
            </a:r>
          </a:p>
        </p:txBody>
      </p:sp>
      <p:sp>
        <p:nvSpPr>
          <p:cNvPr id="3" name="Content Placeholder 2">
            <a:extLst>
              <a:ext uri="{FF2B5EF4-FFF2-40B4-BE49-F238E27FC236}">
                <a16:creationId xmlns:a16="http://schemas.microsoft.com/office/drawing/2014/main" id="{0C48FECF-43F3-63E8-F237-E854F23EAF39}"/>
              </a:ext>
            </a:extLst>
          </p:cNvPr>
          <p:cNvSpPr>
            <a:spLocks noGrp="1"/>
          </p:cNvSpPr>
          <p:nvPr>
            <p:ph idx="1"/>
          </p:nvPr>
        </p:nvSpPr>
        <p:spPr/>
        <p:txBody>
          <a:bodyPr>
            <a:normAutofit/>
          </a:bodyPr>
          <a:lstStyle/>
          <a:p>
            <a:r>
              <a:rPr lang="en-US" dirty="0">
                <a:latin typeface="+mj-lt"/>
              </a:rPr>
              <a:t>“Let them be like a snail which melts away as it goes, Like a stillborn child of a woman, that they may not see the sun” (58:8).</a:t>
            </a:r>
          </a:p>
          <a:p>
            <a:pPr lvl="1"/>
            <a:r>
              <a:rPr lang="en-US" dirty="0"/>
              <a:t>The psalmist’s prayer continues to ask for the destruction of the wicked by comparing them to two things:</a:t>
            </a:r>
          </a:p>
          <a:p>
            <a:pPr lvl="2"/>
            <a:r>
              <a:rPr lang="en-US" dirty="0"/>
              <a:t>A </a:t>
            </a:r>
            <a:r>
              <a:rPr lang="en-US" dirty="0">
                <a:latin typeface="+mj-lt"/>
              </a:rPr>
              <a:t>snail</a:t>
            </a:r>
            <a:r>
              <a:rPr lang="en-US" dirty="0"/>
              <a:t> (</a:t>
            </a:r>
            <a:r>
              <a:rPr lang="en-US" i="1" dirty="0" err="1"/>
              <a:t>šabbĕlûl</a:t>
            </a:r>
            <a:r>
              <a:rPr lang="en-US" dirty="0"/>
              <a:t>) that </a:t>
            </a:r>
            <a:r>
              <a:rPr lang="en-US" dirty="0">
                <a:latin typeface="+mj-lt"/>
              </a:rPr>
              <a:t>melts away </a:t>
            </a:r>
            <a:r>
              <a:rPr lang="en-US" dirty="0"/>
              <a:t>(</a:t>
            </a:r>
            <a:r>
              <a:rPr lang="en-US" i="1" dirty="0" err="1"/>
              <a:t>temes</a:t>
            </a:r>
            <a:r>
              <a:rPr lang="en-US" dirty="0"/>
              <a:t>: “outflow, melting away,” HALOT, 1755) as it moves along a path on a hot day.</a:t>
            </a:r>
          </a:p>
          <a:p>
            <a:pPr lvl="2"/>
            <a:r>
              <a:rPr lang="en-US" dirty="0"/>
              <a:t>A </a:t>
            </a:r>
            <a:r>
              <a:rPr lang="en-US" dirty="0">
                <a:latin typeface="+mj-lt"/>
              </a:rPr>
              <a:t>stillborn child </a:t>
            </a:r>
            <a:r>
              <a:rPr lang="en-US" dirty="0"/>
              <a:t>(</a:t>
            </a:r>
            <a:r>
              <a:rPr lang="en-US" i="1" dirty="0" err="1"/>
              <a:t>nëphel</a:t>
            </a:r>
            <a:r>
              <a:rPr lang="en-US" dirty="0"/>
              <a:t>: miscarriage, HALOT, 711) who never sees the sun, because it is born dead.</a:t>
            </a:r>
          </a:p>
          <a:p>
            <a:pPr lvl="1"/>
            <a:r>
              <a:rPr lang="en-US" dirty="0"/>
              <a:t>Again, the psalmist prays for the demise of the wicked, that their time of earth will quickly end.</a:t>
            </a:r>
          </a:p>
        </p:txBody>
      </p:sp>
    </p:spTree>
    <p:extLst>
      <p:ext uri="{BB962C8B-B14F-4D97-AF65-F5344CB8AC3E}">
        <p14:creationId xmlns:p14="http://schemas.microsoft.com/office/powerpoint/2010/main" val="1818796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arn(inVertical)">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arn(inVertical)">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B73B4-B86F-95F0-F0CE-D4C7BB722B7C}"/>
              </a:ext>
            </a:extLst>
          </p:cNvPr>
          <p:cNvSpPr>
            <a:spLocks noGrp="1"/>
          </p:cNvSpPr>
          <p:nvPr>
            <p:ph type="title"/>
          </p:nvPr>
        </p:nvSpPr>
        <p:spPr>
          <a:xfrm>
            <a:off x="838200" y="365125"/>
            <a:ext cx="10515600" cy="955675"/>
          </a:xfrm>
        </p:spPr>
        <p:txBody>
          <a:bodyPr/>
          <a:lstStyle/>
          <a:p>
            <a:r>
              <a:rPr lang="en-US" dirty="0"/>
              <a:t>Psalm 58:9</a:t>
            </a:r>
          </a:p>
        </p:txBody>
      </p:sp>
      <p:sp>
        <p:nvSpPr>
          <p:cNvPr id="3" name="Content Placeholder 2">
            <a:extLst>
              <a:ext uri="{FF2B5EF4-FFF2-40B4-BE49-F238E27FC236}">
                <a16:creationId xmlns:a16="http://schemas.microsoft.com/office/drawing/2014/main" id="{D53FEFD0-122C-6701-147F-0885DAD31955}"/>
              </a:ext>
            </a:extLst>
          </p:cNvPr>
          <p:cNvSpPr>
            <a:spLocks noGrp="1"/>
          </p:cNvSpPr>
          <p:nvPr>
            <p:ph idx="1"/>
          </p:nvPr>
        </p:nvSpPr>
        <p:spPr>
          <a:xfrm>
            <a:off x="838200" y="1468582"/>
            <a:ext cx="10515600" cy="5209309"/>
          </a:xfrm>
        </p:spPr>
        <p:txBody>
          <a:bodyPr>
            <a:normAutofit fontScale="92500"/>
          </a:bodyPr>
          <a:lstStyle/>
          <a:p>
            <a:r>
              <a:rPr lang="en-US" dirty="0">
                <a:latin typeface="+mj-lt"/>
              </a:rPr>
              <a:t>“Before your pots can feel the burning thorns, He shall take them away as with a whirlwind, As in His living and burning wrath” (58:9).</a:t>
            </a:r>
          </a:p>
          <a:p>
            <a:pPr lvl="1"/>
            <a:r>
              <a:rPr lang="en-US" dirty="0"/>
              <a:t>The first clause speaks of the suddenness of God’s judgment on the wicked.</a:t>
            </a:r>
          </a:p>
          <a:p>
            <a:pPr lvl="2"/>
            <a:r>
              <a:rPr lang="en-US" dirty="0"/>
              <a:t>“</a:t>
            </a:r>
            <a:r>
              <a:rPr lang="en-US" dirty="0">
                <a:latin typeface="+mj-lt"/>
              </a:rPr>
              <a:t>Pots</a:t>
            </a:r>
            <a:r>
              <a:rPr lang="en-US" dirty="0"/>
              <a:t>” (</a:t>
            </a:r>
            <a:r>
              <a:rPr lang="en-US" i="1" dirty="0" err="1"/>
              <a:t>sîr</a:t>
            </a:r>
            <a:r>
              <a:rPr lang="en-US" dirty="0"/>
              <a:t>) were ceramic pots used for cooking.</a:t>
            </a:r>
          </a:p>
          <a:p>
            <a:pPr lvl="2"/>
            <a:r>
              <a:rPr lang="en-US" dirty="0"/>
              <a:t>“</a:t>
            </a:r>
            <a:r>
              <a:rPr lang="en-US" dirty="0">
                <a:latin typeface="+mj-lt"/>
              </a:rPr>
              <a:t>Thorns</a:t>
            </a:r>
            <a:r>
              <a:rPr lang="en-US" dirty="0"/>
              <a:t>” </a:t>
            </a:r>
            <a:r>
              <a:rPr lang="en-US" i="1" dirty="0"/>
              <a:t>(‘</a:t>
            </a:r>
            <a:r>
              <a:rPr lang="en-US" i="1" dirty="0" err="1"/>
              <a:t>ātār</a:t>
            </a:r>
            <a:r>
              <a:rPr lang="en-US" dirty="0"/>
              <a:t>) refers to brambles or buck-thorn bushes that were frequently used for heat in an oven or under a pot.</a:t>
            </a:r>
          </a:p>
          <a:p>
            <a:pPr lvl="1"/>
            <a:r>
              <a:rPr lang="en-US" dirty="0"/>
              <a:t>“</a:t>
            </a:r>
            <a:r>
              <a:rPr lang="en-US" dirty="0">
                <a:latin typeface="+mj-lt"/>
              </a:rPr>
              <a:t>Can feel</a:t>
            </a:r>
            <a:r>
              <a:rPr lang="en-US" dirty="0"/>
              <a:t>” is translated from </a:t>
            </a:r>
            <a:r>
              <a:rPr lang="en-US" i="1" dirty="0" err="1"/>
              <a:t>bîn</a:t>
            </a:r>
            <a:r>
              <a:rPr lang="en-US" dirty="0"/>
              <a:t>, “to understand, see, to pay attention, to consider, to discern” (HALOT, 122). Usually it is used of sentient beings, but here is used of impersonal pots feeling the heat of the quick burning thorns.</a:t>
            </a:r>
          </a:p>
          <a:p>
            <a:pPr lvl="1"/>
            <a:r>
              <a:rPr lang="en-US" dirty="0"/>
              <a:t>God judgment against the wicked is compared to a whirlwind hitting the wicked.</a:t>
            </a:r>
          </a:p>
          <a:p>
            <a:pPr lvl="2"/>
            <a:r>
              <a:rPr lang="en-US" dirty="0"/>
              <a:t>The </a:t>
            </a:r>
            <a:r>
              <a:rPr lang="en-US" dirty="0">
                <a:latin typeface="+mj-lt"/>
              </a:rPr>
              <a:t>whirlwind</a:t>
            </a:r>
            <a:r>
              <a:rPr lang="en-US" dirty="0"/>
              <a:t> is from a verb (</a:t>
            </a:r>
            <a:r>
              <a:rPr lang="en-US" i="1" dirty="0" err="1"/>
              <a:t>śā’ar</a:t>
            </a:r>
            <a:r>
              <a:rPr lang="en-US" dirty="0"/>
              <a:t>) that means “to carry off in the storm, blow away” (HALOT, 1343).</a:t>
            </a:r>
          </a:p>
          <a:p>
            <a:pPr lvl="2"/>
            <a:r>
              <a:rPr lang="en-US" dirty="0"/>
              <a:t>The “</a:t>
            </a:r>
            <a:r>
              <a:rPr lang="en-US" dirty="0">
                <a:latin typeface="+mj-lt"/>
              </a:rPr>
              <a:t>wrath</a:t>
            </a:r>
            <a:r>
              <a:rPr lang="en-US" dirty="0"/>
              <a:t>” (</a:t>
            </a:r>
            <a:r>
              <a:rPr lang="en-US" i="1" dirty="0" err="1"/>
              <a:t>chārôn</a:t>
            </a:r>
            <a:r>
              <a:rPr lang="en-US" dirty="0"/>
              <a:t>) describes the burning anger of God (HALOT, 352) which is also said to be “</a:t>
            </a:r>
            <a:r>
              <a:rPr lang="en-US" dirty="0">
                <a:latin typeface="+mj-lt"/>
              </a:rPr>
              <a:t>living</a:t>
            </a:r>
            <a:r>
              <a:rPr lang="en-US" dirty="0"/>
              <a:t>” (</a:t>
            </a:r>
            <a:r>
              <a:rPr lang="en-US" i="1" dirty="0" err="1"/>
              <a:t>chay</a:t>
            </a:r>
            <a:r>
              <a:rPr lang="en-US" dirty="0"/>
              <a:t>).</a:t>
            </a:r>
          </a:p>
        </p:txBody>
      </p:sp>
    </p:spTree>
    <p:extLst>
      <p:ext uri="{BB962C8B-B14F-4D97-AF65-F5344CB8AC3E}">
        <p14:creationId xmlns:p14="http://schemas.microsoft.com/office/powerpoint/2010/main" val="822658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arn(inVertical)">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arn(inVertical)">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arn(inVertical)">
                                      <p:cBhvr>
                                        <p:cTn id="23" dur="500"/>
                                        <p:tgtEl>
                                          <p:spTgt spid="3">
                                            <p:txEl>
                                              <p:pRg st="5" end="5"/>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barn(inVertical)">
                                      <p:cBhvr>
                                        <p:cTn id="26" dur="500"/>
                                        <p:tgtEl>
                                          <p:spTgt spid="3">
                                            <p:txEl>
                                              <p:pRg st="6" end="6"/>
                                            </p:txEl>
                                          </p:spTgt>
                                        </p:tgtEl>
                                      </p:cBhvr>
                                    </p:animEffect>
                                  </p:childTnLst>
                                </p:cTn>
                              </p:par>
                              <p:par>
                                <p:cTn id="27" presetID="16" presetClass="entr" presetSubtype="21"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barn(inVertical)">
                                      <p:cBhvr>
                                        <p:cTn id="2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B56D2-CFF1-B3E4-7C76-85D8EC3AC306}"/>
              </a:ext>
            </a:extLst>
          </p:cNvPr>
          <p:cNvSpPr>
            <a:spLocks noGrp="1"/>
          </p:cNvSpPr>
          <p:nvPr>
            <p:ph type="title"/>
          </p:nvPr>
        </p:nvSpPr>
        <p:spPr/>
        <p:txBody>
          <a:bodyPr/>
          <a:lstStyle/>
          <a:p>
            <a:r>
              <a:rPr lang="en-US" dirty="0"/>
              <a:t>The Purge (58:10-11)</a:t>
            </a:r>
          </a:p>
        </p:txBody>
      </p:sp>
      <p:sp>
        <p:nvSpPr>
          <p:cNvPr id="3" name="TextBox 2">
            <a:extLst>
              <a:ext uri="{FF2B5EF4-FFF2-40B4-BE49-F238E27FC236}">
                <a16:creationId xmlns:a16="http://schemas.microsoft.com/office/drawing/2014/main" id="{FC0CF7C0-5A3B-8AC9-CB48-222A9E22BE86}"/>
              </a:ext>
            </a:extLst>
          </p:cNvPr>
          <p:cNvSpPr txBox="1"/>
          <p:nvPr/>
        </p:nvSpPr>
        <p:spPr>
          <a:xfrm>
            <a:off x="849745" y="2013527"/>
            <a:ext cx="10501746" cy="3046988"/>
          </a:xfrm>
          <a:prstGeom prst="rect">
            <a:avLst/>
          </a:prstGeom>
          <a:noFill/>
        </p:spPr>
        <p:txBody>
          <a:bodyPr wrap="square" rtlCol="0">
            <a:spAutoFit/>
          </a:bodyPr>
          <a:lstStyle/>
          <a:p>
            <a:r>
              <a:rPr lang="en-US" sz="3200" dirty="0"/>
              <a:t>The righteous shall rejoice when he sees the vengeance; </a:t>
            </a:r>
          </a:p>
          <a:p>
            <a:r>
              <a:rPr lang="en-US" sz="3200" dirty="0"/>
              <a:t>He shall wash his feet in the blood of the wicked, </a:t>
            </a:r>
          </a:p>
          <a:p>
            <a:r>
              <a:rPr lang="en-US" sz="3200" dirty="0"/>
              <a:t>So that men will say, </a:t>
            </a:r>
          </a:p>
          <a:p>
            <a:r>
              <a:rPr lang="en-US" sz="3200" dirty="0"/>
              <a:t>“Surely there is a reward for the righteous; </a:t>
            </a:r>
          </a:p>
          <a:p>
            <a:r>
              <a:rPr lang="en-US" sz="3200" dirty="0"/>
              <a:t>Surely He is God who judges in the earth.” </a:t>
            </a:r>
          </a:p>
          <a:p>
            <a:pPr algn="r"/>
            <a:r>
              <a:rPr lang="en-US" sz="3200" dirty="0"/>
              <a:t>Psalms 58:10-11</a:t>
            </a:r>
            <a:endParaRPr lang="en-US" dirty="0"/>
          </a:p>
        </p:txBody>
      </p:sp>
    </p:spTree>
    <p:extLst>
      <p:ext uri="{BB962C8B-B14F-4D97-AF65-F5344CB8AC3E}">
        <p14:creationId xmlns:p14="http://schemas.microsoft.com/office/powerpoint/2010/main" val="2238993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DB632-394A-CE8E-6248-6986E42481E2}"/>
              </a:ext>
            </a:extLst>
          </p:cNvPr>
          <p:cNvSpPr>
            <a:spLocks noGrp="1"/>
          </p:cNvSpPr>
          <p:nvPr>
            <p:ph type="title"/>
          </p:nvPr>
        </p:nvSpPr>
        <p:spPr/>
        <p:txBody>
          <a:bodyPr/>
          <a:lstStyle/>
          <a:p>
            <a:r>
              <a:rPr lang="en-US" dirty="0"/>
              <a:t>There Always Have Been Wicked Rulers</a:t>
            </a:r>
          </a:p>
        </p:txBody>
      </p:sp>
      <p:sp>
        <p:nvSpPr>
          <p:cNvPr id="3" name="Content Placeholder 2">
            <a:extLst>
              <a:ext uri="{FF2B5EF4-FFF2-40B4-BE49-F238E27FC236}">
                <a16:creationId xmlns:a16="http://schemas.microsoft.com/office/drawing/2014/main" id="{BE65D172-00FF-0B07-C412-57F5C77B9396}"/>
              </a:ext>
            </a:extLst>
          </p:cNvPr>
          <p:cNvSpPr>
            <a:spLocks noGrp="1"/>
          </p:cNvSpPr>
          <p:nvPr>
            <p:ph idx="1"/>
          </p:nvPr>
        </p:nvSpPr>
        <p:spPr/>
        <p:txBody>
          <a:bodyPr>
            <a:normAutofit fontScale="92500" lnSpcReduction="10000"/>
          </a:bodyPr>
          <a:lstStyle/>
          <a:p>
            <a:r>
              <a:rPr lang="en-US" dirty="0"/>
              <a:t>“By me kings reign, And rulers decree justice. By me princes rule, and nobles, All the judges of the earth” (Prov. 8:15-16).</a:t>
            </a:r>
          </a:p>
          <a:p>
            <a:r>
              <a:rPr lang="en-US" dirty="0"/>
              <a:t>“For rulers are not a terror to good works, but to evil. Do you want to be unafraid of the authority? Do what is good, and you will have praise from the same. For he is God’s minister to you for good. But if you do evil, be afraid; for he does not bear the sword in vain; for he is God’s minister, an avenger to execute wrath on him who practices evil” (Rom. 13:3-4).</a:t>
            </a:r>
          </a:p>
          <a:p>
            <a:r>
              <a:rPr lang="en-US" dirty="0"/>
              <a:t>“Therefore submit yourselves to every ordinance of man for the Lord’s sake, whether to the king as supreme, or to governors, as to those who are sent by him for the punishment of evildoers and for the praise of those who do good” (1 Pet. 2:13-14).</a:t>
            </a:r>
          </a:p>
        </p:txBody>
      </p:sp>
    </p:spTree>
    <p:extLst>
      <p:ext uri="{BB962C8B-B14F-4D97-AF65-F5344CB8AC3E}">
        <p14:creationId xmlns:p14="http://schemas.microsoft.com/office/powerpoint/2010/main" val="3169521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A3A80-E81E-77DC-1F8D-60874A53975D}"/>
              </a:ext>
            </a:extLst>
          </p:cNvPr>
          <p:cNvSpPr>
            <a:spLocks noGrp="1"/>
          </p:cNvSpPr>
          <p:nvPr>
            <p:ph type="title"/>
          </p:nvPr>
        </p:nvSpPr>
        <p:spPr/>
        <p:txBody>
          <a:bodyPr/>
          <a:lstStyle/>
          <a:p>
            <a:r>
              <a:rPr lang="en-US" dirty="0"/>
              <a:t>Psalm 58:10</a:t>
            </a:r>
          </a:p>
        </p:txBody>
      </p:sp>
      <p:sp>
        <p:nvSpPr>
          <p:cNvPr id="3" name="Content Placeholder 2">
            <a:extLst>
              <a:ext uri="{FF2B5EF4-FFF2-40B4-BE49-F238E27FC236}">
                <a16:creationId xmlns:a16="http://schemas.microsoft.com/office/drawing/2014/main" id="{28864BDB-C0B6-C41C-D747-F1DD0F209403}"/>
              </a:ext>
            </a:extLst>
          </p:cNvPr>
          <p:cNvSpPr>
            <a:spLocks noGrp="1"/>
          </p:cNvSpPr>
          <p:nvPr>
            <p:ph idx="1"/>
          </p:nvPr>
        </p:nvSpPr>
        <p:spPr/>
        <p:txBody>
          <a:bodyPr>
            <a:normAutofit/>
          </a:bodyPr>
          <a:lstStyle/>
          <a:p>
            <a:r>
              <a:rPr lang="en-US" dirty="0">
                <a:latin typeface="+mj-lt"/>
              </a:rPr>
              <a:t>“The righteous shall rejoice when he sees the vengeance; He shall wash his feet in the blood of the wicked” (58:10).</a:t>
            </a:r>
          </a:p>
          <a:p>
            <a:pPr lvl="1"/>
            <a:r>
              <a:rPr lang="en-US" dirty="0"/>
              <a:t>The divine destruction of the wicked causes the righteous to rejoice, much as the Allied troops rejoiced at the defeat of Hitler’s evil regime. It was not the joy of hatefulness of watching one’s enemies suffer, but rejoicing at the triumph of righteousness.</a:t>
            </a:r>
          </a:p>
          <a:p>
            <a:pPr lvl="1"/>
            <a:r>
              <a:rPr lang="en-US" dirty="0"/>
              <a:t>The “</a:t>
            </a:r>
            <a:r>
              <a:rPr lang="en-US" dirty="0">
                <a:latin typeface="+mj-lt"/>
              </a:rPr>
              <a:t>vengeance</a:t>
            </a:r>
            <a:r>
              <a:rPr lang="en-US" dirty="0"/>
              <a:t>” (</a:t>
            </a:r>
            <a:r>
              <a:rPr lang="en-US" i="1" dirty="0" err="1"/>
              <a:t>nāqām</a:t>
            </a:r>
            <a:r>
              <a:rPr lang="en-US" dirty="0"/>
              <a:t>) is God’s “divine vengeance, retribution,” much as we expect to experience at the second coming of Jesus, and not one rejoicing in the taking of personal vengeance.</a:t>
            </a:r>
          </a:p>
          <a:p>
            <a:pPr lvl="1"/>
            <a:r>
              <a:rPr lang="en-US" dirty="0"/>
              <a:t>“When it goes well with the righteous, the city rejoices; And when the wicked perish, there is jubilation” (Prov. 11:10).</a:t>
            </a:r>
          </a:p>
        </p:txBody>
      </p:sp>
    </p:spTree>
    <p:extLst>
      <p:ext uri="{BB962C8B-B14F-4D97-AF65-F5344CB8AC3E}">
        <p14:creationId xmlns:p14="http://schemas.microsoft.com/office/powerpoint/2010/main" val="470317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0F5A7-82C7-D615-DA6F-1CA24316CD69}"/>
              </a:ext>
            </a:extLst>
          </p:cNvPr>
          <p:cNvSpPr>
            <a:spLocks noGrp="1"/>
          </p:cNvSpPr>
          <p:nvPr>
            <p:ph type="title"/>
          </p:nvPr>
        </p:nvSpPr>
        <p:spPr/>
        <p:txBody>
          <a:bodyPr/>
          <a:lstStyle/>
          <a:p>
            <a:r>
              <a:rPr lang="en-US" dirty="0"/>
              <a:t>Psalm 58:11</a:t>
            </a:r>
          </a:p>
        </p:txBody>
      </p:sp>
      <p:sp>
        <p:nvSpPr>
          <p:cNvPr id="3" name="Content Placeholder 2">
            <a:extLst>
              <a:ext uri="{FF2B5EF4-FFF2-40B4-BE49-F238E27FC236}">
                <a16:creationId xmlns:a16="http://schemas.microsoft.com/office/drawing/2014/main" id="{2BEC3126-AA1D-C876-9E92-F784B8CE035C}"/>
              </a:ext>
            </a:extLst>
          </p:cNvPr>
          <p:cNvSpPr>
            <a:spLocks noGrp="1"/>
          </p:cNvSpPr>
          <p:nvPr>
            <p:ph idx="1"/>
          </p:nvPr>
        </p:nvSpPr>
        <p:spPr/>
        <p:txBody>
          <a:bodyPr/>
          <a:lstStyle/>
          <a:p>
            <a:r>
              <a:rPr lang="en-US" dirty="0">
                <a:latin typeface="+mj-lt"/>
              </a:rPr>
              <a:t>“So that men will say, ‘Surely there is a reward for the righteous; Surely He is God who judges in the earth’” (58:11).</a:t>
            </a:r>
          </a:p>
          <a:p>
            <a:pPr lvl="1"/>
            <a:r>
              <a:rPr lang="en-US" dirty="0"/>
              <a:t>“</a:t>
            </a:r>
            <a:r>
              <a:rPr lang="en-US" dirty="0">
                <a:latin typeface="+mj-lt"/>
              </a:rPr>
              <a:t>Reward</a:t>
            </a:r>
            <a:r>
              <a:rPr lang="en-US" dirty="0"/>
              <a:t>” (</a:t>
            </a:r>
            <a:r>
              <a:rPr lang="en-US" i="1" dirty="0" err="1"/>
              <a:t>pĕrî</a:t>
            </a:r>
            <a:r>
              <a:rPr lang="en-US" dirty="0"/>
              <a:t>) is literally “fruit,” and in this context “wages” (HALOT, 968).</a:t>
            </a:r>
          </a:p>
          <a:p>
            <a:pPr lvl="1"/>
            <a:r>
              <a:rPr lang="en-US" dirty="0"/>
              <a:t>There is reward for the righteous because there is a just God who judges the earth!</a:t>
            </a:r>
          </a:p>
        </p:txBody>
      </p:sp>
    </p:spTree>
    <p:extLst>
      <p:ext uri="{BB962C8B-B14F-4D97-AF65-F5344CB8AC3E}">
        <p14:creationId xmlns:p14="http://schemas.microsoft.com/office/powerpoint/2010/main" val="966151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EE54D-D1D4-ADA1-8BE6-43EC7F7257A8}"/>
              </a:ext>
            </a:extLst>
          </p:cNvPr>
          <p:cNvSpPr>
            <a:spLocks noGrp="1"/>
          </p:cNvSpPr>
          <p:nvPr>
            <p:ph type="title"/>
          </p:nvPr>
        </p:nvSpPr>
        <p:spPr/>
        <p:txBody>
          <a:bodyPr/>
          <a:lstStyle/>
          <a:p>
            <a:br>
              <a:rPr lang="en-US" dirty="0"/>
            </a:br>
            <a:r>
              <a:rPr lang="en-US" dirty="0"/>
              <a:t>Conclusion</a:t>
            </a:r>
            <a:br>
              <a:rPr lang="en-US" dirty="0"/>
            </a:br>
            <a:endParaRPr lang="en-US" dirty="0"/>
          </a:p>
        </p:txBody>
      </p:sp>
      <p:sp>
        <p:nvSpPr>
          <p:cNvPr id="3" name="Text Placeholder 2">
            <a:extLst>
              <a:ext uri="{FF2B5EF4-FFF2-40B4-BE49-F238E27FC236}">
                <a16:creationId xmlns:a16="http://schemas.microsoft.com/office/drawing/2014/main" id="{72D0D7F7-4A0E-7A8B-1AD0-0C329983AA54}"/>
              </a:ext>
            </a:extLst>
          </p:cNvPr>
          <p:cNvSpPr>
            <a:spLocks noGrp="1"/>
          </p:cNvSpPr>
          <p:nvPr>
            <p:ph type="body" idx="1"/>
          </p:nvPr>
        </p:nvSpPr>
        <p:spPr>
          <a:solidFill>
            <a:srgbClr val="483D38"/>
          </a:solidFill>
          <a:ln>
            <a:solidFill>
              <a:srgbClr val="483D38"/>
            </a:solidFill>
          </a:ln>
        </p:spPr>
        <p:txBody>
          <a:bodyPr/>
          <a:lstStyle/>
          <a:p>
            <a:endParaRPr lang="en-US"/>
          </a:p>
        </p:txBody>
      </p:sp>
    </p:spTree>
    <p:extLst>
      <p:ext uri="{BB962C8B-B14F-4D97-AF65-F5344CB8AC3E}">
        <p14:creationId xmlns:p14="http://schemas.microsoft.com/office/powerpoint/2010/main" val="25243726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CA241-6201-A864-AD9B-5BBD02B0AEF9}"/>
              </a:ext>
            </a:extLst>
          </p:cNvPr>
          <p:cNvSpPr>
            <a:spLocks noGrp="1"/>
          </p:cNvSpPr>
          <p:nvPr>
            <p:ph type="title"/>
          </p:nvPr>
        </p:nvSpPr>
        <p:spPr/>
        <p:txBody>
          <a:bodyPr/>
          <a:lstStyle/>
          <a:p>
            <a:r>
              <a:rPr lang="en-US" dirty="0"/>
              <a:t>Take Aways</a:t>
            </a:r>
          </a:p>
        </p:txBody>
      </p:sp>
      <p:sp>
        <p:nvSpPr>
          <p:cNvPr id="3" name="Content Placeholder 2">
            <a:extLst>
              <a:ext uri="{FF2B5EF4-FFF2-40B4-BE49-F238E27FC236}">
                <a16:creationId xmlns:a16="http://schemas.microsoft.com/office/drawing/2014/main" id="{BEAC9E97-E87B-9CAD-3888-6D8196175723}"/>
              </a:ext>
            </a:extLst>
          </p:cNvPr>
          <p:cNvSpPr>
            <a:spLocks noGrp="1"/>
          </p:cNvSpPr>
          <p:nvPr>
            <p:ph idx="1"/>
          </p:nvPr>
        </p:nvSpPr>
        <p:spPr/>
        <p:txBody>
          <a:bodyPr/>
          <a:lstStyle/>
          <a:p>
            <a:r>
              <a:rPr lang="en-US" dirty="0"/>
              <a:t>This psalm guides us in properly directing our emotions and spirit in the situation where wicked men control government and are taking it in directions contrary to God’s purpose and will.</a:t>
            </a:r>
          </a:p>
          <a:p>
            <a:r>
              <a:rPr lang="en-US" dirty="0"/>
              <a:t>We should pray for God’s will to be done in destroying these wicked leaders and we should rejoice when their administrations collapse.</a:t>
            </a:r>
          </a:p>
          <a:p>
            <a:r>
              <a:rPr lang="en-US" dirty="0"/>
              <a:t>This should not be the rejoicing of one political party winning over another, but the rejoicing that God’s will is done when wickedness is defeated and destroyed.</a:t>
            </a:r>
          </a:p>
        </p:txBody>
      </p:sp>
    </p:spTree>
    <p:extLst>
      <p:ext uri="{BB962C8B-B14F-4D97-AF65-F5344CB8AC3E}">
        <p14:creationId xmlns:p14="http://schemas.microsoft.com/office/powerpoint/2010/main" val="1171522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08A93-CE9A-0871-0F49-B963AEC23E0C}"/>
              </a:ext>
            </a:extLst>
          </p:cNvPr>
          <p:cNvSpPr>
            <a:spLocks noGrp="1"/>
          </p:cNvSpPr>
          <p:nvPr>
            <p:ph type="title"/>
          </p:nvPr>
        </p:nvSpPr>
        <p:spPr/>
        <p:txBody>
          <a:bodyPr/>
          <a:lstStyle/>
          <a:p>
            <a:r>
              <a:rPr lang="en-US" dirty="0"/>
              <a:t>Wickedness Undermines Government</a:t>
            </a:r>
          </a:p>
        </p:txBody>
      </p:sp>
      <p:sp>
        <p:nvSpPr>
          <p:cNvPr id="3" name="Content Placeholder 2">
            <a:extLst>
              <a:ext uri="{FF2B5EF4-FFF2-40B4-BE49-F238E27FC236}">
                <a16:creationId xmlns:a16="http://schemas.microsoft.com/office/drawing/2014/main" id="{7B492232-936F-00C6-29EA-552E1430DD4A}"/>
              </a:ext>
            </a:extLst>
          </p:cNvPr>
          <p:cNvSpPr>
            <a:spLocks noGrp="1"/>
          </p:cNvSpPr>
          <p:nvPr>
            <p:ph idx="1"/>
          </p:nvPr>
        </p:nvSpPr>
        <p:spPr/>
        <p:txBody>
          <a:bodyPr/>
          <a:lstStyle/>
          <a:p>
            <a:r>
              <a:rPr lang="en-US" dirty="0"/>
              <a:t>“Righteousness exalts a nation, But sin is a reproach to any people” (Prov. 14:34).</a:t>
            </a:r>
          </a:p>
          <a:p>
            <a:r>
              <a:rPr lang="en-US" dirty="0"/>
              <a:t>“It is an abomination for kings to commit wickedness, For a throne is established by righteousness” (Prov. 16:12).</a:t>
            </a:r>
          </a:p>
          <a:p>
            <a:r>
              <a:rPr lang="en-US" dirty="0"/>
              <a:t>“Take away the wicked from before the king, And his throne will be established in righteousness” (Prov. 25:5).</a:t>
            </a:r>
          </a:p>
          <a:p>
            <a:r>
              <a:rPr lang="en-US" dirty="0"/>
              <a:t>Psalm 58 is a hymn that laments a country with unjust rulers and foretells the </a:t>
            </a:r>
            <a:r>
              <a:rPr lang="en-US" dirty="0" err="1"/>
              <a:t>wicked’s</a:t>
            </a:r>
            <a:r>
              <a:rPr lang="en-US" dirty="0"/>
              <a:t> certain demise.</a:t>
            </a:r>
          </a:p>
          <a:p>
            <a:endParaRPr lang="en-US" dirty="0"/>
          </a:p>
        </p:txBody>
      </p:sp>
    </p:spTree>
    <p:extLst>
      <p:ext uri="{BB962C8B-B14F-4D97-AF65-F5344CB8AC3E}">
        <p14:creationId xmlns:p14="http://schemas.microsoft.com/office/powerpoint/2010/main" val="1289203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46BF4-803D-F62A-33B4-C859BE60F224}"/>
              </a:ext>
            </a:extLst>
          </p:cNvPr>
          <p:cNvSpPr>
            <a:spLocks noGrp="1"/>
          </p:cNvSpPr>
          <p:nvPr>
            <p:ph type="title"/>
          </p:nvPr>
        </p:nvSpPr>
        <p:spPr/>
        <p:txBody>
          <a:bodyPr/>
          <a:lstStyle/>
          <a:p>
            <a:r>
              <a:rPr lang="en-US" dirty="0"/>
              <a:t>The Challenge of Evil Rulers (58:1-2)</a:t>
            </a:r>
          </a:p>
        </p:txBody>
      </p:sp>
      <p:sp>
        <p:nvSpPr>
          <p:cNvPr id="3" name="TextBox 2">
            <a:extLst>
              <a:ext uri="{FF2B5EF4-FFF2-40B4-BE49-F238E27FC236}">
                <a16:creationId xmlns:a16="http://schemas.microsoft.com/office/drawing/2014/main" id="{ED17AF83-79DB-9EF2-1CA3-E6D20AA08CA7}"/>
              </a:ext>
            </a:extLst>
          </p:cNvPr>
          <p:cNvSpPr txBox="1"/>
          <p:nvPr/>
        </p:nvSpPr>
        <p:spPr>
          <a:xfrm>
            <a:off x="838200" y="2050473"/>
            <a:ext cx="10515600" cy="2554545"/>
          </a:xfrm>
          <a:prstGeom prst="rect">
            <a:avLst/>
          </a:prstGeom>
          <a:noFill/>
        </p:spPr>
        <p:txBody>
          <a:bodyPr wrap="square" rtlCol="0">
            <a:spAutoFit/>
          </a:bodyPr>
          <a:lstStyle/>
          <a:p>
            <a:r>
              <a:rPr lang="en-US" sz="3200" dirty="0"/>
              <a:t>Do you indeed speak righteousness, you silent ones? </a:t>
            </a:r>
          </a:p>
          <a:p>
            <a:r>
              <a:rPr lang="en-US" sz="3200" dirty="0"/>
              <a:t>Do you judge uprightly, you sons of men? </a:t>
            </a:r>
          </a:p>
          <a:p>
            <a:r>
              <a:rPr lang="en-US" sz="3200" dirty="0"/>
              <a:t>No, in heart you work wickedness; </a:t>
            </a:r>
          </a:p>
          <a:p>
            <a:r>
              <a:rPr lang="en-US" sz="3200" dirty="0"/>
              <a:t>You weigh out the violence of your hands in the earth.</a:t>
            </a:r>
          </a:p>
          <a:p>
            <a:pPr algn="r"/>
            <a:r>
              <a:rPr lang="en-US" sz="3200" dirty="0"/>
              <a:t>Psalm 58:1-2</a:t>
            </a:r>
          </a:p>
        </p:txBody>
      </p:sp>
    </p:spTree>
    <p:extLst>
      <p:ext uri="{BB962C8B-B14F-4D97-AF65-F5344CB8AC3E}">
        <p14:creationId xmlns:p14="http://schemas.microsoft.com/office/powerpoint/2010/main" val="4187172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9F3AD-42CB-695C-0314-D4C32917316F}"/>
              </a:ext>
            </a:extLst>
          </p:cNvPr>
          <p:cNvSpPr>
            <a:spLocks noGrp="1"/>
          </p:cNvSpPr>
          <p:nvPr>
            <p:ph type="title"/>
          </p:nvPr>
        </p:nvSpPr>
        <p:spPr/>
        <p:txBody>
          <a:bodyPr/>
          <a:lstStyle/>
          <a:p>
            <a:r>
              <a:rPr lang="en-US" dirty="0"/>
              <a:t>Psalm 58:1</a:t>
            </a:r>
          </a:p>
        </p:txBody>
      </p:sp>
      <p:sp>
        <p:nvSpPr>
          <p:cNvPr id="3" name="Content Placeholder 2">
            <a:extLst>
              <a:ext uri="{FF2B5EF4-FFF2-40B4-BE49-F238E27FC236}">
                <a16:creationId xmlns:a16="http://schemas.microsoft.com/office/drawing/2014/main" id="{9ACD0176-4530-9D29-6306-8A37022C02B2}"/>
              </a:ext>
            </a:extLst>
          </p:cNvPr>
          <p:cNvSpPr>
            <a:spLocks noGrp="1"/>
          </p:cNvSpPr>
          <p:nvPr>
            <p:ph idx="1"/>
          </p:nvPr>
        </p:nvSpPr>
        <p:spPr/>
        <p:txBody>
          <a:bodyPr/>
          <a:lstStyle/>
          <a:p>
            <a:r>
              <a:rPr lang="en-US" dirty="0"/>
              <a:t>Three translations:</a:t>
            </a:r>
          </a:p>
          <a:p>
            <a:pPr lvl="1"/>
            <a:r>
              <a:rPr lang="en-US" dirty="0"/>
              <a:t>“Do ye indeed speak righteousness, </a:t>
            </a:r>
            <a:r>
              <a:rPr lang="en-US" dirty="0">
                <a:latin typeface="+mj-lt"/>
              </a:rPr>
              <a:t>O congregation</a:t>
            </a:r>
            <a:r>
              <a:rPr lang="en-US" dirty="0"/>
              <a:t>? do ye judge uprightly, O ye sons of men?” (58:1, KJV).</a:t>
            </a:r>
          </a:p>
          <a:p>
            <a:pPr lvl="1"/>
            <a:r>
              <a:rPr lang="en-US" dirty="0"/>
              <a:t>“Do you indeed speak righteousness, </a:t>
            </a:r>
            <a:r>
              <a:rPr lang="en-US" dirty="0">
                <a:latin typeface="+mj-lt"/>
              </a:rPr>
              <a:t>you silent ones</a:t>
            </a:r>
            <a:r>
              <a:rPr lang="en-US" dirty="0"/>
              <a:t>? Do you judge uprightly, you sons of men?” (58:1, NKJV).</a:t>
            </a:r>
          </a:p>
          <a:p>
            <a:pPr lvl="1"/>
            <a:r>
              <a:rPr lang="en-US" dirty="0"/>
              <a:t>“Do you indeed decree what is right, </a:t>
            </a:r>
            <a:r>
              <a:rPr lang="en-US" dirty="0">
                <a:latin typeface="+mj-lt"/>
              </a:rPr>
              <a:t>you gods</a:t>
            </a:r>
            <a:r>
              <a:rPr lang="en-US" dirty="0"/>
              <a:t>? Do you judge the sons of men uprightly?” (58:1, RSV).</a:t>
            </a:r>
          </a:p>
        </p:txBody>
      </p:sp>
    </p:spTree>
    <p:extLst>
      <p:ext uri="{BB962C8B-B14F-4D97-AF65-F5344CB8AC3E}">
        <p14:creationId xmlns:p14="http://schemas.microsoft.com/office/powerpoint/2010/main" val="1150322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68DB7-4AC8-32AF-E400-0B2783A345FA}"/>
              </a:ext>
            </a:extLst>
          </p:cNvPr>
          <p:cNvSpPr>
            <a:spLocks noGrp="1"/>
          </p:cNvSpPr>
          <p:nvPr>
            <p:ph type="title"/>
          </p:nvPr>
        </p:nvSpPr>
        <p:spPr/>
        <p:txBody>
          <a:bodyPr/>
          <a:lstStyle/>
          <a:p>
            <a:r>
              <a:rPr lang="en-US" dirty="0"/>
              <a:t>Who Is Intended?</a:t>
            </a:r>
          </a:p>
        </p:txBody>
      </p:sp>
      <p:sp>
        <p:nvSpPr>
          <p:cNvPr id="3" name="Content Placeholder 2">
            <a:extLst>
              <a:ext uri="{FF2B5EF4-FFF2-40B4-BE49-F238E27FC236}">
                <a16:creationId xmlns:a16="http://schemas.microsoft.com/office/drawing/2014/main" id="{77F0F3D8-6912-6CB7-2005-30295B4DB280}"/>
              </a:ext>
            </a:extLst>
          </p:cNvPr>
          <p:cNvSpPr>
            <a:spLocks noGrp="1"/>
          </p:cNvSpPr>
          <p:nvPr>
            <p:ph idx="1"/>
          </p:nvPr>
        </p:nvSpPr>
        <p:spPr/>
        <p:txBody>
          <a:bodyPr>
            <a:normAutofit fontScale="92500"/>
          </a:bodyPr>
          <a:lstStyle/>
          <a:p>
            <a:r>
              <a:rPr lang="en-US" dirty="0"/>
              <a:t>The issue is how to translate the Hebrew word </a:t>
            </a:r>
            <a:r>
              <a:rPr lang="en-US" i="1" dirty="0"/>
              <a:t>’</a:t>
            </a:r>
            <a:r>
              <a:rPr lang="en-US" i="1" dirty="0" err="1"/>
              <a:t>ēlām</a:t>
            </a:r>
            <a:r>
              <a:rPr lang="en-US" dirty="0"/>
              <a:t>. Without going into a detailed examination of the Hebrew, the best conclusion is to understand the word as the plural form of </a:t>
            </a:r>
            <a:r>
              <a:rPr lang="en-US" i="1" dirty="0"/>
              <a:t>’</a:t>
            </a:r>
            <a:r>
              <a:rPr lang="en-US" i="1" dirty="0" err="1"/>
              <a:t>ēl</a:t>
            </a:r>
            <a:r>
              <a:rPr lang="en-US" dirty="0"/>
              <a:t>, meaning “gods.”</a:t>
            </a:r>
          </a:p>
          <a:p>
            <a:r>
              <a:rPr lang="en-US" dirty="0">
                <a:latin typeface="+mj-lt"/>
              </a:rPr>
              <a:t>Evan Blackmore: </a:t>
            </a:r>
            <a:r>
              <a:rPr lang="en-US" dirty="0"/>
              <a:t>“A similar plural is found in Psalm 82:6 where the meaning is beyond doubt because Jesus himself quoted and explained that ‘</a:t>
            </a:r>
            <a:r>
              <a:rPr lang="en-US" i="1" dirty="0"/>
              <a:t>he called them gods unto whom the word of God came</a:t>
            </a:r>
            <a:r>
              <a:rPr lang="en-US" dirty="0"/>
              <a:t>’ (John 10:34-36). Like that psalm this one is addressed to ‘children of the most High’ ( Psa. 82:6) who judge ‘unjustly’ (82:2). If those people can be called ‘gods,’ so could these” (</a:t>
            </a:r>
            <a:r>
              <a:rPr lang="en-US" i="1" dirty="0"/>
              <a:t>Psalm</a:t>
            </a:r>
            <a:r>
              <a:rPr lang="en-US" dirty="0"/>
              <a:t> 1-72: Truth Commentaries, 586). </a:t>
            </a:r>
          </a:p>
          <a:p>
            <a:pPr lvl="1"/>
            <a:r>
              <a:rPr lang="en-US" dirty="0"/>
              <a:t>See Exodus 22:8-9 where the translations “judges” (KJV,) or “God” (RSV) also appears.</a:t>
            </a:r>
          </a:p>
        </p:txBody>
      </p:sp>
    </p:spTree>
    <p:extLst>
      <p:ext uri="{BB962C8B-B14F-4D97-AF65-F5344CB8AC3E}">
        <p14:creationId xmlns:p14="http://schemas.microsoft.com/office/powerpoint/2010/main" val="1729316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D7E0F-1049-04A8-13AE-FD75E84CC936}"/>
              </a:ext>
            </a:extLst>
          </p:cNvPr>
          <p:cNvSpPr>
            <a:spLocks noGrp="1"/>
          </p:cNvSpPr>
          <p:nvPr>
            <p:ph type="title"/>
          </p:nvPr>
        </p:nvSpPr>
        <p:spPr/>
        <p:txBody>
          <a:bodyPr/>
          <a:lstStyle/>
          <a:p>
            <a:r>
              <a:rPr lang="en-US" dirty="0"/>
              <a:t>The Situation</a:t>
            </a:r>
          </a:p>
        </p:txBody>
      </p:sp>
      <p:sp>
        <p:nvSpPr>
          <p:cNvPr id="3" name="Content Placeholder 2">
            <a:extLst>
              <a:ext uri="{FF2B5EF4-FFF2-40B4-BE49-F238E27FC236}">
                <a16:creationId xmlns:a16="http://schemas.microsoft.com/office/drawing/2014/main" id="{11384D67-9B06-61F2-9001-2F653B954420}"/>
              </a:ext>
            </a:extLst>
          </p:cNvPr>
          <p:cNvSpPr>
            <a:spLocks noGrp="1"/>
          </p:cNvSpPr>
          <p:nvPr>
            <p:ph idx="1"/>
          </p:nvPr>
        </p:nvSpPr>
        <p:spPr/>
        <p:txBody>
          <a:bodyPr>
            <a:normAutofit fontScale="92500"/>
          </a:bodyPr>
          <a:lstStyle/>
          <a:p>
            <a:r>
              <a:rPr lang="en-US" dirty="0"/>
              <a:t>The opening word of Psalm 58:1-2 has </a:t>
            </a:r>
            <a:r>
              <a:rPr lang="en-US" i="1" dirty="0" err="1"/>
              <a:t>hă</a:t>
            </a:r>
            <a:r>
              <a:rPr lang="en-US" dirty="0"/>
              <a:t> interrogative, “Do you indeed (truly). . .?” The question expects the negative answer, “No!”</a:t>
            </a:r>
          </a:p>
          <a:p>
            <a:r>
              <a:rPr lang="en-US" dirty="0"/>
              <a:t>Rabbi Samson Raphael Hirsch: “It contains a reproach directed at those who, by virtue of their high position and station, should have deemed it their duty to intervene, both in word and in action, to put an end to the evil done in the land but who, instead, have kept complacently silent in the face of widespread lawlessness” (</a:t>
            </a:r>
            <a:r>
              <a:rPr lang="en-US" i="1" dirty="0"/>
              <a:t>The Psalms</a:t>
            </a:r>
            <a:r>
              <a:rPr lang="en-US" dirty="0"/>
              <a:t>, 306; cf. Keil and </a:t>
            </a:r>
            <a:r>
              <a:rPr lang="en-US" dirty="0" err="1"/>
              <a:t>Delitzsch</a:t>
            </a:r>
            <a:r>
              <a:rPr lang="en-US" dirty="0"/>
              <a:t>, Psalms 2:180).</a:t>
            </a:r>
          </a:p>
          <a:p>
            <a:r>
              <a:rPr lang="en-US" dirty="0"/>
              <a:t>The situation is that of wicked people who hold powerful positions distorting righteousness and uprightness in the nation. </a:t>
            </a:r>
          </a:p>
        </p:txBody>
      </p:sp>
    </p:spTree>
    <p:extLst>
      <p:ext uri="{BB962C8B-B14F-4D97-AF65-F5344CB8AC3E}">
        <p14:creationId xmlns:p14="http://schemas.microsoft.com/office/powerpoint/2010/main" val="3792279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0F1BC-4399-0A09-F9D8-3B24741121D3}"/>
              </a:ext>
            </a:extLst>
          </p:cNvPr>
          <p:cNvSpPr>
            <a:spLocks noGrp="1"/>
          </p:cNvSpPr>
          <p:nvPr>
            <p:ph type="title"/>
          </p:nvPr>
        </p:nvSpPr>
        <p:spPr/>
        <p:txBody>
          <a:bodyPr/>
          <a:lstStyle/>
          <a:p>
            <a:r>
              <a:rPr lang="en-US" dirty="0"/>
              <a:t>Psalm 58:2</a:t>
            </a:r>
          </a:p>
        </p:txBody>
      </p:sp>
      <p:sp>
        <p:nvSpPr>
          <p:cNvPr id="3" name="Content Placeholder 2">
            <a:extLst>
              <a:ext uri="{FF2B5EF4-FFF2-40B4-BE49-F238E27FC236}">
                <a16:creationId xmlns:a16="http://schemas.microsoft.com/office/drawing/2014/main" id="{3A005BE0-7469-C2E8-64C1-0E8648CEBB11}"/>
              </a:ext>
            </a:extLst>
          </p:cNvPr>
          <p:cNvSpPr>
            <a:spLocks noGrp="1"/>
          </p:cNvSpPr>
          <p:nvPr>
            <p:ph idx="1"/>
          </p:nvPr>
        </p:nvSpPr>
        <p:spPr/>
        <p:txBody>
          <a:bodyPr/>
          <a:lstStyle/>
          <a:p>
            <a:r>
              <a:rPr lang="en-US" dirty="0">
                <a:latin typeface="+mj-lt"/>
              </a:rPr>
              <a:t>“No, in heart you work wickedness; You weigh out the violence of your hands in the earth” (58:2).</a:t>
            </a:r>
          </a:p>
          <a:p>
            <a:pPr lvl="1"/>
            <a:r>
              <a:rPr lang="en-US" dirty="0"/>
              <a:t>The crimes committed:</a:t>
            </a:r>
          </a:p>
          <a:p>
            <a:pPr lvl="2"/>
            <a:r>
              <a:rPr lang="en-US" dirty="0">
                <a:latin typeface="+mj-lt"/>
              </a:rPr>
              <a:t>Wickedness</a:t>
            </a:r>
            <a:r>
              <a:rPr lang="en-US" dirty="0"/>
              <a:t> (</a:t>
            </a:r>
            <a:r>
              <a:rPr lang="en-US" i="1" dirty="0"/>
              <a:t>‘</a:t>
            </a:r>
            <a:r>
              <a:rPr lang="en-US" i="1" dirty="0" err="1"/>
              <a:t>awlāh</a:t>
            </a:r>
            <a:r>
              <a:rPr lang="en-US" dirty="0"/>
              <a:t>): “badness, malice, injustice” (HALOT, 798). </a:t>
            </a:r>
          </a:p>
          <a:p>
            <a:pPr lvl="2"/>
            <a:r>
              <a:rPr lang="en-US" dirty="0">
                <a:latin typeface="+mj-lt"/>
              </a:rPr>
              <a:t>Violence</a:t>
            </a:r>
            <a:r>
              <a:rPr lang="en-US" dirty="0"/>
              <a:t> (</a:t>
            </a:r>
            <a:r>
              <a:rPr lang="en-US" i="1" dirty="0" err="1"/>
              <a:t>chāmās</a:t>
            </a:r>
            <a:r>
              <a:rPr lang="en-US" dirty="0"/>
              <a:t>): “violence, wrong” (HALOT, 329).</a:t>
            </a:r>
          </a:p>
        </p:txBody>
      </p:sp>
    </p:spTree>
    <p:extLst>
      <p:ext uri="{BB962C8B-B14F-4D97-AF65-F5344CB8AC3E}">
        <p14:creationId xmlns:p14="http://schemas.microsoft.com/office/powerpoint/2010/main" val="28305975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4">
      <a:majorFont>
        <a:latin typeface="Source Sans Pro Black"/>
        <a:ea typeface=""/>
        <a:cs typeface=""/>
      </a:majorFont>
      <a:minorFont>
        <a:latin typeface="Source Sans Pro Semi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01 Sermon Template.potx" id="{9F8BB918-1107-48D3-96E4-77FA465A84F5}" vid="{0921F662-AD09-437E-A944-0B87D886F094}"/>
    </a:ext>
  </a:extLst>
</a:theme>
</file>

<file path=docProps/app.xml><?xml version="1.0" encoding="utf-8"?>
<Properties xmlns="http://schemas.openxmlformats.org/officeDocument/2006/extended-properties" xmlns:vt="http://schemas.openxmlformats.org/officeDocument/2006/docPropsVTypes">
  <Template/>
  <TotalTime>408</TotalTime>
  <Words>3504</Words>
  <Application>Microsoft Office PowerPoint</Application>
  <PresentationFormat>Widescreen</PresentationFormat>
  <Paragraphs>177</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Meiryo</vt:lpstr>
      <vt:lpstr>Arial</vt:lpstr>
      <vt:lpstr>Source Sans Pro Black</vt:lpstr>
      <vt:lpstr>Source Sans Pro Semibold</vt:lpstr>
      <vt:lpstr>Office Theme</vt:lpstr>
      <vt:lpstr>PowerPoint Presentation</vt:lpstr>
      <vt:lpstr>PowerPoint Presentation</vt:lpstr>
      <vt:lpstr>There Always Have Been Wicked Rulers</vt:lpstr>
      <vt:lpstr>Wickedness Undermines Government</vt:lpstr>
      <vt:lpstr>The Challenge of Evil Rulers (58:1-2)</vt:lpstr>
      <vt:lpstr>Psalm 58:1</vt:lpstr>
      <vt:lpstr>Who Is Intended?</vt:lpstr>
      <vt:lpstr>The Situation</vt:lpstr>
      <vt:lpstr>Psalm 58:2</vt:lpstr>
      <vt:lpstr>Bible Examples: The House of Eli</vt:lpstr>
      <vt:lpstr>Samuel’s House</vt:lpstr>
      <vt:lpstr>Examples of Unjust Rulers</vt:lpstr>
      <vt:lpstr>More Examples of Unjust Rulers</vt:lpstr>
      <vt:lpstr>The Influence of the Wicked (58:3-5)</vt:lpstr>
      <vt:lpstr>Psalm 58:3</vt:lpstr>
      <vt:lpstr>What The Bible Says About Infants</vt:lpstr>
      <vt:lpstr>A Figure of Speech</vt:lpstr>
      <vt:lpstr>Psalm 58:4</vt:lpstr>
      <vt:lpstr>Their Poison</vt:lpstr>
      <vt:lpstr>The Deaf Serpent</vt:lpstr>
      <vt:lpstr>Psalm 58:5</vt:lpstr>
      <vt:lpstr>A Prayer for God to Destroy the Wicked Rulers (58:6-9)</vt:lpstr>
      <vt:lpstr>Psalm 58:6</vt:lpstr>
      <vt:lpstr>Why Is It Hard to Pray This Prayer?</vt:lpstr>
      <vt:lpstr>Psalm 58:7</vt:lpstr>
      <vt:lpstr>The Second Half of the Verse</vt:lpstr>
      <vt:lpstr>Psalm 58:8</vt:lpstr>
      <vt:lpstr>Psalm 58:9</vt:lpstr>
      <vt:lpstr>The Purge (58:10-11)</vt:lpstr>
      <vt:lpstr>Psalm 58:10</vt:lpstr>
      <vt:lpstr>Psalm 58:11</vt:lpstr>
      <vt:lpstr> Conclusion </vt:lpstr>
      <vt:lpstr>Take Aways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Willis</dc:creator>
  <cp:lastModifiedBy>Mike Willis</cp:lastModifiedBy>
  <cp:revision>84</cp:revision>
  <dcterms:created xsi:type="dcterms:W3CDTF">2022-05-27T13:44:17Z</dcterms:created>
  <dcterms:modified xsi:type="dcterms:W3CDTF">2022-08-21T18:38:06Z</dcterms:modified>
</cp:coreProperties>
</file>