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6" r:id="rId2"/>
    <p:sldId id="357" r:id="rId3"/>
    <p:sldId id="358" r:id="rId4"/>
    <p:sldId id="359" r:id="rId5"/>
    <p:sldId id="360" r:id="rId6"/>
    <p:sldId id="329" r:id="rId7"/>
    <p:sldId id="362" r:id="rId8"/>
    <p:sldId id="363" r:id="rId9"/>
    <p:sldId id="361" r:id="rId10"/>
    <p:sldId id="364" r:id="rId11"/>
    <p:sldId id="365" r:id="rId12"/>
    <p:sldId id="366" r:id="rId13"/>
    <p:sldId id="367" r:id="rId14"/>
    <p:sldId id="368" r:id="rId15"/>
    <p:sldId id="369" r:id="rId16"/>
    <p:sldId id="370" r:id="rId17"/>
    <p:sldId id="371" r:id="rId18"/>
    <p:sldId id="372" r:id="rId19"/>
    <p:sldId id="373" r:id="rId20"/>
    <p:sldId id="374" r:id="rId21"/>
    <p:sldId id="3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3127"/>
    <a:srgbClr val="723736"/>
    <a:srgbClr val="A23C30"/>
    <a:srgbClr val="D5684B"/>
    <a:srgbClr val="1D3D81"/>
    <a:srgbClr val="788945"/>
    <a:srgbClr val="CF4B5E"/>
    <a:srgbClr val="462F29"/>
    <a:srgbClr val="EFD0BC"/>
    <a:srgbClr val="FBFC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8/21/2022</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8/21/2022</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8/21/2022</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8/21/2022</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691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8/21/2022</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8/21/2022</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8/21/2022</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8/21/2022</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8/21/2022</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8/21/2022</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8/21/2022</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gradFill>
            <a:gsLst>
              <a:gs pos="0">
                <a:srgbClr val="513127"/>
              </a:gs>
              <a:gs pos="24000">
                <a:schemeClr val="bg1"/>
              </a:gs>
              <a:gs pos="83000">
                <a:schemeClr val="bg2"/>
              </a:gs>
              <a:gs pos="100000">
                <a:srgbClr val="513127"/>
              </a:gs>
            </a:gsLst>
            <a:lin ang="5400000" scaled="1"/>
          </a:gradFill>
          <a:ln w="28575">
            <a:solidFill>
              <a:schemeClr val="tx1"/>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8/21/2022</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000" b="1" kern="1200">
          <a:solidFill>
            <a:srgbClr val="513127"/>
          </a:solidFill>
          <a:effectLst>
            <a:outerShdw blurRad="38100" dist="38100" dir="2700000" algn="tl">
              <a:srgbClr val="000000">
                <a:alpha val="43137"/>
              </a:srgbClr>
            </a:outerShdw>
          </a:effectLst>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7316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49354-9D70-63B1-F8E7-D4B1E7A6BB91}"/>
              </a:ext>
            </a:extLst>
          </p:cNvPr>
          <p:cNvSpPr>
            <a:spLocks noGrp="1"/>
          </p:cNvSpPr>
          <p:nvPr>
            <p:ph type="title"/>
          </p:nvPr>
        </p:nvSpPr>
        <p:spPr/>
        <p:txBody>
          <a:bodyPr/>
          <a:lstStyle/>
          <a:p>
            <a:r>
              <a:rPr lang="en-US" dirty="0"/>
              <a:t>A Stronger Sense of Intimacy</a:t>
            </a:r>
          </a:p>
        </p:txBody>
      </p:sp>
      <p:sp>
        <p:nvSpPr>
          <p:cNvPr id="3" name="Content Placeholder 2">
            <a:extLst>
              <a:ext uri="{FF2B5EF4-FFF2-40B4-BE49-F238E27FC236}">
                <a16:creationId xmlns:a16="http://schemas.microsoft.com/office/drawing/2014/main" id="{11647311-1EC4-95FF-393C-0C83DD888ACA}"/>
              </a:ext>
            </a:extLst>
          </p:cNvPr>
          <p:cNvSpPr>
            <a:spLocks noGrp="1"/>
          </p:cNvSpPr>
          <p:nvPr>
            <p:ph idx="1"/>
          </p:nvPr>
        </p:nvSpPr>
        <p:spPr/>
        <p:txBody>
          <a:bodyPr/>
          <a:lstStyle/>
          <a:p>
            <a:r>
              <a:rPr lang="en-US" dirty="0"/>
              <a:t>A small church is one where almost everyone knows each another, allowing more intimacy among the entire membership.</a:t>
            </a:r>
          </a:p>
          <a:p>
            <a:pPr lvl="1"/>
            <a:r>
              <a:rPr lang="en-US" dirty="0"/>
              <a:t>Face-to-face interaction is much easier.</a:t>
            </a:r>
          </a:p>
          <a:p>
            <a:pPr lvl="1"/>
            <a:r>
              <a:rPr lang="en-US" dirty="0"/>
              <a:t>Even when we don’t remember a person’s name, we remember his “face.”</a:t>
            </a:r>
          </a:p>
          <a:p>
            <a:pPr lvl="1"/>
            <a:r>
              <a:rPr lang="en-US" dirty="0"/>
              <a:t>There is usually a more intimate knowledge of what is happening in the lives of each other.</a:t>
            </a:r>
          </a:p>
          <a:p>
            <a:r>
              <a:rPr lang="en-US" dirty="0"/>
              <a:t>One certainly does not tend to get lost in the crowd!</a:t>
            </a:r>
          </a:p>
          <a:p>
            <a:endParaRPr lang="en-US" dirty="0"/>
          </a:p>
        </p:txBody>
      </p:sp>
    </p:spTree>
    <p:extLst>
      <p:ext uri="{BB962C8B-B14F-4D97-AF65-F5344CB8AC3E}">
        <p14:creationId xmlns:p14="http://schemas.microsoft.com/office/powerpoint/2010/main" val="203640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5BF28-65B1-53DD-3366-559A4EF4E81D}"/>
              </a:ext>
            </a:extLst>
          </p:cNvPr>
          <p:cNvSpPr>
            <a:spLocks noGrp="1"/>
          </p:cNvSpPr>
          <p:nvPr>
            <p:ph type="title"/>
          </p:nvPr>
        </p:nvSpPr>
        <p:spPr/>
        <p:txBody>
          <a:bodyPr/>
          <a:lstStyle/>
          <a:p>
            <a:r>
              <a:rPr lang="en-US" dirty="0"/>
              <a:t>Family-Like Relationships</a:t>
            </a:r>
          </a:p>
        </p:txBody>
      </p:sp>
      <p:sp>
        <p:nvSpPr>
          <p:cNvPr id="3" name="Content Placeholder 2">
            <a:extLst>
              <a:ext uri="{FF2B5EF4-FFF2-40B4-BE49-F238E27FC236}">
                <a16:creationId xmlns:a16="http://schemas.microsoft.com/office/drawing/2014/main" id="{4C7695D3-0006-ACCF-4BF1-A6BA4CFBCC65}"/>
              </a:ext>
            </a:extLst>
          </p:cNvPr>
          <p:cNvSpPr>
            <a:spLocks noGrp="1"/>
          </p:cNvSpPr>
          <p:nvPr>
            <p:ph idx="1"/>
          </p:nvPr>
        </p:nvSpPr>
        <p:spPr/>
        <p:txBody>
          <a:bodyPr>
            <a:normAutofit fontScale="92500" lnSpcReduction="10000"/>
          </a:bodyPr>
          <a:lstStyle/>
          <a:p>
            <a:r>
              <a:rPr lang="en-US" dirty="0"/>
              <a:t>There is a true sense of family about a small congregation.</a:t>
            </a:r>
          </a:p>
          <a:p>
            <a:pPr lvl="1"/>
            <a:r>
              <a:rPr lang="en-US" dirty="0"/>
              <a:t>“Do not rebuke an older man, but exhort him as a father, younger men as brothers, older women as mothers, younger as sisters, with all purity” (1 Tim. 5:1-2).</a:t>
            </a:r>
          </a:p>
          <a:p>
            <a:pPr lvl="1"/>
            <a:r>
              <a:rPr lang="en-US" dirty="0"/>
              <a:t>“Then Peter began to say to Him, ‘See, we have left all and followed You.’ So Jesus answered and said, ‘Assuredly, I say to you, there is no one who has left house or brothers or sisters or father or mother or wife or children or lands, for My sake and the gospel’s, who shall not receive a hundredfold now in this time—houses and brothers and sisters and mothers and children and lands, with persecutions—and in the age to come, eternal life’” (Mark 10:28-30).</a:t>
            </a:r>
          </a:p>
          <a:p>
            <a:r>
              <a:rPr lang="en-US" dirty="0"/>
              <a:t>“Brother” and “sister” are not religious terms we use without meaning, they are terms that remind us that our spiritual bonds and closer than our blood bonds.</a:t>
            </a:r>
          </a:p>
        </p:txBody>
      </p:sp>
    </p:spTree>
    <p:extLst>
      <p:ext uri="{BB962C8B-B14F-4D97-AF65-F5344CB8AC3E}">
        <p14:creationId xmlns:p14="http://schemas.microsoft.com/office/powerpoint/2010/main" val="241970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1699B-50E7-93DD-959E-418D12E4468C}"/>
              </a:ext>
            </a:extLst>
          </p:cNvPr>
          <p:cNvSpPr>
            <a:spLocks noGrp="1"/>
          </p:cNvSpPr>
          <p:nvPr>
            <p:ph type="title"/>
          </p:nvPr>
        </p:nvSpPr>
        <p:spPr/>
        <p:txBody>
          <a:bodyPr/>
          <a:lstStyle/>
          <a:p>
            <a:r>
              <a:rPr lang="en-US" dirty="0"/>
              <a:t>Cross-Generational Relationships</a:t>
            </a:r>
          </a:p>
        </p:txBody>
      </p:sp>
      <p:sp>
        <p:nvSpPr>
          <p:cNvPr id="3" name="Content Placeholder 2">
            <a:extLst>
              <a:ext uri="{FF2B5EF4-FFF2-40B4-BE49-F238E27FC236}">
                <a16:creationId xmlns:a16="http://schemas.microsoft.com/office/drawing/2014/main" id="{87CE6BE0-593C-4CCC-E358-ABEDBD386F3F}"/>
              </a:ext>
            </a:extLst>
          </p:cNvPr>
          <p:cNvSpPr>
            <a:spLocks noGrp="1"/>
          </p:cNvSpPr>
          <p:nvPr>
            <p:ph idx="1"/>
          </p:nvPr>
        </p:nvSpPr>
        <p:spPr/>
        <p:txBody>
          <a:bodyPr>
            <a:normAutofit/>
          </a:bodyPr>
          <a:lstStyle/>
          <a:p>
            <a:r>
              <a:rPr lang="en-US" dirty="0"/>
              <a:t>Even the young people interact with the elderly at a small congregation (e.g., Cale). </a:t>
            </a:r>
          </a:p>
          <a:p>
            <a:r>
              <a:rPr lang="en-US" dirty="0"/>
              <a:t>Young and old have opportunities to benefit from the strength of both age groups.</a:t>
            </a:r>
          </a:p>
          <a:p>
            <a:pPr lvl="1"/>
            <a:r>
              <a:rPr lang="en-US" dirty="0"/>
              <a:t>Young people have opportunity to relate to someone besides their peers.</a:t>
            </a:r>
          </a:p>
          <a:p>
            <a:pPr lvl="1"/>
            <a:r>
              <a:rPr lang="en-US" dirty="0"/>
              <a:t>Older people sometimes “adopt” the babies in a congregation, giving them gifts at different times of the year.</a:t>
            </a:r>
          </a:p>
          <a:p>
            <a:r>
              <a:rPr lang="en-US" dirty="0"/>
              <a:t>By contrast, a large church may allow little opportunity to know and visit older saints who have so much to share.</a:t>
            </a:r>
          </a:p>
          <a:p>
            <a:endParaRPr lang="en-US" dirty="0"/>
          </a:p>
        </p:txBody>
      </p:sp>
    </p:spTree>
    <p:extLst>
      <p:ext uri="{BB962C8B-B14F-4D97-AF65-F5344CB8AC3E}">
        <p14:creationId xmlns:p14="http://schemas.microsoft.com/office/powerpoint/2010/main" val="3778943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FB2B-C68F-BFA5-39DB-14D47F0E8475}"/>
              </a:ext>
            </a:extLst>
          </p:cNvPr>
          <p:cNvSpPr>
            <a:spLocks noGrp="1"/>
          </p:cNvSpPr>
          <p:nvPr>
            <p:ph type="title"/>
          </p:nvPr>
        </p:nvSpPr>
        <p:spPr/>
        <p:txBody>
          <a:bodyPr>
            <a:normAutofit/>
          </a:bodyPr>
          <a:lstStyle/>
          <a:p>
            <a:r>
              <a:rPr lang="en-US" sz="3600" dirty="0"/>
              <a:t>2. Greater Opportunities for Spiritual Growth</a:t>
            </a:r>
          </a:p>
        </p:txBody>
      </p:sp>
      <p:sp>
        <p:nvSpPr>
          <p:cNvPr id="3" name="Content Placeholder 2">
            <a:extLst>
              <a:ext uri="{FF2B5EF4-FFF2-40B4-BE49-F238E27FC236}">
                <a16:creationId xmlns:a16="http://schemas.microsoft.com/office/drawing/2014/main" id="{61B35B7E-E46C-FFA0-1ABE-F1D35B561768}"/>
              </a:ext>
            </a:extLst>
          </p:cNvPr>
          <p:cNvSpPr>
            <a:spLocks noGrp="1"/>
          </p:cNvSpPr>
          <p:nvPr>
            <p:ph idx="1"/>
          </p:nvPr>
        </p:nvSpPr>
        <p:spPr/>
        <p:txBody>
          <a:bodyPr>
            <a:normAutofit/>
          </a:bodyPr>
          <a:lstStyle/>
          <a:p>
            <a:r>
              <a:rPr lang="en-US" dirty="0"/>
              <a:t>Everyone is needed in a small congregation.</a:t>
            </a:r>
          </a:p>
          <a:p>
            <a:r>
              <a:rPr lang="en-US" dirty="0"/>
              <a:t>The roles to fill are not that much different between large and small churches:</a:t>
            </a:r>
          </a:p>
          <a:p>
            <a:pPr lvl="1"/>
            <a:r>
              <a:rPr lang="en-US" dirty="0"/>
              <a:t>Roles such as serving in public worship, Bible classes, etc.</a:t>
            </a:r>
          </a:p>
          <a:p>
            <a:pPr lvl="1"/>
            <a:r>
              <a:rPr lang="en-US" dirty="0"/>
              <a:t>Whether large or small, the number of teachers, preachers, song leaders, etc. that are needed is about the same.</a:t>
            </a:r>
          </a:p>
          <a:p>
            <a:pPr lvl="1"/>
            <a:r>
              <a:rPr lang="en-US" dirty="0"/>
              <a:t>The ratio of roles to members is usually much greater in small churches.</a:t>
            </a:r>
          </a:p>
          <a:p>
            <a:r>
              <a:rPr lang="en-US" dirty="0"/>
              <a:t>Simply because we do not have a large pool of members to choose from, there are more numerous opportunities for you to be involved in public worship.</a:t>
            </a:r>
          </a:p>
        </p:txBody>
      </p:sp>
    </p:spTree>
    <p:extLst>
      <p:ext uri="{BB962C8B-B14F-4D97-AF65-F5344CB8AC3E}">
        <p14:creationId xmlns:p14="http://schemas.microsoft.com/office/powerpoint/2010/main" val="2985971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down)">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121EF-85C1-6007-0440-4A06AC995CC1}"/>
              </a:ext>
            </a:extLst>
          </p:cNvPr>
          <p:cNvSpPr>
            <a:spLocks noGrp="1"/>
          </p:cNvSpPr>
          <p:nvPr>
            <p:ph type="title"/>
          </p:nvPr>
        </p:nvSpPr>
        <p:spPr/>
        <p:txBody>
          <a:bodyPr/>
          <a:lstStyle/>
          <a:p>
            <a:r>
              <a:rPr lang="en-US" dirty="0"/>
              <a:t>Large Churches Have Unused Talents</a:t>
            </a:r>
          </a:p>
        </p:txBody>
      </p:sp>
      <p:sp>
        <p:nvSpPr>
          <p:cNvPr id="3" name="Content Placeholder 2">
            <a:extLst>
              <a:ext uri="{FF2B5EF4-FFF2-40B4-BE49-F238E27FC236}">
                <a16:creationId xmlns:a16="http://schemas.microsoft.com/office/drawing/2014/main" id="{05583566-47DD-4C1B-4C77-22FE2E7B9C97}"/>
              </a:ext>
            </a:extLst>
          </p:cNvPr>
          <p:cNvSpPr>
            <a:spLocks noGrp="1"/>
          </p:cNvSpPr>
          <p:nvPr>
            <p:ph idx="1"/>
          </p:nvPr>
        </p:nvSpPr>
        <p:spPr/>
        <p:txBody>
          <a:bodyPr>
            <a:normAutofit/>
          </a:bodyPr>
          <a:lstStyle/>
          <a:p>
            <a:r>
              <a:rPr lang="en-US" dirty="0"/>
              <a:t>Larger churches often require a large rotation in its use of members.</a:t>
            </a:r>
          </a:p>
          <a:p>
            <a:pPr lvl="1"/>
            <a:r>
              <a:rPr lang="en-US" dirty="0"/>
              <a:t>Opportunities to preach, teach classes, serve in the public worship may be rare.</a:t>
            </a:r>
          </a:p>
          <a:p>
            <a:pPr lvl="1"/>
            <a:r>
              <a:rPr lang="en-US" dirty="0"/>
              <a:t>One may have the opportunity to be used only once in a long while.</a:t>
            </a:r>
          </a:p>
          <a:p>
            <a:pPr lvl="1"/>
            <a:r>
              <a:rPr lang="en-US" dirty="0"/>
              <a:t>In a large church of 300 or more, a person may have opportunity to lead in prayer only once a year, especially since some congregations have eliminated their evening worship services. My grandson has not had opportunity to lead in prayer or lead singing during his first year at Tampa.</a:t>
            </a:r>
          </a:p>
        </p:txBody>
      </p:sp>
    </p:spTree>
    <p:extLst>
      <p:ext uri="{BB962C8B-B14F-4D97-AF65-F5344CB8AC3E}">
        <p14:creationId xmlns:p14="http://schemas.microsoft.com/office/powerpoint/2010/main" val="484418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01BF3-E17E-8EA4-4EBB-B2DDBA0A1E4C}"/>
              </a:ext>
            </a:extLst>
          </p:cNvPr>
          <p:cNvSpPr>
            <a:spLocks noGrp="1"/>
          </p:cNvSpPr>
          <p:nvPr>
            <p:ph type="title"/>
          </p:nvPr>
        </p:nvSpPr>
        <p:spPr/>
        <p:txBody>
          <a:bodyPr/>
          <a:lstStyle/>
          <a:p>
            <a:r>
              <a:rPr lang="en-US" dirty="0"/>
              <a:t>Many More Opportunities to Serve</a:t>
            </a:r>
          </a:p>
        </p:txBody>
      </p:sp>
      <p:sp>
        <p:nvSpPr>
          <p:cNvPr id="3" name="Content Placeholder 2">
            <a:extLst>
              <a:ext uri="{FF2B5EF4-FFF2-40B4-BE49-F238E27FC236}">
                <a16:creationId xmlns:a16="http://schemas.microsoft.com/office/drawing/2014/main" id="{97A2072C-66BB-4730-0A4E-F8F4F117FC08}"/>
              </a:ext>
            </a:extLst>
          </p:cNvPr>
          <p:cNvSpPr>
            <a:spLocks noGrp="1"/>
          </p:cNvSpPr>
          <p:nvPr>
            <p:ph idx="1"/>
          </p:nvPr>
        </p:nvSpPr>
        <p:spPr/>
        <p:txBody>
          <a:bodyPr/>
          <a:lstStyle/>
          <a:p>
            <a:r>
              <a:rPr lang="en-US" dirty="0"/>
              <a:t>Smaller churches use those willing to serve much more frequently.</a:t>
            </a:r>
          </a:p>
          <a:p>
            <a:pPr lvl="1"/>
            <a:r>
              <a:rPr lang="en-US" dirty="0"/>
              <a:t>Both young and old Christians are by necessity used in public worship at times, whether out of filling in for someone else or by design.</a:t>
            </a:r>
          </a:p>
          <a:p>
            <a:pPr lvl="1"/>
            <a:r>
              <a:rPr lang="en-US" dirty="0"/>
              <a:t>Small churches are often the training ground where leaders for large churches develop their skills.</a:t>
            </a:r>
          </a:p>
          <a:p>
            <a:endParaRPr lang="en-US" dirty="0"/>
          </a:p>
        </p:txBody>
      </p:sp>
    </p:spTree>
    <p:extLst>
      <p:ext uri="{BB962C8B-B14F-4D97-AF65-F5344CB8AC3E}">
        <p14:creationId xmlns:p14="http://schemas.microsoft.com/office/powerpoint/2010/main" val="1164201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7FE75-74EF-E335-54B8-6F4DD0FF8163}"/>
              </a:ext>
            </a:extLst>
          </p:cNvPr>
          <p:cNvSpPr>
            <a:spLocks noGrp="1"/>
          </p:cNvSpPr>
          <p:nvPr>
            <p:ph type="title"/>
          </p:nvPr>
        </p:nvSpPr>
        <p:spPr/>
        <p:txBody>
          <a:bodyPr/>
          <a:lstStyle/>
          <a:p>
            <a:r>
              <a:rPr lang="en-US" dirty="0"/>
              <a:t>2. Absent Members Are Missed</a:t>
            </a:r>
          </a:p>
        </p:txBody>
      </p:sp>
      <p:sp>
        <p:nvSpPr>
          <p:cNvPr id="3" name="Content Placeholder 2">
            <a:extLst>
              <a:ext uri="{FF2B5EF4-FFF2-40B4-BE49-F238E27FC236}">
                <a16:creationId xmlns:a16="http://schemas.microsoft.com/office/drawing/2014/main" id="{E12A3168-3F05-5226-16C1-89F714A73393}"/>
              </a:ext>
            </a:extLst>
          </p:cNvPr>
          <p:cNvSpPr>
            <a:spLocks noGrp="1"/>
          </p:cNvSpPr>
          <p:nvPr>
            <p:ph idx="1"/>
          </p:nvPr>
        </p:nvSpPr>
        <p:spPr/>
        <p:txBody>
          <a:bodyPr/>
          <a:lstStyle/>
          <a:p>
            <a:r>
              <a:rPr lang="en-US" dirty="0"/>
              <a:t>One’s absence is more keenly felt in a small church.</a:t>
            </a:r>
          </a:p>
          <a:p>
            <a:pPr lvl="1"/>
            <a:r>
              <a:rPr lang="en-US" dirty="0"/>
              <a:t>Especially is this true when someone is needed to fulfill a certain role (e.g., Bible class teacher, song leader, preacher, etc.).</a:t>
            </a:r>
          </a:p>
          <a:p>
            <a:pPr lvl="1"/>
            <a:r>
              <a:rPr lang="en-US" dirty="0"/>
              <a:t>One’s absence can be overlooked for several weeks in a larger church, but almost always his absence is hardly felt.</a:t>
            </a:r>
          </a:p>
          <a:p>
            <a:r>
              <a:rPr lang="en-US" dirty="0"/>
              <a:t>For those needing encouragement, this is important.</a:t>
            </a:r>
          </a:p>
          <a:p>
            <a:pPr lvl="1"/>
            <a:r>
              <a:rPr lang="en-US" dirty="0"/>
              <a:t>It is too easy to get lost in a crowd, but this never occurs in a small congregation.</a:t>
            </a:r>
          </a:p>
          <a:p>
            <a:pPr lvl="1"/>
            <a:r>
              <a:rPr lang="en-US" dirty="0"/>
              <a:t>As members, we need people who watch out for our spiritual well being.</a:t>
            </a:r>
          </a:p>
        </p:txBody>
      </p:sp>
    </p:spTree>
    <p:extLst>
      <p:ext uri="{BB962C8B-B14F-4D97-AF65-F5344CB8AC3E}">
        <p14:creationId xmlns:p14="http://schemas.microsoft.com/office/powerpoint/2010/main" val="473265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down)">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F938B-8468-9ACA-9A79-B223FFAF750B}"/>
              </a:ext>
            </a:extLst>
          </p:cNvPr>
          <p:cNvSpPr>
            <a:spLocks noGrp="1"/>
          </p:cNvSpPr>
          <p:nvPr>
            <p:ph type="title"/>
          </p:nvPr>
        </p:nvSpPr>
        <p:spPr/>
        <p:txBody>
          <a:bodyPr/>
          <a:lstStyle/>
          <a:p>
            <a:r>
              <a:rPr lang="en-US" dirty="0"/>
              <a:t>Watching For Each Other</a:t>
            </a:r>
          </a:p>
        </p:txBody>
      </p:sp>
      <p:sp>
        <p:nvSpPr>
          <p:cNvPr id="3" name="Content Placeholder 2">
            <a:extLst>
              <a:ext uri="{FF2B5EF4-FFF2-40B4-BE49-F238E27FC236}">
                <a16:creationId xmlns:a16="http://schemas.microsoft.com/office/drawing/2014/main" id="{DAEC197E-0BBB-27C3-0387-65620DB4384A}"/>
              </a:ext>
            </a:extLst>
          </p:cNvPr>
          <p:cNvSpPr>
            <a:spLocks noGrp="1"/>
          </p:cNvSpPr>
          <p:nvPr>
            <p:ph idx="1"/>
          </p:nvPr>
        </p:nvSpPr>
        <p:spPr/>
        <p:txBody>
          <a:bodyPr/>
          <a:lstStyle/>
          <a:p>
            <a:r>
              <a:rPr lang="en-US" dirty="0"/>
              <a:t>“Brethren, if a man is overtaken in any trespass, you who are spiritual restore such a one in a spirit of gentleness, considering yourself lest you also be tempted. Bear one another’s burdens, and so fulfill the law of Christ” (Gal. 6:1-2).</a:t>
            </a:r>
          </a:p>
          <a:p>
            <a:r>
              <a:rPr lang="en-US" dirty="0"/>
              <a:t>“Brethren, if anyone among you wanders from the truth, and someone turns him back, let him know that he who turns a sinner from the error of his way will save a soul from death and cover a multitude of sins” (James 5:19-20). </a:t>
            </a:r>
          </a:p>
        </p:txBody>
      </p:sp>
    </p:spTree>
    <p:extLst>
      <p:ext uri="{BB962C8B-B14F-4D97-AF65-F5344CB8AC3E}">
        <p14:creationId xmlns:p14="http://schemas.microsoft.com/office/powerpoint/2010/main" val="494291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2A6D7-6E1D-267E-CF3C-DEFE24A69593}"/>
              </a:ext>
            </a:extLst>
          </p:cNvPr>
          <p:cNvSpPr>
            <a:spLocks noGrp="1"/>
          </p:cNvSpPr>
          <p:nvPr>
            <p:ph type="title"/>
          </p:nvPr>
        </p:nvSpPr>
        <p:spPr/>
        <p:txBody>
          <a:bodyPr/>
          <a:lstStyle/>
          <a:p>
            <a:r>
              <a:rPr lang="en-US" dirty="0"/>
              <a:t>Overlooked</a:t>
            </a:r>
          </a:p>
        </p:txBody>
      </p:sp>
      <p:sp>
        <p:nvSpPr>
          <p:cNvPr id="3" name="Content Placeholder 2">
            <a:extLst>
              <a:ext uri="{FF2B5EF4-FFF2-40B4-BE49-F238E27FC236}">
                <a16:creationId xmlns:a16="http://schemas.microsoft.com/office/drawing/2014/main" id="{D01A5B58-0C46-5B56-DF27-BC3003C2CDA4}"/>
              </a:ext>
            </a:extLst>
          </p:cNvPr>
          <p:cNvSpPr>
            <a:spLocks noGrp="1"/>
          </p:cNvSpPr>
          <p:nvPr>
            <p:ph idx="1"/>
          </p:nvPr>
        </p:nvSpPr>
        <p:spPr/>
        <p:txBody>
          <a:bodyPr/>
          <a:lstStyle/>
          <a:p>
            <a:r>
              <a:rPr lang="en-US" dirty="0"/>
              <a:t>Sometimes a person might miss for several weeks before he is even missed, despite the best efforts of those overseeing the larger congregation.							</a:t>
            </a:r>
          </a:p>
          <a:p>
            <a:r>
              <a:rPr lang="en-US" dirty="0"/>
              <a:t>We need brethren who will take notice when we begin to show signs of weakness.</a:t>
            </a:r>
          </a:p>
        </p:txBody>
      </p:sp>
    </p:spTree>
    <p:extLst>
      <p:ext uri="{BB962C8B-B14F-4D97-AF65-F5344CB8AC3E}">
        <p14:creationId xmlns:p14="http://schemas.microsoft.com/office/powerpoint/2010/main" val="1185277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61BE9-7F33-AE73-1478-D157AAEC3E2A}"/>
              </a:ext>
            </a:extLst>
          </p:cNvPr>
          <p:cNvSpPr>
            <a:spLocks noGrp="1"/>
          </p:cNvSpPr>
          <p:nvPr>
            <p:ph type="title"/>
          </p:nvPr>
        </p:nvSpPr>
        <p:spPr/>
        <p:txBody>
          <a:bodyPr/>
          <a:lstStyle/>
          <a:p>
            <a:r>
              <a:rPr lang="en-US" dirty="0"/>
              <a:t>3. Smaller Churches Produce Leaders</a:t>
            </a:r>
          </a:p>
        </p:txBody>
      </p:sp>
      <p:sp>
        <p:nvSpPr>
          <p:cNvPr id="3" name="Content Placeholder 2">
            <a:extLst>
              <a:ext uri="{FF2B5EF4-FFF2-40B4-BE49-F238E27FC236}">
                <a16:creationId xmlns:a16="http://schemas.microsoft.com/office/drawing/2014/main" id="{084AE186-0792-E5B6-ECFF-08A9B8258C61}"/>
              </a:ext>
            </a:extLst>
          </p:cNvPr>
          <p:cNvSpPr>
            <a:spLocks noGrp="1"/>
          </p:cNvSpPr>
          <p:nvPr>
            <p:ph idx="1"/>
          </p:nvPr>
        </p:nvSpPr>
        <p:spPr/>
        <p:txBody>
          <a:bodyPr/>
          <a:lstStyle/>
          <a:p>
            <a:r>
              <a:rPr lang="en-US" dirty="0"/>
              <a:t>Members of large congregations may feel superior to the small congregations, but proportionally speaking, </a:t>
            </a:r>
            <a:r>
              <a:rPr lang="en-US" dirty="0">
                <a:solidFill>
                  <a:srgbClr val="513127"/>
                </a:solidFill>
                <a:latin typeface="+mj-lt"/>
              </a:rPr>
              <a:t>more preachers, teachers, elders, and average members have been developed by small churches than large churches</a:t>
            </a:r>
            <a:r>
              <a:rPr lang="en-US" dirty="0"/>
              <a:t>.</a:t>
            </a:r>
          </a:p>
          <a:p>
            <a:endParaRPr lang="en-US" dirty="0"/>
          </a:p>
        </p:txBody>
      </p:sp>
    </p:spTree>
    <p:extLst>
      <p:ext uri="{BB962C8B-B14F-4D97-AF65-F5344CB8AC3E}">
        <p14:creationId xmlns:p14="http://schemas.microsoft.com/office/powerpoint/2010/main" val="302399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0D673-AC2D-FC5D-51B0-361A9DA3E765}"/>
              </a:ext>
            </a:extLst>
          </p:cNvPr>
          <p:cNvSpPr>
            <a:spLocks noGrp="1"/>
          </p:cNvSpPr>
          <p:nvPr>
            <p:ph type="title"/>
          </p:nvPr>
        </p:nvSpPr>
        <p:spPr/>
        <p:txBody>
          <a:bodyPr/>
          <a:lstStyle/>
          <a:p>
            <a:r>
              <a:rPr lang="en-US" dirty="0"/>
              <a:t>Churches Come In All Sizes</a:t>
            </a:r>
          </a:p>
        </p:txBody>
      </p:sp>
      <p:sp>
        <p:nvSpPr>
          <p:cNvPr id="3" name="Content Placeholder 2">
            <a:extLst>
              <a:ext uri="{FF2B5EF4-FFF2-40B4-BE49-F238E27FC236}">
                <a16:creationId xmlns:a16="http://schemas.microsoft.com/office/drawing/2014/main" id="{BC6DDD5E-9E90-201A-8408-7FED73C1F96E}"/>
              </a:ext>
            </a:extLst>
          </p:cNvPr>
          <p:cNvSpPr>
            <a:spLocks noGrp="1"/>
          </p:cNvSpPr>
          <p:nvPr>
            <p:ph idx="1"/>
          </p:nvPr>
        </p:nvSpPr>
        <p:spPr/>
        <p:txBody>
          <a:bodyPr>
            <a:normAutofit lnSpcReduction="10000"/>
          </a:bodyPr>
          <a:lstStyle/>
          <a:p>
            <a:r>
              <a:rPr lang="en-US" dirty="0"/>
              <a:t>Some are large, numbering in the thousands, even tens of thousands.</a:t>
            </a:r>
          </a:p>
          <a:p>
            <a:r>
              <a:rPr lang="en-US" dirty="0"/>
              <a:t>Some are small, with as few as two or more people meeting in a home.</a:t>
            </a:r>
          </a:p>
          <a:p>
            <a:r>
              <a:rPr lang="en-US" dirty="0"/>
              <a:t>The definition of church sizes is rather arbitrary, but here is one...</a:t>
            </a:r>
          </a:p>
          <a:p>
            <a:pPr lvl="1"/>
            <a:r>
              <a:rPr lang="en-US" dirty="0"/>
              <a:t>A </a:t>
            </a:r>
            <a:r>
              <a:rPr lang="en-US" dirty="0">
                <a:solidFill>
                  <a:srgbClr val="513127"/>
                </a:solidFill>
                <a:latin typeface="+mj-lt"/>
              </a:rPr>
              <a:t>small</a:t>
            </a:r>
            <a:r>
              <a:rPr lang="en-US" dirty="0"/>
              <a:t> church is less than 200 members (80% of churches).</a:t>
            </a:r>
          </a:p>
          <a:p>
            <a:pPr lvl="1"/>
            <a:r>
              <a:rPr lang="en-US" dirty="0"/>
              <a:t>A </a:t>
            </a:r>
            <a:r>
              <a:rPr lang="en-US" dirty="0">
                <a:solidFill>
                  <a:srgbClr val="513127"/>
                </a:solidFill>
                <a:latin typeface="+mj-lt"/>
              </a:rPr>
              <a:t>medium</a:t>
            </a:r>
            <a:r>
              <a:rPr lang="en-US" dirty="0"/>
              <a:t> church has 201-400 members (10% of churches).</a:t>
            </a:r>
          </a:p>
          <a:p>
            <a:pPr lvl="1"/>
            <a:r>
              <a:rPr lang="en-US" dirty="0"/>
              <a:t>A </a:t>
            </a:r>
            <a:r>
              <a:rPr lang="en-US" dirty="0">
                <a:solidFill>
                  <a:srgbClr val="513127"/>
                </a:solidFill>
                <a:latin typeface="+mj-lt"/>
              </a:rPr>
              <a:t>large</a:t>
            </a:r>
            <a:r>
              <a:rPr lang="en-US" dirty="0"/>
              <a:t> church has 401+ members (10% of churches).</a:t>
            </a:r>
          </a:p>
          <a:p>
            <a:r>
              <a:rPr lang="en-US" dirty="0"/>
              <a:t>For most of us, even 200 members constitute a large church.</a:t>
            </a:r>
          </a:p>
          <a:p>
            <a:r>
              <a:rPr lang="en-US" dirty="0"/>
              <a:t>There is no scriptural size of a church.</a:t>
            </a:r>
          </a:p>
          <a:p>
            <a:endParaRPr lang="en-US" dirty="0"/>
          </a:p>
        </p:txBody>
      </p:sp>
    </p:spTree>
    <p:extLst>
      <p:ext uri="{BB962C8B-B14F-4D97-AF65-F5344CB8AC3E}">
        <p14:creationId xmlns:p14="http://schemas.microsoft.com/office/powerpoint/2010/main" val="29914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down)">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ipe(down)">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down)">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4A658-E0DA-BAB1-70D3-4BF8D1C684D3}"/>
              </a:ext>
            </a:extLst>
          </p:cNvPr>
          <p:cNvSpPr>
            <a:spLocks noGrp="1"/>
          </p:cNvSpPr>
          <p:nvPr>
            <p:ph type="title"/>
          </p:nvPr>
        </p:nvSpPr>
        <p:spPr/>
        <p:txBody>
          <a:bodyPr/>
          <a:lstStyle/>
          <a:p>
            <a:r>
              <a:rPr lang="en-US" dirty="0"/>
              <a:t>Conclusion</a:t>
            </a:r>
            <a:br>
              <a:rPr lang="en-US" dirty="0"/>
            </a:br>
            <a:endParaRPr lang="en-US" dirty="0"/>
          </a:p>
        </p:txBody>
      </p:sp>
      <p:sp>
        <p:nvSpPr>
          <p:cNvPr id="3" name="Text Placeholder 2">
            <a:extLst>
              <a:ext uri="{FF2B5EF4-FFF2-40B4-BE49-F238E27FC236}">
                <a16:creationId xmlns:a16="http://schemas.microsoft.com/office/drawing/2014/main" id="{5F5A881A-94F5-0C29-101C-40A15AF8EFCE}"/>
              </a:ext>
            </a:extLst>
          </p:cNvPr>
          <p:cNvSpPr>
            <a:spLocks noGrp="1"/>
          </p:cNvSpPr>
          <p:nvPr>
            <p:ph type="body" idx="1"/>
          </p:nvPr>
        </p:nvSpPr>
        <p:spPr>
          <a:solidFill>
            <a:srgbClr val="513127"/>
          </a:solidFill>
          <a:ln>
            <a:solidFill>
              <a:srgbClr val="513127"/>
            </a:solidFill>
          </a:ln>
        </p:spPr>
        <p:txBody>
          <a:bodyPr/>
          <a:lstStyle/>
          <a:p>
            <a:endParaRPr lang="en-US" dirty="0"/>
          </a:p>
        </p:txBody>
      </p:sp>
    </p:spTree>
    <p:extLst>
      <p:ext uri="{BB962C8B-B14F-4D97-AF65-F5344CB8AC3E}">
        <p14:creationId xmlns:p14="http://schemas.microsoft.com/office/powerpoint/2010/main" val="2400460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95490-CEAC-7F9F-A9DA-1E4CB5C2B9AF}"/>
              </a:ext>
            </a:extLst>
          </p:cNvPr>
          <p:cNvSpPr>
            <a:spLocks noGrp="1"/>
          </p:cNvSpPr>
          <p:nvPr>
            <p:ph type="title"/>
          </p:nvPr>
        </p:nvSpPr>
        <p:spPr/>
        <p:txBody>
          <a:bodyPr/>
          <a:lstStyle/>
          <a:p>
            <a:r>
              <a:rPr lang="en-US" dirty="0"/>
              <a:t>Take Advantages of Your Opportunities</a:t>
            </a:r>
          </a:p>
        </p:txBody>
      </p:sp>
      <p:sp>
        <p:nvSpPr>
          <p:cNvPr id="3" name="Content Placeholder 2">
            <a:extLst>
              <a:ext uri="{FF2B5EF4-FFF2-40B4-BE49-F238E27FC236}">
                <a16:creationId xmlns:a16="http://schemas.microsoft.com/office/drawing/2014/main" id="{3769A257-C32B-7139-E3EB-CA5B340D26F2}"/>
              </a:ext>
            </a:extLst>
          </p:cNvPr>
          <p:cNvSpPr>
            <a:spLocks noGrp="1"/>
          </p:cNvSpPr>
          <p:nvPr>
            <p:ph idx="1"/>
          </p:nvPr>
        </p:nvSpPr>
        <p:spPr/>
        <p:txBody>
          <a:bodyPr/>
          <a:lstStyle/>
          <a:p>
            <a:r>
              <a:rPr lang="en-US" dirty="0"/>
              <a:t>What would it be worth to you to have the opportunity to sit down and talk one on one with a parent who has raised his children to be faithful to the Lord, to a husband/wife who have lived together for 50-60 years so that you could ask them how they did it? </a:t>
            </a:r>
          </a:p>
          <a:p>
            <a:r>
              <a:rPr lang="en-US" dirty="0"/>
              <a:t>You have that </a:t>
            </a:r>
            <a:r>
              <a:rPr lang="en-US"/>
              <a:t>opportunity in </a:t>
            </a:r>
            <a:r>
              <a:rPr lang="en-US" dirty="0"/>
              <a:t>a smaller church.</a:t>
            </a:r>
          </a:p>
          <a:p>
            <a:endParaRPr lang="en-US" dirty="0"/>
          </a:p>
        </p:txBody>
      </p:sp>
    </p:spTree>
    <p:extLst>
      <p:ext uri="{BB962C8B-B14F-4D97-AF65-F5344CB8AC3E}">
        <p14:creationId xmlns:p14="http://schemas.microsoft.com/office/powerpoint/2010/main" val="1557217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8B5DD-7DF7-7EBC-EA4E-FA20821782EA}"/>
              </a:ext>
            </a:extLst>
          </p:cNvPr>
          <p:cNvSpPr>
            <a:spLocks noGrp="1"/>
          </p:cNvSpPr>
          <p:nvPr>
            <p:ph type="title"/>
          </p:nvPr>
        </p:nvSpPr>
        <p:spPr/>
        <p:txBody>
          <a:bodyPr/>
          <a:lstStyle/>
          <a:p>
            <a:r>
              <a:rPr lang="en-US" dirty="0"/>
              <a:t>Church at Jerusalem</a:t>
            </a:r>
          </a:p>
        </p:txBody>
      </p:sp>
      <p:sp>
        <p:nvSpPr>
          <p:cNvPr id="3" name="Content Placeholder 2">
            <a:extLst>
              <a:ext uri="{FF2B5EF4-FFF2-40B4-BE49-F238E27FC236}">
                <a16:creationId xmlns:a16="http://schemas.microsoft.com/office/drawing/2014/main" id="{E03A9703-999E-4632-3549-7C1825B24A5F}"/>
              </a:ext>
            </a:extLst>
          </p:cNvPr>
          <p:cNvSpPr>
            <a:spLocks noGrp="1"/>
          </p:cNvSpPr>
          <p:nvPr>
            <p:ph idx="1"/>
          </p:nvPr>
        </p:nvSpPr>
        <p:spPr/>
        <p:txBody>
          <a:bodyPr/>
          <a:lstStyle/>
          <a:p>
            <a:r>
              <a:rPr lang="en-US" dirty="0"/>
              <a:t>The first day the gospel was preached, 3000 obeyed the gospel (Acts 2:41) and were added to the church (Acts 2:47).</a:t>
            </a:r>
          </a:p>
          <a:p>
            <a:pPr lvl="1"/>
            <a:r>
              <a:rPr lang="en-US" dirty="0"/>
              <a:t>This was the first church and it was a big church that continued to grow.</a:t>
            </a:r>
          </a:p>
          <a:p>
            <a:pPr lvl="1"/>
            <a:r>
              <a:rPr lang="en-US" dirty="0"/>
              <a:t>Soon it numbered 5000 (Acts 4:4).</a:t>
            </a:r>
          </a:p>
          <a:p>
            <a:r>
              <a:rPr lang="en-US" dirty="0"/>
              <a:t>The Bible does not reveal the number of members in any other New Testament church, but I suspect that the churches that Paul established and to which he wrote were mostly small congregations.</a:t>
            </a:r>
          </a:p>
          <a:p>
            <a:endParaRPr lang="en-US" dirty="0"/>
          </a:p>
        </p:txBody>
      </p:sp>
    </p:spTree>
    <p:extLst>
      <p:ext uri="{BB962C8B-B14F-4D97-AF65-F5344CB8AC3E}">
        <p14:creationId xmlns:p14="http://schemas.microsoft.com/office/powerpoint/2010/main" val="2469194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49875-9DE7-5D3E-A613-0F54E618BBC5}"/>
              </a:ext>
            </a:extLst>
          </p:cNvPr>
          <p:cNvSpPr>
            <a:spLocks noGrp="1"/>
          </p:cNvSpPr>
          <p:nvPr>
            <p:ph type="title"/>
          </p:nvPr>
        </p:nvSpPr>
        <p:spPr/>
        <p:txBody>
          <a:bodyPr/>
          <a:lstStyle/>
          <a:p>
            <a:r>
              <a:rPr lang="en-US" dirty="0"/>
              <a:t>Planting Churches</a:t>
            </a:r>
          </a:p>
        </p:txBody>
      </p:sp>
      <p:sp>
        <p:nvSpPr>
          <p:cNvPr id="3" name="Content Placeholder 2">
            <a:extLst>
              <a:ext uri="{FF2B5EF4-FFF2-40B4-BE49-F238E27FC236}">
                <a16:creationId xmlns:a16="http://schemas.microsoft.com/office/drawing/2014/main" id="{10E6BB56-AA30-5627-C9B5-6DD6DFB17587}"/>
              </a:ext>
            </a:extLst>
          </p:cNvPr>
          <p:cNvSpPr>
            <a:spLocks noGrp="1"/>
          </p:cNvSpPr>
          <p:nvPr>
            <p:ph idx="1"/>
          </p:nvPr>
        </p:nvSpPr>
        <p:spPr/>
        <p:txBody>
          <a:bodyPr>
            <a:normAutofit lnSpcReduction="10000"/>
          </a:bodyPr>
          <a:lstStyle/>
          <a:p>
            <a:r>
              <a:rPr lang="en-US" dirty="0"/>
              <a:t>When I first started preaching, a congregation which grew to 200-250 began to look for nearby communities where there was no church, locate several families going to the congregation who lived in the area, and encourage them to start a new congregation there.</a:t>
            </a:r>
          </a:p>
          <a:p>
            <a:pPr lvl="1"/>
            <a:r>
              <a:rPr lang="en-US" dirty="0"/>
              <a:t>Plainfield helped to start Mooresville, Danville, and Belleville.</a:t>
            </a:r>
          </a:p>
          <a:p>
            <a:pPr lvl="1"/>
            <a:r>
              <a:rPr lang="en-US" dirty="0"/>
              <a:t>Belmont Avenue started Lafayette Heights; 40th and Emerson started Eastside.</a:t>
            </a:r>
          </a:p>
          <a:p>
            <a:pPr lvl="1"/>
            <a:r>
              <a:rPr lang="en-US" dirty="0"/>
              <a:t>Sometimes congregations began as result of division in another congregation.</a:t>
            </a:r>
          </a:p>
          <a:p>
            <a:r>
              <a:rPr lang="en-US" dirty="0"/>
              <a:t>Today the trend is for the larger congregations to become small megachurches.</a:t>
            </a:r>
          </a:p>
          <a:p>
            <a:endParaRPr lang="en-US" dirty="0"/>
          </a:p>
        </p:txBody>
      </p:sp>
    </p:spTree>
    <p:extLst>
      <p:ext uri="{BB962C8B-B14F-4D97-AF65-F5344CB8AC3E}">
        <p14:creationId xmlns:p14="http://schemas.microsoft.com/office/powerpoint/2010/main" val="334397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D8E8E-8A5C-2C8D-F158-17508772D48D}"/>
              </a:ext>
            </a:extLst>
          </p:cNvPr>
          <p:cNvSpPr>
            <a:spLocks noGrp="1"/>
          </p:cNvSpPr>
          <p:nvPr>
            <p:ph type="title"/>
          </p:nvPr>
        </p:nvSpPr>
        <p:spPr/>
        <p:txBody>
          <a:bodyPr/>
          <a:lstStyle/>
          <a:p>
            <a:r>
              <a:rPr lang="en-US" dirty="0"/>
              <a:t>Advantages </a:t>
            </a:r>
          </a:p>
        </p:txBody>
      </p:sp>
      <p:sp>
        <p:nvSpPr>
          <p:cNvPr id="3" name="Content Placeholder 2">
            <a:extLst>
              <a:ext uri="{FF2B5EF4-FFF2-40B4-BE49-F238E27FC236}">
                <a16:creationId xmlns:a16="http://schemas.microsoft.com/office/drawing/2014/main" id="{67689F6D-BB20-8191-A942-D9E5C650A4BD}"/>
              </a:ext>
            </a:extLst>
          </p:cNvPr>
          <p:cNvSpPr>
            <a:spLocks noGrp="1"/>
          </p:cNvSpPr>
          <p:nvPr>
            <p:ph idx="1"/>
          </p:nvPr>
        </p:nvSpPr>
        <p:spPr/>
        <p:txBody>
          <a:bodyPr/>
          <a:lstStyle/>
          <a:p>
            <a:r>
              <a:rPr lang="en-US" dirty="0"/>
              <a:t>Each size has its advantages. </a:t>
            </a:r>
          </a:p>
          <a:p>
            <a:r>
              <a:rPr lang="en-US" dirty="0"/>
              <a:t>The larger church .  . .</a:t>
            </a:r>
          </a:p>
          <a:p>
            <a:pPr lvl="1"/>
            <a:r>
              <a:rPr lang="en-US" dirty="0"/>
              <a:t>Can do more things because of its increased resources.</a:t>
            </a:r>
          </a:p>
          <a:p>
            <a:pPr lvl="1"/>
            <a:r>
              <a:rPr lang="en-US" dirty="0"/>
              <a:t>Can do more things because it has more participants.</a:t>
            </a:r>
          </a:p>
          <a:p>
            <a:r>
              <a:rPr lang="en-US" dirty="0"/>
              <a:t>But there are benefits of small churches often lost in larger churches.</a:t>
            </a:r>
          </a:p>
          <a:p>
            <a:r>
              <a:rPr lang="en-US" dirty="0"/>
              <a:t>My purpose is not to encourage stagnation in church growth, but to remind us of the benefits (and obligations) of a small church lest we become discouraged.</a:t>
            </a:r>
          </a:p>
          <a:p>
            <a:endParaRPr lang="en-US" dirty="0"/>
          </a:p>
        </p:txBody>
      </p:sp>
    </p:spTree>
    <p:extLst>
      <p:ext uri="{BB962C8B-B14F-4D97-AF65-F5344CB8AC3E}">
        <p14:creationId xmlns:p14="http://schemas.microsoft.com/office/powerpoint/2010/main" val="2787290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Decatur Township Church of Christ (Church) - Marion County, Indiana">
            <a:extLst>
              <a:ext uri="{FF2B5EF4-FFF2-40B4-BE49-F238E27FC236}">
                <a16:creationId xmlns:a16="http://schemas.microsoft.com/office/drawing/2014/main" id="{57D15EFF-EA42-0067-9523-B4CF9464D9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5709" y="2126488"/>
            <a:ext cx="5920508" cy="260502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B241683-9E2A-3BDD-58B5-0E2B71A6288F}"/>
              </a:ext>
            </a:extLst>
          </p:cNvPr>
          <p:cNvSpPr txBox="1"/>
          <p:nvPr/>
        </p:nvSpPr>
        <p:spPr>
          <a:xfrm>
            <a:off x="1145309" y="923636"/>
            <a:ext cx="10390908" cy="1015663"/>
          </a:xfrm>
          <a:prstGeom prst="rect">
            <a:avLst/>
          </a:prstGeom>
          <a:noFill/>
        </p:spPr>
        <p:txBody>
          <a:bodyPr wrap="square" rtlCol="0">
            <a:spAutoFit/>
          </a:bodyPr>
          <a:lstStyle/>
          <a:p>
            <a:pPr algn="r"/>
            <a:r>
              <a:rPr lang="en-US" sz="6000" dirty="0">
                <a:solidFill>
                  <a:srgbClr val="513127"/>
                </a:solidFill>
              </a:rPr>
              <a:t>Benefits of A Small Church</a:t>
            </a:r>
          </a:p>
        </p:txBody>
      </p:sp>
    </p:spTree>
    <p:extLst>
      <p:ext uri="{BB962C8B-B14F-4D97-AF65-F5344CB8AC3E}">
        <p14:creationId xmlns:p14="http://schemas.microsoft.com/office/powerpoint/2010/main" val="1255791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369F-4CAD-06AF-F6FF-3C5D10B57D21}"/>
              </a:ext>
            </a:extLst>
          </p:cNvPr>
          <p:cNvSpPr>
            <a:spLocks noGrp="1"/>
          </p:cNvSpPr>
          <p:nvPr>
            <p:ph type="title"/>
          </p:nvPr>
        </p:nvSpPr>
        <p:spPr/>
        <p:txBody>
          <a:bodyPr/>
          <a:lstStyle/>
          <a:p>
            <a:r>
              <a:rPr lang="en-US" dirty="0"/>
              <a:t>A Large Number Is Not Necessary</a:t>
            </a:r>
          </a:p>
        </p:txBody>
      </p:sp>
      <p:sp>
        <p:nvSpPr>
          <p:cNvPr id="3" name="Content Placeholder 2">
            <a:extLst>
              <a:ext uri="{FF2B5EF4-FFF2-40B4-BE49-F238E27FC236}">
                <a16:creationId xmlns:a16="http://schemas.microsoft.com/office/drawing/2014/main" id="{3321CF6A-31F1-1A6E-EA9C-9197E1298D9B}"/>
              </a:ext>
            </a:extLst>
          </p:cNvPr>
          <p:cNvSpPr>
            <a:spLocks noGrp="1"/>
          </p:cNvSpPr>
          <p:nvPr>
            <p:ph idx="1"/>
          </p:nvPr>
        </p:nvSpPr>
        <p:spPr/>
        <p:txBody>
          <a:bodyPr/>
          <a:lstStyle/>
          <a:p>
            <a:r>
              <a:rPr lang="en-US" dirty="0"/>
              <a:t>It does not take a large number to have a church.</a:t>
            </a:r>
          </a:p>
          <a:p>
            <a:pPr lvl="1"/>
            <a:r>
              <a:rPr lang="en-US" dirty="0"/>
              <a:t>“For where two or three are gathered together in My name, I am there in the midst of them” (Matt. 18:20).</a:t>
            </a:r>
          </a:p>
          <a:p>
            <a:r>
              <a:rPr lang="en-US" dirty="0"/>
              <a:t>When persecution scattered the saints in Jerusalem, the result undoubtedly was the spawning of a number of small congregations.</a:t>
            </a:r>
          </a:p>
          <a:p>
            <a:pPr lvl="1"/>
            <a:r>
              <a:rPr lang="en-US" dirty="0"/>
              <a:t>“Therefore those who were scattered went everywhere preaching the word” (Acts 8:4).</a:t>
            </a:r>
          </a:p>
        </p:txBody>
      </p:sp>
    </p:spTree>
    <p:extLst>
      <p:ext uri="{BB962C8B-B14F-4D97-AF65-F5344CB8AC3E}">
        <p14:creationId xmlns:p14="http://schemas.microsoft.com/office/powerpoint/2010/main" val="16995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9088-A3A7-92D9-8690-31D155871267}"/>
              </a:ext>
            </a:extLst>
          </p:cNvPr>
          <p:cNvSpPr>
            <a:spLocks noGrp="1"/>
          </p:cNvSpPr>
          <p:nvPr>
            <p:ph type="title"/>
          </p:nvPr>
        </p:nvSpPr>
        <p:spPr>
          <a:xfrm>
            <a:off x="838200" y="365125"/>
            <a:ext cx="10515600" cy="1048039"/>
          </a:xfrm>
        </p:spPr>
        <p:txBody>
          <a:bodyPr/>
          <a:lstStyle/>
          <a:p>
            <a:r>
              <a:rPr lang="en-US" dirty="0"/>
              <a:t>House Churches</a:t>
            </a:r>
          </a:p>
        </p:txBody>
      </p:sp>
      <p:sp>
        <p:nvSpPr>
          <p:cNvPr id="3" name="Content Placeholder 2">
            <a:extLst>
              <a:ext uri="{FF2B5EF4-FFF2-40B4-BE49-F238E27FC236}">
                <a16:creationId xmlns:a16="http://schemas.microsoft.com/office/drawing/2014/main" id="{78D5576C-6398-E87A-594B-6784FF35F1AA}"/>
              </a:ext>
            </a:extLst>
          </p:cNvPr>
          <p:cNvSpPr>
            <a:spLocks noGrp="1"/>
          </p:cNvSpPr>
          <p:nvPr>
            <p:ph idx="1"/>
          </p:nvPr>
        </p:nvSpPr>
        <p:spPr>
          <a:xfrm>
            <a:off x="838200" y="1634836"/>
            <a:ext cx="10515600" cy="4858039"/>
          </a:xfrm>
        </p:spPr>
        <p:txBody>
          <a:bodyPr>
            <a:normAutofit fontScale="92500" lnSpcReduction="20000"/>
          </a:bodyPr>
          <a:lstStyle/>
          <a:p>
            <a:r>
              <a:rPr lang="en-US" dirty="0"/>
              <a:t>Priscilla and </a:t>
            </a:r>
            <a:r>
              <a:rPr lang="en-US" dirty="0" err="1"/>
              <a:t>Acquila</a:t>
            </a:r>
            <a:r>
              <a:rPr lang="en-US" dirty="0"/>
              <a:t> had a church meeting in their house while living in Ephesus (1 Cor. 16:19) and Rome (Rom. 16:3-5).</a:t>
            </a:r>
          </a:p>
          <a:p>
            <a:r>
              <a:rPr lang="en-US" dirty="0" err="1"/>
              <a:t>Nymphas</a:t>
            </a:r>
            <a:r>
              <a:rPr lang="en-US" dirty="0"/>
              <a:t> in Laodicea had a church meeting in her house (Col. 4:15).</a:t>
            </a:r>
          </a:p>
          <a:p>
            <a:r>
              <a:rPr lang="en-US" dirty="0"/>
              <a:t>Philemon, who is thought to have lived at Colossae, had a church meeting in his house (Phile. 2).</a:t>
            </a:r>
          </a:p>
          <a:p>
            <a:r>
              <a:rPr lang="en-US" dirty="0"/>
              <a:t>In some countries where Christianity is banned, such as China and Iran, house churches are about the only option for a congregation.</a:t>
            </a:r>
          </a:p>
          <a:p>
            <a:r>
              <a:rPr lang="en-US" dirty="0"/>
              <a:t>As a child, I attended a church that met in a lady’s house and later in a barn-like building (that was later converted into a house) which Mom and Dad owned.</a:t>
            </a:r>
          </a:p>
          <a:p>
            <a:r>
              <a:rPr lang="en-US" dirty="0"/>
              <a:t>The largest congregation I was a member of before going away to college was about the size of Decatur Township. Even the largest church of which I have held membership is categorized by the word “small” in the listing cited at the beginning of this lesson.</a:t>
            </a:r>
          </a:p>
          <a:p>
            <a:endParaRPr lang="en-US" dirty="0"/>
          </a:p>
        </p:txBody>
      </p:sp>
    </p:spTree>
    <p:extLst>
      <p:ext uri="{BB962C8B-B14F-4D97-AF65-F5344CB8AC3E}">
        <p14:creationId xmlns:p14="http://schemas.microsoft.com/office/powerpoint/2010/main" val="2709455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F4108-55FB-CF39-B3BD-8BDA7E9BA457}"/>
              </a:ext>
            </a:extLst>
          </p:cNvPr>
          <p:cNvSpPr>
            <a:spLocks noGrp="1"/>
          </p:cNvSpPr>
          <p:nvPr>
            <p:ph type="title"/>
          </p:nvPr>
        </p:nvSpPr>
        <p:spPr/>
        <p:txBody>
          <a:bodyPr/>
          <a:lstStyle/>
          <a:p>
            <a:r>
              <a:rPr lang="en-US" dirty="0"/>
              <a:t>1. A Stronger Sense of Family</a:t>
            </a:r>
          </a:p>
        </p:txBody>
      </p:sp>
      <p:pic>
        <p:nvPicPr>
          <p:cNvPr id="2050" name="Picture 2" descr="Six Ways to Welcome Visitors to Your House of Worship - CM Select">
            <a:extLst>
              <a:ext uri="{FF2B5EF4-FFF2-40B4-BE49-F238E27FC236}">
                <a16:creationId xmlns:a16="http://schemas.microsoft.com/office/drawing/2014/main" id="{94E577B8-DF9F-29A6-0227-69AEE01D46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34931" y="2119134"/>
            <a:ext cx="6818869" cy="4135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2455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 Sermon Template.potx" id="{9F8BB918-1107-48D3-96E4-77FA465A84F5}" vid="{0921F662-AD09-437E-A944-0B87D886F094}"/>
    </a:ext>
  </a:extLst>
</a:theme>
</file>

<file path=docProps/app.xml><?xml version="1.0" encoding="utf-8"?>
<Properties xmlns="http://schemas.openxmlformats.org/officeDocument/2006/extended-properties" xmlns:vt="http://schemas.openxmlformats.org/officeDocument/2006/docPropsVTypes">
  <Template/>
  <TotalTime>344</TotalTime>
  <Words>1657</Words>
  <Application>Microsoft Office PowerPoint</Application>
  <PresentationFormat>Widescreen</PresentationFormat>
  <Paragraphs>93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Source Sans Pro Black</vt:lpstr>
      <vt:lpstr>Source Sans Pro Semibold</vt:lpstr>
      <vt:lpstr>Office Theme</vt:lpstr>
      <vt:lpstr>PowerPoint Presentation</vt:lpstr>
      <vt:lpstr>Churches Come In All Sizes</vt:lpstr>
      <vt:lpstr>Church at Jerusalem</vt:lpstr>
      <vt:lpstr>Planting Churches</vt:lpstr>
      <vt:lpstr>Advantages </vt:lpstr>
      <vt:lpstr>PowerPoint Presentation</vt:lpstr>
      <vt:lpstr>A Large Number Is Not Necessary</vt:lpstr>
      <vt:lpstr>House Churches</vt:lpstr>
      <vt:lpstr>1. A Stronger Sense of Family</vt:lpstr>
      <vt:lpstr>A Stronger Sense of Intimacy</vt:lpstr>
      <vt:lpstr>Family-Like Relationships</vt:lpstr>
      <vt:lpstr>Cross-Generational Relationships</vt:lpstr>
      <vt:lpstr>2. Greater Opportunities for Spiritual Growth</vt:lpstr>
      <vt:lpstr>Large Churches Have Unused Talents</vt:lpstr>
      <vt:lpstr>Many More Opportunities to Serve</vt:lpstr>
      <vt:lpstr>2. Absent Members Are Missed</vt:lpstr>
      <vt:lpstr>Watching For Each Other</vt:lpstr>
      <vt:lpstr>Overlooked</vt:lpstr>
      <vt:lpstr>3. Smaller Churches Produce Leaders</vt:lpstr>
      <vt:lpstr>Conclusion </vt:lpstr>
      <vt:lpstr>Take Advantages of Your Opportunities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61</cp:revision>
  <dcterms:created xsi:type="dcterms:W3CDTF">2022-05-27T13:44:17Z</dcterms:created>
  <dcterms:modified xsi:type="dcterms:W3CDTF">2022-08-21T11:20:59Z</dcterms:modified>
</cp:coreProperties>
</file>