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280" r:id="rId3"/>
    <p:sldId id="357" r:id="rId4"/>
    <p:sldId id="358" r:id="rId5"/>
    <p:sldId id="359" r:id="rId6"/>
    <p:sldId id="356"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81" r:id="rId26"/>
    <p:sldId id="378" r:id="rId27"/>
    <p:sldId id="379" r:id="rId28"/>
    <p:sldId id="3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3736"/>
    <a:srgbClr val="8A212F"/>
    <a:srgbClr val="40050C"/>
    <a:srgbClr val="A23C30"/>
    <a:srgbClr val="D5684B"/>
    <a:srgbClr val="1D3D81"/>
    <a:srgbClr val="788945"/>
    <a:srgbClr val="CF4B5E"/>
    <a:srgbClr val="462F29"/>
    <a:srgbClr val="EFD0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08" y="1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8/28/2022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8/28/2022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11B-7B63-476D-57E0-448266AC3436}"/>
              </a:ext>
            </a:extLst>
          </p:cNvPr>
          <p:cNvSpPr>
            <a:spLocks noGrp="1"/>
          </p:cNvSpPr>
          <p:nvPr>
            <p:ph type="title"/>
          </p:nvPr>
        </p:nvSpPr>
        <p:spPr/>
        <p:txBody>
          <a:bodyPr/>
          <a:lstStyle/>
          <a:p>
            <a:r>
              <a:rPr lang="en-US" dirty="0"/>
              <a:t>Word Spread</a:t>
            </a:r>
          </a:p>
        </p:txBody>
      </p:sp>
      <p:sp>
        <p:nvSpPr>
          <p:cNvPr id="3" name="Content Placeholder 2">
            <a:extLst>
              <a:ext uri="{FF2B5EF4-FFF2-40B4-BE49-F238E27FC236}">
                <a16:creationId xmlns:a16="http://schemas.microsoft.com/office/drawing/2014/main" id="{45FF9238-A3B7-0AC2-971F-9AAE25DAA0E2}"/>
              </a:ext>
            </a:extLst>
          </p:cNvPr>
          <p:cNvSpPr>
            <a:spLocks noGrp="1"/>
          </p:cNvSpPr>
          <p:nvPr>
            <p:ph idx="1"/>
          </p:nvPr>
        </p:nvSpPr>
        <p:spPr/>
        <p:txBody>
          <a:bodyPr/>
          <a:lstStyle/>
          <a:p>
            <a:r>
              <a:rPr lang="en-US" dirty="0"/>
              <a:t>Word of this prisoner spread throughout the ranks. “In the whole </a:t>
            </a:r>
            <a:r>
              <a:rPr lang="en-US" i="1" dirty="0" err="1"/>
              <a:t>paretorian</a:t>
            </a:r>
            <a:r>
              <a:rPr lang="en-US" dirty="0"/>
              <a:t> (or imperial) guard” (BDAG, 859) word about Paul spread.</a:t>
            </a:r>
          </a:p>
          <a:p>
            <a:r>
              <a:rPr lang="en-US" dirty="0"/>
              <a:t>In Philippians 4:22, Paul wrote, “All the saints greet you, but especially those who are of Caesar’s household” (Phil. 4:22).</a:t>
            </a:r>
          </a:p>
          <a:p>
            <a:r>
              <a:rPr lang="en-US" dirty="0"/>
              <a:t>This may be the advancement of the gospel to which Paul was referring.</a:t>
            </a:r>
          </a:p>
          <a:p>
            <a:endParaRPr lang="en-US" dirty="0"/>
          </a:p>
        </p:txBody>
      </p:sp>
    </p:spTree>
    <p:extLst>
      <p:ext uri="{BB962C8B-B14F-4D97-AF65-F5344CB8AC3E}">
        <p14:creationId xmlns:p14="http://schemas.microsoft.com/office/powerpoint/2010/main" val="11259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7AB80-6124-73D7-BC9B-1E130A5F8516}"/>
              </a:ext>
            </a:extLst>
          </p:cNvPr>
          <p:cNvSpPr>
            <a:spLocks noGrp="1"/>
          </p:cNvSpPr>
          <p:nvPr>
            <p:ph type="title"/>
          </p:nvPr>
        </p:nvSpPr>
        <p:spPr/>
        <p:txBody>
          <a:bodyPr/>
          <a:lstStyle/>
          <a:p>
            <a:r>
              <a:rPr lang="en-US" dirty="0"/>
              <a:t>A Second Effect</a:t>
            </a:r>
          </a:p>
        </p:txBody>
      </p:sp>
      <p:sp>
        <p:nvSpPr>
          <p:cNvPr id="3" name="Content Placeholder 2">
            <a:extLst>
              <a:ext uri="{FF2B5EF4-FFF2-40B4-BE49-F238E27FC236}">
                <a16:creationId xmlns:a16="http://schemas.microsoft.com/office/drawing/2014/main" id="{6926F2AA-F15C-04D7-9BFC-786632D4E6D1}"/>
              </a:ext>
            </a:extLst>
          </p:cNvPr>
          <p:cNvSpPr>
            <a:spLocks noGrp="1"/>
          </p:cNvSpPr>
          <p:nvPr>
            <p:ph idx="1"/>
          </p:nvPr>
        </p:nvSpPr>
        <p:spPr/>
        <p:txBody>
          <a:bodyPr>
            <a:normAutofit/>
          </a:bodyPr>
          <a:lstStyle/>
          <a:p>
            <a:r>
              <a:rPr lang="en-US" dirty="0"/>
              <a:t>A second effect of his imprisonment is also described: “and most of the brethren in the Lord, having become confident by my chains, are much more bold to speak the word without fear” (Phil. 1:14).</a:t>
            </a:r>
          </a:p>
          <a:p>
            <a:pPr lvl="1"/>
            <a:r>
              <a:rPr lang="en-US" dirty="0"/>
              <a:t>His suffering for Christ emboldened others to preach the gospel!</a:t>
            </a:r>
          </a:p>
          <a:p>
            <a:pPr lvl="1"/>
            <a:r>
              <a:rPr lang="en-US" dirty="0"/>
              <a:t>They saw the fortitude of Paul and were encouraged to give more and bolder testimony about the Lord.</a:t>
            </a:r>
          </a:p>
          <a:p>
            <a:pPr lvl="1"/>
            <a:r>
              <a:rPr lang="en-US" dirty="0"/>
              <a:t>Rather than Paul’s chains intimidating others so that they would give up their faith, it fostered their resolve to more boldly speak the word without fear.</a:t>
            </a:r>
          </a:p>
        </p:txBody>
      </p:sp>
    </p:spTree>
    <p:extLst>
      <p:ext uri="{BB962C8B-B14F-4D97-AF65-F5344CB8AC3E}">
        <p14:creationId xmlns:p14="http://schemas.microsoft.com/office/powerpoint/2010/main" val="8325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1EF27-0E1F-8A7A-4A86-8BF1D3001D39}"/>
              </a:ext>
            </a:extLst>
          </p:cNvPr>
          <p:cNvSpPr>
            <a:spLocks noGrp="1"/>
          </p:cNvSpPr>
          <p:nvPr>
            <p:ph type="title"/>
          </p:nvPr>
        </p:nvSpPr>
        <p:spPr/>
        <p:txBody>
          <a:bodyPr/>
          <a:lstStyle/>
          <a:p>
            <a:r>
              <a:rPr lang="en-US" dirty="0"/>
              <a:t>Same as Jerusalem Saints</a:t>
            </a:r>
          </a:p>
        </p:txBody>
      </p:sp>
      <p:sp>
        <p:nvSpPr>
          <p:cNvPr id="3" name="Content Placeholder 2">
            <a:extLst>
              <a:ext uri="{FF2B5EF4-FFF2-40B4-BE49-F238E27FC236}">
                <a16:creationId xmlns:a16="http://schemas.microsoft.com/office/drawing/2014/main" id="{3CF1C322-F30B-0EAC-95BB-F68A2C9DDE83}"/>
              </a:ext>
            </a:extLst>
          </p:cNvPr>
          <p:cNvSpPr>
            <a:spLocks noGrp="1"/>
          </p:cNvSpPr>
          <p:nvPr>
            <p:ph idx="1"/>
          </p:nvPr>
        </p:nvSpPr>
        <p:spPr/>
        <p:txBody>
          <a:bodyPr/>
          <a:lstStyle/>
          <a:p>
            <a:r>
              <a:rPr lang="en-US" dirty="0"/>
              <a:t>It had the same effect when the Jewish leaders tried to stamp out early Christianity when Peter and John were arrested after the miracle at the Beautiful Gate in Jerusalem:</a:t>
            </a:r>
          </a:p>
          <a:p>
            <a:pPr lvl="1"/>
            <a:r>
              <a:rPr lang="en-US" dirty="0"/>
              <a:t>“Now when they saw the boldness of Peter and John, and perceived that they were uneducated and untrained men, they marveled. And they realized that they had been with Jesus” (Acts 4:13).</a:t>
            </a:r>
          </a:p>
        </p:txBody>
      </p:sp>
    </p:spTree>
    <p:extLst>
      <p:ext uri="{BB962C8B-B14F-4D97-AF65-F5344CB8AC3E}">
        <p14:creationId xmlns:p14="http://schemas.microsoft.com/office/powerpoint/2010/main" val="2139309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B217-9D37-7C98-8995-95B1CCAA988D}"/>
              </a:ext>
            </a:extLst>
          </p:cNvPr>
          <p:cNvSpPr>
            <a:spLocks noGrp="1"/>
          </p:cNvSpPr>
          <p:nvPr>
            <p:ph type="title"/>
          </p:nvPr>
        </p:nvSpPr>
        <p:spPr/>
        <p:txBody>
          <a:bodyPr/>
          <a:lstStyle/>
          <a:p>
            <a:r>
              <a:rPr lang="en-US" dirty="0"/>
              <a:t>Peter and John in Acts 4:23-30</a:t>
            </a:r>
          </a:p>
        </p:txBody>
      </p:sp>
      <p:sp>
        <p:nvSpPr>
          <p:cNvPr id="3" name="Content Placeholder 2">
            <a:extLst>
              <a:ext uri="{FF2B5EF4-FFF2-40B4-BE49-F238E27FC236}">
                <a16:creationId xmlns:a16="http://schemas.microsoft.com/office/drawing/2014/main" id="{F77BC099-A17E-ACC3-1EF1-619BEA0880CC}"/>
              </a:ext>
            </a:extLst>
          </p:cNvPr>
          <p:cNvSpPr>
            <a:spLocks noGrp="1"/>
          </p:cNvSpPr>
          <p:nvPr>
            <p:ph idx="1"/>
          </p:nvPr>
        </p:nvSpPr>
        <p:spPr/>
        <p:txBody>
          <a:bodyPr>
            <a:normAutofit fontScale="92500" lnSpcReduction="20000"/>
          </a:bodyPr>
          <a:lstStyle/>
          <a:p>
            <a:pPr marL="0" indent="0">
              <a:buNone/>
            </a:pPr>
            <a:r>
              <a:rPr lang="en-US" dirty="0"/>
              <a:t>And being let go, they went to their own companions and reported all that the chief priests and elders had said to them. So when they heard that, they raised their voice to God with one accord and said: “Lord, You are God, who made heaven and earth and the sea, and all that is in them, who by the mouth of Your servant David have said: ‘Why did the nations rage, And the people plot vain things? The kings of the earth took their stand, And the rulers were gathered together Against the </a:t>
            </a:r>
            <a:r>
              <a:rPr lang="en-US" cap="small" dirty="0"/>
              <a:t>Lord</a:t>
            </a:r>
            <a:r>
              <a:rPr lang="en-US" dirty="0"/>
              <a:t> and against His Christ.’ For truly against Your holy Servant Jesus, whom You anointed, both Herod and Pontius Pilate, with the Gentiles and the people of Israel, were gathered together to do whatever Your hand and Your purpose determined before to be done</a:t>
            </a:r>
            <a:r>
              <a:rPr lang="en-US" dirty="0">
                <a:solidFill>
                  <a:srgbClr val="723736"/>
                </a:solidFill>
                <a:latin typeface="+mj-lt"/>
              </a:rPr>
              <a:t>. Now, Lord, look on their threats, and grant to Your servants that with all boldness they may speak Your word, by stretching out Your hand to heal, and that signs and wonders may be done through the name of Your holy Servant Jesus.”</a:t>
            </a:r>
          </a:p>
        </p:txBody>
      </p:sp>
    </p:spTree>
    <p:extLst>
      <p:ext uri="{BB962C8B-B14F-4D97-AF65-F5344CB8AC3E}">
        <p14:creationId xmlns:p14="http://schemas.microsoft.com/office/powerpoint/2010/main" val="233876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5FA6-8E2E-8F99-D4B0-226AEF2ED66A}"/>
              </a:ext>
            </a:extLst>
          </p:cNvPr>
          <p:cNvSpPr>
            <a:spLocks noGrp="1"/>
          </p:cNvSpPr>
          <p:nvPr>
            <p:ph type="title"/>
          </p:nvPr>
        </p:nvSpPr>
        <p:spPr/>
        <p:txBody>
          <a:bodyPr/>
          <a:lstStyle/>
          <a:p>
            <a:r>
              <a:rPr lang="en-US" dirty="0"/>
              <a:t>God’s Answer to the Prayer</a:t>
            </a:r>
          </a:p>
        </p:txBody>
      </p:sp>
      <p:sp>
        <p:nvSpPr>
          <p:cNvPr id="3" name="Content Placeholder 2">
            <a:extLst>
              <a:ext uri="{FF2B5EF4-FFF2-40B4-BE49-F238E27FC236}">
                <a16:creationId xmlns:a16="http://schemas.microsoft.com/office/drawing/2014/main" id="{F429A6F3-5094-1311-55C7-6580568F885B}"/>
              </a:ext>
            </a:extLst>
          </p:cNvPr>
          <p:cNvSpPr>
            <a:spLocks noGrp="1"/>
          </p:cNvSpPr>
          <p:nvPr>
            <p:ph idx="1"/>
          </p:nvPr>
        </p:nvSpPr>
        <p:spPr/>
        <p:txBody>
          <a:bodyPr/>
          <a:lstStyle/>
          <a:p>
            <a:r>
              <a:rPr lang="en-US" dirty="0"/>
              <a:t>The prayer of these early brethren is inspiring to others.</a:t>
            </a:r>
          </a:p>
          <a:p>
            <a:r>
              <a:rPr lang="en-US" dirty="0"/>
              <a:t>Its effect was powerful: “And when they had prayed, the place where they were assembled together was shaken; and they were all filled with the Holy Spirit, and they spoke the word of God with boldness” (Acts 4:31).</a:t>
            </a:r>
          </a:p>
          <a:p>
            <a:endParaRPr lang="en-US" dirty="0"/>
          </a:p>
        </p:txBody>
      </p:sp>
    </p:spTree>
    <p:extLst>
      <p:ext uri="{BB962C8B-B14F-4D97-AF65-F5344CB8AC3E}">
        <p14:creationId xmlns:p14="http://schemas.microsoft.com/office/powerpoint/2010/main" val="102958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9718-7903-D3E4-1F8B-ADE350D53EDC}"/>
              </a:ext>
            </a:extLst>
          </p:cNvPr>
          <p:cNvSpPr>
            <a:spLocks noGrp="1"/>
          </p:cNvSpPr>
          <p:nvPr>
            <p:ph type="title"/>
          </p:nvPr>
        </p:nvSpPr>
        <p:spPr/>
        <p:txBody>
          <a:bodyPr/>
          <a:lstStyle/>
          <a:p>
            <a:r>
              <a:rPr lang="en-US" dirty="0"/>
              <a:t>2. Some Preachers Have Evil Motives</a:t>
            </a:r>
          </a:p>
        </p:txBody>
      </p:sp>
      <p:pic>
        <p:nvPicPr>
          <p:cNvPr id="2050" name="Picture 2" descr="BBC Three - America's Hate Preachers">
            <a:extLst>
              <a:ext uri="{FF2B5EF4-FFF2-40B4-BE49-F238E27FC236}">
                <a16:creationId xmlns:a16="http://schemas.microsoft.com/office/drawing/2014/main" id="{64B04041-8B80-AAAF-F77B-0DCE39D0A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055" y="1942956"/>
            <a:ext cx="8088745" cy="4549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285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8D2C-A2BD-78CA-6648-5ECDF23780D9}"/>
              </a:ext>
            </a:extLst>
          </p:cNvPr>
          <p:cNvSpPr>
            <a:spLocks noGrp="1"/>
          </p:cNvSpPr>
          <p:nvPr>
            <p:ph type="title"/>
          </p:nvPr>
        </p:nvSpPr>
        <p:spPr/>
        <p:txBody>
          <a:bodyPr/>
          <a:lstStyle/>
          <a:p>
            <a:r>
              <a:rPr lang="en-US" dirty="0"/>
              <a:t>Base Motives</a:t>
            </a:r>
          </a:p>
        </p:txBody>
      </p:sp>
      <p:sp>
        <p:nvSpPr>
          <p:cNvPr id="3" name="Content Placeholder 2">
            <a:extLst>
              <a:ext uri="{FF2B5EF4-FFF2-40B4-BE49-F238E27FC236}">
                <a16:creationId xmlns:a16="http://schemas.microsoft.com/office/drawing/2014/main" id="{E68882C7-F937-0742-0364-3AE1ADA62DA9}"/>
              </a:ext>
            </a:extLst>
          </p:cNvPr>
          <p:cNvSpPr>
            <a:spLocks noGrp="1"/>
          </p:cNvSpPr>
          <p:nvPr>
            <p:ph idx="1"/>
          </p:nvPr>
        </p:nvSpPr>
        <p:spPr/>
        <p:txBody>
          <a:bodyPr>
            <a:normAutofit fontScale="85000" lnSpcReduction="20000"/>
          </a:bodyPr>
          <a:lstStyle/>
          <a:p>
            <a:r>
              <a:rPr lang="en-US" dirty="0"/>
              <a:t>“Envy” (</a:t>
            </a:r>
            <a:r>
              <a:rPr lang="en-US" i="1" dirty="0" err="1"/>
              <a:t>phthonos</a:t>
            </a:r>
            <a:r>
              <a:rPr lang="en-US" dirty="0"/>
              <a:t>): the Greek word means “envy, jealousy” (BDAG, 1054). Louw-Nida commented, “a state of ill will toward someone because of some real or presumed advantage experienced by such a person—‘envy, jealousy’” (</a:t>
            </a:r>
            <a:r>
              <a:rPr lang="en-US" i="1" dirty="0"/>
              <a:t>Greek-English Lexicon of the New Testament: Based on Semantic Domains</a:t>
            </a:r>
            <a:r>
              <a:rPr lang="en-US" dirty="0"/>
              <a:t>, 759).</a:t>
            </a:r>
          </a:p>
          <a:p>
            <a:r>
              <a:rPr lang="en-US" dirty="0"/>
              <a:t>“Strife” (</a:t>
            </a:r>
            <a:r>
              <a:rPr lang="en-US" i="1" dirty="0" err="1"/>
              <a:t>eris</a:t>
            </a:r>
            <a:r>
              <a:rPr lang="en-US" dirty="0"/>
              <a:t>): “engagement in rivalry, especially with reference to positions taken in a matter, strife, discord, contention” (BDAG, 392).</a:t>
            </a:r>
          </a:p>
          <a:p>
            <a:r>
              <a:rPr lang="en-US" dirty="0"/>
              <a:t>“Selfish ambition” (</a:t>
            </a:r>
            <a:r>
              <a:rPr lang="en-US" i="1" dirty="0" err="1"/>
              <a:t>eritheia</a:t>
            </a:r>
            <a:r>
              <a:rPr lang="en-US" dirty="0"/>
              <a:t>): the word describes “a self-seeking pursuit of political office by unfair means.” The suggested meaning in this context is “strife, contentiousness” (BDAG, 393).</a:t>
            </a:r>
          </a:p>
          <a:p>
            <a:r>
              <a:rPr lang="en-US" dirty="0"/>
              <a:t>“Not sincerely” (</a:t>
            </a:r>
            <a:r>
              <a:rPr lang="en-US" i="1" dirty="0"/>
              <a:t>ouch </a:t>
            </a:r>
            <a:r>
              <a:rPr lang="en-US" i="1" dirty="0" err="1"/>
              <a:t>hagnōs</a:t>
            </a:r>
            <a:r>
              <a:rPr lang="en-US" dirty="0"/>
              <a:t>): the word </a:t>
            </a:r>
            <a:r>
              <a:rPr lang="en-US" i="1" dirty="0" err="1"/>
              <a:t>hagnōs</a:t>
            </a:r>
            <a:r>
              <a:rPr lang="en-US" dirty="0"/>
              <a:t> means “purely, sincerely.” The negative emphasizes that their motives were not sincere.</a:t>
            </a:r>
          </a:p>
          <a:p>
            <a:r>
              <a:rPr lang="en-US" dirty="0"/>
              <a:t>Notice that there is nothing spoken about the content of what is preached; the problem was their seeking to advance themselves at Paul’s expense.</a:t>
            </a:r>
          </a:p>
        </p:txBody>
      </p:sp>
    </p:spTree>
    <p:extLst>
      <p:ext uri="{BB962C8B-B14F-4D97-AF65-F5344CB8AC3E}">
        <p14:creationId xmlns:p14="http://schemas.microsoft.com/office/powerpoint/2010/main" val="117675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53A7F-FC86-ADFC-277B-0862B39D7A7A}"/>
              </a:ext>
            </a:extLst>
          </p:cNvPr>
          <p:cNvSpPr>
            <a:spLocks noGrp="1"/>
          </p:cNvSpPr>
          <p:nvPr>
            <p:ph type="title"/>
          </p:nvPr>
        </p:nvSpPr>
        <p:spPr/>
        <p:txBody>
          <a:bodyPr/>
          <a:lstStyle/>
          <a:p>
            <a:r>
              <a:rPr lang="en-US" dirty="0"/>
              <a:t>Proper Motives</a:t>
            </a:r>
          </a:p>
        </p:txBody>
      </p:sp>
      <p:sp>
        <p:nvSpPr>
          <p:cNvPr id="3" name="Content Placeholder 2">
            <a:extLst>
              <a:ext uri="{FF2B5EF4-FFF2-40B4-BE49-F238E27FC236}">
                <a16:creationId xmlns:a16="http://schemas.microsoft.com/office/drawing/2014/main" id="{899EA8D4-8BF1-B92A-3E0A-CD76B910124F}"/>
              </a:ext>
            </a:extLst>
          </p:cNvPr>
          <p:cNvSpPr>
            <a:spLocks noGrp="1"/>
          </p:cNvSpPr>
          <p:nvPr>
            <p:ph idx="1"/>
          </p:nvPr>
        </p:nvSpPr>
        <p:spPr/>
        <p:txBody>
          <a:bodyPr/>
          <a:lstStyle/>
          <a:p>
            <a:r>
              <a:rPr lang="en-US" dirty="0"/>
              <a:t>“Goodwill” (</a:t>
            </a:r>
            <a:r>
              <a:rPr lang="en-US" i="1" dirty="0" err="1"/>
              <a:t>eudokia</a:t>
            </a:r>
            <a:r>
              <a:rPr lang="en-US" dirty="0"/>
              <a:t>): “state or condition of being kindly disposed, good will of humans” (BDAG, 404).</a:t>
            </a:r>
          </a:p>
          <a:p>
            <a:r>
              <a:rPr lang="en-US" dirty="0"/>
              <a:t>“Love” (</a:t>
            </a:r>
            <a:r>
              <a:rPr lang="en-US" i="1" dirty="0" err="1"/>
              <a:t>agapē</a:t>
            </a:r>
            <a:r>
              <a:rPr lang="en-US" dirty="0"/>
              <a:t>): “the quality of warm regard for and interest in another, esteem, affection, regard, love” (BDAG, 6).</a:t>
            </a:r>
          </a:p>
        </p:txBody>
      </p:sp>
    </p:spTree>
    <p:extLst>
      <p:ext uri="{BB962C8B-B14F-4D97-AF65-F5344CB8AC3E}">
        <p14:creationId xmlns:p14="http://schemas.microsoft.com/office/powerpoint/2010/main" val="294625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6AC9A-8357-271D-BD4F-A256E91A735D}"/>
              </a:ext>
            </a:extLst>
          </p:cNvPr>
          <p:cNvSpPr>
            <a:spLocks noGrp="1"/>
          </p:cNvSpPr>
          <p:nvPr>
            <p:ph type="title"/>
          </p:nvPr>
        </p:nvSpPr>
        <p:spPr/>
        <p:txBody>
          <a:bodyPr/>
          <a:lstStyle/>
          <a:p>
            <a:r>
              <a:rPr lang="en-US" dirty="0"/>
              <a:t>Who Were These Men?</a:t>
            </a:r>
          </a:p>
        </p:txBody>
      </p:sp>
      <p:sp>
        <p:nvSpPr>
          <p:cNvPr id="3" name="Content Placeholder 2">
            <a:extLst>
              <a:ext uri="{FF2B5EF4-FFF2-40B4-BE49-F238E27FC236}">
                <a16:creationId xmlns:a16="http://schemas.microsoft.com/office/drawing/2014/main" id="{1BC2893B-3F78-A490-3B00-F520427AD11D}"/>
              </a:ext>
            </a:extLst>
          </p:cNvPr>
          <p:cNvSpPr>
            <a:spLocks noGrp="1"/>
          </p:cNvSpPr>
          <p:nvPr>
            <p:ph idx="1"/>
          </p:nvPr>
        </p:nvSpPr>
        <p:spPr/>
        <p:txBody>
          <a:bodyPr>
            <a:normAutofit/>
          </a:bodyPr>
          <a:lstStyle/>
          <a:p>
            <a:r>
              <a:rPr lang="en-US" dirty="0"/>
              <a:t>The goal of those condemned by Paul was to “add affliction to my chains” (1:16).</a:t>
            </a:r>
          </a:p>
          <a:p>
            <a:r>
              <a:rPr lang="en-US" dirty="0"/>
              <a:t>This group is hard define.</a:t>
            </a:r>
          </a:p>
          <a:p>
            <a:pPr lvl="1"/>
            <a:r>
              <a:rPr lang="en-US" dirty="0"/>
              <a:t>There is nothing to indicate that they were teaching false doctrine.</a:t>
            </a:r>
          </a:p>
          <a:p>
            <a:pPr lvl="1"/>
            <a:r>
              <a:rPr lang="en-US" dirty="0"/>
              <a:t>There purpose was simply to increase Paul’s affliction through their preaching.</a:t>
            </a:r>
          </a:p>
          <a:p>
            <a:r>
              <a:rPr lang="en-US" dirty="0"/>
              <a:t>Yet, Paul was satisfied that the gospel was being preached and that it could lead to others being saved: “What then? Only that in every way, whether in pretense or in truth, Christ is preached; and in this I rejoice, yes, and will rejoice” (1:18).</a:t>
            </a:r>
          </a:p>
        </p:txBody>
      </p:sp>
    </p:spTree>
    <p:extLst>
      <p:ext uri="{BB962C8B-B14F-4D97-AF65-F5344CB8AC3E}">
        <p14:creationId xmlns:p14="http://schemas.microsoft.com/office/powerpoint/2010/main" val="10777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65B1-D36A-396E-1D0C-C883FE9E59ED}"/>
              </a:ext>
            </a:extLst>
          </p:cNvPr>
          <p:cNvSpPr>
            <a:spLocks noGrp="1"/>
          </p:cNvSpPr>
          <p:nvPr>
            <p:ph type="title"/>
          </p:nvPr>
        </p:nvSpPr>
        <p:spPr/>
        <p:txBody>
          <a:bodyPr/>
          <a:lstStyle/>
          <a:p>
            <a:r>
              <a:rPr lang="en-US" dirty="0"/>
              <a:t>3. I Am Set for the Defense of the Gospel</a:t>
            </a:r>
          </a:p>
        </p:txBody>
      </p:sp>
      <p:pic>
        <p:nvPicPr>
          <p:cNvPr id="3" name="Picture 2" descr="Set-for-the-defense-of-the-gospel">
            <a:extLst>
              <a:ext uri="{FF2B5EF4-FFF2-40B4-BE49-F238E27FC236}">
                <a16:creationId xmlns:a16="http://schemas.microsoft.com/office/drawing/2014/main" id="{0C849BB9-A796-05B0-F657-C5B648924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6569" y="1974041"/>
            <a:ext cx="6127231" cy="4518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03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XC - Philippians">
            <a:extLst>
              <a:ext uri="{FF2B5EF4-FFF2-40B4-BE49-F238E27FC236}">
                <a16:creationId xmlns:a16="http://schemas.microsoft.com/office/drawing/2014/main" id="{70665BF2-DAFB-D635-FC2A-B523154D7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2191998"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D11DA4A-6E45-C4E2-B2C5-EA092E255661}"/>
              </a:ext>
            </a:extLst>
          </p:cNvPr>
          <p:cNvSpPr txBox="1"/>
          <p:nvPr/>
        </p:nvSpPr>
        <p:spPr>
          <a:xfrm>
            <a:off x="2826328" y="536431"/>
            <a:ext cx="8295297" cy="584775"/>
          </a:xfrm>
          <a:prstGeom prst="rect">
            <a:avLst/>
          </a:prstGeom>
          <a:noFill/>
        </p:spPr>
        <p:txBody>
          <a:bodyPr wrap="square" rtlCol="0">
            <a:spAutoFit/>
          </a:bodyPr>
          <a:lstStyle/>
          <a:p>
            <a:pPr algn="r"/>
            <a:r>
              <a:rPr lang="en-US" sz="3200" dirty="0">
                <a:solidFill>
                  <a:srgbClr val="C00000"/>
                </a:solidFill>
              </a:rPr>
              <a:t>Favorite Texts from . . .</a:t>
            </a:r>
          </a:p>
        </p:txBody>
      </p:sp>
    </p:spTree>
    <p:extLst>
      <p:ext uri="{BB962C8B-B14F-4D97-AF65-F5344CB8AC3E}">
        <p14:creationId xmlns:p14="http://schemas.microsoft.com/office/powerpoint/2010/main" val="492140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5BF4-5FF8-935B-312A-591842102851}"/>
              </a:ext>
            </a:extLst>
          </p:cNvPr>
          <p:cNvSpPr>
            <a:spLocks noGrp="1"/>
          </p:cNvSpPr>
          <p:nvPr>
            <p:ph type="title"/>
          </p:nvPr>
        </p:nvSpPr>
        <p:spPr>
          <a:xfrm>
            <a:off x="838200" y="365126"/>
            <a:ext cx="10515600" cy="762920"/>
          </a:xfrm>
        </p:spPr>
        <p:txBody>
          <a:bodyPr/>
          <a:lstStyle/>
          <a:p>
            <a:r>
              <a:rPr lang="en-US" dirty="0"/>
              <a:t>Definitions</a:t>
            </a:r>
          </a:p>
        </p:txBody>
      </p:sp>
      <p:sp>
        <p:nvSpPr>
          <p:cNvPr id="3" name="Content Placeholder 2">
            <a:extLst>
              <a:ext uri="{FF2B5EF4-FFF2-40B4-BE49-F238E27FC236}">
                <a16:creationId xmlns:a16="http://schemas.microsoft.com/office/drawing/2014/main" id="{8F6BA1A8-C8DE-751D-3C61-032D7708E8D4}"/>
              </a:ext>
            </a:extLst>
          </p:cNvPr>
          <p:cNvSpPr>
            <a:spLocks noGrp="1"/>
          </p:cNvSpPr>
          <p:nvPr>
            <p:ph idx="1"/>
          </p:nvPr>
        </p:nvSpPr>
        <p:spPr>
          <a:xfrm>
            <a:off x="838200" y="1316052"/>
            <a:ext cx="10515600" cy="5332576"/>
          </a:xfrm>
        </p:spPr>
        <p:txBody>
          <a:bodyPr>
            <a:normAutofit fontScale="85000" lnSpcReduction="20000"/>
          </a:bodyPr>
          <a:lstStyle/>
          <a:p>
            <a:r>
              <a:rPr lang="en-US" dirty="0"/>
              <a:t>“Set” (</a:t>
            </a:r>
            <a:r>
              <a:rPr lang="en-US" i="1" dirty="0" err="1"/>
              <a:t>keimai</a:t>
            </a:r>
            <a:r>
              <a:rPr lang="en-US" dirty="0"/>
              <a:t>): “be appointed, set, destined” (BDAG, 537). Ralph Martin wrote that </a:t>
            </a:r>
            <a:r>
              <a:rPr lang="en-US" i="1" dirty="0" err="1"/>
              <a:t>keimai</a:t>
            </a:r>
            <a:r>
              <a:rPr lang="en-US" dirty="0"/>
              <a:t> “is a military term, emphasizing the point that in prison he is enduring hardness as a good soldier of Jesus Christ (cf. 2 Tim. 2:3–4), and as much ‘on duty’ as the guards posted to watch over him are on duty in the service of Rome” (ibid., 80).</a:t>
            </a:r>
          </a:p>
          <a:p>
            <a:r>
              <a:rPr lang="en-US" dirty="0"/>
              <a:t>“Defense” (</a:t>
            </a:r>
            <a:r>
              <a:rPr lang="en-US" i="1" dirty="0"/>
              <a:t>apologia</a:t>
            </a:r>
            <a:r>
              <a:rPr lang="en-US" dirty="0"/>
              <a:t>): “a speech of defense, defense, reply; . . . the act of making a defense” (BDAG, 117). This word appears eight times in the New Testament (Acts 22:1; 25:16; 1 Cor. 9:3; 2 Cor. 7:11; Phil. 1:7, 16; 2 Tim. 4:16; 1 Pet. 3:15). It compares the defense of the gospel with the defense an attorney makes for his client in a trial.</a:t>
            </a:r>
          </a:p>
          <a:p>
            <a:pPr lvl="1"/>
            <a:r>
              <a:rPr lang="en-US" dirty="0"/>
              <a:t>Whereas the English word “apology” means “a regretful acknowledgment of an offense or failure,” the Greek word describes an ordered argument to defend one’s actions or beliefs. </a:t>
            </a:r>
          </a:p>
          <a:p>
            <a:pPr lvl="1"/>
            <a:r>
              <a:rPr lang="en-US" dirty="0"/>
              <a:t>“Apologetics” is “reasoned arguments in justification of something” (in Christianity the facts of the faith).</a:t>
            </a:r>
          </a:p>
          <a:p>
            <a:pPr lvl="1"/>
            <a:r>
              <a:rPr lang="en-US" dirty="0"/>
              <a:t>Peter wrote, “But sanctify the Lord God in your hearts, and always be ready to give a </a:t>
            </a:r>
            <a:r>
              <a:rPr lang="en-US" dirty="0">
                <a:solidFill>
                  <a:srgbClr val="723736"/>
                </a:solidFill>
                <a:latin typeface="+mj-lt"/>
              </a:rPr>
              <a:t>defense</a:t>
            </a:r>
            <a:r>
              <a:rPr lang="en-US" dirty="0"/>
              <a:t> to everyone who asks you a reason for the hope that is in you, with meekness and fear” (1 Pet. 3:15).</a:t>
            </a:r>
          </a:p>
          <a:p>
            <a:pPr lvl="1"/>
            <a:r>
              <a:rPr lang="en-US" dirty="0"/>
              <a:t>Like Paul, each of us should be ready to defend his conduct and beliefs.</a:t>
            </a:r>
          </a:p>
          <a:p>
            <a:endParaRPr lang="en-US" dirty="0"/>
          </a:p>
        </p:txBody>
      </p:sp>
    </p:spTree>
    <p:extLst>
      <p:ext uri="{BB962C8B-B14F-4D97-AF65-F5344CB8AC3E}">
        <p14:creationId xmlns:p14="http://schemas.microsoft.com/office/powerpoint/2010/main" val="30076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C4BDA-780E-76F9-E6B9-C99383D35C45}"/>
              </a:ext>
            </a:extLst>
          </p:cNvPr>
          <p:cNvSpPr>
            <a:spLocks noGrp="1"/>
          </p:cNvSpPr>
          <p:nvPr>
            <p:ph type="title"/>
          </p:nvPr>
        </p:nvSpPr>
        <p:spPr/>
        <p:txBody>
          <a:bodyPr/>
          <a:lstStyle/>
          <a:p>
            <a:r>
              <a:rPr lang="en-US" dirty="0"/>
              <a:t>Issues to Defend</a:t>
            </a:r>
          </a:p>
        </p:txBody>
      </p:sp>
      <p:sp>
        <p:nvSpPr>
          <p:cNvPr id="3" name="Content Placeholder 2">
            <a:extLst>
              <a:ext uri="{FF2B5EF4-FFF2-40B4-BE49-F238E27FC236}">
                <a16:creationId xmlns:a16="http://schemas.microsoft.com/office/drawing/2014/main" id="{7B204644-F886-0814-43F1-775E8238AD9E}"/>
              </a:ext>
            </a:extLst>
          </p:cNvPr>
          <p:cNvSpPr>
            <a:spLocks noGrp="1"/>
          </p:cNvSpPr>
          <p:nvPr>
            <p:ph idx="1"/>
          </p:nvPr>
        </p:nvSpPr>
        <p:spPr/>
        <p:txBody>
          <a:bodyPr>
            <a:normAutofit/>
          </a:bodyPr>
          <a:lstStyle/>
          <a:p>
            <a:r>
              <a:rPr lang="en-US" dirty="0"/>
              <a:t>Regarding belief in God: atheism, agnosticism, and skepticism</a:t>
            </a:r>
          </a:p>
          <a:p>
            <a:pPr lvl="1"/>
            <a:r>
              <a:rPr lang="en-US" dirty="0"/>
              <a:t>There was a time when “defense of the faith” meant showing what was wrong with denominationalism.</a:t>
            </a:r>
          </a:p>
          <a:p>
            <a:r>
              <a:rPr lang="en-US" dirty="0"/>
              <a:t>Regarding belief in Jesus in contrast to these modern beliefs: </a:t>
            </a:r>
          </a:p>
          <a:p>
            <a:pPr lvl="1"/>
            <a:r>
              <a:rPr lang="en-US" dirty="0"/>
              <a:t>He is not a historical person</a:t>
            </a:r>
          </a:p>
          <a:p>
            <a:pPr lvl="1"/>
            <a:r>
              <a:rPr lang="en-US" dirty="0"/>
              <a:t>He is an historical person whom the third and fourth century church deified</a:t>
            </a:r>
          </a:p>
          <a:p>
            <a:pPr lvl="1"/>
            <a:r>
              <a:rPr lang="en-US" dirty="0"/>
              <a:t>He was a faith healer and exorcist of the first century—a charlatan and deceiver, like modern faith healers</a:t>
            </a:r>
          </a:p>
          <a:p>
            <a:pPr lvl="1"/>
            <a:r>
              <a:rPr lang="en-US" dirty="0"/>
              <a:t>He was not raised from the dead</a:t>
            </a:r>
          </a:p>
          <a:p>
            <a:pPr lvl="1"/>
            <a:r>
              <a:rPr lang="en-US" dirty="0"/>
              <a:t>He is a good moral teacher, with some good points</a:t>
            </a:r>
          </a:p>
        </p:txBody>
      </p:sp>
    </p:spTree>
    <p:extLst>
      <p:ext uri="{BB962C8B-B14F-4D97-AF65-F5344CB8AC3E}">
        <p14:creationId xmlns:p14="http://schemas.microsoft.com/office/powerpoint/2010/main" val="30592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3B17-ACE2-3396-C327-AEF76CD298D7}"/>
              </a:ext>
            </a:extLst>
          </p:cNvPr>
          <p:cNvSpPr>
            <a:spLocks noGrp="1"/>
          </p:cNvSpPr>
          <p:nvPr>
            <p:ph type="title"/>
          </p:nvPr>
        </p:nvSpPr>
        <p:spPr/>
        <p:txBody>
          <a:bodyPr/>
          <a:lstStyle/>
          <a:p>
            <a:r>
              <a:rPr lang="en-US" dirty="0"/>
              <a:t>Sexual Issues</a:t>
            </a:r>
          </a:p>
        </p:txBody>
      </p:sp>
      <p:sp>
        <p:nvSpPr>
          <p:cNvPr id="3" name="Content Placeholder 2">
            <a:extLst>
              <a:ext uri="{FF2B5EF4-FFF2-40B4-BE49-F238E27FC236}">
                <a16:creationId xmlns:a16="http://schemas.microsoft.com/office/drawing/2014/main" id="{379CB9E9-F876-6D21-CA46-EC7A10D1FB30}"/>
              </a:ext>
            </a:extLst>
          </p:cNvPr>
          <p:cNvSpPr>
            <a:spLocks noGrp="1"/>
          </p:cNvSpPr>
          <p:nvPr>
            <p:ph idx="1"/>
          </p:nvPr>
        </p:nvSpPr>
        <p:spPr/>
        <p:txBody>
          <a:bodyPr/>
          <a:lstStyle/>
          <a:p>
            <a:r>
              <a:rPr lang="en-US" dirty="0"/>
              <a:t>Pornography</a:t>
            </a:r>
          </a:p>
          <a:p>
            <a:r>
              <a:rPr lang="en-US" dirty="0"/>
              <a:t>Fornication, sex outside the bonds of wedlock</a:t>
            </a:r>
          </a:p>
          <a:p>
            <a:r>
              <a:rPr lang="en-US" dirty="0"/>
              <a:t>Homosexuality, sex with someone of the same gender</a:t>
            </a:r>
          </a:p>
          <a:p>
            <a:r>
              <a:rPr lang="en-US" dirty="0"/>
              <a:t>Transgender issues</a:t>
            </a:r>
          </a:p>
          <a:p>
            <a:r>
              <a:rPr lang="en-US" dirty="0"/>
              <a:t>Sexual assault and rape</a:t>
            </a:r>
          </a:p>
        </p:txBody>
      </p:sp>
    </p:spTree>
    <p:extLst>
      <p:ext uri="{BB962C8B-B14F-4D97-AF65-F5344CB8AC3E}">
        <p14:creationId xmlns:p14="http://schemas.microsoft.com/office/powerpoint/2010/main" val="2545835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D9A0E-5F8E-8B0E-84AA-FC947FC77685}"/>
              </a:ext>
            </a:extLst>
          </p:cNvPr>
          <p:cNvSpPr>
            <a:spLocks noGrp="1"/>
          </p:cNvSpPr>
          <p:nvPr>
            <p:ph type="title"/>
          </p:nvPr>
        </p:nvSpPr>
        <p:spPr/>
        <p:txBody>
          <a:bodyPr/>
          <a:lstStyle/>
          <a:p>
            <a:r>
              <a:rPr lang="en-US" dirty="0"/>
              <a:t>Filthy Language</a:t>
            </a:r>
          </a:p>
        </p:txBody>
      </p:sp>
      <p:sp>
        <p:nvSpPr>
          <p:cNvPr id="3" name="Content Placeholder 2">
            <a:extLst>
              <a:ext uri="{FF2B5EF4-FFF2-40B4-BE49-F238E27FC236}">
                <a16:creationId xmlns:a16="http://schemas.microsoft.com/office/drawing/2014/main" id="{5E0CD5FA-FE19-DB23-7539-20F901295DEA}"/>
              </a:ext>
            </a:extLst>
          </p:cNvPr>
          <p:cNvSpPr>
            <a:spLocks noGrp="1"/>
          </p:cNvSpPr>
          <p:nvPr>
            <p:ph idx="1"/>
          </p:nvPr>
        </p:nvSpPr>
        <p:spPr/>
        <p:txBody>
          <a:bodyPr/>
          <a:lstStyle/>
          <a:p>
            <a:r>
              <a:rPr lang="en-US" dirty="0"/>
              <a:t>Blasphemy</a:t>
            </a:r>
          </a:p>
          <a:p>
            <a:r>
              <a:rPr lang="en-US" dirty="0"/>
              <a:t>Taking God’s name in vain</a:t>
            </a:r>
          </a:p>
          <a:p>
            <a:r>
              <a:rPr lang="en-US" dirty="0"/>
              <a:t>Crude and vulgar language</a:t>
            </a:r>
          </a:p>
          <a:p>
            <a:r>
              <a:rPr lang="en-US" dirty="0"/>
              <a:t>Divisive lack of civility in political differences</a:t>
            </a:r>
          </a:p>
        </p:txBody>
      </p:sp>
    </p:spTree>
    <p:extLst>
      <p:ext uri="{BB962C8B-B14F-4D97-AF65-F5344CB8AC3E}">
        <p14:creationId xmlns:p14="http://schemas.microsoft.com/office/powerpoint/2010/main" val="1518765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F9E16-62E6-E5CD-349F-35E1D5C53A88}"/>
              </a:ext>
            </a:extLst>
          </p:cNvPr>
          <p:cNvSpPr>
            <a:spLocks noGrp="1"/>
          </p:cNvSpPr>
          <p:nvPr>
            <p:ph type="title"/>
          </p:nvPr>
        </p:nvSpPr>
        <p:spPr/>
        <p:txBody>
          <a:bodyPr/>
          <a:lstStyle/>
          <a:p>
            <a:r>
              <a:rPr lang="en-US" dirty="0"/>
              <a:t>Other Issues</a:t>
            </a:r>
          </a:p>
        </p:txBody>
      </p:sp>
      <p:sp>
        <p:nvSpPr>
          <p:cNvPr id="3" name="Content Placeholder 2">
            <a:extLst>
              <a:ext uri="{FF2B5EF4-FFF2-40B4-BE49-F238E27FC236}">
                <a16:creationId xmlns:a16="http://schemas.microsoft.com/office/drawing/2014/main" id="{CACEEBB4-6BBC-CAB7-3C19-8148A9285E2D}"/>
              </a:ext>
            </a:extLst>
          </p:cNvPr>
          <p:cNvSpPr>
            <a:spLocks noGrp="1"/>
          </p:cNvSpPr>
          <p:nvPr>
            <p:ph idx="1"/>
          </p:nvPr>
        </p:nvSpPr>
        <p:spPr/>
        <p:txBody>
          <a:bodyPr>
            <a:normAutofit/>
          </a:bodyPr>
          <a:lstStyle/>
          <a:p>
            <a:r>
              <a:rPr lang="en-US" dirty="0"/>
              <a:t>Crime:</a:t>
            </a:r>
          </a:p>
          <a:p>
            <a:pPr lvl="1"/>
            <a:r>
              <a:rPr lang="en-US" dirty="0"/>
              <a:t>Violent crimes: murder (or attempted murder), robbery, stealing, assault, breaking and entering, etc.</a:t>
            </a:r>
          </a:p>
          <a:p>
            <a:pPr lvl="1"/>
            <a:r>
              <a:rPr lang="en-US" dirty="0"/>
              <a:t>White collar crimes of embezzlement.</a:t>
            </a:r>
          </a:p>
          <a:p>
            <a:pPr lvl="1"/>
            <a:r>
              <a:rPr lang="en-US" dirty="0"/>
              <a:t>Defunding the police and otherwise not supporting their efforts to maintain law and order. </a:t>
            </a:r>
          </a:p>
          <a:p>
            <a:r>
              <a:rPr lang="en-US" dirty="0"/>
              <a:t>With regard to the conditions of salvation.</a:t>
            </a:r>
          </a:p>
          <a:p>
            <a:r>
              <a:rPr lang="en-US" dirty="0"/>
              <a:t>With regard to Christ’s church.</a:t>
            </a:r>
          </a:p>
        </p:txBody>
      </p:sp>
    </p:spTree>
    <p:extLst>
      <p:ext uri="{BB962C8B-B14F-4D97-AF65-F5344CB8AC3E}">
        <p14:creationId xmlns:p14="http://schemas.microsoft.com/office/powerpoint/2010/main" val="30009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AD4C-CBEC-A4F6-D099-61049F26444F}"/>
              </a:ext>
            </a:extLst>
          </p:cNvPr>
          <p:cNvSpPr>
            <a:spLocks noGrp="1"/>
          </p:cNvSpPr>
          <p:nvPr>
            <p:ph type="title"/>
          </p:nvPr>
        </p:nvSpPr>
        <p:spPr/>
        <p:txBody>
          <a:bodyPr/>
          <a:lstStyle/>
          <a:p>
            <a:r>
              <a:rPr lang="en-US" dirty="0"/>
              <a:t>Are You Prepared?</a:t>
            </a:r>
          </a:p>
        </p:txBody>
      </p:sp>
      <p:sp>
        <p:nvSpPr>
          <p:cNvPr id="3" name="Content Placeholder 2">
            <a:extLst>
              <a:ext uri="{FF2B5EF4-FFF2-40B4-BE49-F238E27FC236}">
                <a16:creationId xmlns:a16="http://schemas.microsoft.com/office/drawing/2014/main" id="{4E094E50-0DAB-3B32-CBE1-36B93607D3D3}"/>
              </a:ext>
            </a:extLst>
          </p:cNvPr>
          <p:cNvSpPr>
            <a:spLocks noGrp="1"/>
          </p:cNvSpPr>
          <p:nvPr>
            <p:ph idx="1"/>
          </p:nvPr>
        </p:nvSpPr>
        <p:spPr/>
        <p:txBody>
          <a:bodyPr/>
          <a:lstStyle/>
          <a:p>
            <a:r>
              <a:rPr lang="en-US" dirty="0"/>
              <a:t>You and I need to be prepared and set for the defense of any Bible doctrine that is under attack.</a:t>
            </a:r>
          </a:p>
          <a:p>
            <a:r>
              <a:rPr lang="en-US" dirty="0"/>
              <a:t>We must defend the existence of God and the deity of Christ.</a:t>
            </a:r>
          </a:p>
          <a:p>
            <a:r>
              <a:rPr lang="en-US" dirty="0"/>
              <a:t>We must defend objective morality—that there is a moral standard of right and wrong.</a:t>
            </a:r>
          </a:p>
          <a:p>
            <a:pPr marL="0" indent="0">
              <a:buNone/>
            </a:pPr>
            <a:endParaRPr lang="en-US" dirty="0"/>
          </a:p>
        </p:txBody>
      </p:sp>
    </p:spTree>
    <p:extLst>
      <p:ext uri="{BB962C8B-B14F-4D97-AF65-F5344CB8AC3E}">
        <p14:creationId xmlns:p14="http://schemas.microsoft.com/office/powerpoint/2010/main" val="29178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28AED-67FC-75B1-B5DF-1A391A061309}"/>
              </a:ext>
            </a:extLst>
          </p:cNvPr>
          <p:cNvSpPr>
            <a:spLocks noGrp="1"/>
          </p:cNvSpPr>
          <p:nvPr>
            <p:ph type="title"/>
          </p:nvPr>
        </p:nvSpPr>
        <p:spPr/>
        <p:txBody>
          <a:bodyPr/>
          <a:lstStyle/>
          <a:p>
            <a:r>
              <a:rPr lang="en-US" dirty="0"/>
              <a:t>With Empathy</a:t>
            </a:r>
          </a:p>
        </p:txBody>
      </p:sp>
      <p:sp>
        <p:nvSpPr>
          <p:cNvPr id="3" name="Content Placeholder 2">
            <a:extLst>
              <a:ext uri="{FF2B5EF4-FFF2-40B4-BE49-F238E27FC236}">
                <a16:creationId xmlns:a16="http://schemas.microsoft.com/office/drawing/2014/main" id="{5C55BFE8-2A43-BEB1-4408-545B8A928219}"/>
              </a:ext>
            </a:extLst>
          </p:cNvPr>
          <p:cNvSpPr>
            <a:spLocks noGrp="1"/>
          </p:cNvSpPr>
          <p:nvPr>
            <p:ph idx="1"/>
          </p:nvPr>
        </p:nvSpPr>
        <p:spPr/>
        <p:txBody>
          <a:bodyPr/>
          <a:lstStyle/>
          <a:p>
            <a:r>
              <a:rPr lang="en-US" dirty="0"/>
              <a:t>In our preaching and teaching of the gospel, we must never lose our empathy for those who are suffering under Satan’s cruel dominion. </a:t>
            </a:r>
          </a:p>
          <a:p>
            <a:r>
              <a:rPr lang="en-US" dirty="0"/>
              <a:t>We must meet those who need salvation where they are hurting and minister to their needs.</a:t>
            </a:r>
          </a:p>
          <a:p>
            <a:endParaRPr lang="en-US" dirty="0"/>
          </a:p>
        </p:txBody>
      </p:sp>
    </p:spTree>
    <p:extLst>
      <p:ext uri="{BB962C8B-B14F-4D97-AF65-F5344CB8AC3E}">
        <p14:creationId xmlns:p14="http://schemas.microsoft.com/office/powerpoint/2010/main" val="904643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005E-FA79-1B2E-D989-BE479520ECF8}"/>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A5897BA2-7575-02B8-FE82-6AB095497C2C}"/>
              </a:ext>
            </a:extLst>
          </p:cNvPr>
          <p:cNvSpPr>
            <a:spLocks noGrp="1"/>
          </p:cNvSpPr>
          <p:nvPr>
            <p:ph type="body" idx="1"/>
          </p:nvPr>
        </p:nvSpPr>
        <p:spPr>
          <a:solidFill>
            <a:srgbClr val="723736"/>
          </a:solidFill>
          <a:ln>
            <a:solidFill>
              <a:srgbClr val="40050C"/>
            </a:solidFill>
          </a:ln>
        </p:spPr>
        <p:txBody>
          <a:bodyPr/>
          <a:lstStyle/>
          <a:p>
            <a:endParaRPr lang="en-US" dirty="0"/>
          </a:p>
        </p:txBody>
      </p:sp>
    </p:spTree>
    <p:extLst>
      <p:ext uri="{BB962C8B-B14F-4D97-AF65-F5344CB8AC3E}">
        <p14:creationId xmlns:p14="http://schemas.microsoft.com/office/powerpoint/2010/main" val="2638316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FEAE-9E58-8FDD-6638-A54E58CB8105}"/>
              </a:ext>
            </a:extLst>
          </p:cNvPr>
          <p:cNvSpPr>
            <a:spLocks noGrp="1"/>
          </p:cNvSpPr>
          <p:nvPr>
            <p:ph type="title"/>
          </p:nvPr>
        </p:nvSpPr>
        <p:spPr/>
        <p:txBody>
          <a:bodyPr/>
          <a:lstStyle/>
          <a:p>
            <a:r>
              <a:rPr lang="en-US" dirty="0"/>
              <a:t>Are We “Set”?</a:t>
            </a:r>
          </a:p>
        </p:txBody>
      </p:sp>
      <p:sp>
        <p:nvSpPr>
          <p:cNvPr id="3" name="Content Placeholder 2">
            <a:extLst>
              <a:ext uri="{FF2B5EF4-FFF2-40B4-BE49-F238E27FC236}">
                <a16:creationId xmlns:a16="http://schemas.microsoft.com/office/drawing/2014/main" id="{7DA1E3A7-6536-D323-4F68-4627E9FDE9CA}"/>
              </a:ext>
            </a:extLst>
          </p:cNvPr>
          <p:cNvSpPr>
            <a:spLocks noGrp="1"/>
          </p:cNvSpPr>
          <p:nvPr>
            <p:ph idx="1"/>
          </p:nvPr>
        </p:nvSpPr>
        <p:spPr/>
        <p:txBody>
          <a:bodyPr/>
          <a:lstStyle/>
          <a:p>
            <a:r>
              <a:rPr lang="en-US" dirty="0"/>
              <a:t>Like Paul faced in the first century, there will be times when we face difficulties in our lives brought on by brethren whose motives are, to say the least, tainted, if not altogether malicious. </a:t>
            </a:r>
          </a:p>
          <a:p>
            <a:pPr lvl="1"/>
            <a:r>
              <a:rPr lang="en-US" dirty="0"/>
              <a:t>We must never give up</a:t>
            </a:r>
            <a:r>
              <a:rPr lang="en-US"/>
              <a:t>! </a:t>
            </a:r>
          </a:p>
          <a:p>
            <a:pPr lvl="1"/>
            <a:r>
              <a:rPr lang="en-US"/>
              <a:t>Rather</a:t>
            </a:r>
            <a:r>
              <a:rPr lang="en-US" dirty="0"/>
              <a:t>, like a good soldier of Christ, we must look at ourselves to be sure our own motives are pure. </a:t>
            </a:r>
          </a:p>
          <a:p>
            <a:r>
              <a:rPr lang="en-US" dirty="0"/>
              <a:t>Are you and I set for the defense of the gospel?</a:t>
            </a:r>
          </a:p>
          <a:p>
            <a:r>
              <a:rPr lang="en-US" dirty="0"/>
              <a:t>Are we active in preaching and defending the gospel?</a:t>
            </a:r>
          </a:p>
        </p:txBody>
      </p:sp>
    </p:spTree>
    <p:extLst>
      <p:ext uri="{BB962C8B-B14F-4D97-AF65-F5344CB8AC3E}">
        <p14:creationId xmlns:p14="http://schemas.microsoft.com/office/powerpoint/2010/main" val="4649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0E712-A2CB-8B84-683E-EF2DF2926D68}"/>
              </a:ext>
            </a:extLst>
          </p:cNvPr>
          <p:cNvSpPr>
            <a:spLocks noGrp="1"/>
          </p:cNvSpPr>
          <p:nvPr>
            <p:ph type="title"/>
          </p:nvPr>
        </p:nvSpPr>
        <p:spPr/>
        <p:txBody>
          <a:bodyPr/>
          <a:lstStyle/>
          <a:p>
            <a:r>
              <a:rPr lang="en-US" dirty="0"/>
              <a:t>Historical Context</a:t>
            </a:r>
          </a:p>
        </p:txBody>
      </p:sp>
      <p:sp>
        <p:nvSpPr>
          <p:cNvPr id="3" name="Content Placeholder 2">
            <a:extLst>
              <a:ext uri="{FF2B5EF4-FFF2-40B4-BE49-F238E27FC236}">
                <a16:creationId xmlns:a16="http://schemas.microsoft.com/office/drawing/2014/main" id="{331FF625-2E69-9A5B-09F6-0A892EF6477B}"/>
              </a:ext>
            </a:extLst>
          </p:cNvPr>
          <p:cNvSpPr>
            <a:spLocks noGrp="1"/>
          </p:cNvSpPr>
          <p:nvPr>
            <p:ph idx="1"/>
          </p:nvPr>
        </p:nvSpPr>
        <p:spPr/>
        <p:txBody>
          <a:bodyPr/>
          <a:lstStyle/>
          <a:p>
            <a:r>
              <a:rPr lang="en-US" dirty="0"/>
              <a:t>The historical context in which this letter from Paul to the Philippians is that Paul was under house arrest in Rome (Acts 28:30-31).</a:t>
            </a:r>
          </a:p>
          <a:p>
            <a:r>
              <a:rPr lang="en-US" dirty="0"/>
              <a:t>The brethren at Philippi had heard about Paul’s circumstances and had inquired about how he was doing.</a:t>
            </a:r>
          </a:p>
          <a:p>
            <a:r>
              <a:rPr lang="en-US" dirty="0"/>
              <a:t>Therefore, verse 12 begins a section in which Paul is answering their inquiry: “But I want you to know, brethren. . . .”</a:t>
            </a:r>
          </a:p>
          <a:p>
            <a:endParaRPr lang="en-US" dirty="0"/>
          </a:p>
        </p:txBody>
      </p:sp>
    </p:spTree>
    <p:extLst>
      <p:ext uri="{BB962C8B-B14F-4D97-AF65-F5344CB8AC3E}">
        <p14:creationId xmlns:p14="http://schemas.microsoft.com/office/powerpoint/2010/main" val="319663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FFEE-FBF0-41E3-45C3-F86C0184F2FE}"/>
              </a:ext>
            </a:extLst>
          </p:cNvPr>
          <p:cNvSpPr>
            <a:spLocks noGrp="1"/>
          </p:cNvSpPr>
          <p:nvPr>
            <p:ph type="title"/>
          </p:nvPr>
        </p:nvSpPr>
        <p:spPr/>
        <p:txBody>
          <a:bodyPr/>
          <a:lstStyle/>
          <a:p>
            <a:r>
              <a:rPr lang="en-US" dirty="0"/>
              <a:t>What I Would Want Brethren to Know</a:t>
            </a:r>
          </a:p>
        </p:txBody>
      </p:sp>
      <p:sp>
        <p:nvSpPr>
          <p:cNvPr id="3" name="Content Placeholder 2">
            <a:extLst>
              <a:ext uri="{FF2B5EF4-FFF2-40B4-BE49-F238E27FC236}">
                <a16:creationId xmlns:a16="http://schemas.microsoft.com/office/drawing/2014/main" id="{9A3C034D-2EA6-0A91-23E7-D792BE5DFF58}"/>
              </a:ext>
            </a:extLst>
          </p:cNvPr>
          <p:cNvSpPr>
            <a:spLocks noGrp="1"/>
          </p:cNvSpPr>
          <p:nvPr>
            <p:ph idx="1"/>
          </p:nvPr>
        </p:nvSpPr>
        <p:spPr/>
        <p:txBody>
          <a:bodyPr/>
          <a:lstStyle/>
          <a:p>
            <a:r>
              <a:rPr lang="en-US" dirty="0"/>
              <a:t>I probably would complain that I cannot do much of anything because I am handcuffed to a guard.</a:t>
            </a:r>
          </a:p>
          <a:p>
            <a:r>
              <a:rPr lang="en-US" dirty="0"/>
              <a:t>I might have complained about my shackles, the food that I have to eat, and my other physical circumstances. We recognize that all of us are pretty good complainers.</a:t>
            </a:r>
          </a:p>
          <a:p>
            <a:r>
              <a:rPr lang="en-US" dirty="0"/>
              <a:t>Let’s learn from Paul.</a:t>
            </a:r>
          </a:p>
          <a:p>
            <a:endParaRPr lang="en-US" dirty="0"/>
          </a:p>
        </p:txBody>
      </p:sp>
    </p:spTree>
    <p:extLst>
      <p:ext uri="{BB962C8B-B14F-4D97-AF65-F5344CB8AC3E}">
        <p14:creationId xmlns:p14="http://schemas.microsoft.com/office/powerpoint/2010/main" val="414214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5F7A3-359F-57B3-8A65-103847790003}"/>
              </a:ext>
            </a:extLst>
          </p:cNvPr>
          <p:cNvSpPr>
            <a:spLocks noGrp="1"/>
          </p:cNvSpPr>
          <p:nvPr>
            <p:ph type="title"/>
          </p:nvPr>
        </p:nvSpPr>
        <p:spPr/>
        <p:txBody>
          <a:bodyPr/>
          <a:lstStyle/>
          <a:p>
            <a:r>
              <a:rPr lang="en-US" dirty="0"/>
              <a:t>Philippians 1:12-17</a:t>
            </a:r>
          </a:p>
        </p:txBody>
      </p:sp>
      <p:sp>
        <p:nvSpPr>
          <p:cNvPr id="3" name="Content Placeholder 2">
            <a:extLst>
              <a:ext uri="{FF2B5EF4-FFF2-40B4-BE49-F238E27FC236}">
                <a16:creationId xmlns:a16="http://schemas.microsoft.com/office/drawing/2014/main" id="{38A647A2-737E-EEAA-EEA4-889A68305AC7}"/>
              </a:ext>
            </a:extLst>
          </p:cNvPr>
          <p:cNvSpPr>
            <a:spLocks noGrp="1"/>
          </p:cNvSpPr>
          <p:nvPr>
            <p:ph idx="1"/>
          </p:nvPr>
        </p:nvSpPr>
        <p:spPr/>
        <p:txBody>
          <a:bodyPr/>
          <a:lstStyle/>
          <a:p>
            <a:r>
              <a:rPr lang="en-US" dirty="0"/>
              <a:t>“But I want you to know, brethren, that the things which happened to me have actually turned out for the furtherance of the gospel, so that it has become evident to the whole palace guard, and to all the rest, that my chains are in Christ; and most of the brethren in the Lord, having become confident by my chains, are much more bold to speak the word without fear. Some indeed preach Christ even from envy and strife, and some also from good will: The former preach Christ from selfish ambition, not sincerely, supposing to add affliction to my chains; but the latter out of love, knowing that I am appointed for the defense of the gospel. “</a:t>
            </a:r>
          </a:p>
          <a:p>
            <a:endParaRPr lang="en-US" dirty="0"/>
          </a:p>
        </p:txBody>
      </p:sp>
    </p:spTree>
    <p:extLst>
      <p:ext uri="{BB962C8B-B14F-4D97-AF65-F5344CB8AC3E}">
        <p14:creationId xmlns:p14="http://schemas.microsoft.com/office/powerpoint/2010/main" val="375472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t-for-the-defense-of-the-gospel">
            <a:extLst>
              <a:ext uri="{FF2B5EF4-FFF2-40B4-BE49-F238E27FC236}">
                <a16:creationId xmlns:a16="http://schemas.microsoft.com/office/drawing/2014/main" id="{CF899269-D853-09B6-E6F4-A9E7957D28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692727"/>
            <a:ext cx="7620000" cy="5619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821202C-1BC2-C20C-4413-3E13B232DAAF}"/>
              </a:ext>
            </a:extLst>
          </p:cNvPr>
          <p:cNvSpPr txBox="1"/>
          <p:nvPr/>
        </p:nvSpPr>
        <p:spPr>
          <a:xfrm>
            <a:off x="581891" y="1228436"/>
            <a:ext cx="3676073" cy="3046988"/>
          </a:xfrm>
          <a:prstGeom prst="rect">
            <a:avLst/>
          </a:prstGeom>
          <a:noFill/>
        </p:spPr>
        <p:txBody>
          <a:bodyPr wrap="square" rtlCol="0">
            <a:spAutoFit/>
          </a:bodyPr>
          <a:lstStyle/>
          <a:p>
            <a:pPr algn="r"/>
            <a:r>
              <a:rPr lang="en-US" sz="4000" dirty="0">
                <a:solidFill>
                  <a:srgbClr val="8A212F"/>
                </a:solidFill>
              </a:rPr>
              <a:t>“I Am Appointed for the Defense of the Gospel”</a:t>
            </a:r>
          </a:p>
          <a:p>
            <a:pPr algn="r"/>
            <a:r>
              <a:rPr lang="en-US" sz="3200" dirty="0">
                <a:solidFill>
                  <a:srgbClr val="8A212F"/>
                </a:solidFill>
              </a:rPr>
              <a:t>Phil. 1:17</a:t>
            </a:r>
          </a:p>
        </p:txBody>
      </p:sp>
    </p:spTree>
    <p:extLst>
      <p:ext uri="{BB962C8B-B14F-4D97-AF65-F5344CB8AC3E}">
        <p14:creationId xmlns:p14="http://schemas.microsoft.com/office/powerpoint/2010/main" val="346731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65B1-D36A-396E-1D0C-C883FE9E59ED}"/>
              </a:ext>
            </a:extLst>
          </p:cNvPr>
          <p:cNvSpPr>
            <a:spLocks noGrp="1"/>
          </p:cNvSpPr>
          <p:nvPr>
            <p:ph type="title"/>
          </p:nvPr>
        </p:nvSpPr>
        <p:spPr/>
        <p:txBody>
          <a:bodyPr/>
          <a:lstStyle/>
          <a:p>
            <a:r>
              <a:rPr lang="en-US" dirty="0"/>
              <a:t>1. What Paul Wants the Philippians to Know</a:t>
            </a:r>
          </a:p>
        </p:txBody>
      </p:sp>
      <p:pic>
        <p:nvPicPr>
          <p:cNvPr id="3" name="Picture 2" descr="Set-for-the-defense-of-the-gospel">
            <a:extLst>
              <a:ext uri="{FF2B5EF4-FFF2-40B4-BE49-F238E27FC236}">
                <a16:creationId xmlns:a16="http://schemas.microsoft.com/office/drawing/2014/main" id="{0C849BB9-A796-05B0-F657-C5B648924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6569" y="1974041"/>
            <a:ext cx="6127231" cy="4518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64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1C7E-819B-3ABF-75EF-4ABB11DD289B}"/>
              </a:ext>
            </a:extLst>
          </p:cNvPr>
          <p:cNvSpPr>
            <a:spLocks noGrp="1"/>
          </p:cNvSpPr>
          <p:nvPr>
            <p:ph type="title"/>
          </p:nvPr>
        </p:nvSpPr>
        <p:spPr/>
        <p:txBody>
          <a:bodyPr/>
          <a:lstStyle/>
          <a:p>
            <a:r>
              <a:rPr lang="en-US" dirty="0"/>
              <a:t>For the Furtherance of the Gospel</a:t>
            </a:r>
          </a:p>
        </p:txBody>
      </p:sp>
      <p:sp>
        <p:nvSpPr>
          <p:cNvPr id="3" name="Content Placeholder 2">
            <a:extLst>
              <a:ext uri="{FF2B5EF4-FFF2-40B4-BE49-F238E27FC236}">
                <a16:creationId xmlns:a16="http://schemas.microsoft.com/office/drawing/2014/main" id="{6685B85F-2184-E3C3-D4B6-573B0EABDE05}"/>
              </a:ext>
            </a:extLst>
          </p:cNvPr>
          <p:cNvSpPr>
            <a:spLocks noGrp="1"/>
          </p:cNvSpPr>
          <p:nvPr>
            <p:ph idx="1"/>
          </p:nvPr>
        </p:nvSpPr>
        <p:spPr/>
        <p:txBody>
          <a:bodyPr>
            <a:normAutofit lnSpcReduction="10000"/>
          </a:bodyPr>
          <a:lstStyle/>
          <a:p>
            <a:r>
              <a:rPr lang="en-US" dirty="0"/>
              <a:t>While the Philippians were concerned about Paul’s welfare, he wanted them to know that the things that befell him had actually helped to advance the gospel.</a:t>
            </a:r>
          </a:p>
          <a:p>
            <a:r>
              <a:rPr lang="en-US" dirty="0"/>
              <a:t>The word </a:t>
            </a:r>
            <a:r>
              <a:rPr lang="en-US" i="1" dirty="0" err="1"/>
              <a:t>proskopē</a:t>
            </a:r>
            <a:r>
              <a:rPr lang="en-US" dirty="0"/>
              <a:t> (furtherance) means “a movement forward to an improved state, progress, advancement, furtherance” (BDAG, 871).</a:t>
            </a:r>
          </a:p>
          <a:p>
            <a:r>
              <a:rPr lang="en-US" dirty="0"/>
              <a:t>Ralph P. Martin commented that this word describes “advancement in spite of obstructions and dangers which would block the path of the </a:t>
            </a:r>
            <a:r>
              <a:rPr lang="en-US" dirty="0" err="1"/>
              <a:t>traveller</a:t>
            </a:r>
            <a:r>
              <a:rPr lang="en-US" dirty="0"/>
              <a:t>” (</a:t>
            </a:r>
            <a:r>
              <a:rPr lang="en-US" i="1" dirty="0"/>
              <a:t>Philippians: An Introduction and Commentary</a:t>
            </a:r>
            <a:r>
              <a:rPr lang="en-US" dirty="0"/>
              <a:t>, 75).</a:t>
            </a:r>
          </a:p>
          <a:p>
            <a:r>
              <a:rPr lang="en-US" dirty="0"/>
              <a:t>Paul had long desired to preach in Rome (Rom. 1:10-13; 15:22-24).</a:t>
            </a:r>
          </a:p>
          <a:p>
            <a:endParaRPr lang="en-US" dirty="0"/>
          </a:p>
        </p:txBody>
      </p:sp>
    </p:spTree>
    <p:extLst>
      <p:ext uri="{BB962C8B-B14F-4D97-AF65-F5344CB8AC3E}">
        <p14:creationId xmlns:p14="http://schemas.microsoft.com/office/powerpoint/2010/main" val="289490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5B2D-BA41-C586-792A-61FDA7A2C71E}"/>
              </a:ext>
            </a:extLst>
          </p:cNvPr>
          <p:cNvSpPr>
            <a:spLocks noGrp="1"/>
          </p:cNvSpPr>
          <p:nvPr>
            <p:ph type="title"/>
          </p:nvPr>
        </p:nvSpPr>
        <p:spPr/>
        <p:txBody>
          <a:bodyPr/>
          <a:lstStyle/>
          <a:p>
            <a:r>
              <a:rPr lang="en-US" dirty="0"/>
              <a:t>Paul’s Circumstances</a:t>
            </a:r>
          </a:p>
        </p:txBody>
      </p:sp>
      <p:sp>
        <p:nvSpPr>
          <p:cNvPr id="3" name="Content Placeholder 2">
            <a:extLst>
              <a:ext uri="{FF2B5EF4-FFF2-40B4-BE49-F238E27FC236}">
                <a16:creationId xmlns:a16="http://schemas.microsoft.com/office/drawing/2014/main" id="{5B701432-8407-DA0F-D063-172547FB295F}"/>
              </a:ext>
            </a:extLst>
          </p:cNvPr>
          <p:cNvSpPr>
            <a:spLocks noGrp="1"/>
          </p:cNvSpPr>
          <p:nvPr>
            <p:ph idx="1"/>
          </p:nvPr>
        </p:nvSpPr>
        <p:spPr/>
        <p:txBody>
          <a:bodyPr>
            <a:normAutofit fontScale="92500"/>
          </a:bodyPr>
          <a:lstStyle/>
          <a:p>
            <a:r>
              <a:rPr lang="en-US" dirty="0"/>
              <a:t>That his suffering for the gospel had become known among the soldiers bound to him and also to many others (1:13).</a:t>
            </a:r>
          </a:p>
          <a:p>
            <a:r>
              <a:rPr lang="en-US" dirty="0"/>
              <a:t>It must have seemed strange to the Roman soldiers that. . .</a:t>
            </a:r>
          </a:p>
          <a:p>
            <a:pPr lvl="1"/>
            <a:r>
              <a:rPr lang="en-US" dirty="0"/>
              <a:t>One would be willing to suffer for his faith in someone who had been crucified.</a:t>
            </a:r>
          </a:p>
          <a:p>
            <a:pPr lvl="1"/>
            <a:r>
              <a:rPr lang="en-US" dirty="0"/>
              <a:t>He was not a political threat to the administration in power nor a civil wrongdoer guilty of some kind of crime.</a:t>
            </a:r>
          </a:p>
          <a:p>
            <a:r>
              <a:rPr lang="en-US" dirty="0"/>
              <a:t>He bore the punishment with such grace. Martin commented, “For Christ (lit. ‘in Christ’) may also be taken to mean that it was Paul’s example of the way in which he bore his suffering in Christ, i.e. as a Christian in union with his Lord, that gave point and power to his witness” (ibid., 75).</a:t>
            </a:r>
          </a:p>
        </p:txBody>
      </p:sp>
    </p:spTree>
    <p:extLst>
      <p:ext uri="{BB962C8B-B14F-4D97-AF65-F5344CB8AC3E}">
        <p14:creationId xmlns:p14="http://schemas.microsoft.com/office/powerpoint/2010/main" val="137131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500</TotalTime>
  <Words>2160</Words>
  <Application>Microsoft Office PowerPoint</Application>
  <PresentationFormat>Widescreen</PresentationFormat>
  <Paragraphs>107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Source Sans Pro Black</vt:lpstr>
      <vt:lpstr>Source Sans Pro Semibold</vt:lpstr>
      <vt:lpstr>Office Theme</vt:lpstr>
      <vt:lpstr>PowerPoint Presentation</vt:lpstr>
      <vt:lpstr>PowerPoint Presentation</vt:lpstr>
      <vt:lpstr>Historical Context</vt:lpstr>
      <vt:lpstr>What I Would Want Brethren to Know</vt:lpstr>
      <vt:lpstr>Philippians 1:12-17</vt:lpstr>
      <vt:lpstr>PowerPoint Presentation</vt:lpstr>
      <vt:lpstr>1. What Paul Wants the Philippians to Know</vt:lpstr>
      <vt:lpstr>For the Furtherance of the Gospel</vt:lpstr>
      <vt:lpstr>Paul’s Circumstances</vt:lpstr>
      <vt:lpstr>Word Spread</vt:lpstr>
      <vt:lpstr>A Second Effect</vt:lpstr>
      <vt:lpstr>Same as Jerusalem Saints</vt:lpstr>
      <vt:lpstr>Peter and John in Acts 4:23-30</vt:lpstr>
      <vt:lpstr>God’s Answer to the Prayer</vt:lpstr>
      <vt:lpstr>2. Some Preachers Have Evil Motives</vt:lpstr>
      <vt:lpstr>Base Motives</vt:lpstr>
      <vt:lpstr>Proper Motives</vt:lpstr>
      <vt:lpstr>Who Were These Men?</vt:lpstr>
      <vt:lpstr>3. I Am Set for the Defense of the Gospel</vt:lpstr>
      <vt:lpstr>Definitions</vt:lpstr>
      <vt:lpstr>Issues to Defend</vt:lpstr>
      <vt:lpstr>Sexual Issues</vt:lpstr>
      <vt:lpstr>Filthy Language</vt:lpstr>
      <vt:lpstr>Other Issues</vt:lpstr>
      <vt:lpstr>Are You Prepared?</vt:lpstr>
      <vt:lpstr>With Empathy</vt:lpstr>
      <vt:lpstr>Conclusion</vt:lpstr>
      <vt:lpstr>Are We “Set”?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60</cp:revision>
  <dcterms:created xsi:type="dcterms:W3CDTF">2022-05-27T13:44:17Z</dcterms:created>
  <dcterms:modified xsi:type="dcterms:W3CDTF">2022-08-28T11:56:58Z</dcterms:modified>
</cp:coreProperties>
</file>