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9" r:id="rId2"/>
    <p:sldId id="356" r:id="rId3"/>
    <p:sldId id="357" r:id="rId4"/>
    <p:sldId id="358" r:id="rId5"/>
    <p:sldId id="360" r:id="rId6"/>
    <p:sldId id="359" r:id="rId7"/>
    <p:sldId id="361" r:id="rId8"/>
    <p:sldId id="362" r:id="rId9"/>
    <p:sldId id="363" r:id="rId10"/>
    <p:sldId id="364" r:id="rId11"/>
    <p:sldId id="365" r:id="rId12"/>
    <p:sldId id="366" r:id="rId13"/>
    <p:sldId id="367" r:id="rId14"/>
    <p:sldId id="368" r:id="rId15"/>
    <p:sldId id="372" r:id="rId16"/>
    <p:sldId id="370" r:id="rId17"/>
    <p:sldId id="371" r:id="rId18"/>
    <p:sldId id="369" r:id="rId19"/>
    <p:sldId id="373" r:id="rId20"/>
    <p:sldId id="374" r:id="rId21"/>
    <p:sldId id="375" r:id="rId22"/>
    <p:sldId id="376" r:id="rId23"/>
    <p:sldId id="377" r:id="rId24"/>
    <p:sldId id="378" r:id="rId25"/>
    <p:sldId id="379" r:id="rId26"/>
    <p:sldId id="38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1D11"/>
    <a:srgbClr val="C6B259"/>
    <a:srgbClr val="723736"/>
    <a:srgbClr val="A23C30"/>
    <a:srgbClr val="D5684B"/>
    <a:srgbClr val="1D3D81"/>
    <a:srgbClr val="788945"/>
    <a:srgbClr val="CF4B5E"/>
    <a:srgbClr val="462F29"/>
    <a:srgbClr val="EFD0B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8684C-0C55-45E8-80E2-B6E8564480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959AFD-3D78-4A01-8925-1D85824F08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0670F8-311E-4B49-BC74-E855B9164244}"/>
              </a:ext>
            </a:extLst>
          </p:cNvPr>
          <p:cNvSpPr>
            <a:spLocks noGrp="1"/>
          </p:cNvSpPr>
          <p:nvPr>
            <p:ph type="dt" sz="half" idx="10"/>
          </p:nvPr>
        </p:nvSpPr>
        <p:spPr/>
        <p:txBody>
          <a:bodyPr/>
          <a:lstStyle/>
          <a:p>
            <a:fld id="{B2D8B8F1-9098-4AF8-9193-4142E79ED368}" type="datetimeFigureOut">
              <a:rPr lang="en-US" smtClean="0"/>
              <a:t>9/4/2022</a:t>
            </a:fld>
            <a:endParaRPr lang="en-US"/>
          </a:p>
        </p:txBody>
      </p:sp>
      <p:sp>
        <p:nvSpPr>
          <p:cNvPr id="5" name="Footer Placeholder 4">
            <a:extLst>
              <a:ext uri="{FF2B5EF4-FFF2-40B4-BE49-F238E27FC236}">
                <a16:creationId xmlns:a16="http://schemas.microsoft.com/office/drawing/2014/main" id="{D43EDB2F-2BCC-4AFA-9AA9-1052518987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D2967A-33EB-44A1-9AED-0D0E10EC6426}"/>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199407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A3C18-130F-42B0-859F-70F981A259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CF9B8B-D46E-485F-8D04-72EEB896FF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3405FC-81DF-4CA2-B648-F2209D03D50C}"/>
              </a:ext>
            </a:extLst>
          </p:cNvPr>
          <p:cNvSpPr>
            <a:spLocks noGrp="1"/>
          </p:cNvSpPr>
          <p:nvPr>
            <p:ph type="dt" sz="half" idx="10"/>
          </p:nvPr>
        </p:nvSpPr>
        <p:spPr/>
        <p:txBody>
          <a:bodyPr/>
          <a:lstStyle/>
          <a:p>
            <a:fld id="{B2D8B8F1-9098-4AF8-9193-4142E79ED368}" type="datetimeFigureOut">
              <a:rPr lang="en-US" smtClean="0"/>
              <a:t>9/4/2022</a:t>
            </a:fld>
            <a:endParaRPr lang="en-US"/>
          </a:p>
        </p:txBody>
      </p:sp>
      <p:sp>
        <p:nvSpPr>
          <p:cNvPr id="5" name="Footer Placeholder 4">
            <a:extLst>
              <a:ext uri="{FF2B5EF4-FFF2-40B4-BE49-F238E27FC236}">
                <a16:creationId xmlns:a16="http://schemas.microsoft.com/office/drawing/2014/main" id="{120DCF02-BBFD-4F34-B66C-A8561920F2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AFAF25-6F7C-474E-A97D-8BA644BD32DC}"/>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542148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D04279-96E9-4F51-B1C5-9A0BA52C18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C7D03E-60BE-43EB-B18C-EB0839287F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783B66-F024-4F26-879F-DC5959A934F1}"/>
              </a:ext>
            </a:extLst>
          </p:cNvPr>
          <p:cNvSpPr>
            <a:spLocks noGrp="1"/>
          </p:cNvSpPr>
          <p:nvPr>
            <p:ph type="dt" sz="half" idx="10"/>
          </p:nvPr>
        </p:nvSpPr>
        <p:spPr/>
        <p:txBody>
          <a:bodyPr/>
          <a:lstStyle/>
          <a:p>
            <a:fld id="{B2D8B8F1-9098-4AF8-9193-4142E79ED368}" type="datetimeFigureOut">
              <a:rPr lang="en-US" smtClean="0"/>
              <a:t>9/4/2022</a:t>
            </a:fld>
            <a:endParaRPr lang="en-US"/>
          </a:p>
        </p:txBody>
      </p:sp>
      <p:sp>
        <p:nvSpPr>
          <p:cNvPr id="5" name="Footer Placeholder 4">
            <a:extLst>
              <a:ext uri="{FF2B5EF4-FFF2-40B4-BE49-F238E27FC236}">
                <a16:creationId xmlns:a16="http://schemas.microsoft.com/office/drawing/2014/main" id="{C2777EBA-E220-4A6D-9711-2260C64B23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709902-918D-4B5A-BE0B-8747C9F9858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06458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469F0-209E-4DAF-95E0-C9D6667C734B}"/>
              </a:ext>
            </a:extLst>
          </p:cNvPr>
          <p:cNvSpPr>
            <a:spLocks noGrp="1"/>
          </p:cNvSpPr>
          <p:nvPr>
            <p:ph type="title"/>
          </p:nvPr>
        </p:nvSpPr>
        <p:spPr/>
        <p:txBody>
          <a:bodyPr/>
          <a:lstStyle>
            <a:lvl1pPr>
              <a:defRPr>
                <a:latin typeface="+mj-lt"/>
              </a:defRPr>
            </a:lvl1pPr>
          </a:lstStyle>
          <a:p>
            <a:r>
              <a:rPr lang="en-US" dirty="0"/>
              <a:t>Click to edit Master title style</a:t>
            </a:r>
          </a:p>
        </p:txBody>
      </p:sp>
      <p:sp>
        <p:nvSpPr>
          <p:cNvPr id="3" name="Content Placeholder 2">
            <a:extLst>
              <a:ext uri="{FF2B5EF4-FFF2-40B4-BE49-F238E27FC236}">
                <a16:creationId xmlns:a16="http://schemas.microsoft.com/office/drawing/2014/main" id="{D0CAE664-B815-4EBC-B42F-138ADE9F57E2}"/>
              </a:ext>
            </a:extLst>
          </p:cNvPr>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290E768-88F0-40D9-B264-E740B0C81F27}"/>
              </a:ext>
            </a:extLst>
          </p:cNvPr>
          <p:cNvSpPr>
            <a:spLocks noGrp="1"/>
          </p:cNvSpPr>
          <p:nvPr>
            <p:ph type="dt" sz="half" idx="10"/>
          </p:nvPr>
        </p:nvSpPr>
        <p:spPr/>
        <p:txBody>
          <a:bodyPr/>
          <a:lstStyle/>
          <a:p>
            <a:fld id="{B2D8B8F1-9098-4AF8-9193-4142E79ED368}" type="datetimeFigureOut">
              <a:rPr lang="en-US" smtClean="0"/>
              <a:t>9/4/2022</a:t>
            </a:fld>
            <a:endParaRPr lang="en-US"/>
          </a:p>
        </p:txBody>
      </p:sp>
      <p:sp>
        <p:nvSpPr>
          <p:cNvPr id="5" name="Footer Placeholder 4">
            <a:extLst>
              <a:ext uri="{FF2B5EF4-FFF2-40B4-BE49-F238E27FC236}">
                <a16:creationId xmlns:a16="http://schemas.microsoft.com/office/drawing/2014/main" id="{4859A2B6-8DA0-478E-95BF-615F2D6C9A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F6EA12-FA3D-4A6F-AC50-7CB6CEE8F80B}"/>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569117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0FB5F-9710-42EB-9CAC-E9F83C6E97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32C872-3CFA-4E36-92E7-7103490E36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45EBD4-3AC9-45CB-9C63-502DEAE85469}"/>
              </a:ext>
            </a:extLst>
          </p:cNvPr>
          <p:cNvSpPr>
            <a:spLocks noGrp="1"/>
          </p:cNvSpPr>
          <p:nvPr>
            <p:ph type="dt" sz="half" idx="10"/>
          </p:nvPr>
        </p:nvSpPr>
        <p:spPr/>
        <p:txBody>
          <a:bodyPr/>
          <a:lstStyle/>
          <a:p>
            <a:fld id="{B2D8B8F1-9098-4AF8-9193-4142E79ED368}" type="datetimeFigureOut">
              <a:rPr lang="en-US" smtClean="0"/>
              <a:t>9/4/2022</a:t>
            </a:fld>
            <a:endParaRPr lang="en-US"/>
          </a:p>
        </p:txBody>
      </p:sp>
      <p:sp>
        <p:nvSpPr>
          <p:cNvPr id="5" name="Footer Placeholder 4">
            <a:extLst>
              <a:ext uri="{FF2B5EF4-FFF2-40B4-BE49-F238E27FC236}">
                <a16:creationId xmlns:a16="http://schemas.microsoft.com/office/drawing/2014/main" id="{4E4164B2-4293-4C8B-992F-5CC36C5B13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DE91A7-7B35-4C93-B316-FC3DE1EAFE83}"/>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370845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9AE7B-27D2-4C44-B204-4D5B25CB69D0}"/>
              </a:ext>
            </a:extLst>
          </p:cNvPr>
          <p:cNvSpPr>
            <a:spLocks noGrp="1"/>
          </p:cNvSpPr>
          <p:nvPr>
            <p:ph type="title"/>
          </p:nvPr>
        </p:nvSpPr>
        <p:spPr/>
        <p:txBody>
          <a:bodyPr/>
          <a:lstStyle>
            <a:lvl1pPr algn="ctr">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E1AA215-F25E-451D-9524-30FFDDC306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9D64EB-3A19-4D96-8E04-FEF33A31E9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CF5120-129F-4DDD-9119-C8F6B35B8439}"/>
              </a:ext>
            </a:extLst>
          </p:cNvPr>
          <p:cNvSpPr>
            <a:spLocks noGrp="1"/>
          </p:cNvSpPr>
          <p:nvPr>
            <p:ph type="dt" sz="half" idx="10"/>
          </p:nvPr>
        </p:nvSpPr>
        <p:spPr/>
        <p:txBody>
          <a:bodyPr/>
          <a:lstStyle/>
          <a:p>
            <a:fld id="{B2D8B8F1-9098-4AF8-9193-4142E79ED368}" type="datetimeFigureOut">
              <a:rPr lang="en-US" smtClean="0"/>
              <a:t>9/4/2022</a:t>
            </a:fld>
            <a:endParaRPr lang="en-US"/>
          </a:p>
        </p:txBody>
      </p:sp>
      <p:sp>
        <p:nvSpPr>
          <p:cNvPr id="6" name="Footer Placeholder 5">
            <a:extLst>
              <a:ext uri="{FF2B5EF4-FFF2-40B4-BE49-F238E27FC236}">
                <a16:creationId xmlns:a16="http://schemas.microsoft.com/office/drawing/2014/main" id="{BB26E8A7-376D-42EF-89A1-E1B3B11122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117E5E-12E5-41D3-BF0C-E8C6F23C329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612143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EF9CF-694E-46EB-8D5D-6443C24BCE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D5EAC9-8E87-4B30-800B-A09A95C500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F14CE9-9C06-4FC6-AF2D-8050426EA9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8D84BD-3244-4ACC-8880-C2B9263ECA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5E0583-3A54-4438-8037-35B81C41EC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02BAE4-1B6F-492E-92EE-B06404D7BD29}"/>
              </a:ext>
            </a:extLst>
          </p:cNvPr>
          <p:cNvSpPr>
            <a:spLocks noGrp="1"/>
          </p:cNvSpPr>
          <p:nvPr>
            <p:ph type="dt" sz="half" idx="10"/>
          </p:nvPr>
        </p:nvSpPr>
        <p:spPr/>
        <p:txBody>
          <a:bodyPr/>
          <a:lstStyle/>
          <a:p>
            <a:fld id="{B2D8B8F1-9098-4AF8-9193-4142E79ED368}" type="datetimeFigureOut">
              <a:rPr lang="en-US" smtClean="0"/>
              <a:t>9/4/2022</a:t>
            </a:fld>
            <a:endParaRPr lang="en-US"/>
          </a:p>
        </p:txBody>
      </p:sp>
      <p:sp>
        <p:nvSpPr>
          <p:cNvPr id="8" name="Footer Placeholder 7">
            <a:extLst>
              <a:ext uri="{FF2B5EF4-FFF2-40B4-BE49-F238E27FC236}">
                <a16:creationId xmlns:a16="http://schemas.microsoft.com/office/drawing/2014/main" id="{4DA55760-865F-4EC1-B3E9-21F6A7B8C6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BA8295-4E33-48F2-9183-FDC0A9D4A2B4}"/>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334637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1D2E7-6BE1-4C3C-BB32-C8E3FB40E8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0FB3EF-D215-48C0-BFA3-BB904CB1D683}"/>
              </a:ext>
            </a:extLst>
          </p:cNvPr>
          <p:cNvSpPr>
            <a:spLocks noGrp="1"/>
          </p:cNvSpPr>
          <p:nvPr>
            <p:ph type="dt" sz="half" idx="10"/>
          </p:nvPr>
        </p:nvSpPr>
        <p:spPr/>
        <p:txBody>
          <a:bodyPr/>
          <a:lstStyle/>
          <a:p>
            <a:fld id="{B2D8B8F1-9098-4AF8-9193-4142E79ED368}" type="datetimeFigureOut">
              <a:rPr lang="en-US" smtClean="0"/>
              <a:t>9/4/2022</a:t>
            </a:fld>
            <a:endParaRPr lang="en-US"/>
          </a:p>
        </p:txBody>
      </p:sp>
      <p:sp>
        <p:nvSpPr>
          <p:cNvPr id="4" name="Footer Placeholder 3">
            <a:extLst>
              <a:ext uri="{FF2B5EF4-FFF2-40B4-BE49-F238E27FC236}">
                <a16:creationId xmlns:a16="http://schemas.microsoft.com/office/drawing/2014/main" id="{85FDC419-E590-4127-AE7E-78533AABC7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CFBF6F-B2E0-4A83-99AF-203A79EEA2B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779243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3801F5-3691-4936-A9DB-3B50E7F4E24E}"/>
              </a:ext>
            </a:extLst>
          </p:cNvPr>
          <p:cNvSpPr>
            <a:spLocks noGrp="1"/>
          </p:cNvSpPr>
          <p:nvPr>
            <p:ph type="dt" sz="half" idx="10"/>
          </p:nvPr>
        </p:nvSpPr>
        <p:spPr/>
        <p:txBody>
          <a:bodyPr/>
          <a:lstStyle/>
          <a:p>
            <a:fld id="{B2D8B8F1-9098-4AF8-9193-4142E79ED368}" type="datetimeFigureOut">
              <a:rPr lang="en-US" smtClean="0"/>
              <a:t>9/4/2022</a:t>
            </a:fld>
            <a:endParaRPr lang="en-US"/>
          </a:p>
        </p:txBody>
      </p:sp>
      <p:sp>
        <p:nvSpPr>
          <p:cNvPr id="3" name="Footer Placeholder 2">
            <a:extLst>
              <a:ext uri="{FF2B5EF4-FFF2-40B4-BE49-F238E27FC236}">
                <a16:creationId xmlns:a16="http://schemas.microsoft.com/office/drawing/2014/main" id="{9416DA89-FBDB-48E3-8464-9BF43DE73B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4D0653-BF4F-4E4A-AF27-531149A4A6E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45777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101B-8707-4105-A773-F19C64E26A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EA59C5-B0F8-4415-9030-83C6AEBA1F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42D337-B170-409B-8D9D-FB9510EAF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C0C73C-A2AB-443F-AC03-DEC8F794930D}"/>
              </a:ext>
            </a:extLst>
          </p:cNvPr>
          <p:cNvSpPr>
            <a:spLocks noGrp="1"/>
          </p:cNvSpPr>
          <p:nvPr>
            <p:ph type="dt" sz="half" idx="10"/>
          </p:nvPr>
        </p:nvSpPr>
        <p:spPr/>
        <p:txBody>
          <a:bodyPr/>
          <a:lstStyle/>
          <a:p>
            <a:fld id="{B2D8B8F1-9098-4AF8-9193-4142E79ED368}" type="datetimeFigureOut">
              <a:rPr lang="en-US" smtClean="0"/>
              <a:t>9/4/2022</a:t>
            </a:fld>
            <a:endParaRPr lang="en-US"/>
          </a:p>
        </p:txBody>
      </p:sp>
      <p:sp>
        <p:nvSpPr>
          <p:cNvPr id="6" name="Footer Placeholder 5">
            <a:extLst>
              <a:ext uri="{FF2B5EF4-FFF2-40B4-BE49-F238E27FC236}">
                <a16:creationId xmlns:a16="http://schemas.microsoft.com/office/drawing/2014/main" id="{1A971F78-3166-4B8A-9502-EC07C5783B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1B8C20-7918-45E9-AB23-66137F7066C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359010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0EC0A-47F3-4B4B-B12C-C092935CD6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4359DC-1BF9-41CE-88C8-17CAC99835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7B6E05-E329-4A53-8A7F-8E5328B972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3F0B44-24FB-40EC-B34A-5520714F50FF}"/>
              </a:ext>
            </a:extLst>
          </p:cNvPr>
          <p:cNvSpPr>
            <a:spLocks noGrp="1"/>
          </p:cNvSpPr>
          <p:nvPr>
            <p:ph type="dt" sz="half" idx="10"/>
          </p:nvPr>
        </p:nvSpPr>
        <p:spPr/>
        <p:txBody>
          <a:bodyPr/>
          <a:lstStyle/>
          <a:p>
            <a:fld id="{B2D8B8F1-9098-4AF8-9193-4142E79ED368}" type="datetimeFigureOut">
              <a:rPr lang="en-US" smtClean="0"/>
              <a:t>9/4/2022</a:t>
            </a:fld>
            <a:endParaRPr lang="en-US"/>
          </a:p>
        </p:txBody>
      </p:sp>
      <p:sp>
        <p:nvSpPr>
          <p:cNvPr id="6" name="Footer Placeholder 5">
            <a:extLst>
              <a:ext uri="{FF2B5EF4-FFF2-40B4-BE49-F238E27FC236}">
                <a16:creationId xmlns:a16="http://schemas.microsoft.com/office/drawing/2014/main" id="{F987F805-D3E1-4103-9466-7B651037C0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E47A20-271C-4FA0-963C-6D8BF93005D5}"/>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878753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795B85-C0D8-4DE0-AD78-DA04317DE646}"/>
              </a:ext>
            </a:extLst>
          </p:cNvPr>
          <p:cNvSpPr>
            <a:spLocks noGrp="1"/>
          </p:cNvSpPr>
          <p:nvPr>
            <p:ph type="title"/>
          </p:nvPr>
        </p:nvSpPr>
        <p:spPr>
          <a:xfrm>
            <a:off x="838200" y="365125"/>
            <a:ext cx="10515600" cy="1325563"/>
          </a:xfrm>
          <a:prstGeom prst="rect">
            <a:avLst/>
          </a:prstGeom>
          <a:solidFill>
            <a:srgbClr val="C6B259">
              <a:alpha val="60000"/>
            </a:srgbClr>
          </a:solidFill>
          <a:ln w="28575">
            <a:solidFill>
              <a:schemeClr val="tx1"/>
            </a:solidFill>
          </a:ln>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1DE59A7-94E0-4AFA-9372-F02AFA91D8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0B32D40-1B6B-4889-9BE1-148ECADB96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D8B8F1-9098-4AF8-9193-4142E79ED368}" type="datetimeFigureOut">
              <a:rPr lang="en-US" smtClean="0"/>
              <a:t>9/4/2022</a:t>
            </a:fld>
            <a:endParaRPr lang="en-US"/>
          </a:p>
        </p:txBody>
      </p:sp>
      <p:sp>
        <p:nvSpPr>
          <p:cNvPr id="5" name="Footer Placeholder 4">
            <a:extLst>
              <a:ext uri="{FF2B5EF4-FFF2-40B4-BE49-F238E27FC236}">
                <a16:creationId xmlns:a16="http://schemas.microsoft.com/office/drawing/2014/main" id="{11FC3B06-BBB1-43B0-85D4-3FB95F92CC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202870-6B3E-49DE-99E0-B40A1DE336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ACE13-1B56-4700-A513-8157BAA78198}" type="slidenum">
              <a:rPr lang="en-US" smtClean="0"/>
              <a:t>‹#›</a:t>
            </a:fld>
            <a:endParaRPr lang="en-US"/>
          </a:p>
        </p:txBody>
      </p:sp>
    </p:spTree>
    <p:extLst>
      <p:ext uri="{BB962C8B-B14F-4D97-AF65-F5344CB8AC3E}">
        <p14:creationId xmlns:p14="http://schemas.microsoft.com/office/powerpoint/2010/main" val="2231010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000" b="1" kern="1200">
          <a:solidFill>
            <a:srgbClr val="3F1D11"/>
          </a:solidFill>
          <a:effectLst>
            <a:outerShdw blurRad="38100" dist="38100" dir="2700000" algn="tl">
              <a:srgbClr val="000000">
                <a:alpha val="43137"/>
              </a:srgbClr>
            </a:outerShdw>
          </a:effectLst>
          <a:latin typeface="+mj-lt"/>
          <a:ea typeface="Adobe Gothic Std B" panose="020B0800000000000000"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Adobe Gothic Std B" panose="020B08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Adobe Gothic Std B" panose="020B08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Adobe Gothic Std B" panose="020B08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5791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35595-64D3-42ED-4E7F-8D0BD48B7193}"/>
              </a:ext>
            </a:extLst>
          </p:cNvPr>
          <p:cNvSpPr>
            <a:spLocks noGrp="1"/>
          </p:cNvSpPr>
          <p:nvPr>
            <p:ph type="title"/>
          </p:nvPr>
        </p:nvSpPr>
        <p:spPr/>
        <p:txBody>
          <a:bodyPr/>
          <a:lstStyle/>
          <a:p>
            <a:r>
              <a:rPr lang="en-US" dirty="0"/>
              <a:t>Hurt People Hurt People</a:t>
            </a:r>
          </a:p>
        </p:txBody>
      </p:sp>
      <p:sp>
        <p:nvSpPr>
          <p:cNvPr id="3" name="Content Placeholder 2">
            <a:extLst>
              <a:ext uri="{FF2B5EF4-FFF2-40B4-BE49-F238E27FC236}">
                <a16:creationId xmlns:a16="http://schemas.microsoft.com/office/drawing/2014/main" id="{EAE11266-8D19-E020-518D-5315472303CF}"/>
              </a:ext>
            </a:extLst>
          </p:cNvPr>
          <p:cNvSpPr>
            <a:spLocks noGrp="1"/>
          </p:cNvSpPr>
          <p:nvPr>
            <p:ph idx="1"/>
          </p:nvPr>
        </p:nvSpPr>
        <p:spPr/>
        <p:txBody>
          <a:bodyPr/>
          <a:lstStyle/>
          <a:p>
            <a:r>
              <a:rPr lang="en-US" dirty="0"/>
              <a:t>And everyone is hurt or has been hurt in some way in this world; nobody has the perfect life. </a:t>
            </a:r>
          </a:p>
          <a:p>
            <a:r>
              <a:rPr lang="en-US" dirty="0"/>
              <a:t>The hurts of life can harden us and make us cautious, maybe even bitter, causing us to only look out for ourselves. </a:t>
            </a:r>
          </a:p>
          <a:p>
            <a:r>
              <a:rPr lang="en-US" dirty="0"/>
              <a:t>It is easy for hurt people to continue the cycle of hurting other people, whether they realize it or not. </a:t>
            </a:r>
          </a:p>
          <a:p>
            <a:r>
              <a:rPr lang="en-US" dirty="0"/>
              <a:t>But if everyone hurts in some way, how do we stop this cycle of hurting others?</a:t>
            </a:r>
          </a:p>
          <a:p>
            <a:endParaRPr lang="en-US" dirty="0"/>
          </a:p>
        </p:txBody>
      </p:sp>
    </p:spTree>
    <p:extLst>
      <p:ext uri="{BB962C8B-B14F-4D97-AF65-F5344CB8AC3E}">
        <p14:creationId xmlns:p14="http://schemas.microsoft.com/office/powerpoint/2010/main" val="2448235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E2B60-07ED-34DC-F407-3358C3005915}"/>
              </a:ext>
            </a:extLst>
          </p:cNvPr>
          <p:cNvSpPr>
            <a:spLocks noGrp="1"/>
          </p:cNvSpPr>
          <p:nvPr>
            <p:ph type="title"/>
          </p:nvPr>
        </p:nvSpPr>
        <p:spPr/>
        <p:txBody>
          <a:bodyPr/>
          <a:lstStyle/>
          <a:p>
            <a:r>
              <a:rPr lang="en-US" dirty="0"/>
              <a:t>Does Motive Count?</a:t>
            </a:r>
          </a:p>
        </p:txBody>
      </p:sp>
      <p:sp>
        <p:nvSpPr>
          <p:cNvPr id="3" name="Content Placeholder 2">
            <a:extLst>
              <a:ext uri="{FF2B5EF4-FFF2-40B4-BE49-F238E27FC236}">
                <a16:creationId xmlns:a16="http://schemas.microsoft.com/office/drawing/2014/main" id="{634E534E-4D55-4356-F6E8-770076E85F54}"/>
              </a:ext>
            </a:extLst>
          </p:cNvPr>
          <p:cNvSpPr>
            <a:spLocks noGrp="1"/>
          </p:cNvSpPr>
          <p:nvPr>
            <p:ph idx="1"/>
          </p:nvPr>
        </p:nvSpPr>
        <p:spPr/>
        <p:txBody>
          <a:bodyPr/>
          <a:lstStyle/>
          <a:p>
            <a:r>
              <a:rPr lang="en-US" dirty="0"/>
              <a:t>Sometimes our hurting others is premeditated and intentional; at other times, it is thoughtless and unintended.</a:t>
            </a:r>
          </a:p>
          <a:p>
            <a:r>
              <a:rPr lang="en-US" dirty="0"/>
              <a:t>Stating that one’s action was thoughtless and unintended to hurt is not said to minimize the pain the victim is suffering. </a:t>
            </a:r>
          </a:p>
          <a:p>
            <a:pPr lvl="1"/>
            <a:r>
              <a:rPr lang="en-US" dirty="0"/>
              <a:t>I once was rear-ended by a car that could not stop quickly enough. I knew it was unintentional, because I barely avoided rear-ending the driver in front of me.</a:t>
            </a:r>
          </a:p>
          <a:p>
            <a:pPr lvl="1"/>
            <a:r>
              <a:rPr lang="en-US" dirty="0"/>
              <a:t>But, the next morning I still had whiplash. </a:t>
            </a:r>
          </a:p>
          <a:p>
            <a:r>
              <a:rPr lang="en-US" dirty="0"/>
              <a:t>Sometimes our conduct causes suffering and occasionally even death, even though it was unintended to hurt.</a:t>
            </a:r>
          </a:p>
          <a:p>
            <a:endParaRPr lang="en-US" dirty="0"/>
          </a:p>
        </p:txBody>
      </p:sp>
    </p:spTree>
    <p:extLst>
      <p:ext uri="{BB962C8B-B14F-4D97-AF65-F5344CB8AC3E}">
        <p14:creationId xmlns:p14="http://schemas.microsoft.com/office/powerpoint/2010/main" val="1963566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42E0C-9E93-FE41-F4C9-083DEB16306B}"/>
              </a:ext>
            </a:extLst>
          </p:cNvPr>
          <p:cNvSpPr>
            <a:spLocks noGrp="1"/>
          </p:cNvSpPr>
          <p:nvPr>
            <p:ph type="title"/>
          </p:nvPr>
        </p:nvSpPr>
        <p:spPr/>
        <p:txBody>
          <a:bodyPr/>
          <a:lstStyle/>
          <a:p>
            <a:r>
              <a:rPr lang="en-US" dirty="0"/>
              <a:t>Learning to Love Like God Loves</a:t>
            </a:r>
          </a:p>
        </p:txBody>
      </p:sp>
      <p:pic>
        <p:nvPicPr>
          <p:cNvPr id="5122" name="Picture 2" descr="God's Love: Unchanging, Unending, Unconditional! - Andrew Wommack Ministries">
            <a:extLst>
              <a:ext uri="{FF2B5EF4-FFF2-40B4-BE49-F238E27FC236}">
                <a16:creationId xmlns:a16="http://schemas.microsoft.com/office/drawing/2014/main" id="{812768D7-DC7A-0AC8-3ED7-BEEF452696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956" y="1856337"/>
            <a:ext cx="10463844" cy="4722620"/>
          </a:xfrm>
          <a:prstGeom prst="rect">
            <a:avLst/>
          </a:prstGeom>
          <a:noFill/>
          <a:ln>
            <a:solidFill>
              <a:srgbClr val="3F1D1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4841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D1D19-5BDE-8D10-B53A-87C5EAC4B068}"/>
              </a:ext>
            </a:extLst>
          </p:cNvPr>
          <p:cNvSpPr>
            <a:spLocks noGrp="1"/>
          </p:cNvSpPr>
          <p:nvPr>
            <p:ph type="title"/>
          </p:nvPr>
        </p:nvSpPr>
        <p:spPr/>
        <p:txBody>
          <a:bodyPr/>
          <a:lstStyle/>
          <a:p>
            <a:r>
              <a:rPr lang="en-US" dirty="0"/>
              <a:t>Romans 5:5-8</a:t>
            </a:r>
          </a:p>
        </p:txBody>
      </p:sp>
      <p:sp>
        <p:nvSpPr>
          <p:cNvPr id="3" name="Content Placeholder 2">
            <a:extLst>
              <a:ext uri="{FF2B5EF4-FFF2-40B4-BE49-F238E27FC236}">
                <a16:creationId xmlns:a16="http://schemas.microsoft.com/office/drawing/2014/main" id="{2F7E7339-025C-2C43-3744-36A084454805}"/>
              </a:ext>
            </a:extLst>
          </p:cNvPr>
          <p:cNvSpPr>
            <a:spLocks noGrp="1"/>
          </p:cNvSpPr>
          <p:nvPr>
            <p:ph idx="1"/>
          </p:nvPr>
        </p:nvSpPr>
        <p:spPr/>
        <p:txBody>
          <a:bodyPr/>
          <a:lstStyle/>
          <a:p>
            <a:r>
              <a:rPr lang="en-US" dirty="0"/>
              <a:t>“Now hope does not disappoint, </a:t>
            </a:r>
            <a:r>
              <a:rPr lang="en-US" dirty="0">
                <a:solidFill>
                  <a:srgbClr val="3F1D11"/>
                </a:solidFill>
                <a:latin typeface="+mj-lt"/>
              </a:rPr>
              <a:t>because the love of God has been poured out in our hearts</a:t>
            </a:r>
            <a:r>
              <a:rPr lang="en-US" dirty="0"/>
              <a:t> by the Holy Spirit who was given to us. For when we were still without strength, in due time Christ died for the ungodly. For scarcely for a righteous man will one die; yet perhaps for a good man someone would even dare to die. But God demonstrates His own love toward us, in that while we were still sinners, Christ died for us” (Rom. 5:5-8).</a:t>
            </a:r>
          </a:p>
        </p:txBody>
      </p:sp>
    </p:spTree>
    <p:extLst>
      <p:ext uri="{BB962C8B-B14F-4D97-AF65-F5344CB8AC3E}">
        <p14:creationId xmlns:p14="http://schemas.microsoft.com/office/powerpoint/2010/main" val="2728388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15B64-5718-4009-FA43-12655FE7BA39}"/>
              </a:ext>
            </a:extLst>
          </p:cNvPr>
          <p:cNvSpPr>
            <a:spLocks noGrp="1"/>
          </p:cNvSpPr>
          <p:nvPr>
            <p:ph type="title"/>
          </p:nvPr>
        </p:nvSpPr>
        <p:spPr/>
        <p:txBody>
          <a:bodyPr/>
          <a:lstStyle/>
          <a:p>
            <a:r>
              <a:rPr lang="en-US" dirty="0"/>
              <a:t>God Acted First</a:t>
            </a:r>
          </a:p>
        </p:txBody>
      </p:sp>
      <p:sp>
        <p:nvSpPr>
          <p:cNvPr id="3" name="Content Placeholder 2">
            <a:extLst>
              <a:ext uri="{FF2B5EF4-FFF2-40B4-BE49-F238E27FC236}">
                <a16:creationId xmlns:a16="http://schemas.microsoft.com/office/drawing/2014/main" id="{CF482EEA-01BF-C854-56CD-0013C1B1FEEC}"/>
              </a:ext>
            </a:extLst>
          </p:cNvPr>
          <p:cNvSpPr>
            <a:spLocks noGrp="1"/>
          </p:cNvSpPr>
          <p:nvPr>
            <p:ph idx="1"/>
          </p:nvPr>
        </p:nvSpPr>
        <p:spPr/>
        <p:txBody>
          <a:bodyPr>
            <a:normAutofit/>
          </a:bodyPr>
          <a:lstStyle/>
          <a:p>
            <a:r>
              <a:rPr lang="en-US" dirty="0"/>
              <a:t>God did not wait for us to do kind things for Him before He acted kindly toward us.</a:t>
            </a:r>
          </a:p>
          <a:p>
            <a:pPr lvl="1"/>
            <a:r>
              <a:rPr lang="en-US" dirty="0"/>
              <a:t>“For God so loved the world that He gave His only begotten Son, that whoever believes in Him should not perish but have everlasting life” (John 3:16).</a:t>
            </a:r>
          </a:p>
          <a:p>
            <a:pPr lvl="1"/>
            <a:r>
              <a:rPr lang="en-US" dirty="0"/>
              <a:t>He planned our salvation before any man was ever created.</a:t>
            </a:r>
          </a:p>
          <a:p>
            <a:pPr lvl="1"/>
            <a:r>
              <a:rPr lang="en-US" dirty="0"/>
              <a:t>“Now to Him who is able to establish you according to my gospel and the preaching of Jesus Christ, according to the revelation of the mystery kept secret since the world began” (Rom. 16:25).</a:t>
            </a:r>
          </a:p>
          <a:p>
            <a:r>
              <a:rPr lang="en-US" dirty="0"/>
              <a:t>Do we wait for others to act kindly toward us before we show them love?</a:t>
            </a:r>
          </a:p>
        </p:txBody>
      </p:sp>
    </p:spTree>
    <p:extLst>
      <p:ext uri="{BB962C8B-B14F-4D97-AF65-F5344CB8AC3E}">
        <p14:creationId xmlns:p14="http://schemas.microsoft.com/office/powerpoint/2010/main" val="164283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39D37-2610-336A-FE88-CDB8D31B45F8}"/>
              </a:ext>
            </a:extLst>
          </p:cNvPr>
          <p:cNvSpPr>
            <a:spLocks noGrp="1"/>
          </p:cNvSpPr>
          <p:nvPr>
            <p:ph type="title"/>
          </p:nvPr>
        </p:nvSpPr>
        <p:spPr/>
        <p:txBody>
          <a:bodyPr/>
          <a:lstStyle/>
          <a:p>
            <a:r>
              <a:rPr lang="en-US" dirty="0"/>
              <a:t>God’s Love Is Not Deserved</a:t>
            </a:r>
          </a:p>
        </p:txBody>
      </p:sp>
      <p:sp>
        <p:nvSpPr>
          <p:cNvPr id="3" name="Content Placeholder 2">
            <a:extLst>
              <a:ext uri="{FF2B5EF4-FFF2-40B4-BE49-F238E27FC236}">
                <a16:creationId xmlns:a16="http://schemas.microsoft.com/office/drawing/2014/main" id="{A80AF202-A53C-1F6C-B55A-BFCC4619BA43}"/>
              </a:ext>
            </a:extLst>
          </p:cNvPr>
          <p:cNvSpPr>
            <a:spLocks noGrp="1"/>
          </p:cNvSpPr>
          <p:nvPr>
            <p:ph idx="1"/>
          </p:nvPr>
        </p:nvSpPr>
        <p:spPr/>
        <p:txBody>
          <a:bodyPr/>
          <a:lstStyle/>
          <a:p>
            <a:r>
              <a:rPr lang="en-US" dirty="0"/>
              <a:t>God acted in kindness toward mankind, despite man’s rebellious disobedience to His commandments.</a:t>
            </a:r>
          </a:p>
          <a:p>
            <a:pPr lvl="1"/>
            <a:r>
              <a:rPr lang="en-US" dirty="0"/>
              <a:t>Adam and Eve in the Garden (Gen. 3).</a:t>
            </a:r>
          </a:p>
          <a:p>
            <a:pPr lvl="1"/>
            <a:r>
              <a:rPr lang="en-US" dirty="0"/>
              <a:t>Cain’s murder of his brother Abel (Gen. 4).</a:t>
            </a:r>
          </a:p>
          <a:p>
            <a:pPr lvl="1"/>
            <a:r>
              <a:rPr lang="en-US" dirty="0"/>
              <a:t>The wickedness calling forth the flood (Gen. 6).</a:t>
            </a:r>
          </a:p>
          <a:p>
            <a:r>
              <a:rPr lang="en-US" dirty="0"/>
              <a:t>Nevertheless, God did not change His mind and walk away from the kindness He intended toward those created in His image. I stand in awe of God’s AMAZING GRACE!</a:t>
            </a:r>
          </a:p>
        </p:txBody>
      </p:sp>
    </p:spTree>
    <p:extLst>
      <p:ext uri="{BB962C8B-B14F-4D97-AF65-F5344CB8AC3E}">
        <p14:creationId xmlns:p14="http://schemas.microsoft.com/office/powerpoint/2010/main" val="4259706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down)">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6226E-9C3A-E42A-5F95-6C9CF9D59370}"/>
              </a:ext>
            </a:extLst>
          </p:cNvPr>
          <p:cNvSpPr>
            <a:spLocks noGrp="1"/>
          </p:cNvSpPr>
          <p:nvPr>
            <p:ph type="title"/>
          </p:nvPr>
        </p:nvSpPr>
        <p:spPr/>
        <p:txBody>
          <a:bodyPr/>
          <a:lstStyle/>
          <a:p>
            <a:r>
              <a:rPr lang="en-US" dirty="0"/>
              <a:t>The Greatest Commanded</a:t>
            </a:r>
          </a:p>
        </p:txBody>
      </p:sp>
      <p:sp>
        <p:nvSpPr>
          <p:cNvPr id="3" name="Content Placeholder 2">
            <a:extLst>
              <a:ext uri="{FF2B5EF4-FFF2-40B4-BE49-F238E27FC236}">
                <a16:creationId xmlns:a16="http://schemas.microsoft.com/office/drawing/2014/main" id="{2A268A4C-2F48-5E4F-AE0E-269A94222B56}"/>
              </a:ext>
            </a:extLst>
          </p:cNvPr>
          <p:cNvSpPr>
            <a:spLocks noGrp="1"/>
          </p:cNvSpPr>
          <p:nvPr>
            <p:ph idx="1"/>
          </p:nvPr>
        </p:nvSpPr>
        <p:spPr/>
        <p:txBody>
          <a:bodyPr/>
          <a:lstStyle/>
          <a:p>
            <a:r>
              <a:rPr lang="en-US" dirty="0">
                <a:solidFill>
                  <a:srgbClr val="3F1D11"/>
                </a:solidFill>
                <a:latin typeface="+mj-lt"/>
              </a:rPr>
              <a:t>Love of God: </a:t>
            </a:r>
            <a:r>
              <a:rPr lang="en-US" dirty="0"/>
              <a:t>“‘Teacher, which is the great commandment in the law?’ Jesus said to him, ‘You shall love the Lord  your God with all your heart, with all your soul, and with all your mind. This is the first and great commandment’” (Matt. 22:36-37).</a:t>
            </a:r>
          </a:p>
          <a:p>
            <a:pPr lvl="1"/>
            <a:r>
              <a:rPr lang="en-US" dirty="0"/>
              <a:t>This commandment is taken from the Old Testament (Deut. 6:5).</a:t>
            </a:r>
          </a:p>
          <a:p>
            <a:r>
              <a:rPr lang="en-US" dirty="0">
                <a:solidFill>
                  <a:srgbClr val="3F1D11"/>
                </a:solidFill>
                <a:latin typeface="+mj-lt"/>
              </a:rPr>
              <a:t>The God of the Old Testament is a loving God!</a:t>
            </a:r>
          </a:p>
          <a:p>
            <a:pPr lvl="1"/>
            <a:r>
              <a:rPr lang="en-US" dirty="0"/>
              <a:t>Our love for God is the most important, foundational commandment in Christianity.</a:t>
            </a:r>
          </a:p>
        </p:txBody>
      </p:sp>
    </p:spTree>
    <p:extLst>
      <p:ext uri="{BB962C8B-B14F-4D97-AF65-F5344CB8AC3E}">
        <p14:creationId xmlns:p14="http://schemas.microsoft.com/office/powerpoint/2010/main" val="2165283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A04C9-B64D-3088-7AA6-B48850B26FBF}"/>
              </a:ext>
            </a:extLst>
          </p:cNvPr>
          <p:cNvSpPr>
            <a:spLocks noGrp="1"/>
          </p:cNvSpPr>
          <p:nvPr>
            <p:ph type="title"/>
          </p:nvPr>
        </p:nvSpPr>
        <p:spPr/>
        <p:txBody>
          <a:bodyPr/>
          <a:lstStyle/>
          <a:p>
            <a:r>
              <a:rPr lang="en-US" dirty="0"/>
              <a:t>The Second Greatest Commandment</a:t>
            </a:r>
          </a:p>
        </p:txBody>
      </p:sp>
      <p:sp>
        <p:nvSpPr>
          <p:cNvPr id="3" name="Content Placeholder 2">
            <a:extLst>
              <a:ext uri="{FF2B5EF4-FFF2-40B4-BE49-F238E27FC236}">
                <a16:creationId xmlns:a16="http://schemas.microsoft.com/office/drawing/2014/main" id="{D0D10F56-B324-E982-5F46-BA5F5F05DCAC}"/>
              </a:ext>
            </a:extLst>
          </p:cNvPr>
          <p:cNvSpPr>
            <a:spLocks noGrp="1"/>
          </p:cNvSpPr>
          <p:nvPr>
            <p:ph idx="1"/>
          </p:nvPr>
        </p:nvSpPr>
        <p:spPr/>
        <p:txBody>
          <a:bodyPr>
            <a:normAutofit/>
          </a:bodyPr>
          <a:lstStyle/>
          <a:p>
            <a:r>
              <a:rPr lang="en-US" dirty="0">
                <a:solidFill>
                  <a:srgbClr val="3F1D11"/>
                </a:solidFill>
                <a:latin typeface="+mj-lt"/>
              </a:rPr>
              <a:t>Love for our neighbor: </a:t>
            </a:r>
            <a:r>
              <a:rPr lang="en-US" dirty="0"/>
              <a:t>“And the second is like it: ‘You shall love your neighbor as yourself’” (Matt. 22:39).</a:t>
            </a:r>
          </a:p>
          <a:p>
            <a:pPr lvl="1"/>
            <a:r>
              <a:rPr lang="en-US" dirty="0"/>
              <a:t>This teaching was also from the Old Testament, from Leviticus 19:18—“You shall not take vengeance, nor bear any grudge against the children of your people, </a:t>
            </a:r>
            <a:r>
              <a:rPr lang="en-US" dirty="0">
                <a:solidFill>
                  <a:srgbClr val="3F1D11"/>
                </a:solidFill>
                <a:latin typeface="+mj-lt"/>
              </a:rPr>
              <a:t>but you shall love your neighbor as yourself</a:t>
            </a:r>
            <a:r>
              <a:rPr lang="en-US" dirty="0"/>
              <a:t>: I am the Lord.”</a:t>
            </a:r>
          </a:p>
          <a:p>
            <a:r>
              <a:rPr lang="en-US" dirty="0"/>
              <a:t>The Jews of the first century limited its application to other Jewish people, asking “Who is my neighbor?” (Luke 10:29).</a:t>
            </a:r>
          </a:p>
          <a:p>
            <a:r>
              <a:rPr lang="en-US" dirty="0"/>
              <a:t>The implications of this instruction is the Golden Rule.</a:t>
            </a:r>
          </a:p>
        </p:txBody>
      </p:sp>
    </p:spTree>
    <p:extLst>
      <p:ext uri="{BB962C8B-B14F-4D97-AF65-F5344CB8AC3E}">
        <p14:creationId xmlns:p14="http://schemas.microsoft.com/office/powerpoint/2010/main" val="1776314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2CC82-0286-C7E7-F7D2-9C503676EBE1}"/>
              </a:ext>
            </a:extLst>
          </p:cNvPr>
          <p:cNvSpPr>
            <a:spLocks noGrp="1"/>
          </p:cNvSpPr>
          <p:nvPr>
            <p:ph type="title"/>
          </p:nvPr>
        </p:nvSpPr>
        <p:spPr/>
        <p:txBody>
          <a:bodyPr/>
          <a:lstStyle/>
          <a:p>
            <a:r>
              <a:rPr lang="en-US" dirty="0"/>
              <a:t>A Debt That Is Never Paid Off</a:t>
            </a:r>
          </a:p>
        </p:txBody>
      </p:sp>
      <p:sp>
        <p:nvSpPr>
          <p:cNvPr id="3" name="Content Placeholder 2">
            <a:extLst>
              <a:ext uri="{FF2B5EF4-FFF2-40B4-BE49-F238E27FC236}">
                <a16:creationId xmlns:a16="http://schemas.microsoft.com/office/drawing/2014/main" id="{49DE934F-4C9E-570A-ED47-499BBC2DE82F}"/>
              </a:ext>
            </a:extLst>
          </p:cNvPr>
          <p:cNvSpPr>
            <a:spLocks noGrp="1"/>
          </p:cNvSpPr>
          <p:nvPr>
            <p:ph idx="1"/>
          </p:nvPr>
        </p:nvSpPr>
        <p:spPr/>
        <p:txBody>
          <a:bodyPr>
            <a:normAutofit lnSpcReduction="10000"/>
          </a:bodyPr>
          <a:lstStyle/>
          <a:p>
            <a:r>
              <a:rPr lang="en-US" dirty="0"/>
              <a:t>“</a:t>
            </a:r>
            <a:r>
              <a:rPr lang="en-US" dirty="0">
                <a:solidFill>
                  <a:srgbClr val="3F1D11"/>
                </a:solidFill>
                <a:latin typeface="+mj-lt"/>
              </a:rPr>
              <a:t>Owe no one anything except to love one another</a:t>
            </a:r>
            <a:r>
              <a:rPr lang="en-US" dirty="0"/>
              <a:t>, for he who loves another has fulfilled the law. For the commandments, ‘You shall not commit adultery,’ ‘You shall not murder,’ ‘You shall not steal,’ ‘You shall not bear false witness,’ ‘You shall not covet,’ and if there is  any other commandment, are all summed up in this saying, namely, ‘You shall love your neighbor as yourself.’ Love does no harm to a neighbor; therefore love is the fulfillment of the law” (Rom. 13:8-10).</a:t>
            </a:r>
          </a:p>
          <a:p>
            <a:pPr lvl="1"/>
            <a:r>
              <a:rPr lang="en-US" dirty="0"/>
              <a:t>Love is a debt that is never fully paid. It is always owed.</a:t>
            </a:r>
          </a:p>
          <a:p>
            <a:pPr lvl="1"/>
            <a:r>
              <a:rPr lang="en-US" dirty="0"/>
              <a:t>You can pay off your mortgage, pay off your cars, and get all of your credit cards to a zero balance.</a:t>
            </a:r>
          </a:p>
          <a:p>
            <a:pPr lvl="1"/>
            <a:r>
              <a:rPr lang="en-US" dirty="0"/>
              <a:t>But, you can never fully pay the debt of love.</a:t>
            </a:r>
          </a:p>
          <a:p>
            <a:endParaRPr lang="en-US" dirty="0"/>
          </a:p>
        </p:txBody>
      </p:sp>
    </p:spTree>
    <p:extLst>
      <p:ext uri="{BB962C8B-B14F-4D97-AF65-F5344CB8AC3E}">
        <p14:creationId xmlns:p14="http://schemas.microsoft.com/office/powerpoint/2010/main" val="2513031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74631-A7DE-0965-115B-B95704EB2E42}"/>
              </a:ext>
            </a:extLst>
          </p:cNvPr>
          <p:cNvSpPr>
            <a:spLocks noGrp="1"/>
          </p:cNvSpPr>
          <p:nvPr>
            <p:ph type="title"/>
          </p:nvPr>
        </p:nvSpPr>
        <p:spPr/>
        <p:txBody>
          <a:bodyPr/>
          <a:lstStyle/>
          <a:p>
            <a:r>
              <a:rPr lang="en-US" dirty="0"/>
              <a:t>The Golden Rule Restrains Us</a:t>
            </a:r>
          </a:p>
        </p:txBody>
      </p:sp>
      <p:sp>
        <p:nvSpPr>
          <p:cNvPr id="3" name="Content Placeholder 2">
            <a:extLst>
              <a:ext uri="{FF2B5EF4-FFF2-40B4-BE49-F238E27FC236}">
                <a16:creationId xmlns:a16="http://schemas.microsoft.com/office/drawing/2014/main" id="{D58890E8-F9D2-0181-9671-9700DE05BFD1}"/>
              </a:ext>
            </a:extLst>
          </p:cNvPr>
          <p:cNvSpPr>
            <a:spLocks noGrp="1"/>
          </p:cNvSpPr>
          <p:nvPr>
            <p:ph idx="1"/>
          </p:nvPr>
        </p:nvSpPr>
        <p:spPr/>
        <p:txBody>
          <a:bodyPr>
            <a:normAutofit lnSpcReduction="10000"/>
          </a:bodyPr>
          <a:lstStyle/>
          <a:p>
            <a:r>
              <a:rPr lang="en-US" dirty="0"/>
              <a:t>The Golden Rule restrains one from committing sins against others. </a:t>
            </a:r>
          </a:p>
          <a:p>
            <a:r>
              <a:rPr lang="en-US" dirty="0"/>
              <a:t>The </a:t>
            </a:r>
            <a:r>
              <a:rPr lang="en-US" dirty="0">
                <a:solidFill>
                  <a:srgbClr val="3F1D11"/>
                </a:solidFill>
                <a:latin typeface="+mj-lt"/>
              </a:rPr>
              <a:t>Parable of the Good Samaritan </a:t>
            </a:r>
            <a:r>
              <a:rPr lang="en-US" dirty="0"/>
              <a:t>shows three levels of human conduct: The level of the thieves:</a:t>
            </a:r>
          </a:p>
          <a:p>
            <a:pPr lvl="1"/>
            <a:r>
              <a:rPr lang="en-US" dirty="0"/>
              <a:t>Beat the man.</a:t>
            </a:r>
          </a:p>
          <a:p>
            <a:pPr lvl="1"/>
            <a:r>
              <a:rPr lang="en-US" dirty="0"/>
              <a:t>Took his clothing.</a:t>
            </a:r>
          </a:p>
          <a:p>
            <a:pPr lvl="1"/>
            <a:r>
              <a:rPr lang="en-US" dirty="0"/>
              <a:t>Robbed him.</a:t>
            </a:r>
          </a:p>
          <a:p>
            <a:pPr lvl="1"/>
            <a:r>
              <a:rPr lang="en-US" dirty="0"/>
              <a:t>Left him for dead.</a:t>
            </a:r>
          </a:p>
          <a:p>
            <a:r>
              <a:rPr lang="en-US" dirty="0"/>
              <a:t>The evening newscast tells about those who live on this level and, unfortunately, more Americans have chosen to live at this level in this period of my life than were living that way in my youth.</a:t>
            </a:r>
          </a:p>
        </p:txBody>
      </p:sp>
    </p:spTree>
    <p:extLst>
      <p:ext uri="{BB962C8B-B14F-4D97-AF65-F5344CB8AC3E}">
        <p14:creationId xmlns:p14="http://schemas.microsoft.com/office/powerpoint/2010/main" val="3426355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wipe(down)">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8950AD4C-6AF3-49F8-94E1-DBCAFB3947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tint val="95000"/>
              <a:satMod val="1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Meiryo"/>
            </a:endParaRPr>
          </a:p>
        </p:txBody>
      </p:sp>
      <p:sp>
        <p:nvSpPr>
          <p:cNvPr id="1033" name="Freeform: Shape 1032">
            <a:extLst>
              <a:ext uri="{FF2B5EF4-FFF2-40B4-BE49-F238E27FC236}">
                <a16:creationId xmlns:a16="http://schemas.microsoft.com/office/drawing/2014/main" id="{8DBEAE55-3EA1-41D7-A212-5F7D8986C1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212206"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035" name="Freeform: Shape 1034">
            <a:extLst>
              <a:ext uri="{FF2B5EF4-FFF2-40B4-BE49-F238E27FC236}">
                <a16:creationId xmlns:a16="http://schemas.microsoft.com/office/drawing/2014/main" id="{CFC5F0E7-644F-4101-BE72-12825CF537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417551"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1026" name="Picture 2" descr="What Happened to the Golden Rule? - Thoughts about God">
            <a:extLst>
              <a:ext uri="{FF2B5EF4-FFF2-40B4-BE49-F238E27FC236}">
                <a16:creationId xmlns:a16="http://schemas.microsoft.com/office/drawing/2014/main" id="{E46E31CD-A15B-D7B7-FC10-F29E2FB50C7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786" r="4287" b="-1"/>
          <a:stretch/>
        </p:blipFill>
        <p:spPr bwMode="auto">
          <a:xfrm>
            <a:off x="2644776" y="10"/>
            <a:ext cx="9547224" cy="6857990"/>
          </a:xfrm>
          <a:custGeom>
            <a:avLst/>
            <a:gdLst/>
            <a:ahLst/>
            <a:cxnLst/>
            <a:rect l="l" t="t" r="r" b="b"/>
            <a:pathLst>
              <a:path w="9547224" h="6858000">
                <a:moveTo>
                  <a:pt x="1623023" y="0"/>
                </a:moveTo>
                <a:lnTo>
                  <a:pt x="2716256" y="0"/>
                </a:lnTo>
                <a:lnTo>
                  <a:pt x="3032455" y="0"/>
                </a:lnTo>
                <a:lnTo>
                  <a:pt x="3496422" y="0"/>
                </a:lnTo>
                <a:lnTo>
                  <a:pt x="5205951" y="0"/>
                </a:lnTo>
                <a:lnTo>
                  <a:pt x="9547224" y="0"/>
                </a:lnTo>
                <a:lnTo>
                  <a:pt x="9547224" y="6858000"/>
                </a:lnTo>
                <a:lnTo>
                  <a:pt x="5205951" y="6858000"/>
                </a:lnTo>
                <a:lnTo>
                  <a:pt x="3496422" y="6858000"/>
                </a:lnTo>
                <a:lnTo>
                  <a:pt x="3032455" y="6858000"/>
                </a:lnTo>
                <a:lnTo>
                  <a:pt x="2716256" y="6858000"/>
                </a:lnTo>
                <a:lnTo>
                  <a:pt x="2502754" y="6858000"/>
                </a:lnTo>
                <a:lnTo>
                  <a:pt x="2390998" y="6780599"/>
                </a:lnTo>
                <a:cubicBezTo>
                  <a:pt x="2217180" y="6653108"/>
                  <a:pt x="2046553" y="6515397"/>
                  <a:pt x="1874350" y="6374814"/>
                </a:cubicBezTo>
                <a:cubicBezTo>
                  <a:pt x="928725" y="5602839"/>
                  <a:pt x="0" y="4969131"/>
                  <a:pt x="0" y="3621656"/>
                </a:cubicBezTo>
                <a:cubicBezTo>
                  <a:pt x="0" y="2093192"/>
                  <a:pt x="573736" y="754641"/>
                  <a:pt x="1600899" y="14997"/>
                </a:cubicBezTo>
                <a:close/>
              </a:path>
            </a:pathLst>
          </a:custGeom>
          <a:noFill/>
          <a:extLst>
            <a:ext uri="{909E8E84-426E-40DD-AFC4-6F175D3DCCD1}">
              <a14:hiddenFill xmlns:a14="http://schemas.microsoft.com/office/drawing/2010/main">
                <a:solidFill>
                  <a:srgbClr val="FFFFFF"/>
                </a:solidFill>
              </a14:hiddenFill>
            </a:ext>
          </a:extLst>
        </p:spPr>
      </p:pic>
      <p:sp>
        <p:nvSpPr>
          <p:cNvPr id="1037" name="Freeform: Shape 1036">
            <a:extLst>
              <a:ext uri="{FF2B5EF4-FFF2-40B4-BE49-F238E27FC236}">
                <a16:creationId xmlns:a16="http://schemas.microsoft.com/office/drawing/2014/main" id="{B1F9B6B4-B0C4-45C6-A086-901C960D0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44774" y="0"/>
            <a:ext cx="2756893" cy="6858000"/>
          </a:xfrm>
          <a:custGeom>
            <a:avLst/>
            <a:gdLst>
              <a:gd name="connsiteX0" fmla="*/ 1133870 w 2756893"/>
              <a:gd name="connsiteY0" fmla="*/ 0 h 6858000"/>
              <a:gd name="connsiteX1" fmla="*/ 898082 w 2756893"/>
              <a:gd name="connsiteY1" fmla="*/ 0 h 6858000"/>
              <a:gd name="connsiteX2" fmla="*/ 920668 w 2756893"/>
              <a:gd name="connsiteY2" fmla="*/ 14997 h 6858000"/>
              <a:gd name="connsiteX3" fmla="*/ 2554961 w 2756893"/>
              <a:gd name="connsiteY3" fmla="*/ 3621656 h 6858000"/>
              <a:gd name="connsiteX4" fmla="*/ 641513 w 2756893"/>
              <a:gd name="connsiteY4" fmla="*/ 6374814 h 6858000"/>
              <a:gd name="connsiteX5" fmla="*/ 114086 w 2756893"/>
              <a:gd name="connsiteY5" fmla="*/ 6780599 h 6858000"/>
              <a:gd name="connsiteX6" fmla="*/ 0 w 2756893"/>
              <a:gd name="connsiteY6" fmla="*/ 6858000 h 6858000"/>
              <a:gd name="connsiteX7" fmla="*/ 40637 w 2756893"/>
              <a:gd name="connsiteY7" fmla="*/ 6858000 h 6858000"/>
              <a:gd name="connsiteX8" fmla="*/ 254139 w 2756893"/>
              <a:gd name="connsiteY8" fmla="*/ 6858000 h 6858000"/>
              <a:gd name="connsiteX9" fmla="*/ 365895 w 2756893"/>
              <a:gd name="connsiteY9" fmla="*/ 6780599 h 6858000"/>
              <a:gd name="connsiteX10" fmla="*/ 882543 w 2756893"/>
              <a:gd name="connsiteY10" fmla="*/ 6374814 h 6858000"/>
              <a:gd name="connsiteX11" fmla="*/ 2756893 w 2756893"/>
              <a:gd name="connsiteY11" fmla="*/ 3621656 h 6858000"/>
              <a:gd name="connsiteX12" fmla="*/ 1155994 w 2756893"/>
              <a:gd name="connsiteY12"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56893" h="6858000">
                <a:moveTo>
                  <a:pt x="1133870" y="0"/>
                </a:moveTo>
                <a:lnTo>
                  <a:pt x="898082" y="0"/>
                </a:lnTo>
                <a:lnTo>
                  <a:pt x="920668" y="14997"/>
                </a:lnTo>
                <a:cubicBezTo>
                  <a:pt x="1969257" y="754641"/>
                  <a:pt x="2554961" y="2093192"/>
                  <a:pt x="2554961" y="3621656"/>
                </a:cubicBezTo>
                <a:cubicBezTo>
                  <a:pt x="2554961" y="4969131"/>
                  <a:pt x="1606863" y="5602839"/>
                  <a:pt x="641513" y="6374814"/>
                </a:cubicBezTo>
                <a:cubicBezTo>
                  <a:pt x="465717" y="6515397"/>
                  <a:pt x="291531" y="6653108"/>
                  <a:pt x="114086" y="6780599"/>
                </a:cubicBezTo>
                <a:lnTo>
                  <a:pt x="0" y="6858000"/>
                </a:lnTo>
                <a:lnTo>
                  <a:pt x="40637" y="6858000"/>
                </a:lnTo>
                <a:lnTo>
                  <a:pt x="254139" y="6858000"/>
                </a:lnTo>
                <a:lnTo>
                  <a:pt x="365895" y="6780599"/>
                </a:lnTo>
                <a:cubicBezTo>
                  <a:pt x="539713" y="6653108"/>
                  <a:pt x="710340" y="6515397"/>
                  <a:pt x="882543" y="6374814"/>
                </a:cubicBezTo>
                <a:cubicBezTo>
                  <a:pt x="1828168" y="5602839"/>
                  <a:pt x="2756893" y="4969131"/>
                  <a:pt x="2756893" y="3621656"/>
                </a:cubicBezTo>
                <a:cubicBezTo>
                  <a:pt x="2756893" y="2093192"/>
                  <a:pt x="2183157" y="754641"/>
                  <a:pt x="1155994" y="14997"/>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4673165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FF6E8-EBDF-379C-9AEB-B0919863FB97}"/>
              </a:ext>
            </a:extLst>
          </p:cNvPr>
          <p:cNvSpPr>
            <a:spLocks noGrp="1"/>
          </p:cNvSpPr>
          <p:nvPr>
            <p:ph type="title"/>
          </p:nvPr>
        </p:nvSpPr>
        <p:spPr/>
        <p:txBody>
          <a:bodyPr/>
          <a:lstStyle/>
          <a:p>
            <a:r>
              <a:rPr lang="en-US" dirty="0"/>
              <a:t>The Golden Rule Constrains Us</a:t>
            </a:r>
          </a:p>
        </p:txBody>
      </p:sp>
      <p:sp>
        <p:nvSpPr>
          <p:cNvPr id="3" name="Content Placeholder 2">
            <a:extLst>
              <a:ext uri="{FF2B5EF4-FFF2-40B4-BE49-F238E27FC236}">
                <a16:creationId xmlns:a16="http://schemas.microsoft.com/office/drawing/2014/main" id="{8587BE86-B6FF-A5AA-6A83-67C75A45F336}"/>
              </a:ext>
            </a:extLst>
          </p:cNvPr>
          <p:cNvSpPr>
            <a:spLocks noGrp="1"/>
          </p:cNvSpPr>
          <p:nvPr>
            <p:ph idx="1"/>
          </p:nvPr>
        </p:nvSpPr>
        <p:spPr/>
        <p:txBody>
          <a:bodyPr>
            <a:normAutofit fontScale="92500" lnSpcReduction="10000"/>
          </a:bodyPr>
          <a:lstStyle/>
          <a:p>
            <a:r>
              <a:rPr lang="en-US" dirty="0"/>
              <a:t>The level of the priest and Levite. These men lived a life far better than the thieves. </a:t>
            </a:r>
          </a:p>
          <a:p>
            <a:pPr lvl="1"/>
            <a:r>
              <a:rPr lang="en-US" dirty="0"/>
              <a:t>If you do not want someone to commit adultery with your mate, do not commit adultery with his/her mate.</a:t>
            </a:r>
          </a:p>
          <a:p>
            <a:pPr lvl="1"/>
            <a:r>
              <a:rPr lang="en-US" dirty="0"/>
              <a:t>If you do not want someone to murder you, do not murder him.</a:t>
            </a:r>
          </a:p>
          <a:p>
            <a:pPr lvl="1"/>
            <a:r>
              <a:rPr lang="en-US" dirty="0"/>
              <a:t>If you do not want someone to steal from you, do not steal from him</a:t>
            </a:r>
          </a:p>
          <a:p>
            <a:pPr lvl="1"/>
            <a:r>
              <a:rPr lang="en-US" dirty="0"/>
              <a:t>If you do not want someone to bear false witness against you, do not bear false witness against him.</a:t>
            </a:r>
          </a:p>
          <a:p>
            <a:r>
              <a:rPr lang="en-US" dirty="0"/>
              <a:t>If you and I have learned this truth, congratulations! We have reached the love degree that makes you like the priest and Levite!</a:t>
            </a:r>
          </a:p>
          <a:p>
            <a:r>
              <a:rPr lang="en-US" dirty="0"/>
              <a:t>But, if we stop here, Jesus said you have not yet learned to love your neighbor as yourself.</a:t>
            </a:r>
          </a:p>
        </p:txBody>
      </p:sp>
    </p:spTree>
    <p:extLst>
      <p:ext uri="{BB962C8B-B14F-4D97-AF65-F5344CB8AC3E}">
        <p14:creationId xmlns:p14="http://schemas.microsoft.com/office/powerpoint/2010/main" val="4286170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down)">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down)">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wipe(down)">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E1A82-A523-0DF1-3F3E-E1E933BE37BC}"/>
              </a:ext>
            </a:extLst>
          </p:cNvPr>
          <p:cNvSpPr>
            <a:spLocks noGrp="1"/>
          </p:cNvSpPr>
          <p:nvPr>
            <p:ph type="title"/>
          </p:nvPr>
        </p:nvSpPr>
        <p:spPr/>
        <p:txBody>
          <a:bodyPr/>
          <a:lstStyle/>
          <a:p>
            <a:r>
              <a:rPr lang="en-US" dirty="0"/>
              <a:t>Is This What We Do?</a:t>
            </a:r>
          </a:p>
        </p:txBody>
      </p:sp>
      <p:sp>
        <p:nvSpPr>
          <p:cNvPr id="3" name="Content Placeholder 2">
            <a:extLst>
              <a:ext uri="{FF2B5EF4-FFF2-40B4-BE49-F238E27FC236}">
                <a16:creationId xmlns:a16="http://schemas.microsoft.com/office/drawing/2014/main" id="{80A0696F-1EAB-AAD1-CC85-B9C6B2ABC6D9}"/>
              </a:ext>
            </a:extLst>
          </p:cNvPr>
          <p:cNvSpPr>
            <a:spLocks noGrp="1"/>
          </p:cNvSpPr>
          <p:nvPr>
            <p:ph idx="1"/>
          </p:nvPr>
        </p:nvSpPr>
        <p:spPr/>
        <p:txBody>
          <a:bodyPr/>
          <a:lstStyle/>
          <a:p>
            <a:r>
              <a:rPr lang="en-US" dirty="0"/>
              <a:t>Sometimes that is what we do.</a:t>
            </a:r>
          </a:p>
          <a:p>
            <a:pPr lvl="1"/>
            <a:r>
              <a:rPr lang="en-US" dirty="0"/>
              <a:t>We see someone who is hurting and we pass by without doing anything.</a:t>
            </a:r>
          </a:p>
          <a:p>
            <a:pPr lvl="1"/>
            <a:r>
              <a:rPr lang="en-US" dirty="0"/>
              <a:t>We did not injure him, nor do we add to his injuries. We just walk on by, perhaps making some comment to our friend about the poor person who is suffering. </a:t>
            </a:r>
          </a:p>
          <a:p>
            <a:r>
              <a:rPr lang="en-US" dirty="0"/>
              <a:t>I commend us from not living like the thieves, but we are not yet loving our neighbors as ourselves. </a:t>
            </a:r>
          </a:p>
          <a:p>
            <a:r>
              <a:rPr lang="en-US" dirty="0"/>
              <a:t>We are loving our neighbor </a:t>
            </a:r>
            <a:r>
              <a:rPr lang="en-US" dirty="0">
                <a:solidFill>
                  <a:srgbClr val="3F1D11"/>
                </a:solidFill>
                <a:latin typeface="+mj-lt"/>
              </a:rPr>
              <a:t>like the priest and Levite</a:t>
            </a:r>
            <a:r>
              <a:rPr lang="en-US" dirty="0"/>
              <a:t>.</a:t>
            </a:r>
          </a:p>
          <a:p>
            <a:endParaRPr lang="en-US" dirty="0"/>
          </a:p>
        </p:txBody>
      </p:sp>
    </p:spTree>
    <p:extLst>
      <p:ext uri="{BB962C8B-B14F-4D97-AF65-F5344CB8AC3E}">
        <p14:creationId xmlns:p14="http://schemas.microsoft.com/office/powerpoint/2010/main" val="992262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wipe(down)">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737BA-FC17-3F4A-3D8B-ED0F8447D431}"/>
              </a:ext>
            </a:extLst>
          </p:cNvPr>
          <p:cNvSpPr>
            <a:spLocks noGrp="1"/>
          </p:cNvSpPr>
          <p:nvPr>
            <p:ph type="title"/>
          </p:nvPr>
        </p:nvSpPr>
        <p:spPr/>
        <p:txBody>
          <a:bodyPr/>
          <a:lstStyle/>
          <a:p>
            <a:r>
              <a:rPr lang="en-US" dirty="0"/>
              <a:t>God’s Love Changes Us</a:t>
            </a:r>
          </a:p>
        </p:txBody>
      </p:sp>
      <p:sp>
        <p:nvSpPr>
          <p:cNvPr id="3" name="Content Placeholder 2">
            <a:extLst>
              <a:ext uri="{FF2B5EF4-FFF2-40B4-BE49-F238E27FC236}">
                <a16:creationId xmlns:a16="http://schemas.microsoft.com/office/drawing/2014/main" id="{36524ADA-0175-C5EB-6F6F-6D18D4B57A0D}"/>
              </a:ext>
            </a:extLst>
          </p:cNvPr>
          <p:cNvSpPr>
            <a:spLocks noGrp="1"/>
          </p:cNvSpPr>
          <p:nvPr>
            <p:ph idx="1"/>
          </p:nvPr>
        </p:nvSpPr>
        <p:spPr/>
        <p:txBody>
          <a:bodyPr>
            <a:normAutofit/>
          </a:bodyPr>
          <a:lstStyle/>
          <a:p>
            <a:r>
              <a:rPr lang="en-US" dirty="0"/>
              <a:t> It makes us love our neighbor as ourselves, to do unto others as we wish one to do to us.</a:t>
            </a:r>
          </a:p>
          <a:p>
            <a:pPr lvl="1"/>
            <a:r>
              <a:rPr lang="en-US" dirty="0"/>
              <a:t>Do you want compassion? Give compassion. </a:t>
            </a:r>
          </a:p>
          <a:p>
            <a:pPr lvl="1"/>
            <a:r>
              <a:rPr lang="en-US" dirty="0"/>
              <a:t>Do you want mercy? Show mercy. </a:t>
            </a:r>
          </a:p>
          <a:p>
            <a:pPr lvl="1"/>
            <a:r>
              <a:rPr lang="en-US" dirty="0"/>
              <a:t>Do you want to be respected? Show respect. </a:t>
            </a:r>
          </a:p>
        </p:txBody>
      </p:sp>
    </p:spTree>
    <p:extLst>
      <p:ext uri="{BB962C8B-B14F-4D97-AF65-F5344CB8AC3E}">
        <p14:creationId xmlns:p14="http://schemas.microsoft.com/office/powerpoint/2010/main" val="18276907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20721-5E5E-B581-291C-A1C7EE77B59C}"/>
              </a:ext>
            </a:extLst>
          </p:cNvPr>
          <p:cNvSpPr>
            <a:spLocks noGrp="1"/>
          </p:cNvSpPr>
          <p:nvPr>
            <p:ph type="title"/>
          </p:nvPr>
        </p:nvSpPr>
        <p:spPr/>
        <p:txBody>
          <a:bodyPr/>
          <a:lstStyle/>
          <a:p>
            <a:r>
              <a:rPr lang="en-US" dirty="0"/>
              <a:t>Treat Others Like You Want to Be Treated!</a:t>
            </a:r>
          </a:p>
        </p:txBody>
      </p:sp>
      <p:sp>
        <p:nvSpPr>
          <p:cNvPr id="3" name="Content Placeholder 2">
            <a:extLst>
              <a:ext uri="{FF2B5EF4-FFF2-40B4-BE49-F238E27FC236}">
                <a16:creationId xmlns:a16="http://schemas.microsoft.com/office/drawing/2014/main" id="{C0C09E20-B0E0-E4A7-30B5-7B4E90EDCF58}"/>
              </a:ext>
            </a:extLst>
          </p:cNvPr>
          <p:cNvSpPr>
            <a:spLocks noGrp="1"/>
          </p:cNvSpPr>
          <p:nvPr>
            <p:ph idx="1"/>
          </p:nvPr>
        </p:nvSpPr>
        <p:spPr/>
        <p:txBody>
          <a:bodyPr>
            <a:normAutofit lnSpcReduction="10000"/>
          </a:bodyPr>
          <a:lstStyle/>
          <a:p>
            <a:r>
              <a:rPr lang="en-US" dirty="0"/>
              <a:t>Step outside ourselves and consider others’ point of view, situation, or life circumstances. </a:t>
            </a:r>
          </a:p>
          <a:p>
            <a:pPr lvl="1"/>
            <a:r>
              <a:rPr lang="en-US" dirty="0"/>
              <a:t>We are all self-serving creatures, and no one wishes for a life of hardship or difficulty. </a:t>
            </a:r>
          </a:p>
          <a:p>
            <a:pPr lvl="1"/>
            <a:r>
              <a:rPr lang="en-US" dirty="0"/>
              <a:t>No one wishes to be disrespected at work, insulted on social media, or excluded at a dinner. </a:t>
            </a:r>
          </a:p>
          <a:p>
            <a:r>
              <a:rPr lang="en-US" dirty="0"/>
              <a:t>Therefore, Matthew 7:12 provides a way to interact with people in healthy and ethical ways. </a:t>
            </a:r>
          </a:p>
          <a:p>
            <a:r>
              <a:rPr lang="en-US" dirty="0"/>
              <a:t>So… when in doubt about how to respond to a situation or how to react to a person, simply consider how you would like to be treated—and then do that.</a:t>
            </a:r>
          </a:p>
          <a:p>
            <a:endParaRPr lang="en-US" dirty="0"/>
          </a:p>
        </p:txBody>
      </p:sp>
    </p:spTree>
    <p:extLst>
      <p:ext uri="{BB962C8B-B14F-4D97-AF65-F5344CB8AC3E}">
        <p14:creationId xmlns:p14="http://schemas.microsoft.com/office/powerpoint/2010/main" val="2933692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wipe(down)">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7408B-4830-CDE6-097A-A1111C7F5DEB}"/>
              </a:ext>
            </a:extLst>
          </p:cNvPr>
          <p:cNvSpPr>
            <a:spLocks noGrp="1"/>
          </p:cNvSpPr>
          <p:nvPr>
            <p:ph type="title"/>
          </p:nvPr>
        </p:nvSpPr>
        <p:spPr/>
        <p:txBody>
          <a:bodyPr/>
          <a:lstStyle/>
          <a:p>
            <a:r>
              <a:rPr lang="en-US" dirty="0"/>
              <a:t>Begin at Home</a:t>
            </a:r>
          </a:p>
        </p:txBody>
      </p:sp>
      <p:sp>
        <p:nvSpPr>
          <p:cNvPr id="3" name="Content Placeholder 2">
            <a:extLst>
              <a:ext uri="{FF2B5EF4-FFF2-40B4-BE49-F238E27FC236}">
                <a16:creationId xmlns:a16="http://schemas.microsoft.com/office/drawing/2014/main" id="{2CBB2E6C-4041-2E5C-9740-B873206EEE74}"/>
              </a:ext>
            </a:extLst>
          </p:cNvPr>
          <p:cNvSpPr>
            <a:spLocks noGrp="1"/>
          </p:cNvSpPr>
          <p:nvPr>
            <p:ph idx="1"/>
          </p:nvPr>
        </p:nvSpPr>
        <p:spPr>
          <a:xfrm>
            <a:off x="838200" y="1825625"/>
            <a:ext cx="10515600" cy="4741430"/>
          </a:xfrm>
        </p:spPr>
        <p:txBody>
          <a:bodyPr>
            <a:normAutofit fontScale="92500" lnSpcReduction="20000"/>
          </a:bodyPr>
          <a:lstStyle/>
          <a:p>
            <a:r>
              <a:rPr lang="en-US" dirty="0"/>
              <a:t>Your marriage is having real troubles… you don’t particularly enjoy spending time with each other because you just seem to argue.</a:t>
            </a:r>
          </a:p>
          <a:p>
            <a:r>
              <a:rPr lang="en-US" dirty="0"/>
              <a:t>There is always a list you both seem to have of hurts and wrongs done to each other. </a:t>
            </a:r>
          </a:p>
          <a:p>
            <a:r>
              <a:rPr lang="en-US" dirty="0"/>
              <a:t>On top of that, you are tired, you are busy and you sometimes wonder if it would just be easier to call it a day and go your separate ways.</a:t>
            </a:r>
          </a:p>
          <a:p>
            <a:r>
              <a:rPr lang="en-US" dirty="0">
                <a:solidFill>
                  <a:srgbClr val="3F1D11"/>
                </a:solidFill>
                <a:latin typeface="+mj-lt"/>
              </a:rPr>
              <a:t>But you remember the golden rule. </a:t>
            </a:r>
            <a:r>
              <a:rPr lang="en-US" dirty="0"/>
              <a:t>That Jesus guy said something about love your </a:t>
            </a:r>
            <a:r>
              <a:rPr lang="en-US" dirty="0" err="1"/>
              <a:t>neighbour</a:t>
            </a:r>
            <a:r>
              <a:rPr lang="en-US" dirty="0"/>
              <a:t> as yourself. He said do to others as you would have done to you.</a:t>
            </a:r>
          </a:p>
          <a:p>
            <a:r>
              <a:rPr lang="en-US" dirty="0"/>
              <a:t>So you stop… you think how do I want to be treated in this marriage? What would I want to receive from my partner?… and then you begin to treat them as you yourself would want to be treated.</a:t>
            </a:r>
          </a:p>
          <a:p>
            <a:r>
              <a:rPr lang="en-US" dirty="0"/>
              <a:t>What are some of the things you would begin to do?</a:t>
            </a:r>
          </a:p>
          <a:p>
            <a:endParaRPr lang="en-US" dirty="0"/>
          </a:p>
        </p:txBody>
      </p:sp>
    </p:spTree>
    <p:extLst>
      <p:ext uri="{BB962C8B-B14F-4D97-AF65-F5344CB8AC3E}">
        <p14:creationId xmlns:p14="http://schemas.microsoft.com/office/powerpoint/2010/main" val="2229228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wipe(down)">
                                      <p:cBhvr>
                                        <p:cTn id="10" dur="500"/>
                                        <p:tgtEl>
                                          <p:spTgt spid="3">
                                            <p:txEl>
                                              <p:pRg st="4" end="4"/>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wipe(down)">
                                      <p:cBhvr>
                                        <p:cTn id="1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F3349-BEEA-C17A-7E2B-901AD92227B1}"/>
              </a:ext>
            </a:extLst>
          </p:cNvPr>
          <p:cNvSpPr>
            <a:spLocks noGrp="1"/>
          </p:cNvSpPr>
          <p:nvPr>
            <p:ph type="title"/>
          </p:nvPr>
        </p:nvSpPr>
        <p:spPr/>
        <p:txBody>
          <a:bodyPr/>
          <a:lstStyle/>
          <a:p>
            <a:r>
              <a:rPr lang="en-US" dirty="0"/>
              <a:t>Conclusion</a:t>
            </a:r>
          </a:p>
        </p:txBody>
      </p:sp>
      <p:sp>
        <p:nvSpPr>
          <p:cNvPr id="3" name="Text Placeholder 2">
            <a:extLst>
              <a:ext uri="{FF2B5EF4-FFF2-40B4-BE49-F238E27FC236}">
                <a16:creationId xmlns:a16="http://schemas.microsoft.com/office/drawing/2014/main" id="{8052015F-E916-E49D-F0C0-027760E72F16}"/>
              </a:ext>
            </a:extLst>
          </p:cNvPr>
          <p:cNvSpPr>
            <a:spLocks noGrp="1"/>
          </p:cNvSpPr>
          <p:nvPr>
            <p:ph type="body" idx="1"/>
          </p:nvPr>
        </p:nvSpPr>
        <p:spPr>
          <a:solidFill>
            <a:srgbClr val="3F1D11"/>
          </a:solidFill>
          <a:ln>
            <a:solidFill>
              <a:srgbClr val="3F1D11"/>
            </a:solidFill>
          </a:ln>
        </p:spPr>
        <p:txBody>
          <a:bodyPr/>
          <a:lstStyle/>
          <a:p>
            <a:endParaRPr lang="en-US" dirty="0"/>
          </a:p>
        </p:txBody>
      </p:sp>
    </p:spTree>
    <p:extLst>
      <p:ext uri="{BB962C8B-B14F-4D97-AF65-F5344CB8AC3E}">
        <p14:creationId xmlns:p14="http://schemas.microsoft.com/office/powerpoint/2010/main" val="4222106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E7172-E6AA-C76A-1B84-43CDE90D5929}"/>
              </a:ext>
            </a:extLst>
          </p:cNvPr>
          <p:cNvSpPr>
            <a:spLocks noGrp="1"/>
          </p:cNvSpPr>
          <p:nvPr>
            <p:ph type="title"/>
          </p:nvPr>
        </p:nvSpPr>
        <p:spPr/>
        <p:txBody>
          <a:bodyPr/>
          <a:lstStyle/>
          <a:p>
            <a:r>
              <a:rPr lang="en-US" dirty="0"/>
              <a:t>Take Aways</a:t>
            </a:r>
          </a:p>
        </p:txBody>
      </p:sp>
      <p:sp>
        <p:nvSpPr>
          <p:cNvPr id="3" name="Content Placeholder 2">
            <a:extLst>
              <a:ext uri="{FF2B5EF4-FFF2-40B4-BE49-F238E27FC236}">
                <a16:creationId xmlns:a16="http://schemas.microsoft.com/office/drawing/2014/main" id="{2B38E6C8-8D44-6987-19D3-63C292CE4E85}"/>
              </a:ext>
            </a:extLst>
          </p:cNvPr>
          <p:cNvSpPr>
            <a:spLocks noGrp="1"/>
          </p:cNvSpPr>
          <p:nvPr>
            <p:ph idx="1"/>
          </p:nvPr>
        </p:nvSpPr>
        <p:spPr/>
        <p:txBody>
          <a:bodyPr/>
          <a:lstStyle/>
          <a:p>
            <a:r>
              <a:rPr lang="en-US" dirty="0"/>
              <a:t>We should constantly be looking out for those who are hurting and asking how we can improve their circumstances. Let’s begin at home, but not stop there.</a:t>
            </a:r>
          </a:p>
          <a:p>
            <a:r>
              <a:rPr lang="en-US" dirty="0"/>
              <a:t>As we meet their needs, our lights will shine in our communities and they will see the influence of Jesus in our lives and say, like they did of Peter and John, that they had been with Jesus (Acts 4:13).</a:t>
            </a:r>
          </a:p>
          <a:p>
            <a:endParaRPr lang="en-US" dirty="0"/>
          </a:p>
        </p:txBody>
      </p:sp>
    </p:spTree>
    <p:extLst>
      <p:ext uri="{BB962C8B-B14F-4D97-AF65-F5344CB8AC3E}">
        <p14:creationId xmlns:p14="http://schemas.microsoft.com/office/powerpoint/2010/main" val="3678399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DE5D7-181A-F0A2-666A-A014BA3BB98F}"/>
              </a:ext>
            </a:extLst>
          </p:cNvPr>
          <p:cNvSpPr>
            <a:spLocks noGrp="1"/>
          </p:cNvSpPr>
          <p:nvPr>
            <p:ph type="title"/>
          </p:nvPr>
        </p:nvSpPr>
        <p:spPr/>
        <p:txBody>
          <a:bodyPr/>
          <a:lstStyle/>
          <a:p>
            <a:r>
              <a:rPr lang="en-US" dirty="0"/>
              <a:t>A Familiar Text</a:t>
            </a:r>
          </a:p>
        </p:txBody>
      </p:sp>
      <p:sp>
        <p:nvSpPr>
          <p:cNvPr id="3" name="Content Placeholder 2">
            <a:extLst>
              <a:ext uri="{FF2B5EF4-FFF2-40B4-BE49-F238E27FC236}">
                <a16:creationId xmlns:a16="http://schemas.microsoft.com/office/drawing/2014/main" id="{50A9FBA7-A8E4-95AC-638E-EC0A72F76F4E}"/>
              </a:ext>
            </a:extLst>
          </p:cNvPr>
          <p:cNvSpPr>
            <a:spLocks noGrp="1"/>
          </p:cNvSpPr>
          <p:nvPr>
            <p:ph idx="1"/>
          </p:nvPr>
        </p:nvSpPr>
        <p:spPr/>
        <p:txBody>
          <a:bodyPr/>
          <a:lstStyle/>
          <a:p>
            <a:r>
              <a:rPr lang="en-US" dirty="0"/>
              <a:t>Most of us can quote the Golden Rule by heart: “Therefore, whatever you want men to do to you, do also to them, for this is the Law and the Prophets” (Matt. 7:12).</a:t>
            </a:r>
          </a:p>
          <a:p>
            <a:r>
              <a:rPr lang="en-US" dirty="0"/>
              <a:t>The words Jesus spoke are not difficult to understand, even though they are supremely profound. How can one come up with a one-sentence statement that covers all aspects of moral ethics? But, Jesus did.</a:t>
            </a:r>
          </a:p>
          <a:p>
            <a:r>
              <a:rPr lang="en-US" dirty="0"/>
              <a:t>This lesson will focus on learning the implications of the Golden Rule.</a:t>
            </a:r>
          </a:p>
        </p:txBody>
      </p:sp>
    </p:spTree>
    <p:extLst>
      <p:ext uri="{BB962C8B-B14F-4D97-AF65-F5344CB8AC3E}">
        <p14:creationId xmlns:p14="http://schemas.microsoft.com/office/powerpoint/2010/main" val="284623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BFF46-085B-2707-FFAA-F074303D8401}"/>
              </a:ext>
            </a:extLst>
          </p:cNvPr>
          <p:cNvSpPr>
            <a:spLocks noGrp="1"/>
          </p:cNvSpPr>
          <p:nvPr>
            <p:ph type="title"/>
          </p:nvPr>
        </p:nvSpPr>
        <p:spPr/>
        <p:txBody>
          <a:bodyPr/>
          <a:lstStyle/>
          <a:p>
            <a:r>
              <a:rPr lang="en-US" dirty="0"/>
              <a:t>God Cares How We Treat Others</a:t>
            </a:r>
          </a:p>
        </p:txBody>
      </p:sp>
      <p:pic>
        <p:nvPicPr>
          <p:cNvPr id="3074" name="Picture 2" descr="shouting match – Liberal Dictionary">
            <a:extLst>
              <a:ext uri="{FF2B5EF4-FFF2-40B4-BE49-F238E27FC236}">
                <a16:creationId xmlns:a16="http://schemas.microsoft.com/office/drawing/2014/main" id="{983958AF-F71D-2C6E-4692-F2738C2EF9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15439" y="1995488"/>
            <a:ext cx="6838361" cy="4527248"/>
          </a:xfrm>
          <a:prstGeom prst="rect">
            <a:avLst/>
          </a:prstGeom>
          <a:noFill/>
          <a:ln>
            <a:solidFill>
              <a:schemeClr val="tx1">
                <a:lumMod val="95000"/>
                <a:lumOff val="5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1790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22D6C-9072-599A-152A-ACC7F00A689E}"/>
              </a:ext>
            </a:extLst>
          </p:cNvPr>
          <p:cNvSpPr>
            <a:spLocks noGrp="1"/>
          </p:cNvSpPr>
          <p:nvPr>
            <p:ph type="title"/>
          </p:nvPr>
        </p:nvSpPr>
        <p:spPr/>
        <p:txBody>
          <a:bodyPr/>
          <a:lstStyle/>
          <a:p>
            <a:r>
              <a:rPr lang="en-US" dirty="0"/>
              <a:t>The Old Testament</a:t>
            </a:r>
          </a:p>
        </p:txBody>
      </p:sp>
      <p:sp>
        <p:nvSpPr>
          <p:cNvPr id="3" name="Content Placeholder 2">
            <a:extLst>
              <a:ext uri="{FF2B5EF4-FFF2-40B4-BE49-F238E27FC236}">
                <a16:creationId xmlns:a16="http://schemas.microsoft.com/office/drawing/2014/main" id="{BADC291B-0F43-F46F-C2B0-D6BBE77C144C}"/>
              </a:ext>
            </a:extLst>
          </p:cNvPr>
          <p:cNvSpPr>
            <a:spLocks noGrp="1"/>
          </p:cNvSpPr>
          <p:nvPr>
            <p:ph idx="1"/>
          </p:nvPr>
        </p:nvSpPr>
        <p:spPr>
          <a:xfrm>
            <a:off x="838200" y="1825625"/>
            <a:ext cx="10515600" cy="4838944"/>
          </a:xfrm>
        </p:spPr>
        <p:txBody>
          <a:bodyPr>
            <a:normAutofit fontScale="92500" lnSpcReduction="10000"/>
          </a:bodyPr>
          <a:lstStyle/>
          <a:p>
            <a:r>
              <a:rPr lang="en-US" dirty="0"/>
              <a:t>“And if a stranger dwells with you in your land, you shall not mistreat him. The stranger who dwells among you shall be to you as one born among you, and </a:t>
            </a:r>
            <a:r>
              <a:rPr lang="en-US" dirty="0">
                <a:solidFill>
                  <a:srgbClr val="3F1D11"/>
                </a:solidFill>
                <a:latin typeface="+mj-lt"/>
              </a:rPr>
              <a:t>you shall love him as yourself</a:t>
            </a:r>
            <a:r>
              <a:rPr lang="en-US" dirty="0"/>
              <a:t>; for you were strangers in the land of Egypt: I am the Lord your God” (Lev. 19:33-34).</a:t>
            </a:r>
          </a:p>
          <a:p>
            <a:r>
              <a:rPr lang="en-US" dirty="0"/>
              <a:t>Similar instruction is given in these passages as well:</a:t>
            </a:r>
          </a:p>
          <a:p>
            <a:pPr lvl="1"/>
            <a:r>
              <a:rPr lang="en-US" dirty="0"/>
              <a:t>“You shall neither mistreat a stranger nor oppress him, </a:t>
            </a:r>
            <a:r>
              <a:rPr lang="en-US" dirty="0">
                <a:solidFill>
                  <a:srgbClr val="3F1D11"/>
                </a:solidFill>
                <a:latin typeface="+mj-lt"/>
              </a:rPr>
              <a:t>for you were strangers </a:t>
            </a:r>
            <a:r>
              <a:rPr lang="en-US" dirty="0"/>
              <a:t>in the land of Egypt” (Exod. 22:21).</a:t>
            </a:r>
          </a:p>
          <a:p>
            <a:pPr lvl="1"/>
            <a:r>
              <a:rPr lang="en-US" dirty="0"/>
              <a:t>“Also you shall not oppress a stranger, for you know the heart of a stranger, </a:t>
            </a:r>
            <a:r>
              <a:rPr lang="en-US" dirty="0">
                <a:solidFill>
                  <a:srgbClr val="3F1D11"/>
                </a:solidFill>
                <a:latin typeface="+mj-lt"/>
              </a:rPr>
              <a:t>because you were strangers </a:t>
            </a:r>
            <a:r>
              <a:rPr lang="en-US" dirty="0"/>
              <a:t>in the land of Egypt” (Exod. 23:9).</a:t>
            </a:r>
          </a:p>
          <a:p>
            <a:pPr lvl="1"/>
            <a:r>
              <a:rPr lang="en-US" dirty="0"/>
              <a:t>“Therefore love the stranger, </a:t>
            </a:r>
            <a:r>
              <a:rPr lang="en-US" dirty="0">
                <a:solidFill>
                  <a:srgbClr val="3F1D11"/>
                </a:solidFill>
                <a:latin typeface="+mj-lt"/>
              </a:rPr>
              <a:t>for you were strangers</a:t>
            </a:r>
            <a:r>
              <a:rPr lang="en-US" dirty="0"/>
              <a:t> in the land of Egypt” (Deut. 10:19).</a:t>
            </a:r>
          </a:p>
          <a:p>
            <a:pPr lvl="1"/>
            <a:r>
              <a:rPr lang="en-US" dirty="0"/>
              <a:t>“You shall not pervert justice due the stranger or the fatherless, nor take a widow’s garment as a pledge. But </a:t>
            </a:r>
            <a:r>
              <a:rPr lang="en-US" dirty="0">
                <a:solidFill>
                  <a:srgbClr val="3F1D11"/>
                </a:solidFill>
                <a:latin typeface="+mj-lt"/>
              </a:rPr>
              <a:t>you shall remember that you were a slave </a:t>
            </a:r>
            <a:r>
              <a:rPr lang="en-US" dirty="0"/>
              <a:t>in Egypt, and the Lord  your God redeemed you from there; therefore I command you to do this thing” (Deut. 24:17-18).</a:t>
            </a:r>
          </a:p>
          <a:p>
            <a:endParaRPr lang="en-US" dirty="0"/>
          </a:p>
        </p:txBody>
      </p:sp>
    </p:spTree>
    <p:extLst>
      <p:ext uri="{BB962C8B-B14F-4D97-AF65-F5344CB8AC3E}">
        <p14:creationId xmlns:p14="http://schemas.microsoft.com/office/powerpoint/2010/main" val="3091909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down)">
                                      <p:cBhvr>
                                        <p:cTn id="16" dur="500"/>
                                        <p:tgtEl>
                                          <p:spTgt spid="3">
                                            <p:txEl>
                                              <p:pRg st="4" end="4"/>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wipe(down)">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372CD-BB79-1634-B924-D29043FEFCEE}"/>
              </a:ext>
            </a:extLst>
          </p:cNvPr>
          <p:cNvSpPr>
            <a:spLocks noGrp="1"/>
          </p:cNvSpPr>
          <p:nvPr>
            <p:ph type="title"/>
          </p:nvPr>
        </p:nvSpPr>
        <p:spPr/>
        <p:txBody>
          <a:bodyPr/>
          <a:lstStyle/>
          <a:p>
            <a:r>
              <a:rPr lang="en-US" dirty="0"/>
              <a:t>The Sermon on the Mount</a:t>
            </a:r>
          </a:p>
        </p:txBody>
      </p:sp>
      <p:sp>
        <p:nvSpPr>
          <p:cNvPr id="3" name="Content Placeholder 2">
            <a:extLst>
              <a:ext uri="{FF2B5EF4-FFF2-40B4-BE49-F238E27FC236}">
                <a16:creationId xmlns:a16="http://schemas.microsoft.com/office/drawing/2014/main" id="{24272152-014F-74E1-78F6-2748227992EA}"/>
              </a:ext>
            </a:extLst>
          </p:cNvPr>
          <p:cNvSpPr>
            <a:spLocks noGrp="1"/>
          </p:cNvSpPr>
          <p:nvPr>
            <p:ph idx="1"/>
          </p:nvPr>
        </p:nvSpPr>
        <p:spPr/>
        <p:txBody>
          <a:bodyPr/>
          <a:lstStyle/>
          <a:p>
            <a:r>
              <a:rPr lang="en-US" dirty="0"/>
              <a:t>From the Sermon on the Mount, consider these verses previously given:</a:t>
            </a:r>
          </a:p>
          <a:p>
            <a:pPr lvl="1"/>
            <a:r>
              <a:rPr lang="en-US" dirty="0"/>
              <a:t>“Blessed are the merciful, For they shall obtain mercy” (Matt. 5:7).</a:t>
            </a:r>
          </a:p>
          <a:p>
            <a:pPr lvl="1"/>
            <a:r>
              <a:rPr lang="en-US" dirty="0"/>
              <a:t>“And forgive us our debts, As we forgive our debtors” (Matt. 6:12).</a:t>
            </a:r>
          </a:p>
          <a:p>
            <a:pPr lvl="1"/>
            <a:r>
              <a:rPr lang="en-US" dirty="0"/>
              <a:t>“Judge not, that you be not judged. For with what judgment you judge, you will be judged; and with the measure you use, it will be measured back to you” (Matt. 7:1-2).</a:t>
            </a:r>
          </a:p>
          <a:p>
            <a:endParaRPr lang="en-US" dirty="0"/>
          </a:p>
        </p:txBody>
      </p:sp>
    </p:spTree>
    <p:extLst>
      <p:ext uri="{BB962C8B-B14F-4D97-AF65-F5344CB8AC3E}">
        <p14:creationId xmlns:p14="http://schemas.microsoft.com/office/powerpoint/2010/main" val="559939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3977E-2EA0-8725-0A14-5F3AB6E67A4E}"/>
              </a:ext>
            </a:extLst>
          </p:cNvPr>
          <p:cNvSpPr>
            <a:spLocks noGrp="1"/>
          </p:cNvSpPr>
          <p:nvPr>
            <p:ph type="title"/>
          </p:nvPr>
        </p:nvSpPr>
        <p:spPr/>
        <p:txBody>
          <a:bodyPr/>
          <a:lstStyle/>
          <a:p>
            <a:r>
              <a:rPr lang="en-US" dirty="0"/>
              <a:t>Many Follow the Golden Rule When . . .</a:t>
            </a:r>
          </a:p>
        </p:txBody>
      </p:sp>
      <p:sp>
        <p:nvSpPr>
          <p:cNvPr id="3" name="Content Placeholder 2">
            <a:extLst>
              <a:ext uri="{FF2B5EF4-FFF2-40B4-BE49-F238E27FC236}">
                <a16:creationId xmlns:a16="http://schemas.microsoft.com/office/drawing/2014/main" id="{750D9872-AFF0-D72F-DC11-E12FD40A9215}"/>
              </a:ext>
            </a:extLst>
          </p:cNvPr>
          <p:cNvSpPr>
            <a:spLocks noGrp="1"/>
          </p:cNvSpPr>
          <p:nvPr>
            <p:ph idx="1"/>
          </p:nvPr>
        </p:nvSpPr>
        <p:spPr/>
        <p:txBody>
          <a:bodyPr/>
          <a:lstStyle/>
          <a:p>
            <a:r>
              <a:rPr lang="en-US" dirty="0"/>
              <a:t>It’s their friend or family.</a:t>
            </a:r>
          </a:p>
          <a:p>
            <a:r>
              <a:rPr lang="en-US" dirty="0"/>
              <a:t>It’s convenient for them.</a:t>
            </a:r>
          </a:p>
          <a:p>
            <a:r>
              <a:rPr lang="en-US" dirty="0"/>
              <a:t>They’re in a good mood. </a:t>
            </a:r>
          </a:p>
          <a:p>
            <a:r>
              <a:rPr lang="en-US" dirty="0"/>
              <a:t>They expect something in return.</a:t>
            </a:r>
          </a:p>
        </p:txBody>
      </p:sp>
    </p:spTree>
    <p:extLst>
      <p:ext uri="{BB962C8B-B14F-4D97-AF65-F5344CB8AC3E}">
        <p14:creationId xmlns:p14="http://schemas.microsoft.com/office/powerpoint/2010/main" val="3514404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50BC9-5C10-97E2-4DD3-97E74357E6EC}"/>
              </a:ext>
            </a:extLst>
          </p:cNvPr>
          <p:cNvSpPr>
            <a:spLocks noGrp="1"/>
          </p:cNvSpPr>
          <p:nvPr>
            <p:ph type="title"/>
          </p:nvPr>
        </p:nvSpPr>
        <p:spPr/>
        <p:txBody>
          <a:bodyPr/>
          <a:lstStyle/>
          <a:p>
            <a:r>
              <a:rPr lang="en-US" dirty="0"/>
              <a:t>The Golden Rule Does Not Say . . .</a:t>
            </a:r>
          </a:p>
        </p:txBody>
      </p:sp>
      <p:sp>
        <p:nvSpPr>
          <p:cNvPr id="3" name="Content Placeholder 2">
            <a:extLst>
              <a:ext uri="{FF2B5EF4-FFF2-40B4-BE49-F238E27FC236}">
                <a16:creationId xmlns:a16="http://schemas.microsoft.com/office/drawing/2014/main" id="{BF4AD750-8966-202A-D454-816A8855636A}"/>
              </a:ext>
            </a:extLst>
          </p:cNvPr>
          <p:cNvSpPr>
            <a:spLocks noGrp="1"/>
          </p:cNvSpPr>
          <p:nvPr>
            <p:ph idx="1"/>
          </p:nvPr>
        </p:nvSpPr>
        <p:spPr/>
        <p:txBody>
          <a:bodyPr/>
          <a:lstStyle/>
          <a:p>
            <a:r>
              <a:rPr lang="en-US" dirty="0"/>
              <a:t> “Treat the people </a:t>
            </a:r>
            <a:r>
              <a:rPr lang="en-US" dirty="0">
                <a:solidFill>
                  <a:srgbClr val="3F1D11"/>
                </a:solidFill>
                <a:latin typeface="+mj-lt"/>
              </a:rPr>
              <a:t>close to you </a:t>
            </a:r>
            <a:r>
              <a:rPr lang="en-US" dirty="0"/>
              <a:t>how you would want to be treated…”</a:t>
            </a:r>
          </a:p>
          <a:p>
            <a:r>
              <a:rPr lang="en-US" dirty="0"/>
              <a:t>Treat people </a:t>
            </a:r>
            <a:r>
              <a:rPr lang="en-US" dirty="0">
                <a:solidFill>
                  <a:srgbClr val="3F1D11"/>
                </a:solidFill>
                <a:latin typeface="+mj-lt"/>
              </a:rPr>
              <a:t>how they have treated you</a:t>
            </a:r>
            <a:r>
              <a:rPr lang="en-US" dirty="0"/>
              <a:t>.</a:t>
            </a:r>
          </a:p>
          <a:p>
            <a:r>
              <a:rPr lang="en-US" dirty="0">
                <a:solidFill>
                  <a:srgbClr val="3F1D11"/>
                </a:solidFill>
                <a:latin typeface="+mj-lt"/>
              </a:rPr>
              <a:t>Do unto others before they do unto you</a:t>
            </a:r>
            <a:r>
              <a:rPr lang="en-US" dirty="0"/>
              <a:t>! Hit first!</a:t>
            </a:r>
          </a:p>
          <a:p>
            <a:r>
              <a:rPr lang="en-US" dirty="0"/>
              <a:t>The Golden Rule is clear—love others as yourself. Treat others as you would want to be treated. </a:t>
            </a:r>
          </a:p>
          <a:p>
            <a:endParaRPr lang="en-US" dirty="0"/>
          </a:p>
        </p:txBody>
      </p:sp>
    </p:spTree>
    <p:extLst>
      <p:ext uri="{BB962C8B-B14F-4D97-AF65-F5344CB8AC3E}">
        <p14:creationId xmlns:p14="http://schemas.microsoft.com/office/powerpoint/2010/main" val="1573912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9CB04-BC23-5CE6-353F-70555CB5C0B2}"/>
              </a:ext>
            </a:extLst>
          </p:cNvPr>
          <p:cNvSpPr>
            <a:spLocks noGrp="1"/>
          </p:cNvSpPr>
          <p:nvPr>
            <p:ph type="title"/>
          </p:nvPr>
        </p:nvSpPr>
        <p:spPr/>
        <p:txBody>
          <a:bodyPr/>
          <a:lstStyle/>
          <a:p>
            <a:r>
              <a:rPr lang="en-US" dirty="0"/>
              <a:t>We All Hurt Others!</a:t>
            </a:r>
          </a:p>
        </p:txBody>
      </p:sp>
      <p:pic>
        <p:nvPicPr>
          <p:cNvPr id="4098" name="Picture 2" descr="Broken and Hurting | CBN.com">
            <a:extLst>
              <a:ext uri="{FF2B5EF4-FFF2-40B4-BE49-F238E27FC236}">
                <a16:creationId xmlns:a16="http://schemas.microsoft.com/office/drawing/2014/main" id="{02A9F416-456D-D6F8-CD8C-EB9C02D813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199" y="1821729"/>
            <a:ext cx="6469929" cy="48524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22666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4">
      <a:majorFont>
        <a:latin typeface="Source Sans Pro Black"/>
        <a:ea typeface=""/>
        <a:cs typeface=""/>
      </a:majorFont>
      <a:minorFont>
        <a:latin typeface="Source Sans Pro Semi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1 Sermon Template.potx" id="{9F8BB918-1107-48D3-96E4-77FA465A84F5}" vid="{0921F662-AD09-437E-A944-0B87D886F094}"/>
    </a:ext>
  </a:extLst>
</a:theme>
</file>

<file path=docProps/app.xml><?xml version="1.0" encoding="utf-8"?>
<Properties xmlns="http://schemas.openxmlformats.org/officeDocument/2006/extended-properties" xmlns:vt="http://schemas.openxmlformats.org/officeDocument/2006/docPropsVTypes">
  <Template/>
  <TotalTime>336</TotalTime>
  <Words>2137</Words>
  <Application>Microsoft Office PowerPoint</Application>
  <PresentationFormat>Widescreen</PresentationFormat>
  <Paragraphs>113</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Meiryo</vt:lpstr>
      <vt:lpstr>Arial</vt:lpstr>
      <vt:lpstr>Source Sans Pro Black</vt:lpstr>
      <vt:lpstr>Source Sans Pro Semibold</vt:lpstr>
      <vt:lpstr>Office Theme</vt:lpstr>
      <vt:lpstr>PowerPoint Presentation</vt:lpstr>
      <vt:lpstr>PowerPoint Presentation</vt:lpstr>
      <vt:lpstr>A Familiar Text</vt:lpstr>
      <vt:lpstr>God Cares How We Treat Others</vt:lpstr>
      <vt:lpstr>The Old Testament</vt:lpstr>
      <vt:lpstr>The Sermon on the Mount</vt:lpstr>
      <vt:lpstr>Many Follow the Golden Rule When . . .</vt:lpstr>
      <vt:lpstr>The Golden Rule Does Not Say . . .</vt:lpstr>
      <vt:lpstr>We All Hurt Others!</vt:lpstr>
      <vt:lpstr>Hurt People Hurt People</vt:lpstr>
      <vt:lpstr>Does Motive Count?</vt:lpstr>
      <vt:lpstr>Learning to Love Like God Loves</vt:lpstr>
      <vt:lpstr>Romans 5:5-8</vt:lpstr>
      <vt:lpstr>God Acted First</vt:lpstr>
      <vt:lpstr>God’s Love Is Not Deserved</vt:lpstr>
      <vt:lpstr>The Greatest Commanded</vt:lpstr>
      <vt:lpstr>The Second Greatest Commandment</vt:lpstr>
      <vt:lpstr>A Debt That Is Never Paid Off</vt:lpstr>
      <vt:lpstr>The Golden Rule Restrains Us</vt:lpstr>
      <vt:lpstr>The Golden Rule Constrains Us</vt:lpstr>
      <vt:lpstr>Is This What We Do?</vt:lpstr>
      <vt:lpstr>God’s Love Changes Us</vt:lpstr>
      <vt:lpstr>Treat Others Like You Want to Be Treated!</vt:lpstr>
      <vt:lpstr>Begin at Home</vt:lpstr>
      <vt:lpstr>Conclusion</vt:lpstr>
      <vt:lpstr>Take Aways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Willis</dc:creator>
  <cp:lastModifiedBy>Mike Willis</cp:lastModifiedBy>
  <cp:revision>67</cp:revision>
  <dcterms:created xsi:type="dcterms:W3CDTF">2022-05-27T13:44:17Z</dcterms:created>
  <dcterms:modified xsi:type="dcterms:W3CDTF">2022-09-04T19:39:56Z</dcterms:modified>
</cp:coreProperties>
</file>