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64" r:id="rId4"/>
    <p:sldId id="266" r:id="rId5"/>
    <p:sldId id="267" r:id="rId6"/>
    <p:sldId id="268" r:id="rId7"/>
    <p:sldId id="269" r:id="rId8"/>
    <p:sldId id="270" r:id="rId9"/>
    <p:sldId id="271" r:id="rId10"/>
    <p:sldId id="272" r:id="rId11"/>
    <p:sldId id="273" r:id="rId12"/>
    <p:sldId id="275" r:id="rId13"/>
    <p:sldId id="274" r:id="rId14"/>
    <p:sldId id="276" r:id="rId15"/>
    <p:sldId id="277" r:id="rId16"/>
    <p:sldId id="278" r:id="rId17"/>
    <p:sldId id="279" r:id="rId18"/>
    <p:sldId id="280" r:id="rId19"/>
    <p:sldId id="281" r:id="rId20"/>
    <p:sldId id="282" r:id="rId21"/>
    <p:sldId id="283" r:id="rId22"/>
    <p:sldId id="284" r:id="rId23"/>
    <p:sldId id="285"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227"/>
    <a:srgbClr val="282E1F"/>
    <a:srgbClr val="8A8865"/>
    <a:srgbClr val="3A2B20"/>
    <a:srgbClr val="2E2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9/25/2022</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gradFill flip="none" rotWithShape="1">
            <a:gsLst>
              <a:gs pos="0">
                <a:srgbClr val="8A8865"/>
              </a:gs>
              <a:gs pos="30000">
                <a:schemeClr val="bg1"/>
              </a:gs>
              <a:gs pos="81000">
                <a:schemeClr val="bg1"/>
              </a:gs>
              <a:gs pos="100000">
                <a:srgbClr val="8A8865"/>
              </a:gs>
            </a:gsLst>
            <a:path path="shape">
              <a:fillToRect l="50000" t="50000" r="50000" b="50000"/>
            </a:path>
            <a:tileRect/>
          </a:gra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9/25/2022</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282E1F"/>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275A-1C37-9B57-AC2C-94A6A0D1029D}"/>
              </a:ext>
            </a:extLst>
          </p:cNvPr>
          <p:cNvSpPr>
            <a:spLocks noGrp="1"/>
          </p:cNvSpPr>
          <p:nvPr>
            <p:ph type="title"/>
          </p:nvPr>
        </p:nvSpPr>
        <p:spPr/>
        <p:txBody>
          <a:bodyPr/>
          <a:lstStyle/>
          <a:p>
            <a:r>
              <a:rPr lang="en-US" dirty="0"/>
              <a:t>The Pauline Letters</a:t>
            </a:r>
          </a:p>
        </p:txBody>
      </p:sp>
      <p:sp>
        <p:nvSpPr>
          <p:cNvPr id="3" name="Content Placeholder 2">
            <a:extLst>
              <a:ext uri="{FF2B5EF4-FFF2-40B4-BE49-F238E27FC236}">
                <a16:creationId xmlns:a16="http://schemas.microsoft.com/office/drawing/2014/main" id="{ABCE79C7-7DC6-71FE-E062-6B6963BC7FBB}"/>
              </a:ext>
            </a:extLst>
          </p:cNvPr>
          <p:cNvSpPr>
            <a:spLocks noGrp="1"/>
          </p:cNvSpPr>
          <p:nvPr>
            <p:ph idx="1"/>
          </p:nvPr>
        </p:nvSpPr>
        <p:spPr/>
        <p:txBody>
          <a:bodyPr>
            <a:normAutofit lnSpcReduction="10000"/>
          </a:bodyPr>
          <a:lstStyle/>
          <a:p>
            <a:r>
              <a:rPr lang="en-US" dirty="0"/>
              <a:t>The book of Philippians is not Paul’s earliest letter. </a:t>
            </a:r>
          </a:p>
          <a:p>
            <a:pPr lvl="1"/>
            <a:r>
              <a:rPr lang="en-US" dirty="0"/>
              <a:t>It is preceded by 1 Thessalonians (AD 50-51), 2 Thessalonians (AD 52), and Galatians (AD 53). </a:t>
            </a:r>
          </a:p>
          <a:p>
            <a:pPr lvl="1"/>
            <a:r>
              <a:rPr lang="en-US" dirty="0"/>
              <a:t>However, it was written no later than AD 60-61. (Paul was in Rome 58-60, before being released.)</a:t>
            </a:r>
          </a:p>
          <a:p>
            <a:r>
              <a:rPr lang="en-US" dirty="0"/>
              <a:t>This means that everything that is said about Jesus in the book of Philippians was believed by Christians within thirty years of Jesus’s crucifixion.</a:t>
            </a:r>
          </a:p>
          <a:p>
            <a:r>
              <a:rPr lang="en-US" dirty="0"/>
              <a:t>There is no time for legend and myth to have developed around Jesus, giving early believers time to deify Jesus through fabricated tales.</a:t>
            </a:r>
          </a:p>
          <a:p>
            <a:endParaRPr lang="en-US" dirty="0"/>
          </a:p>
        </p:txBody>
      </p:sp>
    </p:spTree>
    <p:extLst>
      <p:ext uri="{BB962C8B-B14F-4D97-AF65-F5344CB8AC3E}">
        <p14:creationId xmlns:p14="http://schemas.microsoft.com/office/powerpoint/2010/main" val="424395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82D6-20E7-1ECA-476D-CAC3D020A470}"/>
              </a:ext>
            </a:extLst>
          </p:cNvPr>
          <p:cNvSpPr>
            <a:spLocks noGrp="1"/>
          </p:cNvSpPr>
          <p:nvPr>
            <p:ph type="title"/>
          </p:nvPr>
        </p:nvSpPr>
        <p:spPr/>
        <p:txBody>
          <a:bodyPr/>
          <a:lstStyle/>
          <a:p>
            <a:r>
              <a:rPr lang="en-US" dirty="0"/>
              <a:t>Jesus Is the Central Figure</a:t>
            </a:r>
          </a:p>
        </p:txBody>
      </p:sp>
      <p:sp>
        <p:nvSpPr>
          <p:cNvPr id="3" name="Content Placeholder 2">
            <a:extLst>
              <a:ext uri="{FF2B5EF4-FFF2-40B4-BE49-F238E27FC236}">
                <a16:creationId xmlns:a16="http://schemas.microsoft.com/office/drawing/2014/main" id="{28790CF8-7A58-B537-EA6A-A3B735E3AA85}"/>
              </a:ext>
            </a:extLst>
          </p:cNvPr>
          <p:cNvSpPr>
            <a:spLocks noGrp="1"/>
          </p:cNvSpPr>
          <p:nvPr>
            <p:ph idx="1"/>
          </p:nvPr>
        </p:nvSpPr>
        <p:spPr/>
        <p:txBody>
          <a:bodyPr/>
          <a:lstStyle/>
          <a:p>
            <a:r>
              <a:rPr lang="en-US" dirty="0"/>
              <a:t>Confining ourselves to Philippians, look how often Jesus is mentioned in Philippians:</a:t>
            </a:r>
          </a:p>
          <a:p>
            <a:pPr lvl="1"/>
            <a:r>
              <a:rPr lang="en-US" dirty="0"/>
              <a:t>Jesus (21).</a:t>
            </a:r>
          </a:p>
          <a:p>
            <a:pPr lvl="1"/>
            <a:r>
              <a:rPr lang="en-US" dirty="0"/>
              <a:t>Christ (36).</a:t>
            </a:r>
          </a:p>
          <a:p>
            <a:pPr lvl="1"/>
            <a:r>
              <a:rPr lang="en-US" dirty="0"/>
              <a:t>Lord (15).</a:t>
            </a:r>
          </a:p>
          <a:p>
            <a:pPr lvl="2"/>
            <a:r>
              <a:rPr lang="en-US" dirty="0"/>
              <a:t>Lord Jesus Christ (3).</a:t>
            </a:r>
          </a:p>
          <a:p>
            <a:pPr lvl="2"/>
            <a:r>
              <a:rPr lang="en-US" dirty="0"/>
              <a:t>Lord Jesus (1).</a:t>
            </a:r>
          </a:p>
          <a:p>
            <a:pPr lvl="2"/>
            <a:r>
              <a:rPr lang="en-US" dirty="0"/>
              <a:t>Christ Jesus my Lord (1).</a:t>
            </a:r>
          </a:p>
          <a:p>
            <a:pPr lvl="2"/>
            <a:r>
              <a:rPr lang="en-US" dirty="0"/>
              <a:t>Jesus Christ is Lord (2:11).</a:t>
            </a:r>
          </a:p>
          <a:p>
            <a:pPr lvl="1"/>
            <a:r>
              <a:rPr lang="en-US" dirty="0"/>
              <a:t>Savior (3:20).</a:t>
            </a:r>
          </a:p>
          <a:p>
            <a:pPr lvl="1"/>
            <a:endParaRPr lang="en-US" dirty="0"/>
          </a:p>
        </p:txBody>
      </p:sp>
    </p:spTree>
    <p:extLst>
      <p:ext uri="{BB962C8B-B14F-4D97-AF65-F5344CB8AC3E}">
        <p14:creationId xmlns:p14="http://schemas.microsoft.com/office/powerpoint/2010/main" val="356039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60724-8EA7-D41C-4485-B6B82A7D357C}"/>
              </a:ext>
            </a:extLst>
          </p:cNvPr>
          <p:cNvSpPr>
            <a:spLocks noGrp="1"/>
          </p:cNvSpPr>
          <p:nvPr>
            <p:ph type="title"/>
          </p:nvPr>
        </p:nvSpPr>
        <p:spPr/>
        <p:txBody>
          <a:bodyPr/>
          <a:lstStyle/>
          <a:p>
            <a:r>
              <a:rPr lang="en-US" sz="2400" dirty="0"/>
              <a:t>What Paul Said About Jesus</a:t>
            </a:r>
            <a:br>
              <a:rPr lang="en-US" dirty="0"/>
            </a:br>
            <a:r>
              <a:rPr lang="en-US" dirty="0"/>
              <a:t>The Core Facts</a:t>
            </a:r>
          </a:p>
        </p:txBody>
      </p:sp>
      <p:pic>
        <p:nvPicPr>
          <p:cNvPr id="1026" name="Picture 2" descr="silhouette of large cross under orange sky">
            <a:extLst>
              <a:ext uri="{FF2B5EF4-FFF2-40B4-BE49-F238E27FC236}">
                <a16:creationId xmlns:a16="http://schemas.microsoft.com/office/drawing/2014/main" id="{BFBD8548-156C-8F8D-13DD-6792E42B3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47589" y="1845891"/>
            <a:ext cx="3406211" cy="476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09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7966-E348-C7BD-0735-1E69F481A8B3}"/>
              </a:ext>
            </a:extLst>
          </p:cNvPr>
          <p:cNvSpPr>
            <a:spLocks noGrp="1"/>
          </p:cNvSpPr>
          <p:nvPr>
            <p:ph type="title"/>
          </p:nvPr>
        </p:nvSpPr>
        <p:spPr/>
        <p:txBody>
          <a:bodyPr/>
          <a:lstStyle/>
          <a:p>
            <a:r>
              <a:rPr lang="en-US" dirty="0"/>
              <a:t>1. The Pre-existence of Jesus</a:t>
            </a:r>
          </a:p>
        </p:txBody>
      </p:sp>
      <p:sp>
        <p:nvSpPr>
          <p:cNvPr id="3" name="Content Placeholder 2">
            <a:extLst>
              <a:ext uri="{FF2B5EF4-FFF2-40B4-BE49-F238E27FC236}">
                <a16:creationId xmlns:a16="http://schemas.microsoft.com/office/drawing/2014/main" id="{65601D82-5B37-9387-D014-4A527E9AEA65}"/>
              </a:ext>
            </a:extLst>
          </p:cNvPr>
          <p:cNvSpPr>
            <a:spLocks noGrp="1"/>
          </p:cNvSpPr>
          <p:nvPr>
            <p:ph idx="1"/>
          </p:nvPr>
        </p:nvSpPr>
        <p:spPr/>
        <p:txBody>
          <a:bodyPr/>
          <a:lstStyle/>
          <a:p>
            <a:r>
              <a:rPr lang="en-US" dirty="0"/>
              <a:t>“Let this mind be in you which was also in Christ Jesus, </a:t>
            </a:r>
            <a:r>
              <a:rPr lang="en-US" dirty="0">
                <a:solidFill>
                  <a:srgbClr val="303227"/>
                </a:solidFill>
                <a:latin typeface="+mj-lt"/>
              </a:rPr>
              <a:t>who, being in the form of God</a:t>
            </a:r>
            <a:r>
              <a:rPr lang="en-US" dirty="0"/>
              <a:t>, did not consider it robbery to be equal with God” (Phil. 2:5-6).</a:t>
            </a:r>
          </a:p>
          <a:p>
            <a:r>
              <a:rPr lang="en-US" dirty="0"/>
              <a:t>“</a:t>
            </a:r>
            <a:r>
              <a:rPr lang="en-US" dirty="0">
                <a:solidFill>
                  <a:srgbClr val="303227"/>
                </a:solidFill>
                <a:latin typeface="+mj-lt"/>
              </a:rPr>
              <a:t>In the beginning was the Word, and the Word was with God, and the Word was God</a:t>
            </a:r>
            <a:r>
              <a:rPr lang="en-US" dirty="0">
                <a:solidFill>
                  <a:srgbClr val="303227"/>
                </a:solidFill>
              </a:rPr>
              <a:t>. </a:t>
            </a:r>
            <a:r>
              <a:rPr lang="en-US" dirty="0"/>
              <a:t>He was in the beginning with God. All things were made through Him, and without Him nothing was made that was made” (John 1:1-3).</a:t>
            </a:r>
          </a:p>
          <a:p>
            <a:endParaRPr lang="en-US" dirty="0"/>
          </a:p>
          <a:p>
            <a:endParaRPr lang="en-US" dirty="0"/>
          </a:p>
        </p:txBody>
      </p:sp>
    </p:spTree>
    <p:extLst>
      <p:ext uri="{BB962C8B-B14F-4D97-AF65-F5344CB8AC3E}">
        <p14:creationId xmlns:p14="http://schemas.microsoft.com/office/powerpoint/2010/main" val="30566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E0FA-BF48-5778-E640-F64F66C3F2E4}"/>
              </a:ext>
            </a:extLst>
          </p:cNvPr>
          <p:cNvSpPr>
            <a:spLocks noGrp="1"/>
          </p:cNvSpPr>
          <p:nvPr>
            <p:ph type="title"/>
          </p:nvPr>
        </p:nvSpPr>
        <p:spPr/>
        <p:txBody>
          <a:bodyPr/>
          <a:lstStyle/>
          <a:p>
            <a:r>
              <a:rPr lang="en-US" dirty="0"/>
              <a:t>2. The Incarnation of Jesus</a:t>
            </a:r>
          </a:p>
        </p:txBody>
      </p:sp>
      <p:sp>
        <p:nvSpPr>
          <p:cNvPr id="3" name="Content Placeholder 2">
            <a:extLst>
              <a:ext uri="{FF2B5EF4-FFF2-40B4-BE49-F238E27FC236}">
                <a16:creationId xmlns:a16="http://schemas.microsoft.com/office/drawing/2014/main" id="{75C74FBA-0395-A2D2-0ACF-19A7B6D3703D}"/>
              </a:ext>
            </a:extLst>
          </p:cNvPr>
          <p:cNvSpPr>
            <a:spLocks noGrp="1"/>
          </p:cNvSpPr>
          <p:nvPr>
            <p:ph idx="1"/>
          </p:nvPr>
        </p:nvSpPr>
        <p:spPr/>
        <p:txBody>
          <a:bodyPr/>
          <a:lstStyle/>
          <a:p>
            <a:r>
              <a:rPr lang="en-US" dirty="0"/>
              <a:t>“. . . but made Himself of no reputation, </a:t>
            </a:r>
            <a:r>
              <a:rPr lang="en-US" dirty="0">
                <a:solidFill>
                  <a:srgbClr val="303227"/>
                </a:solidFill>
                <a:latin typeface="+mj-lt"/>
              </a:rPr>
              <a:t>taking the form of a bondservant, and coming in the likeness of men</a:t>
            </a:r>
            <a:r>
              <a:rPr lang="en-US" dirty="0"/>
              <a:t>” (Phil. 2:7).</a:t>
            </a:r>
          </a:p>
          <a:p>
            <a:r>
              <a:rPr lang="en-US" dirty="0"/>
              <a:t>“And </a:t>
            </a:r>
            <a:r>
              <a:rPr lang="en-US" dirty="0">
                <a:solidFill>
                  <a:srgbClr val="303227"/>
                </a:solidFill>
                <a:latin typeface="+mj-lt"/>
              </a:rPr>
              <a:t>the Word became flesh and dwelt among us</a:t>
            </a:r>
            <a:r>
              <a:rPr lang="en-US" dirty="0"/>
              <a:t>, and we beheld His glory, the glory as of the only begotten of the Father, full of grace and truth” (John 1:14).</a:t>
            </a:r>
          </a:p>
          <a:p>
            <a:r>
              <a:rPr lang="en-US" dirty="0"/>
              <a:t>The birth narratives of Luke 1-2 and Matthew 1-2 assert that Jesus is “Immanuel,” God with us (Matt. 1:23).</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5308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A2EB-A790-E4FE-D676-6D5FFC7C72FD}"/>
              </a:ext>
            </a:extLst>
          </p:cNvPr>
          <p:cNvSpPr>
            <a:spLocks noGrp="1"/>
          </p:cNvSpPr>
          <p:nvPr>
            <p:ph type="title"/>
          </p:nvPr>
        </p:nvSpPr>
        <p:spPr/>
        <p:txBody>
          <a:bodyPr/>
          <a:lstStyle/>
          <a:p>
            <a:r>
              <a:rPr lang="en-US" dirty="0"/>
              <a:t>3. The Sufferings of Jesus</a:t>
            </a:r>
          </a:p>
        </p:txBody>
      </p:sp>
      <p:sp>
        <p:nvSpPr>
          <p:cNvPr id="3" name="Content Placeholder 2">
            <a:extLst>
              <a:ext uri="{FF2B5EF4-FFF2-40B4-BE49-F238E27FC236}">
                <a16:creationId xmlns:a16="http://schemas.microsoft.com/office/drawing/2014/main" id="{DFF44F01-FADA-A8D3-3DB2-D1FF336E29DF}"/>
              </a:ext>
            </a:extLst>
          </p:cNvPr>
          <p:cNvSpPr>
            <a:spLocks noGrp="1"/>
          </p:cNvSpPr>
          <p:nvPr>
            <p:ph idx="1"/>
          </p:nvPr>
        </p:nvSpPr>
        <p:spPr/>
        <p:txBody>
          <a:bodyPr/>
          <a:lstStyle/>
          <a:p>
            <a:r>
              <a:rPr lang="en-US" dirty="0"/>
              <a:t>“that I may know Him and the power of His resurrection, and </a:t>
            </a:r>
            <a:r>
              <a:rPr lang="en-US" dirty="0">
                <a:solidFill>
                  <a:srgbClr val="303227"/>
                </a:solidFill>
                <a:latin typeface="+mj-lt"/>
              </a:rPr>
              <a:t>the fellowship of His sufferings</a:t>
            </a:r>
            <a:r>
              <a:rPr lang="en-US" dirty="0"/>
              <a:t>, being conformed to His death” (Phil. 3:10).</a:t>
            </a:r>
          </a:p>
          <a:p>
            <a:r>
              <a:rPr lang="en-US" dirty="0"/>
              <a:t>The gospel accounts:</a:t>
            </a:r>
          </a:p>
          <a:p>
            <a:pPr lvl="1"/>
            <a:r>
              <a:rPr lang="en-US" dirty="0"/>
              <a:t>His arrest as a common criminal</a:t>
            </a:r>
          </a:p>
          <a:p>
            <a:pPr lvl="1"/>
            <a:r>
              <a:rPr lang="en-US" dirty="0">
                <a:solidFill>
                  <a:schemeClr val="accent2">
                    <a:lumMod val="75000"/>
                  </a:schemeClr>
                </a:solidFill>
              </a:rPr>
              <a:t>He was slapped by the officers</a:t>
            </a:r>
          </a:p>
          <a:p>
            <a:pPr lvl="1"/>
            <a:r>
              <a:rPr lang="en-US" dirty="0">
                <a:solidFill>
                  <a:schemeClr val="accent2">
                    <a:lumMod val="75000"/>
                  </a:schemeClr>
                </a:solidFill>
              </a:rPr>
              <a:t>They spat in His face, beat him, slapped again</a:t>
            </a:r>
          </a:p>
          <a:p>
            <a:pPr lvl="1"/>
            <a:r>
              <a:rPr lang="en-US" dirty="0">
                <a:solidFill>
                  <a:schemeClr val="accent2">
                    <a:lumMod val="75000"/>
                  </a:schemeClr>
                </a:solidFill>
              </a:rPr>
              <a:t>He was mocked</a:t>
            </a:r>
          </a:p>
          <a:p>
            <a:pPr lvl="1"/>
            <a:r>
              <a:rPr lang="en-US" dirty="0">
                <a:solidFill>
                  <a:schemeClr val="accent5">
                    <a:lumMod val="75000"/>
                  </a:schemeClr>
                </a:solidFill>
              </a:rPr>
              <a:t>Mocked, arrayed in a gorgeous robe</a:t>
            </a:r>
          </a:p>
          <a:p>
            <a:pPr lvl="1"/>
            <a:r>
              <a:rPr lang="en-US" dirty="0">
                <a:solidFill>
                  <a:schemeClr val="accent4">
                    <a:lumMod val="50000"/>
                  </a:schemeClr>
                </a:solidFill>
              </a:rPr>
              <a:t>Scourged, mocked, spat upon, took a reed and smote Him on the head</a:t>
            </a:r>
          </a:p>
          <a:p>
            <a:endParaRPr lang="en-US" dirty="0">
              <a:solidFill>
                <a:schemeClr val="accent4">
                  <a:lumMod val="50000"/>
                </a:schemeClr>
              </a:solidFill>
            </a:endParaRPr>
          </a:p>
          <a:p>
            <a:endParaRPr lang="en-US" dirty="0"/>
          </a:p>
        </p:txBody>
      </p:sp>
    </p:spTree>
    <p:extLst>
      <p:ext uri="{BB962C8B-B14F-4D97-AF65-F5344CB8AC3E}">
        <p14:creationId xmlns:p14="http://schemas.microsoft.com/office/powerpoint/2010/main" val="73373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2C69-34D1-AA71-DA44-C6B505E39BE3}"/>
              </a:ext>
            </a:extLst>
          </p:cNvPr>
          <p:cNvSpPr>
            <a:spLocks noGrp="1"/>
          </p:cNvSpPr>
          <p:nvPr>
            <p:ph type="title"/>
          </p:nvPr>
        </p:nvSpPr>
        <p:spPr/>
        <p:txBody>
          <a:bodyPr/>
          <a:lstStyle/>
          <a:p>
            <a:r>
              <a:rPr lang="en-US" dirty="0"/>
              <a:t>4. The Crucifixion</a:t>
            </a:r>
          </a:p>
        </p:txBody>
      </p:sp>
      <p:sp>
        <p:nvSpPr>
          <p:cNvPr id="3" name="Content Placeholder 2">
            <a:extLst>
              <a:ext uri="{FF2B5EF4-FFF2-40B4-BE49-F238E27FC236}">
                <a16:creationId xmlns:a16="http://schemas.microsoft.com/office/drawing/2014/main" id="{EB574446-C06E-7A64-019C-A110408F6028}"/>
              </a:ext>
            </a:extLst>
          </p:cNvPr>
          <p:cNvSpPr>
            <a:spLocks noGrp="1"/>
          </p:cNvSpPr>
          <p:nvPr>
            <p:ph idx="1"/>
          </p:nvPr>
        </p:nvSpPr>
        <p:spPr/>
        <p:txBody>
          <a:bodyPr>
            <a:normAutofit/>
          </a:bodyPr>
          <a:lstStyle/>
          <a:p>
            <a:r>
              <a:rPr lang="en-US" dirty="0"/>
              <a:t>“And being found in appearance as a man, He humbled Himself and </a:t>
            </a:r>
            <a:r>
              <a:rPr lang="en-US" dirty="0">
                <a:solidFill>
                  <a:srgbClr val="303227"/>
                </a:solidFill>
                <a:latin typeface="+mj-lt"/>
              </a:rPr>
              <a:t>became obedient to the point of death, even the death of the cross</a:t>
            </a:r>
            <a:r>
              <a:rPr lang="en-US" dirty="0"/>
              <a:t>” (Phil. 2:8).</a:t>
            </a:r>
          </a:p>
          <a:p>
            <a:r>
              <a:rPr lang="en-US" dirty="0"/>
              <a:t>“. . .that I may know Him and the power of His resurrection, and the fellowship of His sufferings, </a:t>
            </a:r>
            <a:r>
              <a:rPr lang="en-US" dirty="0">
                <a:solidFill>
                  <a:srgbClr val="303227"/>
                </a:solidFill>
                <a:latin typeface="+mj-lt"/>
              </a:rPr>
              <a:t>being conformed to His death</a:t>
            </a:r>
            <a:r>
              <a:rPr lang="en-US" dirty="0"/>
              <a:t>” (Phil. 3:10).</a:t>
            </a:r>
          </a:p>
          <a:p>
            <a:r>
              <a:rPr lang="en-US" dirty="0"/>
              <a:t>“For many walk, of whom I have told you often, and now tell you even weeping, that they are the enemies of the </a:t>
            </a:r>
            <a:r>
              <a:rPr lang="en-US" dirty="0">
                <a:solidFill>
                  <a:srgbClr val="303227"/>
                </a:solidFill>
                <a:latin typeface="+mj-lt"/>
              </a:rPr>
              <a:t>cross of Christ</a:t>
            </a:r>
            <a:r>
              <a:rPr lang="en-US" dirty="0"/>
              <a:t>” (Phil. 3:18).</a:t>
            </a:r>
          </a:p>
          <a:p>
            <a:endParaRPr lang="en-US" dirty="0"/>
          </a:p>
          <a:p>
            <a:endParaRPr lang="en-US" dirty="0"/>
          </a:p>
        </p:txBody>
      </p:sp>
    </p:spTree>
    <p:extLst>
      <p:ext uri="{BB962C8B-B14F-4D97-AF65-F5344CB8AC3E}">
        <p14:creationId xmlns:p14="http://schemas.microsoft.com/office/powerpoint/2010/main" val="46307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54DF-5097-7965-198B-A6B6CC416AD9}"/>
              </a:ext>
            </a:extLst>
          </p:cNvPr>
          <p:cNvSpPr>
            <a:spLocks noGrp="1"/>
          </p:cNvSpPr>
          <p:nvPr>
            <p:ph type="title"/>
          </p:nvPr>
        </p:nvSpPr>
        <p:spPr/>
        <p:txBody>
          <a:bodyPr/>
          <a:lstStyle/>
          <a:p>
            <a:r>
              <a:rPr lang="en-US" dirty="0"/>
              <a:t>5. The Resurrection of Jesus</a:t>
            </a:r>
          </a:p>
        </p:txBody>
      </p:sp>
      <p:sp>
        <p:nvSpPr>
          <p:cNvPr id="3" name="Content Placeholder 2">
            <a:extLst>
              <a:ext uri="{FF2B5EF4-FFF2-40B4-BE49-F238E27FC236}">
                <a16:creationId xmlns:a16="http://schemas.microsoft.com/office/drawing/2014/main" id="{C92FE184-6878-CA82-1567-AF9E1AC2DACA}"/>
              </a:ext>
            </a:extLst>
          </p:cNvPr>
          <p:cNvSpPr>
            <a:spLocks noGrp="1"/>
          </p:cNvSpPr>
          <p:nvPr>
            <p:ph idx="1"/>
          </p:nvPr>
        </p:nvSpPr>
        <p:spPr/>
        <p:txBody>
          <a:bodyPr/>
          <a:lstStyle/>
          <a:p>
            <a:r>
              <a:rPr lang="en-US" dirty="0"/>
              <a:t>“. . .that I may know Him and the power of </a:t>
            </a:r>
            <a:r>
              <a:rPr lang="en-US" dirty="0">
                <a:solidFill>
                  <a:srgbClr val="303227"/>
                </a:solidFill>
                <a:latin typeface="+mj-lt"/>
              </a:rPr>
              <a:t>His resurrection</a:t>
            </a:r>
            <a:r>
              <a:rPr lang="en-US" dirty="0"/>
              <a:t>, and the fellowship of His sufferings, being conformed to His death, if, by any means, I may attain to the resurrection from the dead” (Phil. 3:10-11).</a:t>
            </a:r>
          </a:p>
          <a:p>
            <a:endParaRPr lang="en-US" dirty="0"/>
          </a:p>
          <a:p>
            <a:endParaRPr lang="en-US" dirty="0"/>
          </a:p>
        </p:txBody>
      </p:sp>
    </p:spTree>
    <p:extLst>
      <p:ext uri="{BB962C8B-B14F-4D97-AF65-F5344CB8AC3E}">
        <p14:creationId xmlns:p14="http://schemas.microsoft.com/office/powerpoint/2010/main" val="386139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AD0C-A123-0D72-6A5E-4924FF1A1604}"/>
              </a:ext>
            </a:extLst>
          </p:cNvPr>
          <p:cNvSpPr>
            <a:spLocks noGrp="1"/>
          </p:cNvSpPr>
          <p:nvPr>
            <p:ph type="title"/>
          </p:nvPr>
        </p:nvSpPr>
        <p:spPr/>
        <p:txBody>
          <a:bodyPr/>
          <a:lstStyle/>
          <a:p>
            <a:r>
              <a:rPr lang="en-US" dirty="0"/>
              <a:t>6. The Exaltation of Jesus</a:t>
            </a:r>
          </a:p>
        </p:txBody>
      </p:sp>
      <p:sp>
        <p:nvSpPr>
          <p:cNvPr id="3" name="Content Placeholder 2">
            <a:extLst>
              <a:ext uri="{FF2B5EF4-FFF2-40B4-BE49-F238E27FC236}">
                <a16:creationId xmlns:a16="http://schemas.microsoft.com/office/drawing/2014/main" id="{267DEAF7-F835-FF7F-7CBB-60C025E23CD5}"/>
              </a:ext>
            </a:extLst>
          </p:cNvPr>
          <p:cNvSpPr>
            <a:spLocks noGrp="1"/>
          </p:cNvSpPr>
          <p:nvPr>
            <p:ph idx="1"/>
          </p:nvPr>
        </p:nvSpPr>
        <p:spPr/>
        <p:txBody>
          <a:bodyPr/>
          <a:lstStyle/>
          <a:p>
            <a:r>
              <a:rPr lang="en-US" dirty="0"/>
              <a:t> “Therefore </a:t>
            </a:r>
            <a:r>
              <a:rPr lang="en-US" dirty="0">
                <a:solidFill>
                  <a:srgbClr val="303227"/>
                </a:solidFill>
                <a:latin typeface="+mj-lt"/>
              </a:rPr>
              <a:t>God also has highly exalted Him and given Him the name which is above every name</a:t>
            </a:r>
            <a:r>
              <a:rPr lang="en-US" dirty="0"/>
              <a:t>” (Phil. 2:9). </a:t>
            </a:r>
          </a:p>
          <a:p>
            <a:r>
              <a:rPr lang="en-US" dirty="0"/>
              <a:t>Without a doubt, what is included in the exaltation of the Jesus is . . . </a:t>
            </a:r>
          </a:p>
          <a:p>
            <a:pPr lvl="1"/>
            <a:r>
              <a:rPr lang="en-US" dirty="0"/>
              <a:t>His ascension into heaven (Acts 1:9-11) </a:t>
            </a:r>
          </a:p>
          <a:p>
            <a:pPr lvl="1"/>
            <a:r>
              <a:rPr lang="en-US" dirty="0"/>
              <a:t>His being seated at the right hand of God (Acts 2:24-36).</a:t>
            </a:r>
          </a:p>
        </p:txBody>
      </p:sp>
    </p:spTree>
    <p:extLst>
      <p:ext uri="{BB962C8B-B14F-4D97-AF65-F5344CB8AC3E}">
        <p14:creationId xmlns:p14="http://schemas.microsoft.com/office/powerpoint/2010/main" val="209671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56B5-DA4A-7EAC-E348-FCE9D7EC731F}"/>
              </a:ext>
            </a:extLst>
          </p:cNvPr>
          <p:cNvSpPr>
            <a:spLocks noGrp="1"/>
          </p:cNvSpPr>
          <p:nvPr>
            <p:ph type="title"/>
          </p:nvPr>
        </p:nvSpPr>
        <p:spPr/>
        <p:txBody>
          <a:bodyPr>
            <a:normAutofit/>
          </a:bodyPr>
          <a:lstStyle/>
          <a:p>
            <a:r>
              <a:rPr lang="en-US" sz="3200" dirty="0"/>
              <a:t>7. Early Saints Believed That Jesus Is Coming Again</a:t>
            </a:r>
          </a:p>
        </p:txBody>
      </p:sp>
      <p:sp>
        <p:nvSpPr>
          <p:cNvPr id="3" name="Content Placeholder 2">
            <a:extLst>
              <a:ext uri="{FF2B5EF4-FFF2-40B4-BE49-F238E27FC236}">
                <a16:creationId xmlns:a16="http://schemas.microsoft.com/office/drawing/2014/main" id="{A7573F53-9466-5F45-BED8-19872C3A3C92}"/>
              </a:ext>
            </a:extLst>
          </p:cNvPr>
          <p:cNvSpPr>
            <a:spLocks noGrp="1"/>
          </p:cNvSpPr>
          <p:nvPr>
            <p:ph idx="1"/>
          </p:nvPr>
        </p:nvSpPr>
        <p:spPr/>
        <p:txBody>
          <a:bodyPr/>
          <a:lstStyle/>
          <a:p>
            <a:r>
              <a:rPr lang="en-US" dirty="0"/>
              <a:t>The second coming is spoken of as the “day of the Christ”: </a:t>
            </a:r>
          </a:p>
          <a:p>
            <a:pPr lvl="1"/>
            <a:r>
              <a:rPr lang="en-US" dirty="0"/>
              <a:t>“. . . being confident of this very thing, that He who has begun a good work in you will complete it </a:t>
            </a:r>
            <a:r>
              <a:rPr lang="en-US" dirty="0">
                <a:solidFill>
                  <a:srgbClr val="303227"/>
                </a:solidFill>
                <a:latin typeface="+mj-lt"/>
              </a:rPr>
              <a:t>until the day of Jesus Christ</a:t>
            </a:r>
            <a:r>
              <a:rPr lang="en-US" dirty="0"/>
              <a:t>” (Phil. 1:6). </a:t>
            </a:r>
          </a:p>
          <a:p>
            <a:pPr lvl="1"/>
            <a:r>
              <a:rPr lang="en-US" dirty="0"/>
              <a:t>“. . . that you may approve the things that are excellent, that you may be sincere and without offense </a:t>
            </a:r>
            <a:r>
              <a:rPr lang="en-US" dirty="0">
                <a:solidFill>
                  <a:srgbClr val="303227"/>
                </a:solidFill>
                <a:latin typeface="+mj-lt"/>
              </a:rPr>
              <a:t>till the day of Christ</a:t>
            </a:r>
            <a:r>
              <a:rPr lang="en-US" dirty="0"/>
              <a:t>” (Phil. 1:10).</a:t>
            </a:r>
          </a:p>
          <a:p>
            <a:pPr lvl="1"/>
            <a:r>
              <a:rPr lang="en-US" dirty="0"/>
              <a:t>“. . . holding fast the word of life, so that I may rejoice in </a:t>
            </a:r>
            <a:r>
              <a:rPr lang="en-US" dirty="0">
                <a:solidFill>
                  <a:srgbClr val="303227"/>
                </a:solidFill>
                <a:latin typeface="+mj-lt"/>
              </a:rPr>
              <a:t>the day of Christ </a:t>
            </a:r>
            <a:r>
              <a:rPr lang="en-US" dirty="0"/>
              <a:t>that I have not run in vain or labored in vain” (Phil. 2:16).</a:t>
            </a:r>
          </a:p>
        </p:txBody>
      </p:sp>
    </p:spTree>
    <p:extLst>
      <p:ext uri="{BB962C8B-B14F-4D97-AF65-F5344CB8AC3E}">
        <p14:creationId xmlns:p14="http://schemas.microsoft.com/office/powerpoint/2010/main" val="261231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Graphical user interface, text&#10;&#10;Description automatically generated">
            <a:extLst>
              <a:ext uri="{FF2B5EF4-FFF2-40B4-BE49-F238E27FC236}">
                <a16:creationId xmlns:a16="http://schemas.microsoft.com/office/drawing/2014/main" id="{AD65302C-F8FE-9496-3834-4EE6F7B18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553" y="0"/>
            <a:ext cx="9788893" cy="6858000"/>
          </a:xfrm>
          <a:prstGeom prst="rect">
            <a:avLst/>
          </a:prstGeom>
        </p:spPr>
      </p:pic>
    </p:spTree>
    <p:extLst>
      <p:ext uri="{BB962C8B-B14F-4D97-AF65-F5344CB8AC3E}">
        <p14:creationId xmlns:p14="http://schemas.microsoft.com/office/powerpoint/2010/main" val="59362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D402-424D-A508-AD18-0141A6B7CD6E}"/>
              </a:ext>
            </a:extLst>
          </p:cNvPr>
          <p:cNvSpPr>
            <a:spLocks noGrp="1"/>
          </p:cNvSpPr>
          <p:nvPr>
            <p:ph type="title"/>
          </p:nvPr>
        </p:nvSpPr>
        <p:spPr/>
        <p:txBody>
          <a:bodyPr>
            <a:normAutofit/>
          </a:bodyPr>
          <a:lstStyle/>
          <a:p>
            <a:r>
              <a:rPr lang="en-US" sz="3600" dirty="0"/>
              <a:t>8. Early Saints Believed That They Will Be Raised from the Dead</a:t>
            </a:r>
          </a:p>
        </p:txBody>
      </p:sp>
      <p:sp>
        <p:nvSpPr>
          <p:cNvPr id="3" name="Content Placeholder 2">
            <a:extLst>
              <a:ext uri="{FF2B5EF4-FFF2-40B4-BE49-F238E27FC236}">
                <a16:creationId xmlns:a16="http://schemas.microsoft.com/office/drawing/2014/main" id="{697BC1FE-A7DD-2183-2776-A3C45376E399}"/>
              </a:ext>
            </a:extLst>
          </p:cNvPr>
          <p:cNvSpPr>
            <a:spLocks noGrp="1"/>
          </p:cNvSpPr>
          <p:nvPr>
            <p:ph idx="1"/>
          </p:nvPr>
        </p:nvSpPr>
        <p:spPr/>
        <p:txBody>
          <a:bodyPr/>
          <a:lstStyle/>
          <a:p>
            <a:r>
              <a:rPr lang="en-US" dirty="0"/>
              <a:t>“. . . that I may know Him and </a:t>
            </a:r>
            <a:r>
              <a:rPr lang="en-US" dirty="0">
                <a:solidFill>
                  <a:srgbClr val="303227"/>
                </a:solidFill>
                <a:latin typeface="+mj-lt"/>
              </a:rPr>
              <a:t>the power of His resurrection</a:t>
            </a:r>
            <a:r>
              <a:rPr lang="en-US" dirty="0"/>
              <a:t>, and the fellowship of His sufferings, being conformed to His death, if, by any means, </a:t>
            </a:r>
            <a:r>
              <a:rPr lang="en-US" dirty="0">
                <a:solidFill>
                  <a:srgbClr val="303227"/>
                </a:solidFill>
                <a:latin typeface="+mj-lt"/>
              </a:rPr>
              <a:t>I may attain to the resurrection from the dead</a:t>
            </a:r>
            <a:r>
              <a:rPr lang="en-US" dirty="0"/>
              <a:t>” (Phil. 3:10-11).</a:t>
            </a:r>
          </a:p>
          <a:p>
            <a:endParaRPr lang="en-US" dirty="0"/>
          </a:p>
          <a:p>
            <a:endParaRPr lang="en-US" dirty="0"/>
          </a:p>
        </p:txBody>
      </p:sp>
    </p:spTree>
    <p:extLst>
      <p:ext uri="{BB962C8B-B14F-4D97-AF65-F5344CB8AC3E}">
        <p14:creationId xmlns:p14="http://schemas.microsoft.com/office/powerpoint/2010/main" val="4199683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6709-69FE-BFC7-D67B-76C98BC441CF}"/>
              </a:ext>
            </a:extLst>
          </p:cNvPr>
          <p:cNvSpPr>
            <a:spLocks noGrp="1"/>
          </p:cNvSpPr>
          <p:nvPr>
            <p:ph type="title"/>
          </p:nvPr>
        </p:nvSpPr>
        <p:spPr/>
        <p:txBody>
          <a:bodyPr/>
          <a:lstStyle/>
          <a:p>
            <a:r>
              <a:rPr lang="en-US" dirty="0"/>
              <a:t>9. Jesus Appeared to Paul</a:t>
            </a:r>
          </a:p>
        </p:txBody>
      </p:sp>
      <p:sp>
        <p:nvSpPr>
          <p:cNvPr id="3" name="Content Placeholder 2">
            <a:extLst>
              <a:ext uri="{FF2B5EF4-FFF2-40B4-BE49-F238E27FC236}">
                <a16:creationId xmlns:a16="http://schemas.microsoft.com/office/drawing/2014/main" id="{43C87D3A-B401-D572-F5E0-C5F486651CF3}"/>
              </a:ext>
            </a:extLst>
          </p:cNvPr>
          <p:cNvSpPr>
            <a:spLocks noGrp="1"/>
          </p:cNvSpPr>
          <p:nvPr>
            <p:ph idx="1"/>
          </p:nvPr>
        </p:nvSpPr>
        <p:spPr/>
        <p:txBody>
          <a:bodyPr/>
          <a:lstStyle/>
          <a:p>
            <a:r>
              <a:rPr lang="en-US" dirty="0"/>
              <a:t>“I press toward the goal for the </a:t>
            </a:r>
            <a:r>
              <a:rPr lang="en-US" dirty="0">
                <a:solidFill>
                  <a:srgbClr val="303227"/>
                </a:solidFill>
                <a:latin typeface="+mj-lt"/>
              </a:rPr>
              <a:t>prize of the upward call of God in Christ Jesus</a:t>
            </a:r>
            <a:r>
              <a:rPr lang="en-US" dirty="0"/>
              <a:t>” (Phil. 3:14).</a:t>
            </a:r>
          </a:p>
          <a:p>
            <a:r>
              <a:rPr lang="en-US" dirty="0"/>
              <a:t>“Not that I have already attained, or am already perfected; but I press on, that I may lay hold of that for which </a:t>
            </a:r>
            <a:r>
              <a:rPr lang="en-US" dirty="0">
                <a:solidFill>
                  <a:srgbClr val="303227"/>
                </a:solidFill>
                <a:latin typeface="+mj-lt"/>
              </a:rPr>
              <a:t>Christ Jesus has also laid hold of me</a:t>
            </a:r>
            <a:r>
              <a:rPr lang="en-US" dirty="0"/>
              <a:t>” (Phil. 3:12).</a:t>
            </a:r>
          </a:p>
          <a:p>
            <a:r>
              <a:rPr lang="en-US" dirty="0"/>
              <a:t>How can one read this and not think of the miraculous appearance of Jesus to Paul on the road to Damascus?</a:t>
            </a:r>
          </a:p>
          <a:p>
            <a:endParaRPr lang="en-US" dirty="0"/>
          </a:p>
          <a:p>
            <a:endParaRPr lang="en-US" dirty="0"/>
          </a:p>
        </p:txBody>
      </p:sp>
    </p:spTree>
    <p:extLst>
      <p:ext uri="{BB962C8B-B14F-4D97-AF65-F5344CB8AC3E}">
        <p14:creationId xmlns:p14="http://schemas.microsoft.com/office/powerpoint/2010/main" val="15048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0493-3D2D-E090-0F17-729A65A65FCF}"/>
              </a:ext>
            </a:extLst>
          </p:cNvPr>
          <p:cNvSpPr>
            <a:spLocks noGrp="1"/>
          </p:cNvSpPr>
          <p:nvPr>
            <p:ph type="title"/>
          </p:nvPr>
        </p:nvSpPr>
        <p:spPr/>
        <p:txBody>
          <a:bodyPr/>
          <a:lstStyle/>
          <a:p>
            <a:r>
              <a:rPr lang="en-US" dirty="0"/>
              <a:t>10. Philippians 2:6-11 Is An Early Hymn </a:t>
            </a:r>
          </a:p>
        </p:txBody>
      </p:sp>
      <p:sp>
        <p:nvSpPr>
          <p:cNvPr id="3" name="Content Placeholder 2">
            <a:extLst>
              <a:ext uri="{FF2B5EF4-FFF2-40B4-BE49-F238E27FC236}">
                <a16:creationId xmlns:a16="http://schemas.microsoft.com/office/drawing/2014/main" id="{F2EE39F6-4A8B-0C48-4B3B-C015027C9A67}"/>
              </a:ext>
            </a:extLst>
          </p:cNvPr>
          <p:cNvSpPr>
            <a:spLocks noGrp="1"/>
          </p:cNvSpPr>
          <p:nvPr>
            <p:ph idx="1"/>
          </p:nvPr>
        </p:nvSpPr>
        <p:spPr/>
        <p:txBody>
          <a:bodyPr/>
          <a:lstStyle/>
          <a:p>
            <a:r>
              <a:rPr lang="en-US" dirty="0"/>
              <a:t>This means that what we read in these verses was being sung as a hymn around the Mediterranean before AD 60.</a:t>
            </a:r>
          </a:p>
          <a:p>
            <a:r>
              <a:rPr lang="en-US" dirty="0"/>
              <a:t>What is expressed in this hymn was believed even earlier than AD 60. How much earlier? AD 50? AD 40? We do not know when this hymn was originally written!</a:t>
            </a:r>
          </a:p>
          <a:p>
            <a:pPr lvl="1"/>
            <a:r>
              <a:rPr lang="en-US" dirty="0"/>
              <a:t>However, notice how near to AD 30 these dates are!</a:t>
            </a:r>
          </a:p>
        </p:txBody>
      </p:sp>
    </p:spTree>
    <p:extLst>
      <p:ext uri="{BB962C8B-B14F-4D97-AF65-F5344CB8AC3E}">
        <p14:creationId xmlns:p14="http://schemas.microsoft.com/office/powerpoint/2010/main" val="21117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7D79-E2A4-54EE-CAF1-1CFC1B7783EE}"/>
              </a:ext>
            </a:extLst>
          </p:cNvPr>
          <p:cNvSpPr>
            <a:spLocks noGrp="1"/>
          </p:cNvSpPr>
          <p:nvPr>
            <p:ph type="title"/>
          </p:nvPr>
        </p:nvSpPr>
        <p:spPr/>
        <p:txBody>
          <a:bodyPr/>
          <a:lstStyle/>
          <a:p>
            <a:br>
              <a:rPr lang="en-US" dirty="0"/>
            </a:br>
            <a:r>
              <a:rPr lang="en-US" dirty="0"/>
              <a:t>Conclusion</a:t>
            </a:r>
            <a:br>
              <a:rPr lang="en-US" dirty="0"/>
            </a:br>
            <a:endParaRPr lang="en-US" dirty="0"/>
          </a:p>
        </p:txBody>
      </p:sp>
      <p:sp>
        <p:nvSpPr>
          <p:cNvPr id="3" name="Text Placeholder 2">
            <a:extLst>
              <a:ext uri="{FF2B5EF4-FFF2-40B4-BE49-F238E27FC236}">
                <a16:creationId xmlns:a16="http://schemas.microsoft.com/office/drawing/2014/main" id="{06C91C03-B9CA-3DB7-EE87-E8E54089D270}"/>
              </a:ext>
            </a:extLst>
          </p:cNvPr>
          <p:cNvSpPr>
            <a:spLocks noGrp="1"/>
          </p:cNvSpPr>
          <p:nvPr>
            <p:ph type="body" idx="1"/>
          </p:nvPr>
        </p:nvSpPr>
        <p:spPr>
          <a:solidFill>
            <a:srgbClr val="282E1F"/>
          </a:solidFill>
        </p:spPr>
        <p:txBody>
          <a:bodyPr/>
          <a:lstStyle/>
          <a:p>
            <a:endParaRPr lang="en-US"/>
          </a:p>
        </p:txBody>
      </p:sp>
    </p:spTree>
    <p:extLst>
      <p:ext uri="{BB962C8B-B14F-4D97-AF65-F5344CB8AC3E}">
        <p14:creationId xmlns:p14="http://schemas.microsoft.com/office/powerpoint/2010/main" val="831603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F3EC-03B8-7534-D1DE-83D21608BC22}"/>
              </a:ext>
            </a:extLst>
          </p:cNvPr>
          <p:cNvSpPr>
            <a:spLocks noGrp="1"/>
          </p:cNvSpPr>
          <p:nvPr>
            <p:ph type="title"/>
          </p:nvPr>
        </p:nvSpPr>
        <p:spPr/>
        <p:txBody>
          <a:bodyPr/>
          <a:lstStyle/>
          <a:p>
            <a:r>
              <a:rPr lang="en-US" dirty="0"/>
              <a:t>The Power of the Argument</a:t>
            </a:r>
          </a:p>
        </p:txBody>
      </p:sp>
      <p:sp>
        <p:nvSpPr>
          <p:cNvPr id="3" name="Content Placeholder 2">
            <a:extLst>
              <a:ext uri="{FF2B5EF4-FFF2-40B4-BE49-F238E27FC236}">
                <a16:creationId xmlns:a16="http://schemas.microsoft.com/office/drawing/2014/main" id="{13C6BCD8-CDDE-043F-C58F-C6300FE16133}"/>
              </a:ext>
            </a:extLst>
          </p:cNvPr>
          <p:cNvSpPr>
            <a:spLocks noGrp="1"/>
          </p:cNvSpPr>
          <p:nvPr>
            <p:ph idx="1"/>
          </p:nvPr>
        </p:nvSpPr>
        <p:spPr/>
        <p:txBody>
          <a:bodyPr>
            <a:normAutofit fontScale="92500" lnSpcReduction="10000"/>
          </a:bodyPr>
          <a:lstStyle/>
          <a:p>
            <a:r>
              <a:rPr lang="en-US" dirty="0"/>
              <a:t>Why do I believe that Jesus in the Christ, the Son of the Living God? Because it is substantiated by reliable historical documents.</a:t>
            </a:r>
          </a:p>
          <a:p>
            <a:r>
              <a:rPr lang="en-US" dirty="0"/>
              <a:t>If you meet someone who does not believe in Jesus, open your Bible and go over these facts with him. For it to be effective, He does not have to believe in. . .</a:t>
            </a:r>
          </a:p>
          <a:p>
            <a:pPr lvl="1"/>
            <a:r>
              <a:rPr lang="en-US" dirty="0"/>
              <a:t>The existence of God</a:t>
            </a:r>
          </a:p>
          <a:p>
            <a:pPr lvl="1"/>
            <a:r>
              <a:rPr lang="en-US" dirty="0"/>
              <a:t>The inspiration of Scripture</a:t>
            </a:r>
          </a:p>
          <a:p>
            <a:pPr lvl="1"/>
            <a:r>
              <a:rPr lang="en-US" dirty="0"/>
              <a:t>In Jesus</a:t>
            </a:r>
          </a:p>
          <a:p>
            <a:r>
              <a:rPr lang="en-US" dirty="0"/>
              <a:t>What you have shown is that, within 30 years of Jesus’s death, men believed the things listed about Him were true and </a:t>
            </a:r>
            <a:r>
              <a:rPr lang="en-US"/>
              <a:t>that faith was </a:t>
            </a:r>
            <a:r>
              <a:rPr lang="en-US" dirty="0"/>
              <a:t>the inspiration for the undeniable rapid rise of Christianity in the first century.</a:t>
            </a:r>
          </a:p>
          <a:p>
            <a:pPr lvl="1"/>
            <a:endParaRPr lang="en-US" dirty="0"/>
          </a:p>
        </p:txBody>
      </p:sp>
    </p:spTree>
    <p:extLst>
      <p:ext uri="{BB962C8B-B14F-4D97-AF65-F5344CB8AC3E}">
        <p14:creationId xmlns:p14="http://schemas.microsoft.com/office/powerpoint/2010/main" val="158976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EE1E-581B-2E7B-F574-56CFC57D0B00}"/>
              </a:ext>
            </a:extLst>
          </p:cNvPr>
          <p:cNvSpPr>
            <a:spLocks noGrp="1"/>
          </p:cNvSpPr>
          <p:nvPr>
            <p:ph type="title"/>
          </p:nvPr>
        </p:nvSpPr>
        <p:spPr/>
        <p:txBody>
          <a:bodyPr/>
          <a:lstStyle/>
          <a:p>
            <a:r>
              <a:rPr lang="en-US" dirty="0"/>
              <a:t>Be Ready to Give a Defense</a:t>
            </a:r>
          </a:p>
        </p:txBody>
      </p:sp>
      <p:sp>
        <p:nvSpPr>
          <p:cNvPr id="3" name="Content Placeholder 2">
            <a:extLst>
              <a:ext uri="{FF2B5EF4-FFF2-40B4-BE49-F238E27FC236}">
                <a16:creationId xmlns:a16="http://schemas.microsoft.com/office/drawing/2014/main" id="{756A0A6F-21C5-9449-7A3B-6C16B3EA99A6}"/>
              </a:ext>
            </a:extLst>
          </p:cNvPr>
          <p:cNvSpPr>
            <a:spLocks noGrp="1"/>
          </p:cNvSpPr>
          <p:nvPr>
            <p:ph idx="1"/>
          </p:nvPr>
        </p:nvSpPr>
        <p:spPr/>
        <p:txBody>
          <a:bodyPr/>
          <a:lstStyle/>
          <a:p>
            <a:r>
              <a:rPr lang="en-US" dirty="0"/>
              <a:t>You and I need to be qualified to talk to unbelievers in a convincing manner. </a:t>
            </a:r>
          </a:p>
          <a:p>
            <a:pPr lvl="1"/>
            <a:r>
              <a:rPr lang="en-US" dirty="0"/>
              <a:t>“But sanctify the Lord God in your hearts, and always be ready to give a defense to everyone who asks you a reason for the hope that is in you, with meekness and fear” (1 Pet. 3:15).</a:t>
            </a:r>
          </a:p>
          <a:p>
            <a:pPr lvl="1"/>
            <a:r>
              <a:rPr lang="en-US" dirty="0"/>
              <a:t>A mere subjective “I believe in Jesus” will be inadequate to cause an unbeliever to become a believer. </a:t>
            </a:r>
          </a:p>
          <a:p>
            <a:r>
              <a:rPr lang="en-US" dirty="0"/>
              <a:t>In this lesson, I want to show you how to use your Bible as historical evidence to convince unbelievers to believe in Jesus.</a:t>
            </a:r>
          </a:p>
          <a:p>
            <a:endParaRPr lang="en-US" dirty="0"/>
          </a:p>
        </p:txBody>
      </p:sp>
    </p:spTree>
    <p:extLst>
      <p:ext uri="{BB962C8B-B14F-4D97-AF65-F5344CB8AC3E}">
        <p14:creationId xmlns:p14="http://schemas.microsoft.com/office/powerpoint/2010/main" val="82550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C542-CE74-DBCD-549E-0D7EBD537E34}"/>
              </a:ext>
            </a:extLst>
          </p:cNvPr>
          <p:cNvSpPr>
            <a:spLocks noGrp="1"/>
          </p:cNvSpPr>
          <p:nvPr>
            <p:ph type="title"/>
          </p:nvPr>
        </p:nvSpPr>
        <p:spPr/>
        <p:txBody>
          <a:bodyPr>
            <a:normAutofit/>
          </a:bodyPr>
          <a:lstStyle/>
          <a:p>
            <a:r>
              <a:rPr lang="en-US" sz="3600" dirty="0"/>
              <a:t>Belief in the Deity of Jesus Was Not Anticipated</a:t>
            </a:r>
          </a:p>
        </p:txBody>
      </p:sp>
      <p:sp>
        <p:nvSpPr>
          <p:cNvPr id="3" name="Content Placeholder 2">
            <a:extLst>
              <a:ext uri="{FF2B5EF4-FFF2-40B4-BE49-F238E27FC236}">
                <a16:creationId xmlns:a16="http://schemas.microsoft.com/office/drawing/2014/main" id="{138E46C1-2FF5-613B-554F-BC9C6738D61B}"/>
              </a:ext>
            </a:extLst>
          </p:cNvPr>
          <p:cNvSpPr>
            <a:spLocks noGrp="1"/>
          </p:cNvSpPr>
          <p:nvPr>
            <p:ph idx="1"/>
          </p:nvPr>
        </p:nvSpPr>
        <p:spPr/>
        <p:txBody>
          <a:bodyPr/>
          <a:lstStyle/>
          <a:p>
            <a:r>
              <a:rPr lang="en-US" dirty="0"/>
              <a:t>The Old Testament commands that men should only worship God.</a:t>
            </a:r>
          </a:p>
          <a:p>
            <a:pPr lvl="1"/>
            <a:r>
              <a:rPr lang="en-US" dirty="0"/>
              <a:t>“Hear, O Israel: The Lord our God, the Lord is one! You shall love the Lord your God with all your heart, with all your soul, and with all your strength” (Deut. 6:4-5).</a:t>
            </a:r>
          </a:p>
          <a:p>
            <a:pPr lvl="1"/>
            <a:r>
              <a:rPr lang="en-US" dirty="0"/>
              <a:t>“You shall fear the Lord your God and serve Him, and shall take oaths in His name. You shall not go after other gods, the gods of the peoples who are all around you” (Deut. 6:13-14).</a:t>
            </a:r>
          </a:p>
          <a:p>
            <a:r>
              <a:rPr lang="en-US" dirty="0"/>
              <a:t>When the Devil asked Jesus to worship him, Jesus replied, “Away with you, Satan! For it is written, ‘You shall worship the LORD your God, and Him only you shall serve’” (Matt. 4:10).</a:t>
            </a:r>
          </a:p>
          <a:p>
            <a:endParaRPr lang="en-US" dirty="0"/>
          </a:p>
          <a:p>
            <a:endParaRPr lang="en-US" dirty="0"/>
          </a:p>
        </p:txBody>
      </p:sp>
    </p:spTree>
    <p:extLst>
      <p:ext uri="{BB962C8B-B14F-4D97-AF65-F5344CB8AC3E}">
        <p14:creationId xmlns:p14="http://schemas.microsoft.com/office/powerpoint/2010/main" val="19578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0689-5E60-89A9-5C56-F3D193A7442B}"/>
              </a:ext>
            </a:extLst>
          </p:cNvPr>
          <p:cNvSpPr>
            <a:spLocks noGrp="1"/>
          </p:cNvSpPr>
          <p:nvPr>
            <p:ph type="title"/>
          </p:nvPr>
        </p:nvSpPr>
        <p:spPr/>
        <p:txBody>
          <a:bodyPr/>
          <a:lstStyle/>
          <a:p>
            <a:r>
              <a:rPr lang="en-US" dirty="0"/>
              <a:t>Worship Jesus Caused a Reaction</a:t>
            </a:r>
          </a:p>
        </p:txBody>
      </p:sp>
      <p:sp>
        <p:nvSpPr>
          <p:cNvPr id="3" name="Content Placeholder 2">
            <a:extLst>
              <a:ext uri="{FF2B5EF4-FFF2-40B4-BE49-F238E27FC236}">
                <a16:creationId xmlns:a16="http://schemas.microsoft.com/office/drawing/2014/main" id="{974B4409-4A48-3CB6-5454-5F35EB2C8E1F}"/>
              </a:ext>
            </a:extLst>
          </p:cNvPr>
          <p:cNvSpPr>
            <a:spLocks noGrp="1"/>
          </p:cNvSpPr>
          <p:nvPr>
            <p:ph idx="1"/>
          </p:nvPr>
        </p:nvSpPr>
        <p:spPr/>
        <p:txBody>
          <a:bodyPr/>
          <a:lstStyle/>
          <a:p>
            <a:r>
              <a:rPr lang="en-US" dirty="0"/>
              <a:t>The New Testament records the reaction of the Pharisees to Jesus portraying Himself as deity:</a:t>
            </a:r>
          </a:p>
          <a:p>
            <a:pPr lvl="1"/>
            <a:r>
              <a:rPr lang="en-US" dirty="0"/>
              <a:t>By forgiving sins (Matt. 8:6)</a:t>
            </a:r>
          </a:p>
          <a:p>
            <a:pPr lvl="1"/>
            <a:r>
              <a:rPr lang="en-US" dirty="0"/>
              <a:t>By accepting worship (Matt. 2:2; 8:2; 9:18; 14:33; 15:25; 18:26; 20:20; 28:9, 17)</a:t>
            </a:r>
          </a:p>
          <a:p>
            <a:r>
              <a:rPr lang="en-US" dirty="0"/>
              <a:t>First century Jews were not expecting their Messiah to be God with us!</a:t>
            </a:r>
          </a:p>
          <a:p>
            <a:pPr lvl="1"/>
            <a:endParaRPr lang="en-US" dirty="0"/>
          </a:p>
          <a:p>
            <a:endParaRPr lang="en-US" dirty="0"/>
          </a:p>
        </p:txBody>
      </p:sp>
    </p:spTree>
    <p:extLst>
      <p:ext uri="{BB962C8B-B14F-4D97-AF65-F5344CB8AC3E}">
        <p14:creationId xmlns:p14="http://schemas.microsoft.com/office/powerpoint/2010/main" val="150762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1D00-F3B1-961C-F295-5CA7FB0F7AD9}"/>
              </a:ext>
            </a:extLst>
          </p:cNvPr>
          <p:cNvSpPr>
            <a:spLocks noGrp="1"/>
          </p:cNvSpPr>
          <p:nvPr>
            <p:ph type="title"/>
          </p:nvPr>
        </p:nvSpPr>
        <p:spPr/>
        <p:txBody>
          <a:bodyPr/>
          <a:lstStyle/>
          <a:p>
            <a:r>
              <a:rPr lang="en-US" dirty="0"/>
              <a:t>Though a Man, He Is Worshiped</a:t>
            </a:r>
          </a:p>
        </p:txBody>
      </p:sp>
      <p:sp>
        <p:nvSpPr>
          <p:cNvPr id="3" name="Content Placeholder 2">
            <a:extLst>
              <a:ext uri="{FF2B5EF4-FFF2-40B4-BE49-F238E27FC236}">
                <a16:creationId xmlns:a16="http://schemas.microsoft.com/office/drawing/2014/main" id="{2DF23E54-ACC2-36E9-B879-DA6DED895B3A}"/>
              </a:ext>
            </a:extLst>
          </p:cNvPr>
          <p:cNvSpPr>
            <a:spLocks noGrp="1"/>
          </p:cNvSpPr>
          <p:nvPr>
            <p:ph idx="1"/>
          </p:nvPr>
        </p:nvSpPr>
        <p:spPr/>
        <p:txBody>
          <a:bodyPr>
            <a:normAutofit fontScale="92500" lnSpcReduction="10000"/>
          </a:bodyPr>
          <a:lstStyle/>
          <a:p>
            <a:r>
              <a:rPr lang="en-US" dirty="0"/>
              <a:t>Christians believe “that at the name of Jesus every knee should bow, of those in heaven, and of those on earth, and of those under the earth, and that every tongue should confess that Jesus Christ is Lord, to the glory of God the Father” (Phil. 2:10-11).</a:t>
            </a:r>
          </a:p>
          <a:p>
            <a:r>
              <a:rPr lang="en-US" dirty="0"/>
              <a:t>Indeed, Jesus Himself stated that one’s salvation depends upon what that person believed about Him.</a:t>
            </a:r>
          </a:p>
          <a:p>
            <a:pPr lvl="1"/>
            <a:r>
              <a:rPr lang="en-US" dirty="0"/>
              <a:t> “Therefore I said to you that you will die in your sins; for if you do not believe that I am He, you will die in your sins” (John 8:24).</a:t>
            </a:r>
          </a:p>
          <a:p>
            <a:pPr lvl="1"/>
            <a:r>
              <a:rPr lang="en-US" dirty="0"/>
              <a:t>“I am the door. If anyone enters by Me, he will be saved, and will go in and out and find pasture” (John 10:9).</a:t>
            </a:r>
          </a:p>
          <a:p>
            <a:pPr lvl="1"/>
            <a:r>
              <a:rPr lang="en-US" dirty="0"/>
              <a:t>“Jesus said to him, ‘I am the way, the truth, and the life. No one comes to the Father except through Me’” (John 14:6).</a:t>
            </a:r>
          </a:p>
          <a:p>
            <a:endParaRPr lang="en-US" dirty="0"/>
          </a:p>
        </p:txBody>
      </p:sp>
    </p:spTree>
    <p:extLst>
      <p:ext uri="{BB962C8B-B14F-4D97-AF65-F5344CB8AC3E}">
        <p14:creationId xmlns:p14="http://schemas.microsoft.com/office/powerpoint/2010/main" val="87187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51AD-67B2-CAC0-2521-D578368936D3}"/>
              </a:ext>
            </a:extLst>
          </p:cNvPr>
          <p:cNvSpPr>
            <a:spLocks noGrp="1"/>
          </p:cNvSpPr>
          <p:nvPr>
            <p:ph type="title"/>
          </p:nvPr>
        </p:nvSpPr>
        <p:spPr>
          <a:xfrm>
            <a:off x="838200" y="365126"/>
            <a:ext cx="10515600" cy="822740"/>
          </a:xfrm>
        </p:spPr>
        <p:txBody>
          <a:bodyPr/>
          <a:lstStyle/>
          <a:p>
            <a:r>
              <a:rPr lang="en-US" dirty="0"/>
              <a:t>An Early Christian Hymn</a:t>
            </a:r>
          </a:p>
        </p:txBody>
      </p:sp>
      <p:sp>
        <p:nvSpPr>
          <p:cNvPr id="3" name="TextBox 2">
            <a:extLst>
              <a:ext uri="{FF2B5EF4-FFF2-40B4-BE49-F238E27FC236}">
                <a16:creationId xmlns:a16="http://schemas.microsoft.com/office/drawing/2014/main" id="{009C3DAF-F4A6-DB31-39EB-3A8B2964E3AE}"/>
              </a:ext>
            </a:extLst>
          </p:cNvPr>
          <p:cNvSpPr txBox="1"/>
          <p:nvPr/>
        </p:nvSpPr>
        <p:spPr>
          <a:xfrm>
            <a:off x="2102266" y="1410355"/>
            <a:ext cx="8614161" cy="5447645"/>
          </a:xfrm>
          <a:prstGeom prst="rect">
            <a:avLst/>
          </a:prstGeom>
          <a:noFill/>
        </p:spPr>
        <p:txBody>
          <a:bodyPr wrap="square" rtlCol="0">
            <a:spAutoFit/>
          </a:bodyPr>
          <a:lstStyle/>
          <a:p>
            <a:r>
              <a:rPr lang="en-US" sz="2200" b="0" i="0" u="none" strike="noStrike" baseline="0" dirty="0">
                <a:latin typeface="Source Sans Pro Semibold" panose="020B0603030403020204" pitchFamily="34" charset="0"/>
              </a:rPr>
              <a:t>Who, being in very nature God,</a:t>
            </a:r>
          </a:p>
          <a:p>
            <a:r>
              <a:rPr lang="en-US" sz="2200" b="0" i="0" u="none" strike="noStrike" baseline="0" dirty="0">
                <a:latin typeface="Source Sans Pro Semibold" panose="020B0603030403020204" pitchFamily="34" charset="0"/>
              </a:rPr>
              <a:t>	did not consider equality with God something to be grasped,</a:t>
            </a:r>
          </a:p>
          <a:p>
            <a:r>
              <a:rPr lang="en-US" sz="2200" b="0" i="0" u="none" strike="noStrike" baseline="0" dirty="0">
                <a:latin typeface="Source Sans Pro Semibold" panose="020B0603030403020204" pitchFamily="34" charset="0"/>
              </a:rPr>
              <a:t>but made himself nothing</a:t>
            </a:r>
          </a:p>
          <a:p>
            <a:r>
              <a:rPr lang="en-US" sz="2200" b="0" i="0" u="none" strike="noStrike" baseline="0" dirty="0">
                <a:latin typeface="Source Sans Pro Semibold" panose="020B0603030403020204" pitchFamily="34" charset="0"/>
              </a:rPr>
              <a:t>	taking the very nature of a servant,</a:t>
            </a:r>
          </a:p>
          <a:p>
            <a:r>
              <a:rPr lang="en-US" sz="2200" b="0" i="0" u="none" strike="noStrike" baseline="0" dirty="0">
                <a:latin typeface="Source Sans Pro Semibold" panose="020B0603030403020204" pitchFamily="34" charset="0"/>
              </a:rPr>
              <a:t>	being made in human likeness.</a:t>
            </a:r>
          </a:p>
          <a:p>
            <a:r>
              <a:rPr lang="en-US" sz="2200" b="0" i="0" u="none" strike="noStrike" baseline="0" dirty="0">
                <a:latin typeface="Source Sans Pro Semibold" panose="020B0603030403020204" pitchFamily="34" charset="0"/>
              </a:rPr>
              <a:t>And being found in appearance as a man,</a:t>
            </a:r>
          </a:p>
          <a:p>
            <a:r>
              <a:rPr lang="en-US" sz="2200" b="0" i="0" u="none" strike="noStrike" baseline="0" dirty="0">
                <a:latin typeface="Source Sans Pro Semibold" panose="020B0603030403020204" pitchFamily="34" charset="0"/>
              </a:rPr>
              <a:t>	he humbled himself</a:t>
            </a:r>
          </a:p>
          <a:p>
            <a:r>
              <a:rPr lang="en-US" sz="2200" b="0" i="0" u="none" strike="noStrike" baseline="0" dirty="0">
                <a:latin typeface="Source Sans Pro Semibold" panose="020B0603030403020204" pitchFamily="34" charset="0"/>
              </a:rPr>
              <a:t>	and became obedient to death—</a:t>
            </a:r>
          </a:p>
          <a:p>
            <a:r>
              <a:rPr lang="en-US" sz="2200" b="0" i="0" u="none" strike="noStrike" baseline="0" dirty="0">
                <a:latin typeface="Source Sans Pro Semibold" panose="020B0603030403020204" pitchFamily="34" charset="0"/>
              </a:rPr>
              <a:t>		even death on a cross!</a:t>
            </a:r>
          </a:p>
          <a:p>
            <a:r>
              <a:rPr lang="en-US" sz="2200" b="0" i="0" u="none" strike="noStrike" baseline="0" dirty="0">
                <a:latin typeface="Source Sans Pro Semibold" panose="020B0603030403020204" pitchFamily="34" charset="0"/>
              </a:rPr>
              <a:t>Therefore God exalted him to the highest place</a:t>
            </a:r>
          </a:p>
          <a:p>
            <a:r>
              <a:rPr lang="en-US" sz="2200" b="0" i="0" u="none" strike="noStrike" baseline="0" dirty="0">
                <a:latin typeface="Source Sans Pro Semibold" panose="020B0603030403020204" pitchFamily="34" charset="0"/>
              </a:rPr>
              <a:t>	and gave him the name that is above every name,</a:t>
            </a:r>
          </a:p>
          <a:p>
            <a:r>
              <a:rPr lang="en-US" sz="2200" b="0" i="0" u="none" strike="noStrike" baseline="0" dirty="0">
                <a:latin typeface="Source Sans Pro Semibold" panose="020B0603030403020204" pitchFamily="34" charset="0"/>
              </a:rPr>
              <a:t>that at the name of Jesus every knee should bow,</a:t>
            </a:r>
          </a:p>
          <a:p>
            <a:r>
              <a:rPr lang="en-US" sz="2200" b="0" i="0" u="none" strike="noStrike" baseline="0" dirty="0">
                <a:latin typeface="Source Sans Pro Semibold" panose="020B0603030403020204" pitchFamily="34" charset="0"/>
              </a:rPr>
              <a:t>	in heaven and on earth and under the earth,</a:t>
            </a:r>
          </a:p>
          <a:p>
            <a:r>
              <a:rPr lang="en-US" sz="2200" b="0" i="0" u="none" strike="noStrike" baseline="0" dirty="0">
                <a:latin typeface="Source Sans Pro Semibold" panose="020B0603030403020204" pitchFamily="34" charset="0"/>
              </a:rPr>
              <a:t>and every tongue confess that Jesus Christ is Lord</a:t>
            </a:r>
          </a:p>
          <a:p>
            <a:r>
              <a:rPr lang="en-US" sz="2200" b="0" i="0" u="none" strike="noStrike" baseline="0" dirty="0">
                <a:latin typeface="Source Sans Pro Semibold" panose="020B0603030403020204" pitchFamily="34" charset="0"/>
              </a:rPr>
              <a:t>	to the glory of God the Father.</a:t>
            </a:r>
          </a:p>
          <a:p>
            <a:endParaRPr lang="en-US" dirty="0"/>
          </a:p>
        </p:txBody>
      </p:sp>
    </p:spTree>
    <p:extLst>
      <p:ext uri="{BB962C8B-B14F-4D97-AF65-F5344CB8AC3E}">
        <p14:creationId xmlns:p14="http://schemas.microsoft.com/office/powerpoint/2010/main" val="407976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BCAC-A8D2-7F5C-6248-51958A459C58}"/>
              </a:ext>
            </a:extLst>
          </p:cNvPr>
          <p:cNvSpPr>
            <a:spLocks noGrp="1"/>
          </p:cNvSpPr>
          <p:nvPr>
            <p:ph type="title"/>
          </p:nvPr>
        </p:nvSpPr>
        <p:spPr/>
        <p:txBody>
          <a:bodyPr/>
          <a:lstStyle/>
          <a:p>
            <a:r>
              <a:rPr lang="en-US" dirty="0"/>
              <a:t>The Book of Philippians</a:t>
            </a:r>
          </a:p>
        </p:txBody>
      </p:sp>
      <p:pic>
        <p:nvPicPr>
          <p:cNvPr id="4" name="Picture 3" descr="Text&#10;&#10;Description automatically generated">
            <a:extLst>
              <a:ext uri="{FF2B5EF4-FFF2-40B4-BE49-F238E27FC236}">
                <a16:creationId xmlns:a16="http://schemas.microsoft.com/office/drawing/2014/main" id="{82255A9F-B44E-CEF7-BDEB-15A30B6EF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252" y="1891844"/>
            <a:ext cx="3953608" cy="4968250"/>
          </a:xfrm>
          <a:prstGeom prst="rect">
            <a:avLst/>
          </a:prstGeom>
        </p:spPr>
      </p:pic>
    </p:spTree>
    <p:extLst>
      <p:ext uri="{BB962C8B-B14F-4D97-AF65-F5344CB8AC3E}">
        <p14:creationId xmlns:p14="http://schemas.microsoft.com/office/powerpoint/2010/main" val="303266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ABBC-D06A-0346-8C69-0B0467421F7A}"/>
              </a:ext>
            </a:extLst>
          </p:cNvPr>
          <p:cNvSpPr>
            <a:spLocks noGrp="1"/>
          </p:cNvSpPr>
          <p:nvPr>
            <p:ph type="title"/>
          </p:nvPr>
        </p:nvSpPr>
        <p:spPr/>
        <p:txBody>
          <a:bodyPr/>
          <a:lstStyle/>
          <a:p>
            <a:r>
              <a:rPr lang="en-US" dirty="0">
                <a:solidFill>
                  <a:srgbClr val="303227"/>
                </a:solidFill>
              </a:rPr>
              <a:t>An Argument from the Bible</a:t>
            </a:r>
          </a:p>
        </p:txBody>
      </p:sp>
      <p:sp>
        <p:nvSpPr>
          <p:cNvPr id="3" name="Content Placeholder 2">
            <a:extLst>
              <a:ext uri="{FF2B5EF4-FFF2-40B4-BE49-F238E27FC236}">
                <a16:creationId xmlns:a16="http://schemas.microsoft.com/office/drawing/2014/main" id="{BF0F1778-02D3-ABA3-538A-8F4F551A4E59}"/>
              </a:ext>
            </a:extLst>
          </p:cNvPr>
          <p:cNvSpPr>
            <a:spLocks noGrp="1"/>
          </p:cNvSpPr>
          <p:nvPr>
            <p:ph idx="1"/>
          </p:nvPr>
        </p:nvSpPr>
        <p:spPr>
          <a:xfrm>
            <a:off x="838200" y="1825624"/>
            <a:ext cx="10515600" cy="4728999"/>
          </a:xfrm>
        </p:spPr>
        <p:txBody>
          <a:bodyPr>
            <a:normAutofit fontScale="92500" lnSpcReduction="10000"/>
          </a:bodyPr>
          <a:lstStyle/>
          <a:p>
            <a:r>
              <a:rPr lang="en-US" dirty="0"/>
              <a:t>The book of Philippians gives strong historical evidence that Jesus lived among men, was crucified, and risen from the dead.</a:t>
            </a:r>
          </a:p>
          <a:p>
            <a:pPr lvl="1"/>
            <a:r>
              <a:rPr lang="en-US" dirty="0"/>
              <a:t>The book of Philippians is </a:t>
            </a:r>
            <a:r>
              <a:rPr lang="en-US" dirty="0">
                <a:solidFill>
                  <a:srgbClr val="303227"/>
                </a:solidFill>
                <a:latin typeface="+mj-lt"/>
              </a:rPr>
              <a:t>an historical document </a:t>
            </a:r>
            <a:r>
              <a:rPr lang="en-US" dirty="0"/>
              <a:t>that survived from the first century.</a:t>
            </a:r>
          </a:p>
          <a:p>
            <a:pPr lvl="1"/>
            <a:r>
              <a:rPr lang="en-US" dirty="0"/>
              <a:t>Whether or not one believes that the Bible and book of Philippians in particular is inspired in irrelevant for how I want to use the book in this lesson. </a:t>
            </a:r>
          </a:p>
          <a:p>
            <a:pPr lvl="1"/>
            <a:r>
              <a:rPr lang="en-US" dirty="0"/>
              <a:t>All scholars, from rabid atheist to Fundamentalist, admit that the book is written by a Christian named Paul. The document is dated about AD 60 and was written from Rome (some suggest Caesarea) while Paul was in prison. It was written to a church that Paul had established at Philippi, in the province of Macedonia (northern Greece). That cannot be successfully denied.</a:t>
            </a:r>
          </a:p>
          <a:p>
            <a:r>
              <a:rPr lang="en-US" dirty="0"/>
              <a:t>I suggest using this evidence because:</a:t>
            </a:r>
          </a:p>
          <a:p>
            <a:pPr lvl="1"/>
            <a:r>
              <a:rPr lang="en-US" dirty="0"/>
              <a:t>It is powerful.</a:t>
            </a:r>
          </a:p>
          <a:p>
            <a:pPr lvl="1"/>
            <a:r>
              <a:rPr lang="en-US" dirty="0"/>
              <a:t>You are already familiar with the document you will be citing.</a:t>
            </a:r>
          </a:p>
        </p:txBody>
      </p:sp>
    </p:spTree>
    <p:extLst>
      <p:ext uri="{BB962C8B-B14F-4D97-AF65-F5344CB8AC3E}">
        <p14:creationId xmlns:p14="http://schemas.microsoft.com/office/powerpoint/2010/main" val="406612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 Sermon Template.potx" id="{6E9F75C1-137C-4641-A5B0-C0E17E44BF5F}" vid="{C43056C3-A312-45E8-856C-840BCCECEB36}"/>
    </a:ext>
  </a:extLst>
</a:theme>
</file>

<file path=docProps/app.xml><?xml version="1.0" encoding="utf-8"?>
<Properties xmlns="http://schemas.openxmlformats.org/officeDocument/2006/extended-properties" xmlns:vt="http://schemas.openxmlformats.org/officeDocument/2006/docPropsVTypes">
  <Template/>
  <TotalTime>1615</TotalTime>
  <Words>1991</Words>
  <Application>Microsoft Office PowerPoint</Application>
  <PresentationFormat>Widescreen</PresentationFormat>
  <Paragraphs>115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Source Sans Pro Black</vt:lpstr>
      <vt:lpstr>Source Sans Pro Semibold</vt:lpstr>
      <vt:lpstr>Office Theme</vt:lpstr>
      <vt:lpstr>PowerPoint Presentation</vt:lpstr>
      <vt:lpstr>PowerPoint Presentation</vt:lpstr>
      <vt:lpstr>Be Ready to Give a Defense</vt:lpstr>
      <vt:lpstr>Belief in the Deity of Jesus Was Not Anticipated</vt:lpstr>
      <vt:lpstr>Worship Jesus Caused a Reaction</vt:lpstr>
      <vt:lpstr>Though a Man, He Is Worshiped</vt:lpstr>
      <vt:lpstr>An Early Christian Hymn</vt:lpstr>
      <vt:lpstr>The Book of Philippians</vt:lpstr>
      <vt:lpstr>An Argument from the Bible</vt:lpstr>
      <vt:lpstr>The Pauline Letters</vt:lpstr>
      <vt:lpstr>Jesus Is the Central Figure</vt:lpstr>
      <vt:lpstr>What Paul Said About Jesus The Core Facts</vt:lpstr>
      <vt:lpstr>1. The Pre-existence of Jesus</vt:lpstr>
      <vt:lpstr>2. The Incarnation of Jesus</vt:lpstr>
      <vt:lpstr>3. The Sufferings of Jesus</vt:lpstr>
      <vt:lpstr>4. The Crucifixion</vt:lpstr>
      <vt:lpstr>5. The Resurrection of Jesus</vt:lpstr>
      <vt:lpstr>6. The Exaltation of Jesus</vt:lpstr>
      <vt:lpstr>7. Early Saints Believed That Jesus Is Coming Again</vt:lpstr>
      <vt:lpstr>8. Early Saints Believed That They Will Be Raised from the Dead</vt:lpstr>
      <vt:lpstr>9. Jesus Appeared to Paul</vt:lpstr>
      <vt:lpstr>10. Philippians 2:6-11 Is An Early Hymn </vt:lpstr>
      <vt:lpstr> Conclusion </vt:lpstr>
      <vt:lpstr>The Power of the Argument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89</cp:revision>
  <dcterms:created xsi:type="dcterms:W3CDTF">2021-11-23T13:46:08Z</dcterms:created>
  <dcterms:modified xsi:type="dcterms:W3CDTF">2022-09-25T18:10:45Z</dcterms:modified>
</cp:coreProperties>
</file>