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736"/>
    <a:srgbClr val="A23C30"/>
    <a:srgbClr val="D5684B"/>
    <a:srgbClr val="1D3D81"/>
    <a:srgbClr val="788945"/>
    <a:srgbClr val="CF4B5E"/>
    <a:srgbClr val="462F29"/>
    <a:srgbClr val="EFD0BC"/>
    <a:srgbClr val="FBFCFE"/>
    <a:srgbClr val="D9D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9/4/2022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1">
              <a:lumMod val="85000"/>
            </a:scheme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9/4/2022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723736"/>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DC2E-D7BF-0217-A69D-F2290C939B2F}"/>
              </a:ext>
            </a:extLst>
          </p:cNvPr>
          <p:cNvSpPr>
            <a:spLocks noGrp="1"/>
          </p:cNvSpPr>
          <p:nvPr>
            <p:ph type="title"/>
          </p:nvPr>
        </p:nvSpPr>
        <p:spPr/>
        <p:txBody>
          <a:bodyPr/>
          <a:lstStyle/>
          <a:p>
            <a:r>
              <a:rPr lang="en-US" dirty="0"/>
              <a:t>II. For Me to Live Is Christ</a:t>
            </a:r>
          </a:p>
        </p:txBody>
      </p:sp>
      <p:sp>
        <p:nvSpPr>
          <p:cNvPr id="4" name="TextBox 3">
            <a:extLst>
              <a:ext uri="{FF2B5EF4-FFF2-40B4-BE49-F238E27FC236}">
                <a16:creationId xmlns:a16="http://schemas.microsoft.com/office/drawing/2014/main" id="{A2641B4E-04B1-F0BB-7134-4B5EEA8916B2}"/>
              </a:ext>
            </a:extLst>
          </p:cNvPr>
          <p:cNvSpPr txBox="1"/>
          <p:nvPr/>
        </p:nvSpPr>
        <p:spPr>
          <a:xfrm>
            <a:off x="1136591" y="2777383"/>
            <a:ext cx="10084037" cy="646331"/>
          </a:xfrm>
          <a:custGeom>
            <a:avLst/>
            <a:gdLst>
              <a:gd name="connsiteX0" fmla="*/ 0 w 10084037"/>
              <a:gd name="connsiteY0" fmla="*/ 0 h 646331"/>
              <a:gd name="connsiteX1" fmla="*/ 694019 w 10084037"/>
              <a:gd name="connsiteY1" fmla="*/ 0 h 646331"/>
              <a:gd name="connsiteX2" fmla="*/ 984677 w 10084037"/>
              <a:gd name="connsiteY2" fmla="*/ 0 h 646331"/>
              <a:gd name="connsiteX3" fmla="*/ 1779536 w 10084037"/>
              <a:gd name="connsiteY3" fmla="*/ 0 h 646331"/>
              <a:gd name="connsiteX4" fmla="*/ 2372715 w 10084037"/>
              <a:gd name="connsiteY4" fmla="*/ 0 h 646331"/>
              <a:gd name="connsiteX5" fmla="*/ 2663372 w 10084037"/>
              <a:gd name="connsiteY5" fmla="*/ 0 h 646331"/>
              <a:gd name="connsiteX6" fmla="*/ 3256551 w 10084037"/>
              <a:gd name="connsiteY6" fmla="*/ 0 h 646331"/>
              <a:gd name="connsiteX7" fmla="*/ 4051410 w 10084037"/>
              <a:gd name="connsiteY7" fmla="*/ 0 h 646331"/>
              <a:gd name="connsiteX8" fmla="*/ 4543748 w 10084037"/>
              <a:gd name="connsiteY8" fmla="*/ 0 h 646331"/>
              <a:gd name="connsiteX9" fmla="*/ 5036087 w 10084037"/>
              <a:gd name="connsiteY9" fmla="*/ 0 h 646331"/>
              <a:gd name="connsiteX10" fmla="*/ 5629265 w 10084037"/>
              <a:gd name="connsiteY10" fmla="*/ 0 h 646331"/>
              <a:gd name="connsiteX11" fmla="*/ 6323284 w 10084037"/>
              <a:gd name="connsiteY11" fmla="*/ 0 h 646331"/>
              <a:gd name="connsiteX12" fmla="*/ 7017303 w 10084037"/>
              <a:gd name="connsiteY12" fmla="*/ 0 h 646331"/>
              <a:gd name="connsiteX13" fmla="*/ 7711322 w 10084037"/>
              <a:gd name="connsiteY13" fmla="*/ 0 h 646331"/>
              <a:gd name="connsiteX14" fmla="*/ 8506182 w 10084037"/>
              <a:gd name="connsiteY14" fmla="*/ 0 h 646331"/>
              <a:gd name="connsiteX15" fmla="*/ 9099360 w 10084037"/>
              <a:gd name="connsiteY15" fmla="*/ 0 h 646331"/>
              <a:gd name="connsiteX16" fmla="*/ 10084037 w 10084037"/>
              <a:gd name="connsiteY16" fmla="*/ 0 h 646331"/>
              <a:gd name="connsiteX17" fmla="*/ 10084037 w 10084037"/>
              <a:gd name="connsiteY17" fmla="*/ 323166 h 646331"/>
              <a:gd name="connsiteX18" fmla="*/ 10084037 w 10084037"/>
              <a:gd name="connsiteY18" fmla="*/ 646331 h 646331"/>
              <a:gd name="connsiteX19" fmla="*/ 9390018 w 10084037"/>
              <a:gd name="connsiteY19" fmla="*/ 646331 h 646331"/>
              <a:gd name="connsiteX20" fmla="*/ 8897680 w 10084037"/>
              <a:gd name="connsiteY20" fmla="*/ 646331 h 646331"/>
              <a:gd name="connsiteX21" fmla="*/ 8405341 w 10084037"/>
              <a:gd name="connsiteY21" fmla="*/ 646331 h 646331"/>
              <a:gd name="connsiteX22" fmla="*/ 7913003 w 10084037"/>
              <a:gd name="connsiteY22" fmla="*/ 646331 h 646331"/>
              <a:gd name="connsiteX23" fmla="*/ 7420665 w 10084037"/>
              <a:gd name="connsiteY23" fmla="*/ 646331 h 646331"/>
              <a:gd name="connsiteX24" fmla="*/ 6726646 w 10084037"/>
              <a:gd name="connsiteY24" fmla="*/ 646331 h 646331"/>
              <a:gd name="connsiteX25" fmla="*/ 6133467 w 10084037"/>
              <a:gd name="connsiteY25" fmla="*/ 646331 h 646331"/>
              <a:gd name="connsiteX26" fmla="*/ 5842810 w 10084037"/>
              <a:gd name="connsiteY26" fmla="*/ 646331 h 646331"/>
              <a:gd name="connsiteX27" fmla="*/ 5350471 w 10084037"/>
              <a:gd name="connsiteY27" fmla="*/ 646331 h 646331"/>
              <a:gd name="connsiteX28" fmla="*/ 4656452 w 10084037"/>
              <a:gd name="connsiteY28" fmla="*/ 646331 h 646331"/>
              <a:gd name="connsiteX29" fmla="*/ 4264954 w 10084037"/>
              <a:gd name="connsiteY29" fmla="*/ 646331 h 646331"/>
              <a:gd name="connsiteX30" fmla="*/ 3470095 w 10084037"/>
              <a:gd name="connsiteY30" fmla="*/ 646331 h 646331"/>
              <a:gd name="connsiteX31" fmla="*/ 2675236 w 10084037"/>
              <a:gd name="connsiteY31" fmla="*/ 646331 h 646331"/>
              <a:gd name="connsiteX32" fmla="*/ 2082057 w 10084037"/>
              <a:gd name="connsiteY32" fmla="*/ 646331 h 646331"/>
              <a:gd name="connsiteX33" fmla="*/ 1287198 w 10084037"/>
              <a:gd name="connsiteY33" fmla="*/ 646331 h 646331"/>
              <a:gd name="connsiteX34" fmla="*/ 694019 w 10084037"/>
              <a:gd name="connsiteY34" fmla="*/ 646331 h 646331"/>
              <a:gd name="connsiteX35" fmla="*/ 0 w 10084037"/>
              <a:gd name="connsiteY35" fmla="*/ 646331 h 646331"/>
              <a:gd name="connsiteX36" fmla="*/ 0 w 10084037"/>
              <a:gd name="connsiteY36" fmla="*/ 342555 h 646331"/>
              <a:gd name="connsiteX37" fmla="*/ 0 w 10084037"/>
              <a:gd name="connsiteY37"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84037" h="646331" fill="none" extrusionOk="0">
                <a:moveTo>
                  <a:pt x="0" y="0"/>
                </a:moveTo>
                <a:cubicBezTo>
                  <a:pt x="145738" y="-1944"/>
                  <a:pt x="422155" y="52996"/>
                  <a:pt x="694019" y="0"/>
                </a:cubicBezTo>
                <a:cubicBezTo>
                  <a:pt x="965883" y="-52996"/>
                  <a:pt x="887540" y="30594"/>
                  <a:pt x="984677" y="0"/>
                </a:cubicBezTo>
                <a:cubicBezTo>
                  <a:pt x="1081814" y="-30594"/>
                  <a:pt x="1578897" y="49723"/>
                  <a:pt x="1779536" y="0"/>
                </a:cubicBezTo>
                <a:cubicBezTo>
                  <a:pt x="1980175" y="-49723"/>
                  <a:pt x="2251031" y="13888"/>
                  <a:pt x="2372715" y="0"/>
                </a:cubicBezTo>
                <a:cubicBezTo>
                  <a:pt x="2494399" y="-13888"/>
                  <a:pt x="2580125" y="10749"/>
                  <a:pt x="2663372" y="0"/>
                </a:cubicBezTo>
                <a:cubicBezTo>
                  <a:pt x="2746619" y="-10749"/>
                  <a:pt x="2983515" y="15766"/>
                  <a:pt x="3256551" y="0"/>
                </a:cubicBezTo>
                <a:cubicBezTo>
                  <a:pt x="3529587" y="-15766"/>
                  <a:pt x="3691536" y="54079"/>
                  <a:pt x="4051410" y="0"/>
                </a:cubicBezTo>
                <a:cubicBezTo>
                  <a:pt x="4411284" y="-54079"/>
                  <a:pt x="4407312" y="35342"/>
                  <a:pt x="4543748" y="0"/>
                </a:cubicBezTo>
                <a:cubicBezTo>
                  <a:pt x="4680184" y="-35342"/>
                  <a:pt x="4815092" y="31592"/>
                  <a:pt x="5036087" y="0"/>
                </a:cubicBezTo>
                <a:cubicBezTo>
                  <a:pt x="5257082" y="-31592"/>
                  <a:pt x="5484249" y="52342"/>
                  <a:pt x="5629265" y="0"/>
                </a:cubicBezTo>
                <a:cubicBezTo>
                  <a:pt x="5774281" y="-52342"/>
                  <a:pt x="6145752" y="70384"/>
                  <a:pt x="6323284" y="0"/>
                </a:cubicBezTo>
                <a:cubicBezTo>
                  <a:pt x="6500816" y="-70384"/>
                  <a:pt x="6810382" y="72397"/>
                  <a:pt x="7017303" y="0"/>
                </a:cubicBezTo>
                <a:cubicBezTo>
                  <a:pt x="7224224" y="-72397"/>
                  <a:pt x="7411640" y="39283"/>
                  <a:pt x="7711322" y="0"/>
                </a:cubicBezTo>
                <a:cubicBezTo>
                  <a:pt x="8011004" y="-39283"/>
                  <a:pt x="8210805" y="32464"/>
                  <a:pt x="8506182" y="0"/>
                </a:cubicBezTo>
                <a:cubicBezTo>
                  <a:pt x="8801559" y="-32464"/>
                  <a:pt x="8961201" y="27342"/>
                  <a:pt x="9099360" y="0"/>
                </a:cubicBezTo>
                <a:cubicBezTo>
                  <a:pt x="9237519" y="-27342"/>
                  <a:pt x="9876892" y="48513"/>
                  <a:pt x="10084037" y="0"/>
                </a:cubicBezTo>
                <a:cubicBezTo>
                  <a:pt x="10110785" y="160163"/>
                  <a:pt x="10066453" y="238610"/>
                  <a:pt x="10084037" y="323166"/>
                </a:cubicBezTo>
                <a:cubicBezTo>
                  <a:pt x="10101621" y="407722"/>
                  <a:pt x="10067046" y="512949"/>
                  <a:pt x="10084037" y="646331"/>
                </a:cubicBezTo>
                <a:cubicBezTo>
                  <a:pt x="9791363" y="686094"/>
                  <a:pt x="9578338" y="563385"/>
                  <a:pt x="9390018" y="646331"/>
                </a:cubicBezTo>
                <a:cubicBezTo>
                  <a:pt x="9201698" y="729277"/>
                  <a:pt x="9139708" y="614361"/>
                  <a:pt x="8897680" y="646331"/>
                </a:cubicBezTo>
                <a:cubicBezTo>
                  <a:pt x="8655652" y="678301"/>
                  <a:pt x="8634637" y="641496"/>
                  <a:pt x="8405341" y="646331"/>
                </a:cubicBezTo>
                <a:cubicBezTo>
                  <a:pt x="8176045" y="651166"/>
                  <a:pt x="8074934" y="639523"/>
                  <a:pt x="7913003" y="646331"/>
                </a:cubicBezTo>
                <a:cubicBezTo>
                  <a:pt x="7751072" y="653139"/>
                  <a:pt x="7644578" y="631686"/>
                  <a:pt x="7420665" y="646331"/>
                </a:cubicBezTo>
                <a:cubicBezTo>
                  <a:pt x="7196752" y="660976"/>
                  <a:pt x="6981447" y="625735"/>
                  <a:pt x="6726646" y="646331"/>
                </a:cubicBezTo>
                <a:cubicBezTo>
                  <a:pt x="6471845" y="666927"/>
                  <a:pt x="6277916" y="587958"/>
                  <a:pt x="6133467" y="646331"/>
                </a:cubicBezTo>
                <a:cubicBezTo>
                  <a:pt x="5989018" y="704704"/>
                  <a:pt x="5987311" y="619163"/>
                  <a:pt x="5842810" y="646331"/>
                </a:cubicBezTo>
                <a:cubicBezTo>
                  <a:pt x="5698309" y="673499"/>
                  <a:pt x="5595632" y="632910"/>
                  <a:pt x="5350471" y="646331"/>
                </a:cubicBezTo>
                <a:cubicBezTo>
                  <a:pt x="5105310" y="659752"/>
                  <a:pt x="4857975" y="566476"/>
                  <a:pt x="4656452" y="646331"/>
                </a:cubicBezTo>
                <a:cubicBezTo>
                  <a:pt x="4454929" y="726186"/>
                  <a:pt x="4440020" y="625215"/>
                  <a:pt x="4264954" y="646331"/>
                </a:cubicBezTo>
                <a:cubicBezTo>
                  <a:pt x="4089888" y="667447"/>
                  <a:pt x="3828146" y="560358"/>
                  <a:pt x="3470095" y="646331"/>
                </a:cubicBezTo>
                <a:cubicBezTo>
                  <a:pt x="3112044" y="732304"/>
                  <a:pt x="2858509" y="625611"/>
                  <a:pt x="2675236" y="646331"/>
                </a:cubicBezTo>
                <a:cubicBezTo>
                  <a:pt x="2491963" y="667051"/>
                  <a:pt x="2377044" y="627299"/>
                  <a:pt x="2082057" y="646331"/>
                </a:cubicBezTo>
                <a:cubicBezTo>
                  <a:pt x="1787070" y="665363"/>
                  <a:pt x="1678498" y="636108"/>
                  <a:pt x="1287198" y="646331"/>
                </a:cubicBezTo>
                <a:cubicBezTo>
                  <a:pt x="895898" y="656554"/>
                  <a:pt x="920158" y="575660"/>
                  <a:pt x="694019" y="646331"/>
                </a:cubicBezTo>
                <a:cubicBezTo>
                  <a:pt x="467880" y="717002"/>
                  <a:pt x="247003" y="635869"/>
                  <a:pt x="0" y="646331"/>
                </a:cubicBezTo>
                <a:cubicBezTo>
                  <a:pt x="-1066" y="518963"/>
                  <a:pt x="35748" y="404411"/>
                  <a:pt x="0" y="342555"/>
                </a:cubicBezTo>
                <a:cubicBezTo>
                  <a:pt x="-35748" y="280699"/>
                  <a:pt x="12304" y="128953"/>
                  <a:pt x="0" y="0"/>
                </a:cubicBezTo>
                <a:close/>
              </a:path>
              <a:path w="10084037" h="646331" stroke="0" extrusionOk="0">
                <a:moveTo>
                  <a:pt x="0" y="0"/>
                </a:moveTo>
                <a:cubicBezTo>
                  <a:pt x="204940" y="-35391"/>
                  <a:pt x="364687" y="36109"/>
                  <a:pt x="492338" y="0"/>
                </a:cubicBezTo>
                <a:cubicBezTo>
                  <a:pt x="619989" y="-36109"/>
                  <a:pt x="709541" y="19860"/>
                  <a:pt x="782996" y="0"/>
                </a:cubicBezTo>
                <a:cubicBezTo>
                  <a:pt x="856451" y="-19860"/>
                  <a:pt x="1229430" y="85838"/>
                  <a:pt x="1577855" y="0"/>
                </a:cubicBezTo>
                <a:cubicBezTo>
                  <a:pt x="1926280" y="-85838"/>
                  <a:pt x="1839697" y="55312"/>
                  <a:pt x="2070193" y="0"/>
                </a:cubicBezTo>
                <a:cubicBezTo>
                  <a:pt x="2300689" y="-55312"/>
                  <a:pt x="2329712" y="34930"/>
                  <a:pt x="2562532" y="0"/>
                </a:cubicBezTo>
                <a:cubicBezTo>
                  <a:pt x="2795352" y="-34930"/>
                  <a:pt x="3039459" y="57700"/>
                  <a:pt x="3357391" y="0"/>
                </a:cubicBezTo>
                <a:cubicBezTo>
                  <a:pt x="3675323" y="-57700"/>
                  <a:pt x="3574139" y="42284"/>
                  <a:pt x="3748889" y="0"/>
                </a:cubicBezTo>
                <a:cubicBezTo>
                  <a:pt x="3923639" y="-42284"/>
                  <a:pt x="4201779" y="78830"/>
                  <a:pt x="4543748" y="0"/>
                </a:cubicBezTo>
                <a:cubicBezTo>
                  <a:pt x="4885717" y="-78830"/>
                  <a:pt x="5146879" y="65814"/>
                  <a:pt x="5338608" y="0"/>
                </a:cubicBezTo>
                <a:cubicBezTo>
                  <a:pt x="5530337" y="-65814"/>
                  <a:pt x="5637819" y="35381"/>
                  <a:pt x="5931786" y="0"/>
                </a:cubicBezTo>
                <a:cubicBezTo>
                  <a:pt x="6225753" y="-35381"/>
                  <a:pt x="6493589" y="82391"/>
                  <a:pt x="6726646" y="0"/>
                </a:cubicBezTo>
                <a:cubicBezTo>
                  <a:pt x="6959703" y="-82391"/>
                  <a:pt x="7002797" y="52412"/>
                  <a:pt x="7218984" y="0"/>
                </a:cubicBezTo>
                <a:cubicBezTo>
                  <a:pt x="7435171" y="-52412"/>
                  <a:pt x="7591396" y="17865"/>
                  <a:pt x="7711322" y="0"/>
                </a:cubicBezTo>
                <a:cubicBezTo>
                  <a:pt x="7831248" y="-17865"/>
                  <a:pt x="8254603" y="74644"/>
                  <a:pt x="8405341" y="0"/>
                </a:cubicBezTo>
                <a:cubicBezTo>
                  <a:pt x="8556079" y="-74644"/>
                  <a:pt x="8724968" y="7315"/>
                  <a:pt x="8897680" y="0"/>
                </a:cubicBezTo>
                <a:cubicBezTo>
                  <a:pt x="9070392" y="-7315"/>
                  <a:pt x="9575155" y="133682"/>
                  <a:pt x="10084037" y="0"/>
                </a:cubicBezTo>
                <a:cubicBezTo>
                  <a:pt x="10094867" y="69536"/>
                  <a:pt x="10049237" y="214031"/>
                  <a:pt x="10084037" y="336092"/>
                </a:cubicBezTo>
                <a:cubicBezTo>
                  <a:pt x="10118837" y="458153"/>
                  <a:pt x="10057836" y="491786"/>
                  <a:pt x="10084037" y="646331"/>
                </a:cubicBezTo>
                <a:cubicBezTo>
                  <a:pt x="9857391" y="660726"/>
                  <a:pt x="9608948" y="607703"/>
                  <a:pt x="9390018" y="646331"/>
                </a:cubicBezTo>
                <a:cubicBezTo>
                  <a:pt x="9171088" y="684959"/>
                  <a:pt x="9146934" y="634104"/>
                  <a:pt x="8998520" y="646331"/>
                </a:cubicBezTo>
                <a:cubicBezTo>
                  <a:pt x="8850106" y="658558"/>
                  <a:pt x="8421426" y="578457"/>
                  <a:pt x="8203661" y="646331"/>
                </a:cubicBezTo>
                <a:cubicBezTo>
                  <a:pt x="7985896" y="714205"/>
                  <a:pt x="7762268" y="629004"/>
                  <a:pt x="7610482" y="646331"/>
                </a:cubicBezTo>
                <a:cubicBezTo>
                  <a:pt x="7458696" y="663658"/>
                  <a:pt x="7398226" y="634965"/>
                  <a:pt x="7218984" y="646331"/>
                </a:cubicBezTo>
                <a:cubicBezTo>
                  <a:pt x="7039742" y="657697"/>
                  <a:pt x="6916372" y="643024"/>
                  <a:pt x="6625805" y="646331"/>
                </a:cubicBezTo>
                <a:cubicBezTo>
                  <a:pt x="6335238" y="649638"/>
                  <a:pt x="6454726" y="639667"/>
                  <a:pt x="6335148" y="646331"/>
                </a:cubicBezTo>
                <a:cubicBezTo>
                  <a:pt x="6215570" y="652995"/>
                  <a:pt x="6156820" y="632124"/>
                  <a:pt x="6044490" y="646331"/>
                </a:cubicBezTo>
                <a:cubicBezTo>
                  <a:pt x="5932160" y="660538"/>
                  <a:pt x="5596430" y="583980"/>
                  <a:pt x="5451312" y="646331"/>
                </a:cubicBezTo>
                <a:cubicBezTo>
                  <a:pt x="5306194" y="708682"/>
                  <a:pt x="5213280" y="600073"/>
                  <a:pt x="5059814" y="646331"/>
                </a:cubicBezTo>
                <a:cubicBezTo>
                  <a:pt x="4906348" y="692589"/>
                  <a:pt x="4684166" y="641039"/>
                  <a:pt x="4365795" y="646331"/>
                </a:cubicBezTo>
                <a:cubicBezTo>
                  <a:pt x="4047424" y="651623"/>
                  <a:pt x="4066539" y="624128"/>
                  <a:pt x="3974297" y="646331"/>
                </a:cubicBezTo>
                <a:cubicBezTo>
                  <a:pt x="3882055" y="668534"/>
                  <a:pt x="3511645" y="615683"/>
                  <a:pt x="3280278" y="646331"/>
                </a:cubicBezTo>
                <a:cubicBezTo>
                  <a:pt x="3048911" y="676979"/>
                  <a:pt x="3078019" y="632421"/>
                  <a:pt x="2989620" y="646331"/>
                </a:cubicBezTo>
                <a:cubicBezTo>
                  <a:pt x="2901221" y="660241"/>
                  <a:pt x="2509118" y="566823"/>
                  <a:pt x="2295601" y="646331"/>
                </a:cubicBezTo>
                <a:cubicBezTo>
                  <a:pt x="2082084" y="725839"/>
                  <a:pt x="2038350" y="612809"/>
                  <a:pt x="1904103" y="646331"/>
                </a:cubicBezTo>
                <a:cubicBezTo>
                  <a:pt x="1769856" y="679853"/>
                  <a:pt x="1755637" y="644675"/>
                  <a:pt x="1613446" y="646331"/>
                </a:cubicBezTo>
                <a:cubicBezTo>
                  <a:pt x="1471255" y="647987"/>
                  <a:pt x="1397955" y="628248"/>
                  <a:pt x="1221948" y="646331"/>
                </a:cubicBezTo>
                <a:cubicBezTo>
                  <a:pt x="1045941" y="664414"/>
                  <a:pt x="806048" y="631946"/>
                  <a:pt x="527929" y="646331"/>
                </a:cubicBezTo>
                <a:cubicBezTo>
                  <a:pt x="249810" y="660716"/>
                  <a:pt x="180515" y="588897"/>
                  <a:pt x="0" y="646331"/>
                </a:cubicBezTo>
                <a:cubicBezTo>
                  <a:pt x="-25334" y="529008"/>
                  <a:pt x="2603" y="455810"/>
                  <a:pt x="0" y="342555"/>
                </a:cubicBezTo>
                <a:cubicBezTo>
                  <a:pt x="-2603" y="229300"/>
                  <a:pt x="14072" y="70728"/>
                  <a:pt x="0" y="0"/>
                </a:cubicBezTo>
                <a:close/>
              </a:path>
            </a:pathLst>
          </a:custGeom>
          <a:solidFill>
            <a:schemeClr val="bg1">
              <a:lumMod val="85000"/>
            </a:schemeClr>
          </a:solidFill>
          <a:ln w="25400">
            <a:solidFill>
              <a:srgbClr val="72373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3600" b="0" i="0" u="none" strike="noStrike" baseline="0" dirty="0">
                <a:solidFill>
                  <a:srgbClr val="723736"/>
                </a:solidFill>
                <a:latin typeface="Arno Pro Smbd Display" panose="02020702050506090403" pitchFamily="18" charset="0"/>
              </a:rPr>
              <a:t>“For to me, to live is Christ, and to die is gain” (Phil. 1:21)</a:t>
            </a:r>
            <a:r>
              <a:rPr lang="en-US" sz="3600" dirty="0">
                <a:solidFill>
                  <a:srgbClr val="723736"/>
                </a:solidFill>
                <a:latin typeface="Arno Pro Smbd Display" panose="02020702050506090403" pitchFamily="18" charset="0"/>
              </a:rPr>
              <a:t>.</a:t>
            </a:r>
            <a:endParaRPr lang="en-US" sz="3600" b="0" i="0" u="none" strike="noStrike" baseline="0" dirty="0">
              <a:solidFill>
                <a:srgbClr val="723736"/>
              </a:solidFill>
              <a:latin typeface="Arno Pro Smbd Display" panose="02020702050506090403" pitchFamily="18" charset="0"/>
            </a:endParaRPr>
          </a:p>
        </p:txBody>
      </p:sp>
    </p:spTree>
    <p:extLst>
      <p:ext uri="{BB962C8B-B14F-4D97-AF65-F5344CB8AC3E}">
        <p14:creationId xmlns:p14="http://schemas.microsoft.com/office/powerpoint/2010/main" val="71208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9E30-38CC-A11B-FE06-4229D5BD2215}"/>
              </a:ext>
            </a:extLst>
          </p:cNvPr>
          <p:cNvSpPr>
            <a:spLocks noGrp="1"/>
          </p:cNvSpPr>
          <p:nvPr>
            <p:ph type="title"/>
          </p:nvPr>
        </p:nvSpPr>
        <p:spPr/>
        <p:txBody>
          <a:bodyPr/>
          <a:lstStyle/>
          <a:p>
            <a:r>
              <a:rPr lang="en-US" dirty="0"/>
              <a:t>Two Choices</a:t>
            </a:r>
          </a:p>
        </p:txBody>
      </p:sp>
      <p:sp>
        <p:nvSpPr>
          <p:cNvPr id="3" name="Content Placeholder 2">
            <a:extLst>
              <a:ext uri="{FF2B5EF4-FFF2-40B4-BE49-F238E27FC236}">
                <a16:creationId xmlns:a16="http://schemas.microsoft.com/office/drawing/2014/main" id="{94FF59A7-1429-6D10-AC82-838B4D516509}"/>
              </a:ext>
            </a:extLst>
          </p:cNvPr>
          <p:cNvSpPr>
            <a:spLocks noGrp="1"/>
          </p:cNvSpPr>
          <p:nvPr>
            <p:ph idx="1"/>
          </p:nvPr>
        </p:nvSpPr>
        <p:spPr/>
        <p:txBody>
          <a:bodyPr/>
          <a:lstStyle/>
          <a:p>
            <a:r>
              <a:rPr lang="en-US" dirty="0"/>
              <a:t>There were only two possibilities facing Paul and he had no control over which occurred.</a:t>
            </a:r>
          </a:p>
          <a:p>
            <a:pPr lvl="1"/>
            <a:r>
              <a:rPr lang="en-US" dirty="0"/>
              <a:t>“For me to live is Christ”—Paul could be released from prison.</a:t>
            </a:r>
          </a:p>
          <a:p>
            <a:pPr lvl="1"/>
            <a:r>
              <a:rPr lang="en-US" dirty="0"/>
              <a:t>“For me to die is gain”—Paul could be put to death for his faith in Jesus, in which case he would go to be with His Lord.</a:t>
            </a:r>
          </a:p>
          <a:p>
            <a:r>
              <a:rPr lang="en-US" dirty="0"/>
              <a:t>We know Paul well enough to know what it meant for him “to live” for Christ. He would continue devoting his life to the service of God.</a:t>
            </a:r>
          </a:p>
          <a:p>
            <a:r>
              <a:rPr lang="en-US" dirty="0"/>
              <a:t>What does it mean for you and me to live for Christ? </a:t>
            </a:r>
          </a:p>
        </p:txBody>
      </p:sp>
    </p:spTree>
    <p:extLst>
      <p:ext uri="{BB962C8B-B14F-4D97-AF65-F5344CB8AC3E}">
        <p14:creationId xmlns:p14="http://schemas.microsoft.com/office/powerpoint/2010/main" val="39350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937D-62E1-23B7-D6B1-296ED0AD7418}"/>
              </a:ext>
            </a:extLst>
          </p:cNvPr>
          <p:cNvSpPr>
            <a:spLocks noGrp="1"/>
          </p:cNvSpPr>
          <p:nvPr>
            <p:ph type="title"/>
          </p:nvPr>
        </p:nvSpPr>
        <p:spPr/>
        <p:txBody>
          <a:bodyPr/>
          <a:lstStyle/>
          <a:p>
            <a:r>
              <a:rPr lang="en-US" dirty="0"/>
              <a:t>A. Accept the Lordship of Jesus over my life.</a:t>
            </a:r>
          </a:p>
        </p:txBody>
      </p:sp>
      <p:sp>
        <p:nvSpPr>
          <p:cNvPr id="3" name="Content Placeholder 2">
            <a:extLst>
              <a:ext uri="{FF2B5EF4-FFF2-40B4-BE49-F238E27FC236}">
                <a16:creationId xmlns:a16="http://schemas.microsoft.com/office/drawing/2014/main" id="{367BC5F6-D3FC-990B-1E82-61C8DAC8CA67}"/>
              </a:ext>
            </a:extLst>
          </p:cNvPr>
          <p:cNvSpPr>
            <a:spLocks noGrp="1"/>
          </p:cNvSpPr>
          <p:nvPr>
            <p:ph idx="1"/>
          </p:nvPr>
        </p:nvSpPr>
        <p:spPr/>
        <p:txBody>
          <a:bodyPr/>
          <a:lstStyle/>
          <a:p>
            <a:r>
              <a:rPr lang="en-US" dirty="0"/>
              <a:t>Jesus’s example is our model for life:</a:t>
            </a:r>
          </a:p>
          <a:p>
            <a:pPr lvl="1"/>
            <a:r>
              <a:rPr lang="en-US" dirty="0"/>
              <a:t>“I can of Myself do nothing. As I hear, I judge; and My judgment is righteous, </a:t>
            </a:r>
            <a:r>
              <a:rPr lang="en-US" dirty="0">
                <a:solidFill>
                  <a:srgbClr val="723736"/>
                </a:solidFill>
                <a:latin typeface="+mj-lt"/>
              </a:rPr>
              <a:t>because I do not seek My own will but the will of the Father who sent Me</a:t>
            </a:r>
            <a:r>
              <a:rPr lang="en-US" dirty="0"/>
              <a:t>” (John 5:30).</a:t>
            </a:r>
          </a:p>
          <a:p>
            <a:pPr lvl="1"/>
            <a:r>
              <a:rPr lang="en-US" dirty="0"/>
              <a:t>“For I have come down from heaven, </a:t>
            </a:r>
            <a:r>
              <a:rPr lang="en-US" dirty="0">
                <a:solidFill>
                  <a:srgbClr val="723736"/>
                </a:solidFill>
                <a:latin typeface="+mj-lt"/>
              </a:rPr>
              <a:t>not to do My own will, but the will of Him who sent Me</a:t>
            </a:r>
            <a:r>
              <a:rPr lang="en-US" dirty="0"/>
              <a:t>” (John 6:38).</a:t>
            </a:r>
          </a:p>
          <a:p>
            <a:pPr lvl="1"/>
            <a:r>
              <a:rPr lang="en-US" dirty="0"/>
              <a:t>“Now My soul is troubled, and what shall I say? ‘Father, save Me from this hour’? </a:t>
            </a:r>
            <a:r>
              <a:rPr lang="en-US" dirty="0">
                <a:solidFill>
                  <a:srgbClr val="723736"/>
                </a:solidFill>
                <a:latin typeface="+mj-lt"/>
              </a:rPr>
              <a:t>But for this purpose I came to this hour</a:t>
            </a:r>
            <a:r>
              <a:rPr lang="en-US" dirty="0"/>
              <a:t>” (John 12:27).</a:t>
            </a:r>
          </a:p>
        </p:txBody>
      </p:sp>
    </p:spTree>
    <p:extLst>
      <p:ext uri="{BB962C8B-B14F-4D97-AF65-F5344CB8AC3E}">
        <p14:creationId xmlns:p14="http://schemas.microsoft.com/office/powerpoint/2010/main" val="2656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EA1A-C131-41ED-31A6-A80898895246}"/>
              </a:ext>
            </a:extLst>
          </p:cNvPr>
          <p:cNvSpPr>
            <a:spLocks noGrp="1"/>
          </p:cNvSpPr>
          <p:nvPr>
            <p:ph type="title"/>
          </p:nvPr>
        </p:nvSpPr>
        <p:spPr/>
        <p:txBody>
          <a:bodyPr/>
          <a:lstStyle/>
          <a:p>
            <a:r>
              <a:rPr lang="en-US" dirty="0"/>
              <a:t>What Jesus Expects of Me</a:t>
            </a:r>
          </a:p>
        </p:txBody>
      </p:sp>
      <p:sp>
        <p:nvSpPr>
          <p:cNvPr id="3" name="Content Placeholder 2">
            <a:extLst>
              <a:ext uri="{FF2B5EF4-FFF2-40B4-BE49-F238E27FC236}">
                <a16:creationId xmlns:a16="http://schemas.microsoft.com/office/drawing/2014/main" id="{0760FC5E-5BCE-740F-E952-CC6FAABBFF4F}"/>
              </a:ext>
            </a:extLst>
          </p:cNvPr>
          <p:cNvSpPr>
            <a:spLocks noGrp="1"/>
          </p:cNvSpPr>
          <p:nvPr>
            <p:ph idx="1"/>
          </p:nvPr>
        </p:nvSpPr>
        <p:spPr/>
        <p:txBody>
          <a:bodyPr>
            <a:normAutofit fontScale="92500" lnSpcReduction="10000"/>
          </a:bodyPr>
          <a:lstStyle/>
          <a:p>
            <a:r>
              <a:rPr lang="en-US" dirty="0"/>
              <a:t>“But why do you call Me ‘Lord, Lord,’ and do not do the things which I say?” (Luke 6:46.).</a:t>
            </a:r>
          </a:p>
          <a:p>
            <a:r>
              <a:rPr lang="en-US" dirty="0"/>
              <a:t>“Not everyone who says to Me, ‘Lord, Lord,’ shall enter the kingdom of heaven, but he who does the will of My Father in heaven” (Matt. 7:21).</a:t>
            </a:r>
          </a:p>
          <a:p>
            <a:r>
              <a:rPr lang="en-US" dirty="0"/>
              <a:t>When my will conflicts with the will of the Lord, my obligation is to submit to the Lord’s will. Remember the example of our Lord Jesus in the Garden of Gethsemane?</a:t>
            </a:r>
          </a:p>
          <a:p>
            <a:r>
              <a:rPr lang="en-US" dirty="0"/>
              <a:t>“Then He said to them, ‘My soul is exceedingly sorrowful, even to death. Stay here and watch with Me.’ He went a little farther and fell on His face, and prayed, saying, ‘O My Father, if it is possible, let this cup pass from Me; nevertheless, </a:t>
            </a:r>
            <a:r>
              <a:rPr lang="en-US" dirty="0">
                <a:solidFill>
                  <a:srgbClr val="723736"/>
                </a:solidFill>
                <a:latin typeface="+mj-lt"/>
              </a:rPr>
              <a:t>not as I will, but as You will</a:t>
            </a:r>
            <a:r>
              <a:rPr lang="en-US" dirty="0"/>
              <a:t>’” (Matt. 26:38-39).</a:t>
            </a:r>
          </a:p>
        </p:txBody>
      </p:sp>
    </p:spTree>
    <p:extLst>
      <p:ext uri="{BB962C8B-B14F-4D97-AF65-F5344CB8AC3E}">
        <p14:creationId xmlns:p14="http://schemas.microsoft.com/office/powerpoint/2010/main" val="22738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3224-17BA-E2EE-8A35-5F44E70B354D}"/>
              </a:ext>
            </a:extLst>
          </p:cNvPr>
          <p:cNvSpPr>
            <a:spLocks noGrp="1"/>
          </p:cNvSpPr>
          <p:nvPr>
            <p:ph type="title"/>
          </p:nvPr>
        </p:nvSpPr>
        <p:spPr/>
        <p:txBody>
          <a:bodyPr/>
          <a:lstStyle/>
          <a:p>
            <a:r>
              <a:rPr lang="en-US" dirty="0"/>
              <a:t>B. My Moral Choices Have Been Made</a:t>
            </a:r>
          </a:p>
        </p:txBody>
      </p:sp>
      <p:sp>
        <p:nvSpPr>
          <p:cNvPr id="3" name="Content Placeholder 2">
            <a:extLst>
              <a:ext uri="{FF2B5EF4-FFF2-40B4-BE49-F238E27FC236}">
                <a16:creationId xmlns:a16="http://schemas.microsoft.com/office/drawing/2014/main" id="{ADAE99E9-945C-3813-99A7-8A9B148EE792}"/>
              </a:ext>
            </a:extLst>
          </p:cNvPr>
          <p:cNvSpPr>
            <a:spLocks noGrp="1"/>
          </p:cNvSpPr>
          <p:nvPr>
            <p:ph idx="1"/>
          </p:nvPr>
        </p:nvSpPr>
        <p:spPr/>
        <p:txBody>
          <a:bodyPr>
            <a:normAutofit fontScale="85000" lnSpcReduction="10000"/>
          </a:bodyPr>
          <a:lstStyle/>
          <a:p>
            <a:r>
              <a:rPr lang="en-US" dirty="0"/>
              <a:t>“Now the works of the flesh are evident, which are: adultery, fornication, uncleanness, lewdness, idolatry, sorcery, hatred, contentions, jealousies, outbursts of wrath, selfish ambitions, dissensions, heresies, envy, murders, drunkenness, revelries, and the like; of which I tell you beforehand, just as I also told you in time past, that those who practice such things will not inherit the kingdom of God” (Gal. 5:19-21).</a:t>
            </a:r>
          </a:p>
          <a:p>
            <a:r>
              <a:rPr lang="en-US" dirty="0"/>
              <a:t>“For we have spent enough of our past lifetime in doing the will of the Gentiles—when we walked in lewdness, lusts, drunkenness, revelries, drinking parties, and abominable idolatries” (1 Pet. 4:3).</a:t>
            </a:r>
          </a:p>
          <a:p>
            <a:r>
              <a:rPr lang="en-US" dirty="0"/>
              <a:t>“Do you not know that the unrighteous will not inherit the kingdom of God? Do not be deceived. Neither fornicators, nor idolaters, nor adulterers, nor homosexuals, nor sodomites, nor thieves, nor covetous, nor drunkards, nor revilers, nor extortioners will inherit the kingdom of God” (1 Cor. 6:9-10).</a:t>
            </a:r>
          </a:p>
        </p:txBody>
      </p:sp>
    </p:spTree>
    <p:extLst>
      <p:ext uri="{BB962C8B-B14F-4D97-AF65-F5344CB8AC3E}">
        <p14:creationId xmlns:p14="http://schemas.microsoft.com/office/powerpoint/2010/main" val="37326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DD20-1CBF-B18E-E15E-FA7A23AFCF00}"/>
              </a:ext>
            </a:extLst>
          </p:cNvPr>
          <p:cNvSpPr>
            <a:spLocks noGrp="1"/>
          </p:cNvSpPr>
          <p:nvPr>
            <p:ph type="title"/>
          </p:nvPr>
        </p:nvSpPr>
        <p:spPr/>
        <p:txBody>
          <a:bodyPr>
            <a:normAutofit/>
          </a:bodyPr>
          <a:lstStyle/>
          <a:p>
            <a:r>
              <a:rPr lang="en-US" sz="3600" dirty="0"/>
              <a:t>C. My Conduct toward Others – Love Each Other</a:t>
            </a:r>
          </a:p>
        </p:txBody>
      </p:sp>
      <p:sp>
        <p:nvSpPr>
          <p:cNvPr id="3" name="Content Placeholder 2">
            <a:extLst>
              <a:ext uri="{FF2B5EF4-FFF2-40B4-BE49-F238E27FC236}">
                <a16:creationId xmlns:a16="http://schemas.microsoft.com/office/drawing/2014/main" id="{373E3309-976D-64EE-6ECC-65AA468B240E}"/>
              </a:ext>
            </a:extLst>
          </p:cNvPr>
          <p:cNvSpPr>
            <a:spLocks noGrp="1"/>
          </p:cNvSpPr>
          <p:nvPr>
            <p:ph idx="1"/>
          </p:nvPr>
        </p:nvSpPr>
        <p:spPr/>
        <p:txBody>
          <a:bodyPr>
            <a:normAutofit/>
          </a:bodyPr>
          <a:lstStyle/>
          <a:p>
            <a:r>
              <a:rPr lang="en-US" dirty="0"/>
              <a:t>“Love one another” appears twelve times in our New Testaments (John 13:34; 15:12, 17; Rom. 13:8; 1 Thess. 4:9; 1 Pet. 1:22; 1 John 3:23; 4:7, 11, 12; 2 John 5).</a:t>
            </a:r>
          </a:p>
          <a:p>
            <a:r>
              <a:rPr lang="en-US" dirty="0"/>
              <a:t>“Love suffers long and is kind; love does not envy; love does not parade itself, is not puffed up; does not behave rudely, does not seek its own, is not provoked, thinks no evil; does not rejoice in iniquity, but rejoices in the truth; bears all things, believes all things, hopes all things, endures all things. Love never fails.” (1 Cor. 13:4-8).</a:t>
            </a:r>
            <a:br>
              <a:rPr lang="en-US" dirty="0"/>
            </a:br>
            <a:endParaRPr lang="en-US" dirty="0"/>
          </a:p>
        </p:txBody>
      </p:sp>
    </p:spTree>
    <p:extLst>
      <p:ext uri="{BB962C8B-B14F-4D97-AF65-F5344CB8AC3E}">
        <p14:creationId xmlns:p14="http://schemas.microsoft.com/office/powerpoint/2010/main" val="411777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2F21-7FD5-A8AE-268D-E88D1456F16D}"/>
              </a:ext>
            </a:extLst>
          </p:cNvPr>
          <p:cNvSpPr>
            <a:spLocks noGrp="1"/>
          </p:cNvSpPr>
          <p:nvPr>
            <p:ph type="title"/>
          </p:nvPr>
        </p:nvSpPr>
        <p:spPr/>
        <p:txBody>
          <a:bodyPr/>
          <a:lstStyle/>
          <a:p>
            <a:r>
              <a:rPr lang="en-US" dirty="0"/>
              <a:t>D. My Choices for Worship</a:t>
            </a:r>
          </a:p>
        </p:txBody>
      </p:sp>
      <p:sp>
        <p:nvSpPr>
          <p:cNvPr id="3" name="Content Placeholder 2">
            <a:extLst>
              <a:ext uri="{FF2B5EF4-FFF2-40B4-BE49-F238E27FC236}">
                <a16:creationId xmlns:a16="http://schemas.microsoft.com/office/drawing/2014/main" id="{942201AC-687A-8CE5-61E4-8C67ABC8714A}"/>
              </a:ext>
            </a:extLst>
          </p:cNvPr>
          <p:cNvSpPr>
            <a:spLocks noGrp="1"/>
          </p:cNvSpPr>
          <p:nvPr>
            <p:ph idx="1"/>
          </p:nvPr>
        </p:nvSpPr>
        <p:spPr/>
        <p:txBody>
          <a:bodyPr>
            <a:normAutofit fontScale="92500" lnSpcReduction="20000"/>
          </a:bodyPr>
          <a:lstStyle/>
          <a:p>
            <a:r>
              <a:rPr lang="en-US" dirty="0">
                <a:solidFill>
                  <a:srgbClr val="723736"/>
                </a:solidFill>
                <a:latin typeface="+mj-lt"/>
              </a:rPr>
              <a:t>My attendance at worship: </a:t>
            </a:r>
            <a:r>
              <a:rPr lang="en-US" dirty="0"/>
              <a:t>“And let us consider one another in order to stir up love and good works, not forsaking the assembling of ourselves together, as is the manner of some, but exhorting one another, and so much the more as you see the Day approaching” (Heb. 10:24-25).</a:t>
            </a:r>
          </a:p>
          <a:p>
            <a:r>
              <a:rPr lang="en-US" dirty="0">
                <a:solidFill>
                  <a:srgbClr val="723736"/>
                </a:solidFill>
                <a:latin typeface="+mj-lt"/>
              </a:rPr>
              <a:t>What we will do in worship: </a:t>
            </a:r>
            <a:r>
              <a:rPr lang="en-US" dirty="0"/>
              <a:t>“And they continued steadfastly in the apostles’ doctrine and fellowship, in the breaking of bread, and in prayers” (Acts 2:42).</a:t>
            </a:r>
          </a:p>
          <a:p>
            <a:pPr lvl="1"/>
            <a:r>
              <a:rPr lang="en-US" dirty="0"/>
              <a:t>Singing (1 Cor. 14:15)</a:t>
            </a:r>
          </a:p>
          <a:p>
            <a:pPr lvl="1"/>
            <a:r>
              <a:rPr lang="en-US" dirty="0"/>
              <a:t>Praying (Acts 2:42)</a:t>
            </a:r>
          </a:p>
          <a:p>
            <a:pPr lvl="1"/>
            <a:r>
              <a:rPr lang="en-US" dirty="0"/>
              <a:t>Preaching (Acts 2:42)</a:t>
            </a:r>
          </a:p>
          <a:p>
            <a:pPr lvl="1"/>
            <a:r>
              <a:rPr lang="en-US" dirty="0"/>
              <a:t>Fellowship (Acts 2:42), jointly participating in the work through my contribution (1 Cor. 16:1-2)</a:t>
            </a:r>
          </a:p>
          <a:p>
            <a:pPr lvl="1"/>
            <a:r>
              <a:rPr lang="en-US" dirty="0"/>
              <a:t>Observing the Lord’s supper (Acts 20:7; 1 Cor. 11:23ff.)</a:t>
            </a:r>
          </a:p>
        </p:txBody>
      </p:sp>
    </p:spTree>
    <p:extLst>
      <p:ext uri="{BB962C8B-B14F-4D97-AF65-F5344CB8AC3E}">
        <p14:creationId xmlns:p14="http://schemas.microsoft.com/office/powerpoint/2010/main" val="154519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C543-70D1-3A2F-D120-13B1867FFCE9}"/>
              </a:ext>
            </a:extLst>
          </p:cNvPr>
          <p:cNvSpPr>
            <a:spLocks noGrp="1"/>
          </p:cNvSpPr>
          <p:nvPr>
            <p:ph type="title"/>
          </p:nvPr>
        </p:nvSpPr>
        <p:spPr/>
        <p:txBody>
          <a:bodyPr/>
          <a:lstStyle/>
          <a:p>
            <a:r>
              <a:rPr lang="en-US" dirty="0"/>
              <a:t>III. For Me to Die Is Gain</a:t>
            </a:r>
          </a:p>
        </p:txBody>
      </p:sp>
      <p:sp>
        <p:nvSpPr>
          <p:cNvPr id="4" name="TextBox 3">
            <a:extLst>
              <a:ext uri="{FF2B5EF4-FFF2-40B4-BE49-F238E27FC236}">
                <a16:creationId xmlns:a16="http://schemas.microsoft.com/office/drawing/2014/main" id="{AE2822E1-D21E-A796-9C77-8B5637EC84DF}"/>
              </a:ext>
            </a:extLst>
          </p:cNvPr>
          <p:cNvSpPr txBox="1"/>
          <p:nvPr/>
        </p:nvSpPr>
        <p:spPr>
          <a:xfrm>
            <a:off x="2429682" y="3105834"/>
            <a:ext cx="7093009" cy="646331"/>
          </a:xfrm>
          <a:custGeom>
            <a:avLst/>
            <a:gdLst>
              <a:gd name="connsiteX0" fmla="*/ 0 w 7093009"/>
              <a:gd name="connsiteY0" fmla="*/ 0 h 646331"/>
              <a:gd name="connsiteX1" fmla="*/ 732944 w 7093009"/>
              <a:gd name="connsiteY1" fmla="*/ 0 h 646331"/>
              <a:gd name="connsiteX2" fmla="*/ 1465889 w 7093009"/>
              <a:gd name="connsiteY2" fmla="*/ 0 h 646331"/>
              <a:gd name="connsiteX3" fmla="*/ 2056973 w 7093009"/>
              <a:gd name="connsiteY3" fmla="*/ 0 h 646331"/>
              <a:gd name="connsiteX4" fmla="*/ 2718987 w 7093009"/>
              <a:gd name="connsiteY4" fmla="*/ 0 h 646331"/>
              <a:gd name="connsiteX5" fmla="*/ 3239141 w 7093009"/>
              <a:gd name="connsiteY5" fmla="*/ 0 h 646331"/>
              <a:gd name="connsiteX6" fmla="*/ 3830225 w 7093009"/>
              <a:gd name="connsiteY6" fmla="*/ 0 h 646331"/>
              <a:gd name="connsiteX7" fmla="*/ 4563169 w 7093009"/>
              <a:gd name="connsiteY7" fmla="*/ 0 h 646331"/>
              <a:gd name="connsiteX8" fmla="*/ 5012393 w 7093009"/>
              <a:gd name="connsiteY8" fmla="*/ 0 h 646331"/>
              <a:gd name="connsiteX9" fmla="*/ 5674407 w 7093009"/>
              <a:gd name="connsiteY9" fmla="*/ 0 h 646331"/>
              <a:gd name="connsiteX10" fmla="*/ 6123631 w 7093009"/>
              <a:gd name="connsiteY10" fmla="*/ 0 h 646331"/>
              <a:gd name="connsiteX11" fmla="*/ 7093009 w 7093009"/>
              <a:gd name="connsiteY11" fmla="*/ 0 h 646331"/>
              <a:gd name="connsiteX12" fmla="*/ 7093009 w 7093009"/>
              <a:gd name="connsiteY12" fmla="*/ 329629 h 646331"/>
              <a:gd name="connsiteX13" fmla="*/ 7093009 w 7093009"/>
              <a:gd name="connsiteY13" fmla="*/ 646331 h 646331"/>
              <a:gd name="connsiteX14" fmla="*/ 6360065 w 7093009"/>
              <a:gd name="connsiteY14" fmla="*/ 646331 h 646331"/>
              <a:gd name="connsiteX15" fmla="*/ 5768981 w 7093009"/>
              <a:gd name="connsiteY15" fmla="*/ 646331 h 646331"/>
              <a:gd name="connsiteX16" fmla="*/ 5177897 w 7093009"/>
              <a:gd name="connsiteY16" fmla="*/ 646331 h 646331"/>
              <a:gd name="connsiteX17" fmla="*/ 4586812 w 7093009"/>
              <a:gd name="connsiteY17" fmla="*/ 646331 h 646331"/>
              <a:gd name="connsiteX18" fmla="*/ 3995728 w 7093009"/>
              <a:gd name="connsiteY18" fmla="*/ 646331 h 646331"/>
              <a:gd name="connsiteX19" fmla="*/ 3475574 w 7093009"/>
              <a:gd name="connsiteY19" fmla="*/ 646331 h 646331"/>
              <a:gd name="connsiteX20" fmla="*/ 2813560 w 7093009"/>
              <a:gd name="connsiteY20" fmla="*/ 646331 h 646331"/>
              <a:gd name="connsiteX21" fmla="*/ 2222476 w 7093009"/>
              <a:gd name="connsiteY21" fmla="*/ 646331 h 646331"/>
              <a:gd name="connsiteX22" fmla="*/ 1489532 w 7093009"/>
              <a:gd name="connsiteY22" fmla="*/ 646331 h 646331"/>
              <a:gd name="connsiteX23" fmla="*/ 756588 w 7093009"/>
              <a:gd name="connsiteY23" fmla="*/ 646331 h 646331"/>
              <a:gd name="connsiteX24" fmla="*/ 0 w 7093009"/>
              <a:gd name="connsiteY24" fmla="*/ 646331 h 646331"/>
              <a:gd name="connsiteX25" fmla="*/ 0 w 7093009"/>
              <a:gd name="connsiteY25" fmla="*/ 316702 h 646331"/>
              <a:gd name="connsiteX26" fmla="*/ 0 w 7093009"/>
              <a:gd name="connsiteY2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93009" h="646331" fill="none" extrusionOk="0">
                <a:moveTo>
                  <a:pt x="0" y="0"/>
                </a:moveTo>
                <a:cubicBezTo>
                  <a:pt x="339465" y="-8870"/>
                  <a:pt x="569699" y="26422"/>
                  <a:pt x="732944" y="0"/>
                </a:cubicBezTo>
                <a:cubicBezTo>
                  <a:pt x="896189" y="-26422"/>
                  <a:pt x="1228881" y="57814"/>
                  <a:pt x="1465889" y="0"/>
                </a:cubicBezTo>
                <a:cubicBezTo>
                  <a:pt x="1702898" y="-57814"/>
                  <a:pt x="1870028" y="69168"/>
                  <a:pt x="2056973" y="0"/>
                </a:cubicBezTo>
                <a:cubicBezTo>
                  <a:pt x="2243918" y="-69168"/>
                  <a:pt x="2424800" y="68528"/>
                  <a:pt x="2718987" y="0"/>
                </a:cubicBezTo>
                <a:cubicBezTo>
                  <a:pt x="3013174" y="-68528"/>
                  <a:pt x="3086912" y="39422"/>
                  <a:pt x="3239141" y="0"/>
                </a:cubicBezTo>
                <a:cubicBezTo>
                  <a:pt x="3391370" y="-39422"/>
                  <a:pt x="3668759" y="8913"/>
                  <a:pt x="3830225" y="0"/>
                </a:cubicBezTo>
                <a:cubicBezTo>
                  <a:pt x="3991691" y="-8913"/>
                  <a:pt x="4333554" y="28886"/>
                  <a:pt x="4563169" y="0"/>
                </a:cubicBezTo>
                <a:cubicBezTo>
                  <a:pt x="4792784" y="-28886"/>
                  <a:pt x="4828616" y="4515"/>
                  <a:pt x="5012393" y="0"/>
                </a:cubicBezTo>
                <a:cubicBezTo>
                  <a:pt x="5196170" y="-4515"/>
                  <a:pt x="5466945" y="74321"/>
                  <a:pt x="5674407" y="0"/>
                </a:cubicBezTo>
                <a:cubicBezTo>
                  <a:pt x="5881869" y="-74321"/>
                  <a:pt x="6002036" y="11287"/>
                  <a:pt x="6123631" y="0"/>
                </a:cubicBezTo>
                <a:cubicBezTo>
                  <a:pt x="6245226" y="-11287"/>
                  <a:pt x="6644850" y="89111"/>
                  <a:pt x="7093009" y="0"/>
                </a:cubicBezTo>
                <a:cubicBezTo>
                  <a:pt x="7112719" y="103319"/>
                  <a:pt x="7063610" y="206769"/>
                  <a:pt x="7093009" y="329629"/>
                </a:cubicBezTo>
                <a:cubicBezTo>
                  <a:pt x="7122408" y="452489"/>
                  <a:pt x="7079428" y="506640"/>
                  <a:pt x="7093009" y="646331"/>
                </a:cubicBezTo>
                <a:cubicBezTo>
                  <a:pt x="6913801" y="712316"/>
                  <a:pt x="6667772" y="616039"/>
                  <a:pt x="6360065" y="646331"/>
                </a:cubicBezTo>
                <a:cubicBezTo>
                  <a:pt x="6052358" y="676623"/>
                  <a:pt x="5952657" y="620716"/>
                  <a:pt x="5768981" y="646331"/>
                </a:cubicBezTo>
                <a:cubicBezTo>
                  <a:pt x="5585305" y="671946"/>
                  <a:pt x="5347993" y="634714"/>
                  <a:pt x="5177897" y="646331"/>
                </a:cubicBezTo>
                <a:cubicBezTo>
                  <a:pt x="5007801" y="657948"/>
                  <a:pt x="4771525" y="583908"/>
                  <a:pt x="4586812" y="646331"/>
                </a:cubicBezTo>
                <a:cubicBezTo>
                  <a:pt x="4402100" y="708754"/>
                  <a:pt x="4203352" y="585882"/>
                  <a:pt x="3995728" y="646331"/>
                </a:cubicBezTo>
                <a:cubicBezTo>
                  <a:pt x="3788104" y="706780"/>
                  <a:pt x="3605001" y="622213"/>
                  <a:pt x="3475574" y="646331"/>
                </a:cubicBezTo>
                <a:cubicBezTo>
                  <a:pt x="3346147" y="670449"/>
                  <a:pt x="3081604" y="570205"/>
                  <a:pt x="2813560" y="646331"/>
                </a:cubicBezTo>
                <a:cubicBezTo>
                  <a:pt x="2545516" y="722457"/>
                  <a:pt x="2430296" y="592236"/>
                  <a:pt x="2222476" y="646331"/>
                </a:cubicBezTo>
                <a:cubicBezTo>
                  <a:pt x="2014656" y="700426"/>
                  <a:pt x="1769742" y="644935"/>
                  <a:pt x="1489532" y="646331"/>
                </a:cubicBezTo>
                <a:cubicBezTo>
                  <a:pt x="1209322" y="647727"/>
                  <a:pt x="905452" y="581610"/>
                  <a:pt x="756588" y="646331"/>
                </a:cubicBezTo>
                <a:cubicBezTo>
                  <a:pt x="607724" y="711052"/>
                  <a:pt x="354072" y="611833"/>
                  <a:pt x="0" y="646331"/>
                </a:cubicBezTo>
                <a:cubicBezTo>
                  <a:pt x="-2329" y="539676"/>
                  <a:pt x="38201" y="452930"/>
                  <a:pt x="0" y="316702"/>
                </a:cubicBezTo>
                <a:cubicBezTo>
                  <a:pt x="-38201" y="180474"/>
                  <a:pt x="17960" y="157165"/>
                  <a:pt x="0" y="0"/>
                </a:cubicBezTo>
                <a:close/>
              </a:path>
              <a:path w="7093009" h="646331" stroke="0" extrusionOk="0">
                <a:moveTo>
                  <a:pt x="0" y="0"/>
                </a:moveTo>
                <a:cubicBezTo>
                  <a:pt x="255312" y="-11860"/>
                  <a:pt x="396625" y="43949"/>
                  <a:pt x="520154" y="0"/>
                </a:cubicBezTo>
                <a:cubicBezTo>
                  <a:pt x="643683" y="-43949"/>
                  <a:pt x="723447" y="40805"/>
                  <a:pt x="898448" y="0"/>
                </a:cubicBezTo>
                <a:cubicBezTo>
                  <a:pt x="1073449" y="-40805"/>
                  <a:pt x="1366404" y="51766"/>
                  <a:pt x="1631392" y="0"/>
                </a:cubicBezTo>
                <a:cubicBezTo>
                  <a:pt x="1896380" y="-51766"/>
                  <a:pt x="1940230" y="16253"/>
                  <a:pt x="2151546" y="0"/>
                </a:cubicBezTo>
                <a:cubicBezTo>
                  <a:pt x="2362862" y="-16253"/>
                  <a:pt x="2460219" y="53169"/>
                  <a:pt x="2671700" y="0"/>
                </a:cubicBezTo>
                <a:cubicBezTo>
                  <a:pt x="2883181" y="-53169"/>
                  <a:pt x="3081861" y="30266"/>
                  <a:pt x="3404644" y="0"/>
                </a:cubicBezTo>
                <a:cubicBezTo>
                  <a:pt x="3727427" y="-30266"/>
                  <a:pt x="3685003" y="13613"/>
                  <a:pt x="3853868" y="0"/>
                </a:cubicBezTo>
                <a:cubicBezTo>
                  <a:pt x="4022733" y="-13613"/>
                  <a:pt x="4288571" y="73994"/>
                  <a:pt x="4586812" y="0"/>
                </a:cubicBezTo>
                <a:cubicBezTo>
                  <a:pt x="4885053" y="-73994"/>
                  <a:pt x="5149751" y="74389"/>
                  <a:pt x="5319757" y="0"/>
                </a:cubicBezTo>
                <a:cubicBezTo>
                  <a:pt x="5489764" y="-74389"/>
                  <a:pt x="5777762" y="35761"/>
                  <a:pt x="5910841" y="0"/>
                </a:cubicBezTo>
                <a:cubicBezTo>
                  <a:pt x="6043920" y="-35761"/>
                  <a:pt x="6838941" y="102500"/>
                  <a:pt x="7093009" y="0"/>
                </a:cubicBezTo>
                <a:cubicBezTo>
                  <a:pt x="7128947" y="82963"/>
                  <a:pt x="7070071" y="180507"/>
                  <a:pt x="7093009" y="316702"/>
                </a:cubicBezTo>
                <a:cubicBezTo>
                  <a:pt x="7115947" y="452897"/>
                  <a:pt x="7053876" y="530388"/>
                  <a:pt x="7093009" y="646331"/>
                </a:cubicBezTo>
                <a:cubicBezTo>
                  <a:pt x="6935348" y="680552"/>
                  <a:pt x="6774570" y="644684"/>
                  <a:pt x="6501925" y="646331"/>
                </a:cubicBezTo>
                <a:cubicBezTo>
                  <a:pt x="6229280" y="647978"/>
                  <a:pt x="6162364" y="596182"/>
                  <a:pt x="6052701" y="646331"/>
                </a:cubicBezTo>
                <a:cubicBezTo>
                  <a:pt x="5943038" y="696480"/>
                  <a:pt x="5633296" y="645941"/>
                  <a:pt x="5461617" y="646331"/>
                </a:cubicBezTo>
                <a:cubicBezTo>
                  <a:pt x="5289938" y="646721"/>
                  <a:pt x="5027940" y="561971"/>
                  <a:pt x="4728673" y="646331"/>
                </a:cubicBezTo>
                <a:cubicBezTo>
                  <a:pt x="4429406" y="730691"/>
                  <a:pt x="4262338" y="615622"/>
                  <a:pt x="4137589" y="646331"/>
                </a:cubicBezTo>
                <a:cubicBezTo>
                  <a:pt x="4012840" y="677040"/>
                  <a:pt x="3923519" y="611244"/>
                  <a:pt x="3759295" y="646331"/>
                </a:cubicBezTo>
                <a:cubicBezTo>
                  <a:pt x="3595071" y="681418"/>
                  <a:pt x="3493164" y="645191"/>
                  <a:pt x="3310071" y="646331"/>
                </a:cubicBezTo>
                <a:cubicBezTo>
                  <a:pt x="3126978" y="647471"/>
                  <a:pt x="2897350" y="579107"/>
                  <a:pt x="2577127" y="646331"/>
                </a:cubicBezTo>
                <a:cubicBezTo>
                  <a:pt x="2256904" y="713555"/>
                  <a:pt x="2191907" y="583452"/>
                  <a:pt x="1986043" y="646331"/>
                </a:cubicBezTo>
                <a:cubicBezTo>
                  <a:pt x="1780179" y="709210"/>
                  <a:pt x="1683081" y="616531"/>
                  <a:pt x="1536819" y="646331"/>
                </a:cubicBezTo>
                <a:cubicBezTo>
                  <a:pt x="1390557" y="676131"/>
                  <a:pt x="1132261" y="636849"/>
                  <a:pt x="945735" y="646331"/>
                </a:cubicBezTo>
                <a:cubicBezTo>
                  <a:pt x="759209" y="655813"/>
                  <a:pt x="689815" y="605694"/>
                  <a:pt x="567441" y="646331"/>
                </a:cubicBezTo>
                <a:cubicBezTo>
                  <a:pt x="445067" y="686968"/>
                  <a:pt x="254618" y="633620"/>
                  <a:pt x="0" y="646331"/>
                </a:cubicBezTo>
                <a:cubicBezTo>
                  <a:pt x="-2830" y="507617"/>
                  <a:pt x="11697" y="402802"/>
                  <a:pt x="0" y="323166"/>
                </a:cubicBezTo>
                <a:cubicBezTo>
                  <a:pt x="-11697" y="243531"/>
                  <a:pt x="10060" y="113881"/>
                  <a:pt x="0" y="0"/>
                </a:cubicBezTo>
                <a:close/>
              </a:path>
            </a:pathLst>
          </a:custGeom>
          <a:solidFill>
            <a:schemeClr val="bg1">
              <a:lumMod val="85000"/>
            </a:schemeClr>
          </a:solidFill>
          <a:ln w="25400">
            <a:solidFill>
              <a:srgbClr val="72373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3600" b="0" i="0" u="none" strike="noStrike" baseline="0" dirty="0">
                <a:solidFill>
                  <a:srgbClr val="723736"/>
                </a:solidFill>
                <a:latin typeface="Arno Pro Smbd Display" panose="02020702050506090403" pitchFamily="18" charset="0"/>
              </a:rPr>
              <a:t>“For to me, . . . to die is gain” (Phil. 1:21)</a:t>
            </a:r>
            <a:r>
              <a:rPr lang="en-US" sz="3600" dirty="0">
                <a:solidFill>
                  <a:srgbClr val="723736"/>
                </a:solidFill>
                <a:latin typeface="Arno Pro Smbd Display" panose="02020702050506090403" pitchFamily="18" charset="0"/>
              </a:rPr>
              <a:t>.</a:t>
            </a:r>
            <a:endParaRPr lang="en-US" sz="3600" b="0" i="0" u="none" strike="noStrike" baseline="0" dirty="0">
              <a:solidFill>
                <a:srgbClr val="723736"/>
              </a:solidFill>
              <a:latin typeface="Arno Pro Smbd Display" panose="02020702050506090403" pitchFamily="18" charset="0"/>
            </a:endParaRPr>
          </a:p>
        </p:txBody>
      </p:sp>
    </p:spTree>
    <p:extLst>
      <p:ext uri="{BB962C8B-B14F-4D97-AF65-F5344CB8AC3E}">
        <p14:creationId xmlns:p14="http://schemas.microsoft.com/office/powerpoint/2010/main" val="177124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E5EB-E6FA-D15C-32AF-B7DE32109A7E}"/>
              </a:ext>
            </a:extLst>
          </p:cNvPr>
          <p:cNvSpPr>
            <a:spLocks noGrp="1"/>
          </p:cNvSpPr>
          <p:nvPr>
            <p:ph type="title"/>
          </p:nvPr>
        </p:nvSpPr>
        <p:spPr/>
        <p:txBody>
          <a:bodyPr/>
          <a:lstStyle/>
          <a:p>
            <a:r>
              <a:rPr lang="en-US" dirty="0"/>
              <a:t>He Knew That His Death Might Be Required</a:t>
            </a:r>
          </a:p>
        </p:txBody>
      </p:sp>
      <p:sp>
        <p:nvSpPr>
          <p:cNvPr id="3" name="Content Placeholder 2">
            <a:extLst>
              <a:ext uri="{FF2B5EF4-FFF2-40B4-BE49-F238E27FC236}">
                <a16:creationId xmlns:a16="http://schemas.microsoft.com/office/drawing/2014/main" id="{11AFC854-63E1-A3D0-B41D-2061D85A5701}"/>
              </a:ext>
            </a:extLst>
          </p:cNvPr>
          <p:cNvSpPr>
            <a:spLocks noGrp="1"/>
          </p:cNvSpPr>
          <p:nvPr>
            <p:ph idx="1"/>
          </p:nvPr>
        </p:nvSpPr>
        <p:spPr/>
        <p:txBody>
          <a:bodyPr/>
          <a:lstStyle/>
          <a:p>
            <a:r>
              <a:rPr lang="en-US" dirty="0"/>
              <a:t>“Yes, and if I am being </a:t>
            </a:r>
            <a:r>
              <a:rPr lang="en-US" dirty="0">
                <a:solidFill>
                  <a:srgbClr val="723736"/>
                </a:solidFill>
                <a:latin typeface="+mj-lt"/>
              </a:rPr>
              <a:t>poured out as a drink offering </a:t>
            </a:r>
            <a:r>
              <a:rPr lang="en-US" dirty="0"/>
              <a:t>on the sacrifice and service of your faith, I am glad and rejoice with you all” (Phil. 2:17).</a:t>
            </a:r>
          </a:p>
          <a:p>
            <a:r>
              <a:rPr lang="en-US" dirty="0"/>
              <a:t>“</a:t>
            </a:r>
            <a:r>
              <a:rPr lang="en-US" dirty="0">
                <a:solidFill>
                  <a:srgbClr val="723736"/>
                </a:solidFill>
                <a:latin typeface="+mj-lt"/>
              </a:rPr>
              <a:t>For I am already being poured out as a drink offering</a:t>
            </a:r>
            <a:r>
              <a:rPr lang="en-US" dirty="0"/>
              <a:t>, and the time of my departure is at hand. I have fought the good fight, I have finished the race, I have kept the faith. Finally, there is laid up for me the crown of righteousness, which the Lord, the righteous Judge, will give to me on that Day, and not to me only but also to all who have loved His appearing” (2 Tim. 4:6-8).</a:t>
            </a:r>
          </a:p>
          <a:p>
            <a:endParaRPr lang="en-US" dirty="0"/>
          </a:p>
        </p:txBody>
      </p:sp>
    </p:spTree>
    <p:extLst>
      <p:ext uri="{BB962C8B-B14F-4D97-AF65-F5344CB8AC3E}">
        <p14:creationId xmlns:p14="http://schemas.microsoft.com/office/powerpoint/2010/main" val="422081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F329-5154-4B5B-99F8-53ECE6339032}"/>
              </a:ext>
            </a:extLst>
          </p:cNvPr>
          <p:cNvSpPr>
            <a:spLocks noGrp="1"/>
          </p:cNvSpPr>
          <p:nvPr>
            <p:ph type="title"/>
          </p:nvPr>
        </p:nvSpPr>
        <p:spPr/>
        <p:txBody>
          <a:bodyPr/>
          <a:lstStyle/>
          <a:p>
            <a:r>
              <a:rPr lang="en-US" dirty="0"/>
              <a:t>He Knew What Lay Ahead for Christians</a:t>
            </a:r>
          </a:p>
        </p:txBody>
      </p:sp>
      <p:sp>
        <p:nvSpPr>
          <p:cNvPr id="3" name="Content Placeholder 2">
            <a:extLst>
              <a:ext uri="{FF2B5EF4-FFF2-40B4-BE49-F238E27FC236}">
                <a16:creationId xmlns:a16="http://schemas.microsoft.com/office/drawing/2014/main" id="{56EB6459-CD70-41C8-ABCE-7FCD01F09906}"/>
              </a:ext>
            </a:extLst>
          </p:cNvPr>
          <p:cNvSpPr>
            <a:spLocks noGrp="1"/>
          </p:cNvSpPr>
          <p:nvPr>
            <p:ph idx="1"/>
          </p:nvPr>
        </p:nvSpPr>
        <p:spPr/>
        <p:txBody>
          <a:bodyPr>
            <a:normAutofit lnSpcReduction="10000"/>
          </a:bodyPr>
          <a:lstStyle/>
          <a:p>
            <a:r>
              <a:rPr lang="en-US" dirty="0"/>
              <a:t>“But I do not want you to be ignorant, brethren, concerning those who have fallen asleep, lest you sorrow as others who have no hope. For if we believe that Jesus died and rose again, even so </a:t>
            </a:r>
            <a:r>
              <a:rPr lang="en-US" dirty="0">
                <a:solidFill>
                  <a:srgbClr val="723736"/>
                </a:solidFill>
                <a:latin typeface="+mj-lt"/>
              </a:rPr>
              <a:t>God will bring with Him those who sleep in Jesus</a:t>
            </a:r>
            <a:r>
              <a:rPr lang="en-US" dirty="0"/>
              <a:t>. For this we say to you by the word of the Lord, that </a:t>
            </a:r>
            <a:r>
              <a:rPr lang="en-US" dirty="0">
                <a:solidFill>
                  <a:schemeClr val="accent1">
                    <a:lumMod val="50000"/>
                  </a:schemeClr>
                </a:solidFill>
                <a:latin typeface="+mj-lt"/>
              </a:rPr>
              <a:t>we who are alive and remain until the coming of the Lord will by no means precede those who are asleep</a:t>
            </a:r>
            <a:r>
              <a:rPr lang="en-US" dirty="0"/>
              <a:t>. For the Lord Himself will descend from heaven with a shout, with the voice of an archangel, and with the trumpet of God. </a:t>
            </a:r>
            <a:r>
              <a:rPr lang="en-US" dirty="0">
                <a:solidFill>
                  <a:srgbClr val="723736"/>
                </a:solidFill>
                <a:latin typeface="+mj-lt"/>
              </a:rPr>
              <a:t>And the dead in Christ will rise first</a:t>
            </a:r>
            <a:r>
              <a:rPr lang="en-US" dirty="0"/>
              <a:t>. Then </a:t>
            </a:r>
            <a:r>
              <a:rPr lang="en-US" dirty="0">
                <a:solidFill>
                  <a:schemeClr val="accent1">
                    <a:lumMod val="50000"/>
                  </a:schemeClr>
                </a:solidFill>
                <a:latin typeface="+mj-lt"/>
              </a:rPr>
              <a:t>we who are alive and remain shall be caught up together with them in the clouds to meet the Lord in the air. And thus we shall always be with the Lord</a:t>
            </a:r>
            <a:r>
              <a:rPr lang="en-US" dirty="0"/>
              <a:t>” (1 Thess. 4:13-17).</a:t>
            </a:r>
          </a:p>
        </p:txBody>
      </p:sp>
    </p:spTree>
    <p:extLst>
      <p:ext uri="{BB962C8B-B14F-4D97-AF65-F5344CB8AC3E}">
        <p14:creationId xmlns:p14="http://schemas.microsoft.com/office/powerpoint/2010/main" val="157757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2E70-F491-DE08-8C00-4AB9435CDD08}"/>
              </a:ext>
            </a:extLst>
          </p:cNvPr>
          <p:cNvSpPr>
            <a:spLocks noGrp="1"/>
          </p:cNvSpPr>
          <p:nvPr>
            <p:ph type="title"/>
          </p:nvPr>
        </p:nvSpPr>
        <p:spPr/>
        <p:txBody>
          <a:bodyPr/>
          <a:lstStyle/>
          <a:p>
            <a:r>
              <a:rPr lang="en-US" dirty="0"/>
              <a:t>Difficult Circumstances</a:t>
            </a:r>
          </a:p>
        </p:txBody>
      </p:sp>
      <p:sp>
        <p:nvSpPr>
          <p:cNvPr id="3" name="Content Placeholder 2">
            <a:extLst>
              <a:ext uri="{FF2B5EF4-FFF2-40B4-BE49-F238E27FC236}">
                <a16:creationId xmlns:a16="http://schemas.microsoft.com/office/drawing/2014/main" id="{69FE42D2-188F-D1E5-DBB8-07AB1C86F83B}"/>
              </a:ext>
            </a:extLst>
          </p:cNvPr>
          <p:cNvSpPr>
            <a:spLocks noGrp="1"/>
          </p:cNvSpPr>
          <p:nvPr>
            <p:ph idx="1"/>
          </p:nvPr>
        </p:nvSpPr>
        <p:spPr/>
        <p:txBody>
          <a:bodyPr/>
          <a:lstStyle/>
          <a:p>
            <a:r>
              <a:rPr lang="en-US" dirty="0"/>
              <a:t>Sometimes a person is torn between two difficult outcomes for his life over which he has little control. </a:t>
            </a:r>
          </a:p>
          <a:p>
            <a:pPr lvl="1"/>
            <a:r>
              <a:rPr lang="en-US" dirty="0"/>
              <a:t>Sometimes one has to accept what he does not want and try to put the best face on a bad situation.</a:t>
            </a:r>
          </a:p>
          <a:p>
            <a:r>
              <a:rPr lang="en-US" dirty="0"/>
              <a:t>Paul was in prison against his will, obviously. The plans he had for his life and those that Rome had were in conflict, and unfortunately they controlled the outcome. </a:t>
            </a:r>
          </a:p>
          <a:p>
            <a:pPr lvl="1"/>
            <a:r>
              <a:rPr lang="en-US" dirty="0"/>
              <a:t>So, how does one cope with such circumstances? </a:t>
            </a:r>
          </a:p>
          <a:p>
            <a:r>
              <a:rPr lang="en-US" dirty="0"/>
              <a:t>Perhaps some of you are facing such life choices at this time.</a:t>
            </a:r>
          </a:p>
          <a:p>
            <a:endParaRPr lang="en-US" dirty="0"/>
          </a:p>
        </p:txBody>
      </p:sp>
    </p:spTree>
    <p:extLst>
      <p:ext uri="{BB962C8B-B14F-4D97-AF65-F5344CB8AC3E}">
        <p14:creationId xmlns:p14="http://schemas.microsoft.com/office/powerpoint/2010/main" val="14589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F329-5154-4B5B-99F8-53ECE6339032}"/>
              </a:ext>
            </a:extLst>
          </p:cNvPr>
          <p:cNvSpPr>
            <a:spLocks noGrp="1"/>
          </p:cNvSpPr>
          <p:nvPr>
            <p:ph type="title"/>
          </p:nvPr>
        </p:nvSpPr>
        <p:spPr/>
        <p:txBody>
          <a:bodyPr/>
          <a:lstStyle/>
          <a:p>
            <a:r>
              <a:rPr lang="en-US" dirty="0"/>
              <a:t>He Knew What Lay Ahead for Christians</a:t>
            </a:r>
          </a:p>
        </p:txBody>
      </p:sp>
      <p:sp>
        <p:nvSpPr>
          <p:cNvPr id="3" name="Content Placeholder 2">
            <a:extLst>
              <a:ext uri="{FF2B5EF4-FFF2-40B4-BE49-F238E27FC236}">
                <a16:creationId xmlns:a16="http://schemas.microsoft.com/office/drawing/2014/main" id="{56EB6459-CD70-41C8-ABCE-7FCD01F09906}"/>
              </a:ext>
            </a:extLst>
          </p:cNvPr>
          <p:cNvSpPr>
            <a:spLocks noGrp="1"/>
          </p:cNvSpPr>
          <p:nvPr>
            <p:ph idx="1"/>
          </p:nvPr>
        </p:nvSpPr>
        <p:spPr/>
        <p:txBody>
          <a:bodyPr>
            <a:normAutofit fontScale="92500" lnSpcReduction="10000"/>
          </a:bodyPr>
          <a:lstStyle/>
          <a:p>
            <a:r>
              <a:rPr lang="en-US" dirty="0"/>
              <a:t>“Now this I say, brethren, that flesh and blood cannot inherit the kingdom of God; nor does corruption inherit incorruption. Behold, I tell you a mystery: We shall not all sleep, but we shall all be changed—in a moment, in the twinkling of an eye, at the last trumpet. For the trumpet will sound, and </a:t>
            </a:r>
            <a:r>
              <a:rPr lang="en-US" dirty="0">
                <a:solidFill>
                  <a:srgbClr val="723736"/>
                </a:solidFill>
                <a:latin typeface="+mj-lt"/>
              </a:rPr>
              <a:t>the dead will be raised incorruptible</a:t>
            </a:r>
            <a:r>
              <a:rPr lang="en-US" dirty="0"/>
              <a:t>, and </a:t>
            </a:r>
            <a:r>
              <a:rPr lang="en-US" dirty="0">
                <a:solidFill>
                  <a:schemeClr val="accent1">
                    <a:lumMod val="50000"/>
                  </a:schemeClr>
                </a:solidFill>
                <a:latin typeface="+mj-lt"/>
              </a:rPr>
              <a:t>we shall be changed</a:t>
            </a:r>
            <a:r>
              <a:rPr lang="en-US" dirty="0"/>
              <a:t>. For this corruptible must put on incorruption, and this mortal must put on immortality. So when this corruptible has put on incorruption, and this mortal has put on immortality, then shall be brought to pass the saying that is written: ‘Death is swallowed up in victory.’ ‘O Death, where is your sting? O Hades, where is your victory?’ The sting of death is sin, and the strength of sin is the law. </a:t>
            </a:r>
            <a:r>
              <a:rPr lang="en-US" dirty="0">
                <a:solidFill>
                  <a:srgbClr val="723736"/>
                </a:solidFill>
                <a:latin typeface="+mj-lt"/>
              </a:rPr>
              <a:t>But thanks be to God, who gives us the victory through our Lord Jesus Christ</a:t>
            </a:r>
            <a:r>
              <a:rPr lang="en-US" dirty="0"/>
              <a:t>” (1 Cor. 15:50-57).</a:t>
            </a:r>
          </a:p>
        </p:txBody>
      </p:sp>
    </p:spTree>
    <p:extLst>
      <p:ext uri="{BB962C8B-B14F-4D97-AF65-F5344CB8AC3E}">
        <p14:creationId xmlns:p14="http://schemas.microsoft.com/office/powerpoint/2010/main" val="282849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7F15-F7AD-1181-8684-E73BD41A9055}"/>
              </a:ext>
            </a:extLst>
          </p:cNvPr>
          <p:cNvSpPr>
            <a:spLocks noGrp="1"/>
          </p:cNvSpPr>
          <p:nvPr>
            <p:ph type="title"/>
          </p:nvPr>
        </p:nvSpPr>
        <p:spPr/>
        <p:txBody>
          <a:bodyPr/>
          <a:lstStyle/>
          <a:p>
            <a:r>
              <a:rPr lang="en-US" dirty="0"/>
              <a:t>The White-Robed Saints</a:t>
            </a:r>
          </a:p>
        </p:txBody>
      </p:sp>
      <p:sp>
        <p:nvSpPr>
          <p:cNvPr id="3" name="Content Placeholder 2">
            <a:extLst>
              <a:ext uri="{FF2B5EF4-FFF2-40B4-BE49-F238E27FC236}">
                <a16:creationId xmlns:a16="http://schemas.microsoft.com/office/drawing/2014/main" id="{A4560D91-5850-FBD6-9C22-D2743A273C0C}"/>
              </a:ext>
            </a:extLst>
          </p:cNvPr>
          <p:cNvSpPr>
            <a:spLocks noGrp="1"/>
          </p:cNvSpPr>
          <p:nvPr>
            <p:ph idx="1"/>
          </p:nvPr>
        </p:nvSpPr>
        <p:spPr/>
        <p:txBody>
          <a:bodyPr>
            <a:normAutofit fontScale="92500" lnSpcReduction="20000"/>
          </a:bodyPr>
          <a:lstStyle/>
          <a:p>
            <a:r>
              <a:rPr lang="en-US" dirty="0"/>
              <a:t>John described white-robed saints still alive after their death awaiting the second coming of Jesus (Rev. 6:11). When he asked who these people were, the angel said:</a:t>
            </a:r>
          </a:p>
          <a:p>
            <a:pPr lvl="1"/>
            <a:r>
              <a:rPr lang="en-US" dirty="0"/>
              <a:t>“These are the ones who come out of the great tribulation, and washed their robes and made them white in the blood of the Lamb. </a:t>
            </a:r>
            <a:r>
              <a:rPr lang="en-US" dirty="0">
                <a:solidFill>
                  <a:srgbClr val="723736"/>
                </a:solidFill>
                <a:latin typeface="+mj-lt"/>
              </a:rPr>
              <a:t>Therefore they are before the throne of God, and serve Him day and night in His temple. And He who sits on the throne will dwell among them. They shall neither hunger anymore nor thirst anymore; the sun shall not strike them, nor any heat; for the Lamb who is in the midst of the throne will shepherd them and lead them to living fountains of waters. And God will wipe away every tear from their eyes</a:t>
            </a:r>
            <a:r>
              <a:rPr lang="en-US" dirty="0"/>
              <a:t>” (Rev. 7:14-17).</a:t>
            </a:r>
          </a:p>
          <a:p>
            <a:pPr lvl="1"/>
            <a:r>
              <a:rPr lang="en-US" dirty="0"/>
              <a:t>They live and reign with Christ: “Blessed and holy is he who has part in the first resurrection. Over such the second death has no power, but </a:t>
            </a:r>
            <a:r>
              <a:rPr lang="en-US" dirty="0">
                <a:solidFill>
                  <a:srgbClr val="723736"/>
                </a:solidFill>
                <a:latin typeface="+mj-lt"/>
              </a:rPr>
              <a:t>they shall be priests of God and of Christ, and shall reign with Him a thousand years</a:t>
            </a:r>
            <a:r>
              <a:rPr lang="en-US" dirty="0"/>
              <a:t>” (Rev. 20:6).</a:t>
            </a:r>
          </a:p>
        </p:txBody>
      </p:sp>
    </p:spTree>
    <p:extLst>
      <p:ext uri="{BB962C8B-B14F-4D97-AF65-F5344CB8AC3E}">
        <p14:creationId xmlns:p14="http://schemas.microsoft.com/office/powerpoint/2010/main" val="39350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7C66-A99A-2F0E-DBA1-6B67107D7A38}"/>
              </a:ext>
            </a:extLst>
          </p:cNvPr>
          <p:cNvSpPr>
            <a:spLocks noGrp="1"/>
          </p:cNvSpPr>
          <p:nvPr>
            <p:ph type="title"/>
          </p:nvPr>
        </p:nvSpPr>
        <p:spPr/>
        <p:txBody>
          <a:bodyPr/>
          <a:lstStyle/>
          <a:p>
            <a:r>
              <a:rPr lang="en-US" dirty="0"/>
              <a:t>After Judgment: Heaven</a:t>
            </a:r>
          </a:p>
        </p:txBody>
      </p:sp>
      <p:sp>
        <p:nvSpPr>
          <p:cNvPr id="3" name="Content Placeholder 2">
            <a:extLst>
              <a:ext uri="{FF2B5EF4-FFF2-40B4-BE49-F238E27FC236}">
                <a16:creationId xmlns:a16="http://schemas.microsoft.com/office/drawing/2014/main" id="{97FEFE2E-AE71-0317-E4CB-9982172833FD}"/>
              </a:ext>
            </a:extLst>
          </p:cNvPr>
          <p:cNvSpPr>
            <a:spLocks noGrp="1"/>
          </p:cNvSpPr>
          <p:nvPr>
            <p:ph idx="1"/>
          </p:nvPr>
        </p:nvSpPr>
        <p:spPr/>
        <p:txBody>
          <a:bodyPr>
            <a:normAutofit/>
          </a:bodyPr>
          <a:lstStyle/>
          <a:p>
            <a:r>
              <a:rPr lang="en-US" dirty="0"/>
              <a:t>“And God will wipe away every tear from their eyes; there shall be no more death, nor sorrow, nor crying. There shall be no more pain, for the former things have passed away” (Rev. 21:4).</a:t>
            </a:r>
          </a:p>
          <a:p>
            <a:r>
              <a:rPr lang="en-US" dirty="0"/>
              <a:t>Joe South wrote a song expressing our yearning to be with God:</a:t>
            </a:r>
          </a:p>
          <a:p>
            <a:pPr marL="1371600" lvl="3" indent="0">
              <a:buNone/>
            </a:pPr>
            <a:r>
              <a:rPr lang="en-US" dirty="0"/>
              <a:t>Don’t it make you </a:t>
            </a:r>
            <a:r>
              <a:rPr lang="en-US" dirty="0" err="1"/>
              <a:t>wanna</a:t>
            </a:r>
            <a:r>
              <a:rPr lang="en-US" dirty="0"/>
              <a:t> go home, now?</a:t>
            </a:r>
          </a:p>
          <a:p>
            <a:pPr marL="1371600" lvl="3" indent="0">
              <a:buNone/>
            </a:pPr>
            <a:r>
              <a:rPr lang="en-US" dirty="0"/>
              <a:t>Don’t it make you </a:t>
            </a:r>
            <a:r>
              <a:rPr lang="en-US" dirty="0" err="1"/>
              <a:t>wanna</a:t>
            </a:r>
            <a:r>
              <a:rPr lang="en-US" dirty="0"/>
              <a:t> go home?</a:t>
            </a:r>
          </a:p>
          <a:p>
            <a:pPr marL="1371600" lvl="3" indent="0">
              <a:buNone/>
            </a:pPr>
            <a:r>
              <a:rPr lang="en-US" dirty="0"/>
              <a:t>All God’s children get weary when they roam</a:t>
            </a:r>
          </a:p>
          <a:p>
            <a:pPr marL="1371600" lvl="3" indent="0">
              <a:buNone/>
            </a:pPr>
            <a:r>
              <a:rPr lang="en-US" dirty="0"/>
              <a:t>Don’t it make you </a:t>
            </a:r>
            <a:r>
              <a:rPr lang="en-US" dirty="0" err="1"/>
              <a:t>wanna</a:t>
            </a:r>
            <a:r>
              <a:rPr lang="en-US" dirty="0"/>
              <a:t> go home?</a:t>
            </a:r>
          </a:p>
          <a:p>
            <a:endParaRPr lang="en-US" dirty="0"/>
          </a:p>
        </p:txBody>
      </p:sp>
    </p:spTree>
    <p:extLst>
      <p:ext uri="{BB962C8B-B14F-4D97-AF65-F5344CB8AC3E}">
        <p14:creationId xmlns:p14="http://schemas.microsoft.com/office/powerpoint/2010/main" val="23330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99B5-EEB4-48E2-0793-14C589885644}"/>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6ED15229-3F57-9289-EBAA-D080722C6038}"/>
              </a:ext>
            </a:extLst>
          </p:cNvPr>
          <p:cNvSpPr>
            <a:spLocks noGrp="1"/>
          </p:cNvSpPr>
          <p:nvPr>
            <p:ph type="body" idx="1"/>
          </p:nvPr>
        </p:nvSpPr>
        <p:spPr>
          <a:solidFill>
            <a:srgbClr val="723736"/>
          </a:solidFill>
        </p:spPr>
        <p:txBody>
          <a:bodyPr/>
          <a:lstStyle/>
          <a:p>
            <a:endParaRPr lang="en-US" dirty="0"/>
          </a:p>
        </p:txBody>
      </p:sp>
    </p:spTree>
    <p:extLst>
      <p:ext uri="{BB962C8B-B14F-4D97-AF65-F5344CB8AC3E}">
        <p14:creationId xmlns:p14="http://schemas.microsoft.com/office/powerpoint/2010/main" val="87670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CA3C-8F5A-FD60-1704-DA6B83CC308E}"/>
              </a:ext>
            </a:extLst>
          </p:cNvPr>
          <p:cNvSpPr>
            <a:spLocks noGrp="1"/>
          </p:cNvSpPr>
          <p:nvPr>
            <p:ph type="title"/>
          </p:nvPr>
        </p:nvSpPr>
        <p:spPr/>
        <p:txBody>
          <a:bodyPr/>
          <a:lstStyle/>
          <a:p>
            <a:r>
              <a:rPr lang="en-US" dirty="0"/>
              <a:t>Paul’s Dilemma</a:t>
            </a:r>
          </a:p>
        </p:txBody>
      </p:sp>
      <p:sp>
        <p:nvSpPr>
          <p:cNvPr id="3" name="Content Placeholder 2">
            <a:extLst>
              <a:ext uri="{FF2B5EF4-FFF2-40B4-BE49-F238E27FC236}">
                <a16:creationId xmlns:a16="http://schemas.microsoft.com/office/drawing/2014/main" id="{6054C53D-8CC5-9185-8F12-2653F0A42CBE}"/>
              </a:ext>
            </a:extLst>
          </p:cNvPr>
          <p:cNvSpPr>
            <a:spLocks noGrp="1"/>
          </p:cNvSpPr>
          <p:nvPr>
            <p:ph idx="1"/>
          </p:nvPr>
        </p:nvSpPr>
        <p:spPr/>
        <p:txBody>
          <a:bodyPr/>
          <a:lstStyle/>
          <a:p>
            <a:r>
              <a:rPr lang="en-US" dirty="0"/>
              <a:t>“For I am hard pressed between the two, having a desire to depart and be with Christ, which is far better. Nevertheless to remain in the flesh is more needful for you” (Phil. 1:23-24).</a:t>
            </a:r>
          </a:p>
          <a:p>
            <a:r>
              <a:rPr lang="en-US" dirty="0"/>
              <a:t>What a precious passage to guide us through the life and death choices each of us eventually has to make! </a:t>
            </a:r>
          </a:p>
          <a:p>
            <a:r>
              <a:rPr lang="en-US" dirty="0"/>
              <a:t>This is why it is included among my favorite passages from Philippians!</a:t>
            </a:r>
          </a:p>
          <a:p>
            <a:endParaRPr lang="en-US" dirty="0"/>
          </a:p>
        </p:txBody>
      </p:sp>
    </p:spTree>
    <p:extLst>
      <p:ext uri="{BB962C8B-B14F-4D97-AF65-F5344CB8AC3E}">
        <p14:creationId xmlns:p14="http://schemas.microsoft.com/office/powerpoint/2010/main" val="24067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5480-F04C-8903-7F7A-3CA3752E4DD7}"/>
              </a:ext>
            </a:extLst>
          </p:cNvPr>
          <p:cNvSpPr>
            <a:spLocks noGrp="1"/>
          </p:cNvSpPr>
          <p:nvPr>
            <p:ph type="title"/>
          </p:nvPr>
        </p:nvSpPr>
        <p:spPr/>
        <p:txBody>
          <a:bodyPr/>
          <a:lstStyle/>
          <a:p>
            <a:r>
              <a:rPr lang="en-US" dirty="0"/>
              <a:t>Philippians 1:18-24</a:t>
            </a:r>
          </a:p>
        </p:txBody>
      </p:sp>
      <p:sp>
        <p:nvSpPr>
          <p:cNvPr id="3" name="Content Placeholder 2">
            <a:extLst>
              <a:ext uri="{FF2B5EF4-FFF2-40B4-BE49-F238E27FC236}">
                <a16:creationId xmlns:a16="http://schemas.microsoft.com/office/drawing/2014/main" id="{4C57F25E-CD17-7420-8159-BD411F8D09E0}"/>
              </a:ext>
            </a:extLst>
          </p:cNvPr>
          <p:cNvSpPr>
            <a:spLocks noGrp="1"/>
          </p:cNvSpPr>
          <p:nvPr>
            <p:ph idx="1"/>
          </p:nvPr>
        </p:nvSpPr>
        <p:spPr/>
        <p:txBody>
          <a:bodyPr>
            <a:normAutofit lnSpcReduction="10000"/>
          </a:bodyPr>
          <a:lstStyle/>
          <a:p>
            <a:r>
              <a:rPr lang="en-US" dirty="0"/>
              <a:t>“What then? Only that in every way, whether in pretense or in truth, Christ is preached; and in this I rejoice, yes, and will rejoice. For I know that this will turn out for my deliverance through your prayer and the supply of the Spirit of Jesus Christ, according to my earnest expectation and hope that in nothing I shall be ashamed, but with all boldness, as always, </a:t>
            </a:r>
            <a:r>
              <a:rPr lang="en-US" dirty="0">
                <a:solidFill>
                  <a:srgbClr val="723736"/>
                </a:solidFill>
                <a:latin typeface="+mj-lt"/>
              </a:rPr>
              <a:t>so now also Christ will be magnified in my body, whether by life or by death</a:t>
            </a:r>
            <a:r>
              <a:rPr lang="en-US" dirty="0"/>
              <a:t>. For to me, to live is Christ, and to die is gain. But if I live on in the flesh, this will mean fruit from my labor; yet what I shall choose I cannot tell. For I am hard pressed between the two, having a desire to depart and be with Christ, which is far better. Nevertheless to remain in the flesh is more needful for you.”</a:t>
            </a:r>
          </a:p>
          <a:p>
            <a:endParaRPr lang="en-US" dirty="0"/>
          </a:p>
          <a:p>
            <a:endParaRPr lang="en-US" dirty="0"/>
          </a:p>
        </p:txBody>
      </p:sp>
    </p:spTree>
    <p:extLst>
      <p:ext uri="{BB962C8B-B14F-4D97-AF65-F5344CB8AC3E}">
        <p14:creationId xmlns:p14="http://schemas.microsoft.com/office/powerpoint/2010/main" val="126773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ound, rock&#10;&#10;Description automatically generated">
            <a:extLst>
              <a:ext uri="{FF2B5EF4-FFF2-40B4-BE49-F238E27FC236}">
                <a16:creationId xmlns:a16="http://schemas.microsoft.com/office/drawing/2014/main" id="{A7D80800-3534-5883-56BC-0FEB8C90954F}"/>
              </a:ext>
            </a:extLst>
          </p:cNvPr>
          <p:cNvPicPr>
            <a:picLocks noChangeAspect="1"/>
          </p:cNvPicPr>
          <p:nvPr/>
        </p:nvPicPr>
        <p:blipFill rotWithShape="1">
          <a:blip r:embed="rId2">
            <a:extLst>
              <a:ext uri="{28A0092B-C50C-407E-A947-70E740481C1C}">
                <a14:useLocalDpi xmlns:a14="http://schemas.microsoft.com/office/drawing/2010/main" val="0"/>
              </a:ext>
            </a:extLst>
          </a:blip>
          <a:srcRect t="8438" b="853"/>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B8455FB-41E2-1C93-AF16-2D4A910E4AFA}"/>
              </a:ext>
            </a:extLst>
          </p:cNvPr>
          <p:cNvSpPr txBox="1"/>
          <p:nvPr/>
        </p:nvSpPr>
        <p:spPr>
          <a:xfrm>
            <a:off x="5212935" y="649480"/>
            <a:ext cx="6067514" cy="1323439"/>
          </a:xfrm>
          <a:prstGeom prst="rect">
            <a:avLst/>
          </a:prstGeom>
          <a:noFill/>
        </p:spPr>
        <p:txBody>
          <a:bodyPr wrap="square" rtlCol="0">
            <a:spAutoFit/>
          </a:bodyPr>
          <a:lstStyle/>
          <a:p>
            <a:pPr algn="r"/>
            <a:r>
              <a:rPr lang="en-US" sz="4000" dirty="0">
                <a:solidFill>
                  <a:srgbClr val="4B493E"/>
                </a:solidFill>
              </a:rPr>
              <a:t>Favorite Texts from Philippians</a:t>
            </a:r>
          </a:p>
        </p:txBody>
      </p:sp>
    </p:spTree>
    <p:extLst>
      <p:ext uri="{BB962C8B-B14F-4D97-AF65-F5344CB8AC3E}">
        <p14:creationId xmlns:p14="http://schemas.microsoft.com/office/powerpoint/2010/main" val="322250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47B2-EF87-3445-FDAB-E06E783F704D}"/>
              </a:ext>
            </a:extLst>
          </p:cNvPr>
          <p:cNvSpPr>
            <a:spLocks noGrp="1"/>
          </p:cNvSpPr>
          <p:nvPr>
            <p:ph type="title"/>
          </p:nvPr>
        </p:nvSpPr>
        <p:spPr/>
        <p:txBody>
          <a:bodyPr/>
          <a:lstStyle/>
          <a:p>
            <a:r>
              <a:rPr lang="en-US" dirty="0"/>
              <a:t>I. Paul’s Single Purpose in Life</a:t>
            </a:r>
          </a:p>
        </p:txBody>
      </p:sp>
      <p:sp>
        <p:nvSpPr>
          <p:cNvPr id="3" name="TextBox 2">
            <a:extLst>
              <a:ext uri="{FF2B5EF4-FFF2-40B4-BE49-F238E27FC236}">
                <a16:creationId xmlns:a16="http://schemas.microsoft.com/office/drawing/2014/main" id="{540430E4-8898-ADE0-4FED-E7099D939823}"/>
              </a:ext>
            </a:extLst>
          </p:cNvPr>
          <p:cNvSpPr txBox="1"/>
          <p:nvPr/>
        </p:nvSpPr>
        <p:spPr>
          <a:xfrm>
            <a:off x="1136591" y="2777383"/>
            <a:ext cx="10084037" cy="2308324"/>
          </a:xfrm>
          <a:custGeom>
            <a:avLst/>
            <a:gdLst>
              <a:gd name="connsiteX0" fmla="*/ 0 w 10084037"/>
              <a:gd name="connsiteY0" fmla="*/ 0 h 2308324"/>
              <a:gd name="connsiteX1" fmla="*/ 593179 w 10084037"/>
              <a:gd name="connsiteY1" fmla="*/ 0 h 2308324"/>
              <a:gd name="connsiteX2" fmla="*/ 1186357 w 10084037"/>
              <a:gd name="connsiteY2" fmla="*/ 0 h 2308324"/>
              <a:gd name="connsiteX3" fmla="*/ 1981217 w 10084037"/>
              <a:gd name="connsiteY3" fmla="*/ 0 h 2308324"/>
              <a:gd name="connsiteX4" fmla="*/ 2473555 w 10084037"/>
              <a:gd name="connsiteY4" fmla="*/ 0 h 2308324"/>
              <a:gd name="connsiteX5" fmla="*/ 2965893 w 10084037"/>
              <a:gd name="connsiteY5" fmla="*/ 0 h 2308324"/>
              <a:gd name="connsiteX6" fmla="*/ 3559072 w 10084037"/>
              <a:gd name="connsiteY6" fmla="*/ 0 h 2308324"/>
              <a:gd name="connsiteX7" fmla="*/ 4253091 w 10084037"/>
              <a:gd name="connsiteY7" fmla="*/ 0 h 2308324"/>
              <a:gd name="connsiteX8" fmla="*/ 4947110 w 10084037"/>
              <a:gd name="connsiteY8" fmla="*/ 0 h 2308324"/>
              <a:gd name="connsiteX9" fmla="*/ 5641129 w 10084037"/>
              <a:gd name="connsiteY9" fmla="*/ 0 h 2308324"/>
              <a:gd name="connsiteX10" fmla="*/ 6435988 w 10084037"/>
              <a:gd name="connsiteY10" fmla="*/ 0 h 2308324"/>
              <a:gd name="connsiteX11" fmla="*/ 7029167 w 10084037"/>
              <a:gd name="connsiteY11" fmla="*/ 0 h 2308324"/>
              <a:gd name="connsiteX12" fmla="*/ 7723186 w 10084037"/>
              <a:gd name="connsiteY12" fmla="*/ 0 h 2308324"/>
              <a:gd name="connsiteX13" fmla="*/ 8316365 w 10084037"/>
              <a:gd name="connsiteY13" fmla="*/ 0 h 2308324"/>
              <a:gd name="connsiteX14" fmla="*/ 8909543 w 10084037"/>
              <a:gd name="connsiteY14" fmla="*/ 0 h 2308324"/>
              <a:gd name="connsiteX15" fmla="*/ 9502722 w 10084037"/>
              <a:gd name="connsiteY15" fmla="*/ 0 h 2308324"/>
              <a:gd name="connsiteX16" fmla="*/ 10084037 w 10084037"/>
              <a:gd name="connsiteY16" fmla="*/ 0 h 2308324"/>
              <a:gd name="connsiteX17" fmla="*/ 10084037 w 10084037"/>
              <a:gd name="connsiteY17" fmla="*/ 600164 h 2308324"/>
              <a:gd name="connsiteX18" fmla="*/ 10084037 w 10084037"/>
              <a:gd name="connsiteY18" fmla="*/ 1131079 h 2308324"/>
              <a:gd name="connsiteX19" fmla="*/ 10084037 w 10084037"/>
              <a:gd name="connsiteY19" fmla="*/ 1731243 h 2308324"/>
              <a:gd name="connsiteX20" fmla="*/ 10084037 w 10084037"/>
              <a:gd name="connsiteY20" fmla="*/ 2308324 h 2308324"/>
              <a:gd name="connsiteX21" fmla="*/ 9692539 w 10084037"/>
              <a:gd name="connsiteY21" fmla="*/ 2308324 h 2308324"/>
              <a:gd name="connsiteX22" fmla="*/ 9401882 w 10084037"/>
              <a:gd name="connsiteY22" fmla="*/ 2308324 h 2308324"/>
              <a:gd name="connsiteX23" fmla="*/ 8909543 w 10084037"/>
              <a:gd name="connsiteY23" fmla="*/ 2308324 h 2308324"/>
              <a:gd name="connsiteX24" fmla="*/ 8215524 w 10084037"/>
              <a:gd name="connsiteY24" fmla="*/ 2308324 h 2308324"/>
              <a:gd name="connsiteX25" fmla="*/ 7824026 w 10084037"/>
              <a:gd name="connsiteY25" fmla="*/ 2308324 h 2308324"/>
              <a:gd name="connsiteX26" fmla="*/ 7029167 w 10084037"/>
              <a:gd name="connsiteY26" fmla="*/ 2308324 h 2308324"/>
              <a:gd name="connsiteX27" fmla="*/ 6234308 w 10084037"/>
              <a:gd name="connsiteY27" fmla="*/ 2308324 h 2308324"/>
              <a:gd name="connsiteX28" fmla="*/ 5641129 w 10084037"/>
              <a:gd name="connsiteY28" fmla="*/ 2308324 h 2308324"/>
              <a:gd name="connsiteX29" fmla="*/ 4846270 w 10084037"/>
              <a:gd name="connsiteY29" fmla="*/ 2308324 h 2308324"/>
              <a:gd name="connsiteX30" fmla="*/ 4253091 w 10084037"/>
              <a:gd name="connsiteY30" fmla="*/ 2308324 h 2308324"/>
              <a:gd name="connsiteX31" fmla="*/ 3559072 w 10084037"/>
              <a:gd name="connsiteY31" fmla="*/ 2308324 h 2308324"/>
              <a:gd name="connsiteX32" fmla="*/ 3268414 w 10084037"/>
              <a:gd name="connsiteY32" fmla="*/ 2308324 h 2308324"/>
              <a:gd name="connsiteX33" fmla="*/ 2473555 w 10084037"/>
              <a:gd name="connsiteY33" fmla="*/ 2308324 h 2308324"/>
              <a:gd name="connsiteX34" fmla="*/ 1981217 w 10084037"/>
              <a:gd name="connsiteY34" fmla="*/ 2308324 h 2308324"/>
              <a:gd name="connsiteX35" fmla="*/ 1287198 w 10084037"/>
              <a:gd name="connsiteY35" fmla="*/ 2308324 h 2308324"/>
              <a:gd name="connsiteX36" fmla="*/ 996540 w 10084037"/>
              <a:gd name="connsiteY36" fmla="*/ 2308324 h 2308324"/>
              <a:gd name="connsiteX37" fmla="*/ 0 w 10084037"/>
              <a:gd name="connsiteY37" fmla="*/ 2308324 h 2308324"/>
              <a:gd name="connsiteX38" fmla="*/ 0 w 10084037"/>
              <a:gd name="connsiteY38" fmla="*/ 1754326 h 2308324"/>
              <a:gd name="connsiteX39" fmla="*/ 0 w 10084037"/>
              <a:gd name="connsiteY39" fmla="*/ 1223412 h 2308324"/>
              <a:gd name="connsiteX40" fmla="*/ 0 w 10084037"/>
              <a:gd name="connsiteY40" fmla="*/ 715580 h 2308324"/>
              <a:gd name="connsiteX41" fmla="*/ 0 w 10084037"/>
              <a:gd name="connsiteY41"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84037" h="2308324" fill="none" extrusionOk="0">
                <a:moveTo>
                  <a:pt x="0" y="0"/>
                </a:moveTo>
                <a:cubicBezTo>
                  <a:pt x="233093" y="-44469"/>
                  <a:pt x="409219" y="24198"/>
                  <a:pt x="593179" y="0"/>
                </a:cubicBezTo>
                <a:cubicBezTo>
                  <a:pt x="777139" y="-24198"/>
                  <a:pt x="917983" y="21647"/>
                  <a:pt x="1186357" y="0"/>
                </a:cubicBezTo>
                <a:cubicBezTo>
                  <a:pt x="1454731" y="-21647"/>
                  <a:pt x="1620781" y="49042"/>
                  <a:pt x="1981217" y="0"/>
                </a:cubicBezTo>
                <a:cubicBezTo>
                  <a:pt x="2341653" y="-49042"/>
                  <a:pt x="2337119" y="35342"/>
                  <a:pt x="2473555" y="0"/>
                </a:cubicBezTo>
                <a:cubicBezTo>
                  <a:pt x="2609991" y="-35342"/>
                  <a:pt x="2745274" y="40240"/>
                  <a:pt x="2965893" y="0"/>
                </a:cubicBezTo>
                <a:cubicBezTo>
                  <a:pt x="3186512" y="-40240"/>
                  <a:pt x="3409096" y="50832"/>
                  <a:pt x="3559072" y="0"/>
                </a:cubicBezTo>
                <a:cubicBezTo>
                  <a:pt x="3709048" y="-50832"/>
                  <a:pt x="4075559" y="70384"/>
                  <a:pt x="4253091" y="0"/>
                </a:cubicBezTo>
                <a:cubicBezTo>
                  <a:pt x="4430623" y="-70384"/>
                  <a:pt x="4740189" y="72397"/>
                  <a:pt x="4947110" y="0"/>
                </a:cubicBezTo>
                <a:cubicBezTo>
                  <a:pt x="5154031" y="-72397"/>
                  <a:pt x="5341447" y="39283"/>
                  <a:pt x="5641129" y="0"/>
                </a:cubicBezTo>
                <a:cubicBezTo>
                  <a:pt x="5940811" y="-39283"/>
                  <a:pt x="6143180" y="32755"/>
                  <a:pt x="6435988" y="0"/>
                </a:cubicBezTo>
                <a:cubicBezTo>
                  <a:pt x="6728796" y="-32755"/>
                  <a:pt x="6884632" y="26078"/>
                  <a:pt x="7029167" y="0"/>
                </a:cubicBezTo>
                <a:cubicBezTo>
                  <a:pt x="7173702" y="-26078"/>
                  <a:pt x="7499946" y="42448"/>
                  <a:pt x="7723186" y="0"/>
                </a:cubicBezTo>
                <a:cubicBezTo>
                  <a:pt x="7946426" y="-42448"/>
                  <a:pt x="8058507" y="4782"/>
                  <a:pt x="8316365" y="0"/>
                </a:cubicBezTo>
                <a:cubicBezTo>
                  <a:pt x="8574223" y="-4782"/>
                  <a:pt x="8618529" y="50771"/>
                  <a:pt x="8909543" y="0"/>
                </a:cubicBezTo>
                <a:cubicBezTo>
                  <a:pt x="9200557" y="-50771"/>
                  <a:pt x="9267718" y="7639"/>
                  <a:pt x="9502722" y="0"/>
                </a:cubicBezTo>
                <a:cubicBezTo>
                  <a:pt x="9737726" y="-7639"/>
                  <a:pt x="9826005" y="61989"/>
                  <a:pt x="10084037" y="0"/>
                </a:cubicBezTo>
                <a:cubicBezTo>
                  <a:pt x="10086906" y="255846"/>
                  <a:pt x="10071825" y="438876"/>
                  <a:pt x="10084037" y="600164"/>
                </a:cubicBezTo>
                <a:cubicBezTo>
                  <a:pt x="10096249" y="761452"/>
                  <a:pt x="10060882" y="923964"/>
                  <a:pt x="10084037" y="1131079"/>
                </a:cubicBezTo>
                <a:cubicBezTo>
                  <a:pt x="10107192" y="1338195"/>
                  <a:pt x="10033591" y="1431426"/>
                  <a:pt x="10084037" y="1731243"/>
                </a:cubicBezTo>
                <a:cubicBezTo>
                  <a:pt x="10134483" y="2031060"/>
                  <a:pt x="10063456" y="2088085"/>
                  <a:pt x="10084037" y="2308324"/>
                </a:cubicBezTo>
                <a:cubicBezTo>
                  <a:pt x="9976580" y="2325004"/>
                  <a:pt x="9774536" y="2299119"/>
                  <a:pt x="9692539" y="2308324"/>
                </a:cubicBezTo>
                <a:cubicBezTo>
                  <a:pt x="9610542" y="2317529"/>
                  <a:pt x="9546383" y="2281156"/>
                  <a:pt x="9401882" y="2308324"/>
                </a:cubicBezTo>
                <a:cubicBezTo>
                  <a:pt x="9257381" y="2335492"/>
                  <a:pt x="9154704" y="2294903"/>
                  <a:pt x="8909543" y="2308324"/>
                </a:cubicBezTo>
                <a:cubicBezTo>
                  <a:pt x="8664382" y="2321745"/>
                  <a:pt x="8417047" y="2228469"/>
                  <a:pt x="8215524" y="2308324"/>
                </a:cubicBezTo>
                <a:cubicBezTo>
                  <a:pt x="8014001" y="2388179"/>
                  <a:pt x="7999092" y="2287208"/>
                  <a:pt x="7824026" y="2308324"/>
                </a:cubicBezTo>
                <a:cubicBezTo>
                  <a:pt x="7648960" y="2329440"/>
                  <a:pt x="7387218" y="2222351"/>
                  <a:pt x="7029167" y="2308324"/>
                </a:cubicBezTo>
                <a:cubicBezTo>
                  <a:pt x="6671116" y="2394297"/>
                  <a:pt x="6417581" y="2287604"/>
                  <a:pt x="6234308" y="2308324"/>
                </a:cubicBezTo>
                <a:cubicBezTo>
                  <a:pt x="6051035" y="2329044"/>
                  <a:pt x="5936116" y="2289292"/>
                  <a:pt x="5641129" y="2308324"/>
                </a:cubicBezTo>
                <a:cubicBezTo>
                  <a:pt x="5346142" y="2327356"/>
                  <a:pt x="5237570" y="2298101"/>
                  <a:pt x="4846270" y="2308324"/>
                </a:cubicBezTo>
                <a:cubicBezTo>
                  <a:pt x="4454970" y="2318547"/>
                  <a:pt x="4479230" y="2237653"/>
                  <a:pt x="4253091" y="2308324"/>
                </a:cubicBezTo>
                <a:cubicBezTo>
                  <a:pt x="4026952" y="2378995"/>
                  <a:pt x="3806075" y="2297862"/>
                  <a:pt x="3559072" y="2308324"/>
                </a:cubicBezTo>
                <a:cubicBezTo>
                  <a:pt x="3312069" y="2318786"/>
                  <a:pt x="3406210" y="2299329"/>
                  <a:pt x="3268414" y="2308324"/>
                </a:cubicBezTo>
                <a:cubicBezTo>
                  <a:pt x="3130618" y="2317319"/>
                  <a:pt x="2656958" y="2215307"/>
                  <a:pt x="2473555" y="2308324"/>
                </a:cubicBezTo>
                <a:cubicBezTo>
                  <a:pt x="2290152" y="2401341"/>
                  <a:pt x="2120168" y="2285611"/>
                  <a:pt x="1981217" y="2308324"/>
                </a:cubicBezTo>
                <a:cubicBezTo>
                  <a:pt x="1842266" y="2331037"/>
                  <a:pt x="1578162" y="2249153"/>
                  <a:pt x="1287198" y="2308324"/>
                </a:cubicBezTo>
                <a:cubicBezTo>
                  <a:pt x="996234" y="2367495"/>
                  <a:pt x="1099639" y="2293624"/>
                  <a:pt x="996540" y="2308324"/>
                </a:cubicBezTo>
                <a:cubicBezTo>
                  <a:pt x="893441" y="2323024"/>
                  <a:pt x="326926" y="2263429"/>
                  <a:pt x="0" y="2308324"/>
                </a:cubicBezTo>
                <a:cubicBezTo>
                  <a:pt x="-21258" y="2193840"/>
                  <a:pt x="41004" y="1880187"/>
                  <a:pt x="0" y="1754326"/>
                </a:cubicBezTo>
                <a:cubicBezTo>
                  <a:pt x="-41004" y="1628465"/>
                  <a:pt x="16423" y="1384851"/>
                  <a:pt x="0" y="1223412"/>
                </a:cubicBezTo>
                <a:cubicBezTo>
                  <a:pt x="-16423" y="1061973"/>
                  <a:pt x="36022" y="839341"/>
                  <a:pt x="0" y="715580"/>
                </a:cubicBezTo>
                <a:cubicBezTo>
                  <a:pt x="-36022" y="591819"/>
                  <a:pt x="67735" y="187793"/>
                  <a:pt x="0" y="0"/>
                </a:cubicBezTo>
                <a:close/>
              </a:path>
              <a:path w="10084037" h="2308324" stroke="0" extrusionOk="0">
                <a:moveTo>
                  <a:pt x="0" y="0"/>
                </a:moveTo>
                <a:cubicBezTo>
                  <a:pt x="204940" y="-35391"/>
                  <a:pt x="364687" y="36109"/>
                  <a:pt x="492338" y="0"/>
                </a:cubicBezTo>
                <a:cubicBezTo>
                  <a:pt x="619989" y="-36109"/>
                  <a:pt x="709541" y="19860"/>
                  <a:pt x="782996" y="0"/>
                </a:cubicBezTo>
                <a:cubicBezTo>
                  <a:pt x="856451" y="-19860"/>
                  <a:pt x="1229430" y="85838"/>
                  <a:pt x="1577855" y="0"/>
                </a:cubicBezTo>
                <a:cubicBezTo>
                  <a:pt x="1926280" y="-85838"/>
                  <a:pt x="1839697" y="55312"/>
                  <a:pt x="2070193" y="0"/>
                </a:cubicBezTo>
                <a:cubicBezTo>
                  <a:pt x="2300689" y="-55312"/>
                  <a:pt x="2329712" y="34930"/>
                  <a:pt x="2562532" y="0"/>
                </a:cubicBezTo>
                <a:cubicBezTo>
                  <a:pt x="2795352" y="-34930"/>
                  <a:pt x="3039459" y="57700"/>
                  <a:pt x="3357391" y="0"/>
                </a:cubicBezTo>
                <a:cubicBezTo>
                  <a:pt x="3675323" y="-57700"/>
                  <a:pt x="3574139" y="42284"/>
                  <a:pt x="3748889" y="0"/>
                </a:cubicBezTo>
                <a:cubicBezTo>
                  <a:pt x="3923639" y="-42284"/>
                  <a:pt x="4201779" y="78830"/>
                  <a:pt x="4543748" y="0"/>
                </a:cubicBezTo>
                <a:cubicBezTo>
                  <a:pt x="4885717" y="-78830"/>
                  <a:pt x="5146879" y="65814"/>
                  <a:pt x="5338608" y="0"/>
                </a:cubicBezTo>
                <a:cubicBezTo>
                  <a:pt x="5530337" y="-65814"/>
                  <a:pt x="5637819" y="35381"/>
                  <a:pt x="5931786" y="0"/>
                </a:cubicBezTo>
                <a:cubicBezTo>
                  <a:pt x="6225753" y="-35381"/>
                  <a:pt x="6493589" y="82391"/>
                  <a:pt x="6726646" y="0"/>
                </a:cubicBezTo>
                <a:cubicBezTo>
                  <a:pt x="6959703" y="-82391"/>
                  <a:pt x="7002797" y="52412"/>
                  <a:pt x="7218984" y="0"/>
                </a:cubicBezTo>
                <a:cubicBezTo>
                  <a:pt x="7435171" y="-52412"/>
                  <a:pt x="7591396" y="17865"/>
                  <a:pt x="7711322" y="0"/>
                </a:cubicBezTo>
                <a:cubicBezTo>
                  <a:pt x="7831248" y="-17865"/>
                  <a:pt x="8254603" y="74644"/>
                  <a:pt x="8405341" y="0"/>
                </a:cubicBezTo>
                <a:cubicBezTo>
                  <a:pt x="8556079" y="-74644"/>
                  <a:pt x="8724968" y="7315"/>
                  <a:pt x="8897680" y="0"/>
                </a:cubicBezTo>
                <a:cubicBezTo>
                  <a:pt x="9070392" y="-7315"/>
                  <a:pt x="9575155" y="133682"/>
                  <a:pt x="10084037" y="0"/>
                </a:cubicBezTo>
                <a:cubicBezTo>
                  <a:pt x="10087853" y="165778"/>
                  <a:pt x="10020434" y="488118"/>
                  <a:pt x="10084037" y="623247"/>
                </a:cubicBezTo>
                <a:cubicBezTo>
                  <a:pt x="10147640" y="758376"/>
                  <a:pt x="10066074" y="928712"/>
                  <a:pt x="10084037" y="1223412"/>
                </a:cubicBezTo>
                <a:cubicBezTo>
                  <a:pt x="10102000" y="1518112"/>
                  <a:pt x="10058040" y="1839630"/>
                  <a:pt x="10084037" y="2308324"/>
                </a:cubicBezTo>
                <a:cubicBezTo>
                  <a:pt x="9965730" y="2337715"/>
                  <a:pt x="9884371" y="2292543"/>
                  <a:pt x="9793379" y="2308324"/>
                </a:cubicBezTo>
                <a:cubicBezTo>
                  <a:pt x="9702387" y="2324105"/>
                  <a:pt x="9216285" y="2240450"/>
                  <a:pt x="8998520" y="2308324"/>
                </a:cubicBezTo>
                <a:cubicBezTo>
                  <a:pt x="8780755" y="2376198"/>
                  <a:pt x="8557127" y="2290997"/>
                  <a:pt x="8405341" y="2308324"/>
                </a:cubicBezTo>
                <a:cubicBezTo>
                  <a:pt x="8253555" y="2325651"/>
                  <a:pt x="8186236" y="2287091"/>
                  <a:pt x="8013844" y="2308324"/>
                </a:cubicBezTo>
                <a:cubicBezTo>
                  <a:pt x="7841452" y="2329557"/>
                  <a:pt x="7711232" y="2305017"/>
                  <a:pt x="7420665" y="2308324"/>
                </a:cubicBezTo>
                <a:cubicBezTo>
                  <a:pt x="7130098" y="2311631"/>
                  <a:pt x="7258618" y="2278847"/>
                  <a:pt x="7130007" y="2308324"/>
                </a:cubicBezTo>
                <a:cubicBezTo>
                  <a:pt x="7001396" y="2337801"/>
                  <a:pt x="6945583" y="2288695"/>
                  <a:pt x="6839350" y="2308324"/>
                </a:cubicBezTo>
                <a:cubicBezTo>
                  <a:pt x="6733117" y="2327953"/>
                  <a:pt x="6393057" y="2248771"/>
                  <a:pt x="6246171" y="2308324"/>
                </a:cubicBezTo>
                <a:cubicBezTo>
                  <a:pt x="6099285" y="2367877"/>
                  <a:pt x="6008139" y="2262066"/>
                  <a:pt x="5854673" y="2308324"/>
                </a:cubicBezTo>
                <a:cubicBezTo>
                  <a:pt x="5701207" y="2354582"/>
                  <a:pt x="5479025" y="2303032"/>
                  <a:pt x="5160654" y="2308324"/>
                </a:cubicBezTo>
                <a:cubicBezTo>
                  <a:pt x="4842283" y="2313616"/>
                  <a:pt x="4861398" y="2286121"/>
                  <a:pt x="4769156" y="2308324"/>
                </a:cubicBezTo>
                <a:cubicBezTo>
                  <a:pt x="4676914" y="2330527"/>
                  <a:pt x="4306504" y="2277676"/>
                  <a:pt x="4075137" y="2308324"/>
                </a:cubicBezTo>
                <a:cubicBezTo>
                  <a:pt x="3843770" y="2338972"/>
                  <a:pt x="3860633" y="2282667"/>
                  <a:pt x="3784480" y="2308324"/>
                </a:cubicBezTo>
                <a:cubicBezTo>
                  <a:pt x="3708327" y="2333981"/>
                  <a:pt x="3303978" y="2228816"/>
                  <a:pt x="3090461" y="2308324"/>
                </a:cubicBezTo>
                <a:cubicBezTo>
                  <a:pt x="2876944" y="2387832"/>
                  <a:pt x="2833210" y="2274802"/>
                  <a:pt x="2698963" y="2308324"/>
                </a:cubicBezTo>
                <a:cubicBezTo>
                  <a:pt x="2564716" y="2341846"/>
                  <a:pt x="2475170" y="2285348"/>
                  <a:pt x="2408305" y="2308324"/>
                </a:cubicBezTo>
                <a:cubicBezTo>
                  <a:pt x="2341440" y="2331300"/>
                  <a:pt x="2192814" y="2290241"/>
                  <a:pt x="2016807" y="2308324"/>
                </a:cubicBezTo>
                <a:cubicBezTo>
                  <a:pt x="1840800" y="2326407"/>
                  <a:pt x="1600907" y="2293939"/>
                  <a:pt x="1322788" y="2308324"/>
                </a:cubicBezTo>
                <a:cubicBezTo>
                  <a:pt x="1044669" y="2322709"/>
                  <a:pt x="1121700" y="2275295"/>
                  <a:pt x="931290" y="2308324"/>
                </a:cubicBezTo>
                <a:cubicBezTo>
                  <a:pt x="740880" y="2341353"/>
                  <a:pt x="779375" y="2291230"/>
                  <a:pt x="640633" y="2308324"/>
                </a:cubicBezTo>
                <a:cubicBezTo>
                  <a:pt x="501891" y="2325418"/>
                  <a:pt x="210513" y="2251127"/>
                  <a:pt x="0" y="2308324"/>
                </a:cubicBezTo>
                <a:cubicBezTo>
                  <a:pt x="-10851" y="2105663"/>
                  <a:pt x="58585" y="1968259"/>
                  <a:pt x="0" y="1754326"/>
                </a:cubicBezTo>
                <a:cubicBezTo>
                  <a:pt x="-58585" y="1540393"/>
                  <a:pt x="9234" y="1459320"/>
                  <a:pt x="0" y="1246495"/>
                </a:cubicBezTo>
                <a:cubicBezTo>
                  <a:pt x="-9234" y="1033670"/>
                  <a:pt x="32271" y="833042"/>
                  <a:pt x="0" y="669414"/>
                </a:cubicBezTo>
                <a:cubicBezTo>
                  <a:pt x="-32271" y="505786"/>
                  <a:pt x="953" y="249226"/>
                  <a:pt x="0" y="0"/>
                </a:cubicBezTo>
                <a:close/>
              </a:path>
            </a:pathLst>
          </a:custGeom>
          <a:solidFill>
            <a:schemeClr val="bg1">
              <a:lumMod val="85000"/>
            </a:schemeClr>
          </a:solidFill>
          <a:ln w="25400">
            <a:solidFill>
              <a:srgbClr val="72373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3600" b="0" i="0" u="none" strike="noStrike" baseline="0" dirty="0">
                <a:solidFill>
                  <a:srgbClr val="723736"/>
                </a:solidFill>
                <a:latin typeface="Arno Pro Smbd Display" panose="02020702050506090403" pitchFamily="18" charset="0"/>
              </a:rPr>
              <a:t>“. . . according to my earnest expectation and hope that in nothing I shall be ashamed, but with all boldness, as always, so now also </a:t>
            </a:r>
            <a:r>
              <a:rPr lang="en-US" sz="3600" i="0" u="none" strike="noStrike" baseline="0" dirty="0">
                <a:solidFill>
                  <a:srgbClr val="723736"/>
                </a:solidFill>
                <a:latin typeface="Arno Pro Smbd Display" panose="02020702050506090403" pitchFamily="18" charset="0"/>
              </a:rPr>
              <a:t>Christ will be magnified in my body, whether by life or by death</a:t>
            </a:r>
            <a:r>
              <a:rPr lang="en-US" sz="3600" b="0" i="0" u="none" strike="noStrike" baseline="0" dirty="0">
                <a:solidFill>
                  <a:srgbClr val="723736"/>
                </a:solidFill>
                <a:latin typeface="Arno Pro Smbd Display" panose="02020702050506090403" pitchFamily="18" charset="0"/>
              </a:rPr>
              <a:t>” (1:20).</a:t>
            </a:r>
            <a:endParaRPr lang="en-US" sz="3600" dirty="0">
              <a:solidFill>
                <a:srgbClr val="723736"/>
              </a:solidFill>
              <a:latin typeface="Arno Pro Smbd Display" panose="02020702050506090403" pitchFamily="18" charset="0"/>
            </a:endParaRPr>
          </a:p>
        </p:txBody>
      </p:sp>
    </p:spTree>
    <p:extLst>
      <p:ext uri="{BB962C8B-B14F-4D97-AF65-F5344CB8AC3E}">
        <p14:creationId xmlns:p14="http://schemas.microsoft.com/office/powerpoint/2010/main" val="97178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C767-BB02-9BDB-ABBC-4F546C9516DA}"/>
              </a:ext>
            </a:extLst>
          </p:cNvPr>
          <p:cNvSpPr>
            <a:spLocks noGrp="1"/>
          </p:cNvSpPr>
          <p:nvPr>
            <p:ph type="title"/>
          </p:nvPr>
        </p:nvSpPr>
        <p:spPr/>
        <p:txBody>
          <a:bodyPr/>
          <a:lstStyle/>
          <a:p>
            <a:r>
              <a:rPr lang="en-US" dirty="0"/>
              <a:t>Being Single-Minded</a:t>
            </a:r>
          </a:p>
        </p:txBody>
      </p:sp>
      <p:sp>
        <p:nvSpPr>
          <p:cNvPr id="3" name="Content Placeholder 2">
            <a:extLst>
              <a:ext uri="{FF2B5EF4-FFF2-40B4-BE49-F238E27FC236}">
                <a16:creationId xmlns:a16="http://schemas.microsoft.com/office/drawing/2014/main" id="{1A17E6DE-1EBC-3E5C-EEF6-5FBAE4C317FB}"/>
              </a:ext>
            </a:extLst>
          </p:cNvPr>
          <p:cNvSpPr>
            <a:spLocks noGrp="1"/>
          </p:cNvSpPr>
          <p:nvPr>
            <p:ph idx="1"/>
          </p:nvPr>
        </p:nvSpPr>
        <p:spPr/>
        <p:txBody>
          <a:bodyPr/>
          <a:lstStyle/>
          <a:p>
            <a:r>
              <a:rPr lang="en-US" dirty="0"/>
              <a:t>Jesus taught His disciples to be single-minded.</a:t>
            </a:r>
          </a:p>
          <a:p>
            <a:pPr lvl="1"/>
            <a:r>
              <a:rPr lang="en-US" dirty="0"/>
              <a:t>“For where your treasure is, there your heart will be also. The lamp of the body is the eye. If therefore your eye is good, your whole body will be full of light. But if your eye is bad, your whole body will be full of darkness. If therefore the light that is in you is darkness, how great is that darkness!” (Matt. 6:21-23).</a:t>
            </a:r>
          </a:p>
          <a:p>
            <a:r>
              <a:rPr lang="en-US" dirty="0"/>
              <a:t>What Jesus expressed is not just for super-Christians; it is for all Christians. Our purpose in life is to serve Jesus.</a:t>
            </a:r>
          </a:p>
        </p:txBody>
      </p:sp>
    </p:spTree>
    <p:extLst>
      <p:ext uri="{BB962C8B-B14F-4D97-AF65-F5344CB8AC3E}">
        <p14:creationId xmlns:p14="http://schemas.microsoft.com/office/powerpoint/2010/main" val="37030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5230-DC7E-B513-D111-D9C47AF83B84}"/>
              </a:ext>
            </a:extLst>
          </p:cNvPr>
          <p:cNvSpPr>
            <a:spLocks noGrp="1"/>
          </p:cNvSpPr>
          <p:nvPr>
            <p:ph type="title"/>
          </p:nvPr>
        </p:nvSpPr>
        <p:spPr/>
        <p:txBody>
          <a:bodyPr/>
          <a:lstStyle/>
          <a:p>
            <a:r>
              <a:rPr lang="en-US" dirty="0"/>
              <a:t>Luke 9:57-62</a:t>
            </a:r>
          </a:p>
        </p:txBody>
      </p:sp>
      <p:sp>
        <p:nvSpPr>
          <p:cNvPr id="3" name="Content Placeholder 2">
            <a:extLst>
              <a:ext uri="{FF2B5EF4-FFF2-40B4-BE49-F238E27FC236}">
                <a16:creationId xmlns:a16="http://schemas.microsoft.com/office/drawing/2014/main" id="{AFBE9852-0D56-C88E-0942-405B18D790CF}"/>
              </a:ext>
            </a:extLst>
          </p:cNvPr>
          <p:cNvSpPr>
            <a:spLocks noGrp="1"/>
          </p:cNvSpPr>
          <p:nvPr>
            <p:ph idx="1"/>
          </p:nvPr>
        </p:nvSpPr>
        <p:spPr/>
        <p:txBody>
          <a:bodyPr/>
          <a:lstStyle/>
          <a:p>
            <a:r>
              <a:rPr lang="en-US" dirty="0"/>
              <a:t>“Now it happened as they journeyed on the road, that someone said to Him, ‘Lord, I will follow You wherever You go.’ And Jesus said to him, ‘Foxes have holes and birds of the air have nests, but the Son of Man has nowhere to lay His head.’ Then He said to another, ‘Follow Me.’ But he said, ‘Lord, let me first go and bury my father.’ Jesus said to him, ‘Let the dead bury their own dead, but you go and preach the kingdom of God.’ And another also said, ‘Lord, I will follow You, but let me first go and bid them farewell who are at my house.’ But Jesus said to him, ‘No one, having put his hand to the plow, and looking back, is fit for the kingdom of God’” (Luke 9:57-62).</a:t>
            </a:r>
          </a:p>
        </p:txBody>
      </p:sp>
    </p:spTree>
    <p:extLst>
      <p:ext uri="{BB962C8B-B14F-4D97-AF65-F5344CB8AC3E}">
        <p14:creationId xmlns:p14="http://schemas.microsoft.com/office/powerpoint/2010/main" val="105117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301C-63C5-85D1-BE6F-F1A3CF718B0E}"/>
              </a:ext>
            </a:extLst>
          </p:cNvPr>
          <p:cNvSpPr>
            <a:spLocks noGrp="1"/>
          </p:cNvSpPr>
          <p:nvPr>
            <p:ph type="title"/>
          </p:nvPr>
        </p:nvSpPr>
        <p:spPr/>
        <p:txBody>
          <a:bodyPr/>
          <a:lstStyle/>
          <a:p>
            <a:r>
              <a:rPr lang="en-US" dirty="0"/>
              <a:t>To the Rich Young Ruler</a:t>
            </a:r>
          </a:p>
        </p:txBody>
      </p:sp>
      <p:sp>
        <p:nvSpPr>
          <p:cNvPr id="3" name="Content Placeholder 2">
            <a:extLst>
              <a:ext uri="{FF2B5EF4-FFF2-40B4-BE49-F238E27FC236}">
                <a16:creationId xmlns:a16="http://schemas.microsoft.com/office/drawing/2014/main" id="{C10E0475-FEC7-80EB-63C1-6CD76FB3C658}"/>
              </a:ext>
            </a:extLst>
          </p:cNvPr>
          <p:cNvSpPr>
            <a:spLocks noGrp="1"/>
          </p:cNvSpPr>
          <p:nvPr>
            <p:ph idx="1"/>
          </p:nvPr>
        </p:nvSpPr>
        <p:spPr/>
        <p:txBody>
          <a:bodyPr/>
          <a:lstStyle/>
          <a:p>
            <a:r>
              <a:rPr lang="en-US" dirty="0"/>
              <a:t>“If you want to be perfect, go, sell what you have and give to the poor, and you will have treasure in heaven; and come, follow Me.” (Matt 19:21). </a:t>
            </a:r>
          </a:p>
          <a:p>
            <a:pPr lvl="1"/>
            <a:r>
              <a:rPr lang="en-US" dirty="0"/>
              <a:t>Unfortunately, the young man heard that saying and chose not to follow Jesus. He went away sorrowful, for he had great possessions (Matt. 19:22).</a:t>
            </a:r>
          </a:p>
          <a:p>
            <a:r>
              <a:rPr lang="en-US" dirty="0"/>
              <a:t>Just a few verses later Jesus said, “And everyone who has left houses or brothers or sisters or father or mother or wife or children or lands, for My name’s sake, shall receive a hundredfold, and inherit eternal life” (Matt. 19:29).</a:t>
            </a:r>
          </a:p>
          <a:p>
            <a:endParaRPr lang="en-US" dirty="0"/>
          </a:p>
        </p:txBody>
      </p:sp>
    </p:spTree>
    <p:extLst>
      <p:ext uri="{BB962C8B-B14F-4D97-AF65-F5344CB8AC3E}">
        <p14:creationId xmlns:p14="http://schemas.microsoft.com/office/powerpoint/2010/main" val="58847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5322-8E4B-CB48-BCA8-704974C347D2}"/>
              </a:ext>
            </a:extLst>
          </p:cNvPr>
          <p:cNvSpPr>
            <a:spLocks noGrp="1"/>
          </p:cNvSpPr>
          <p:nvPr>
            <p:ph type="title"/>
          </p:nvPr>
        </p:nvSpPr>
        <p:spPr/>
        <p:txBody>
          <a:bodyPr/>
          <a:lstStyle/>
          <a:p>
            <a:r>
              <a:rPr lang="en-US" dirty="0"/>
              <a:t>Paul Had Made His Choice</a:t>
            </a:r>
          </a:p>
        </p:txBody>
      </p:sp>
      <p:sp>
        <p:nvSpPr>
          <p:cNvPr id="3" name="Content Placeholder 2">
            <a:extLst>
              <a:ext uri="{FF2B5EF4-FFF2-40B4-BE49-F238E27FC236}">
                <a16:creationId xmlns:a16="http://schemas.microsoft.com/office/drawing/2014/main" id="{B38CF308-5B42-1385-7007-C4940D97A9EC}"/>
              </a:ext>
            </a:extLst>
          </p:cNvPr>
          <p:cNvSpPr>
            <a:spLocks noGrp="1"/>
          </p:cNvSpPr>
          <p:nvPr>
            <p:ph idx="1"/>
          </p:nvPr>
        </p:nvSpPr>
        <p:spPr/>
        <p:txBody>
          <a:bodyPr>
            <a:normAutofit fontScale="92500"/>
          </a:bodyPr>
          <a:lstStyle/>
          <a:p>
            <a:r>
              <a:rPr lang="en-US" dirty="0"/>
              <a:t>Long before his arrest and imprisonment in a Roman prison, Paul had made the choice to make Jesus the Lord of His life.</a:t>
            </a:r>
          </a:p>
          <a:p>
            <a:pPr lvl="1"/>
            <a:r>
              <a:rPr lang="en-US" dirty="0"/>
              <a:t>“But when it pleased God, who separated me from my mother’s womb and called me through His grace, to reveal His Son in me, that I might preach Him among the Gentiles, I did not immediately confer with flesh and blood, nor did I go up to Jerusalem to those who were apostles before me. . .” (Gal. 1:15-17).</a:t>
            </a:r>
          </a:p>
          <a:p>
            <a:pPr lvl="1"/>
            <a:r>
              <a:rPr lang="en-US" dirty="0"/>
              <a:t>He told the Galatians, “I have been crucified with Christ; it is no longer I who live, but Christ lives in me; and the life which I now live in the flesh I live by faith in the Son of God, who loved me and gave Himself for me” (Gal. 2:20).</a:t>
            </a:r>
          </a:p>
          <a:p>
            <a:r>
              <a:rPr lang="en-US" dirty="0"/>
              <a:t>What Paul had determined—that Christ was going to be magnified in his body, whether by life or by death—is the same commitment God expects of each of us.</a:t>
            </a:r>
          </a:p>
        </p:txBody>
      </p:sp>
    </p:spTree>
    <p:extLst>
      <p:ext uri="{BB962C8B-B14F-4D97-AF65-F5344CB8AC3E}">
        <p14:creationId xmlns:p14="http://schemas.microsoft.com/office/powerpoint/2010/main" val="30628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329</TotalTime>
  <Words>2785</Words>
  <Application>Microsoft Office PowerPoint</Application>
  <PresentationFormat>Widescreen</PresentationFormat>
  <Paragraphs>84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Arno Pro Smbd Display</vt:lpstr>
      <vt:lpstr>Source Sans Pro Black</vt:lpstr>
      <vt:lpstr>Source Sans Pro Semibold</vt:lpstr>
      <vt:lpstr>Office Theme</vt:lpstr>
      <vt:lpstr>PowerPoint Presentation</vt:lpstr>
      <vt:lpstr>Difficult Circumstances</vt:lpstr>
      <vt:lpstr>Philippians 1:18-24</vt:lpstr>
      <vt:lpstr>PowerPoint Presentation</vt:lpstr>
      <vt:lpstr>I. Paul’s Single Purpose in Life</vt:lpstr>
      <vt:lpstr>Being Single-Minded</vt:lpstr>
      <vt:lpstr>Luke 9:57-62</vt:lpstr>
      <vt:lpstr>To the Rich Young Ruler</vt:lpstr>
      <vt:lpstr>Paul Had Made His Choice</vt:lpstr>
      <vt:lpstr>II. For Me to Live Is Christ</vt:lpstr>
      <vt:lpstr>Two Choices</vt:lpstr>
      <vt:lpstr>A. Accept the Lordship of Jesus over my life.</vt:lpstr>
      <vt:lpstr>What Jesus Expects of Me</vt:lpstr>
      <vt:lpstr>B. My Moral Choices Have Been Made</vt:lpstr>
      <vt:lpstr>C. My Conduct toward Others – Love Each Other</vt:lpstr>
      <vt:lpstr>D. My Choices for Worship</vt:lpstr>
      <vt:lpstr>III. For Me to Die Is Gain</vt:lpstr>
      <vt:lpstr>He Knew That His Death Might Be Required</vt:lpstr>
      <vt:lpstr>He Knew What Lay Ahead for Christians</vt:lpstr>
      <vt:lpstr>He Knew What Lay Ahead for Christians</vt:lpstr>
      <vt:lpstr>The White-Robed Saints</vt:lpstr>
      <vt:lpstr>After Judgment: Heaven</vt:lpstr>
      <vt:lpstr>Conclusion</vt:lpstr>
      <vt:lpstr>Paul’s Dilemma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59</cp:revision>
  <dcterms:created xsi:type="dcterms:W3CDTF">2022-05-27T13:44:17Z</dcterms:created>
  <dcterms:modified xsi:type="dcterms:W3CDTF">2022-09-04T10:49:57Z</dcterms:modified>
</cp:coreProperties>
</file>