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77" r:id="rId2"/>
    <p:sldId id="256" r:id="rId3"/>
    <p:sldId id="257" r:id="rId4"/>
    <p:sldId id="260" r:id="rId5"/>
    <p:sldId id="274" r:id="rId6"/>
    <p:sldId id="261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3" r:id="rId16"/>
    <p:sldId id="271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33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12776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993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993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68477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A7CF7-DADF-42BD-AB8B-A7D908507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E07F1-814E-4B16-B822-406302D72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F3364-B46D-4817-8FEA-6E59AB548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655B9-0874-42C5-9F48-055079B7A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88916-1CC2-4714-88F9-A21565673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81E3F-FEDD-4192-ADDA-301801387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8B445-7B47-457E-B7BB-FFCD1D7FA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2CDFD-7F78-442A-AB4D-042EDFA14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5AA16-2ABD-4DD9-A688-4289FFE0A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95FC5-0AEC-477C-90B2-F917E3BA8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68E01-D9D3-422E-B248-48FC20A72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9656233" cy="1981200"/>
            <a:chOff x="0" y="0"/>
            <a:chExt cx="4562" cy="1248"/>
          </a:xfrm>
        </p:grpSpPr>
        <p:sp>
          <p:nvSpPr>
            <p:cNvPr id="39833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834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98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983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83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83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83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58CF2335-F42E-4F6D-B51D-19063507C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2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8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98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98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98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98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42" grpId="0" build="p">
        <p:tmplLst>
          <p:tmpl lvl="1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83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9834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83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9834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83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9834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83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9834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83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9834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364056-3D0D-F2C1-B34F-E043BB733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372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207962"/>
          </a:xfrm>
        </p:spPr>
        <p:txBody>
          <a:bodyPr/>
          <a:lstStyle/>
          <a:p>
            <a:pPr eaLnBrk="1" hangingPunct="1">
              <a:defRPr/>
            </a:pPr>
            <a:endParaRPr lang="en-US" sz="4000" dirty="0"/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066800"/>
            <a:ext cx="10287000" cy="5511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“A Roman implement for severe bodily punishment….It consisted of a handle, to which several cords or leather thongs were affixed, which were weighted with jagged pieces of bone or metal, to make the blow more painful or effective….The victim was tied to a post [or suspended in air]….In the tense position of the body, the effect can easily be imagined.” ISBE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175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 Sufferings of Jesus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229600" cy="5308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Betrayed by a friend.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Other friends deserted Him.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Arrested as a common criminal.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Subjected to degrading treatment.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A murderer was preferred over Him.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Scourged. Matt. 27:26</a:t>
            </a:r>
          </a:p>
          <a:p>
            <a:pPr eaLnBrk="1" hangingPunct="1">
              <a:defRPr/>
            </a:pPr>
            <a:r>
              <a:rPr lang="en-US" dirty="0"/>
              <a:t>The crown of thorns. Matt. 27:27-31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 Sufferings of Jesus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100" dirty="0">
                <a:solidFill>
                  <a:srgbClr val="C0C0C0"/>
                </a:solidFill>
              </a:rPr>
              <a:t>Betrayed by a friend. Matt. 26:47-50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100" dirty="0">
                <a:solidFill>
                  <a:srgbClr val="C0C0C0"/>
                </a:solidFill>
              </a:rPr>
              <a:t>Other friends deserted Him. Matt. 26:56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100" dirty="0">
                <a:solidFill>
                  <a:srgbClr val="C0C0C0"/>
                </a:solidFill>
              </a:rPr>
              <a:t>Arrested as a common criminal.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100" dirty="0">
                <a:solidFill>
                  <a:srgbClr val="C0C0C0"/>
                </a:solidFill>
              </a:rPr>
              <a:t>Subjected to degrading treatment.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100" dirty="0">
                <a:solidFill>
                  <a:srgbClr val="C0C0C0"/>
                </a:solidFill>
              </a:rPr>
              <a:t>A murderer was preferred over Him.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100" dirty="0">
                <a:solidFill>
                  <a:srgbClr val="C0C0C0"/>
                </a:solidFill>
              </a:rPr>
              <a:t>Scourged. Matt. 27:26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100" dirty="0">
                <a:solidFill>
                  <a:srgbClr val="C0C0C0"/>
                </a:solidFill>
              </a:rPr>
              <a:t>The crown of thorns. Matt. 27:27-31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100" dirty="0"/>
              <a:t>Carrying His cross.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effectLst/>
              </a:rPr>
              <a:t>The Crucifixion Itself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8229600" cy="4191000"/>
          </a:xfrm>
        </p:spPr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8C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print"/>
          <a:srcRect/>
          <a:stretch>
            <a:fillRect b="-12582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6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What Does the Cross Mean?</a:t>
            </a:r>
          </a:p>
        </p:txBody>
      </p:sp>
      <p:sp>
        <p:nvSpPr>
          <p:cNvPr id="4382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2133600"/>
            <a:ext cx="8610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God so loved. John 3:16</a:t>
            </a:r>
          </a:p>
          <a:p>
            <a:pPr eaLnBrk="1" hangingPunct="1">
              <a:defRPr/>
            </a:pPr>
            <a:r>
              <a:rPr lang="en-US" sz="3200" dirty="0"/>
              <a:t>The God who hated sin chose to offer the propitiation. Rom. 3:23-26</a:t>
            </a:r>
          </a:p>
          <a:p>
            <a:pPr eaLnBrk="1" hangingPunct="1">
              <a:defRPr/>
            </a:pPr>
            <a:r>
              <a:rPr lang="en-US" sz="3200" dirty="0"/>
              <a:t>Love for a rebellious world. Rom. 5:8-10</a:t>
            </a:r>
          </a:p>
          <a:p>
            <a:pPr eaLnBrk="1" hangingPunct="1">
              <a:defRPr/>
            </a:pPr>
            <a:r>
              <a:rPr lang="en-US" sz="3200" dirty="0"/>
              <a:t>The greatest of all loves. John 15:12-13</a:t>
            </a:r>
          </a:p>
          <a:p>
            <a:pPr eaLnBrk="1" hangingPunct="1">
              <a:defRPr/>
            </a:pPr>
            <a:r>
              <a:rPr lang="en-US" sz="3200" dirty="0"/>
              <a:t>Don’t forget Gethsemane.</a:t>
            </a:r>
          </a:p>
          <a:p>
            <a:pPr eaLnBrk="1" hangingPunct="1">
              <a:defRPr/>
            </a:pPr>
            <a:r>
              <a:rPr lang="en-US" sz="3200" dirty="0"/>
              <a:t>Sin demanded this sacrifice. Matt. 26:28; Rev. 1:5</a:t>
            </a:r>
          </a:p>
        </p:txBody>
      </p:sp>
      <p:sp>
        <p:nvSpPr>
          <p:cNvPr id="4382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3106400" y="7010400"/>
            <a:ext cx="4038600" cy="4495800"/>
          </a:xfrm>
        </p:spPr>
        <p:txBody>
          <a:bodyPr/>
          <a:lstStyle/>
          <a:p>
            <a:pPr lvl="1" eaLnBrk="1" hangingPunct="1">
              <a:defRPr/>
            </a:pPr>
            <a:endParaRPr lang="en-US" sz="2000"/>
          </a:p>
        </p:txBody>
      </p:sp>
      <p:sp>
        <p:nvSpPr>
          <p:cNvPr id="438279" name="Text Box 7"/>
          <p:cNvSpPr txBox="1">
            <a:spLocks noChangeArrowheads="1"/>
          </p:cNvSpPr>
          <p:nvPr/>
        </p:nvSpPr>
        <p:spPr bwMode="auto">
          <a:xfrm>
            <a:off x="1981200" y="1143000"/>
            <a:ext cx="8229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Love!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10439400" y="0"/>
            <a:ext cx="228600" cy="6858000"/>
          </a:xfrm>
          <a:prstGeom prst="rect">
            <a:avLst/>
          </a:prstGeom>
          <a:solidFill>
            <a:srgbClr val="663300"/>
          </a:solidFill>
          <a:ln w="9525" algn="ctr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1524000" y="0"/>
            <a:ext cx="228600" cy="6858000"/>
          </a:xfrm>
          <a:prstGeom prst="rect">
            <a:avLst/>
          </a:prstGeom>
          <a:solidFill>
            <a:srgbClr val="663300"/>
          </a:solidFill>
          <a:ln w="9525" algn="ctr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8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8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38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438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438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38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438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438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print"/>
          <a:srcRect/>
          <a:stretch>
            <a:fillRect b="-12582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229600" cy="1473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What Does the Cross Mean?</a:t>
            </a:r>
            <a:br>
              <a:rPr lang="en-US" sz="4000" dirty="0"/>
            </a:br>
            <a:r>
              <a:rPr lang="en-US" sz="3600" dirty="0"/>
              <a:t>Love!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828800"/>
            <a:ext cx="86868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/>
              <a:t>God loved a rebellious world. John 3:16</a:t>
            </a:r>
          </a:p>
          <a:p>
            <a:pPr eaLnBrk="1" hangingPunct="1">
              <a:defRPr/>
            </a:pPr>
            <a:r>
              <a:rPr lang="en-US" sz="3000" dirty="0"/>
              <a:t>Sin demanded this sacrifice. Matt. 26:28</a:t>
            </a:r>
          </a:p>
          <a:p>
            <a:pPr eaLnBrk="1" hangingPunct="1">
              <a:defRPr/>
            </a:pPr>
            <a:r>
              <a:rPr lang="en-US" sz="3000" dirty="0"/>
              <a:t>How does this affect you?</a:t>
            </a:r>
          </a:p>
          <a:p>
            <a:pPr eaLnBrk="1" hangingPunct="1">
              <a:defRPr/>
            </a:pPr>
            <a:r>
              <a:rPr lang="en-US" sz="3000" dirty="0"/>
              <a:t>Does it inspire you to love Him? 1 John 5:3</a:t>
            </a:r>
          </a:p>
          <a:p>
            <a:pPr eaLnBrk="1" hangingPunct="1">
              <a:defRPr/>
            </a:pPr>
            <a:r>
              <a:rPr lang="en-US" sz="3000" dirty="0"/>
              <a:t>Will you become a Christian?</a:t>
            </a:r>
          </a:p>
          <a:p>
            <a:pPr eaLnBrk="1" hangingPunct="1">
              <a:defRPr/>
            </a:pPr>
            <a:r>
              <a:rPr lang="en-US" sz="3000" dirty="0"/>
              <a:t>If already a Christian, will you become more faithful?</a:t>
            </a:r>
          </a:p>
          <a:p>
            <a:pPr eaLnBrk="1" hangingPunct="1">
              <a:defRPr/>
            </a:pPr>
            <a:r>
              <a:rPr lang="en-US" sz="3000" dirty="0"/>
              <a:t>Will you be obedient? Phil. 2:8</a:t>
            </a:r>
          </a:p>
        </p:txBody>
      </p:sp>
      <p:sp>
        <p:nvSpPr>
          <p:cNvPr id="4474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3106400" y="7010400"/>
            <a:ext cx="4038600" cy="4495800"/>
          </a:xfrm>
        </p:spPr>
        <p:txBody>
          <a:bodyPr/>
          <a:lstStyle/>
          <a:p>
            <a:pPr lvl="1" eaLnBrk="1" hangingPunct="1">
              <a:defRPr/>
            </a:pPr>
            <a:endParaRPr lang="en-US" sz="2000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10439400" y="0"/>
            <a:ext cx="228600" cy="6858000"/>
          </a:xfrm>
          <a:prstGeom prst="rect">
            <a:avLst/>
          </a:prstGeom>
          <a:solidFill>
            <a:srgbClr val="663300"/>
          </a:solidFill>
          <a:ln w="9525" algn="ctr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1524000" y="0"/>
            <a:ext cx="228600" cy="6858000"/>
          </a:xfrm>
          <a:prstGeom prst="rect">
            <a:avLst/>
          </a:prstGeom>
          <a:solidFill>
            <a:srgbClr val="663300"/>
          </a:solidFill>
          <a:ln w="9525" algn="ctr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4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47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447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447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 b="-12582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Conclusion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828800"/>
            <a:ext cx="81534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Please don’t live so as to make His death meaningless. Heb. 10:26-31</a:t>
            </a:r>
          </a:p>
          <a:p>
            <a:pPr eaLnBrk="1" hangingPunct="1">
              <a:defRPr/>
            </a:pPr>
            <a:r>
              <a:rPr lang="en-US" sz="3200" dirty="0"/>
              <a:t>Will you come to that sacrificial death now?</a:t>
            </a:r>
          </a:p>
          <a:p>
            <a:pPr lvl="1" eaLnBrk="1" hangingPunct="1">
              <a:defRPr/>
            </a:pPr>
            <a:r>
              <a:rPr lang="en-US" sz="2800" dirty="0"/>
              <a:t>1 John 1:7-9</a:t>
            </a:r>
          </a:p>
          <a:p>
            <a:pPr lvl="1" eaLnBrk="1" hangingPunct="1">
              <a:defRPr/>
            </a:pPr>
            <a:r>
              <a:rPr lang="en-US" sz="2800" dirty="0"/>
              <a:t>Romans 6:3-4; Mark 16:15-16</a:t>
            </a:r>
          </a:p>
        </p:txBody>
      </p:sp>
      <p:sp>
        <p:nvSpPr>
          <p:cNvPr id="4454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3106400" y="7010400"/>
            <a:ext cx="4038600" cy="4495800"/>
          </a:xfrm>
        </p:spPr>
        <p:txBody>
          <a:bodyPr/>
          <a:lstStyle/>
          <a:p>
            <a:pPr lvl="1" eaLnBrk="1" hangingPunct="1">
              <a:defRPr/>
            </a:pPr>
            <a:endParaRPr lang="en-US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10439400" y="0"/>
            <a:ext cx="228600" cy="6858000"/>
          </a:xfrm>
          <a:prstGeom prst="rect">
            <a:avLst/>
          </a:prstGeom>
          <a:solidFill>
            <a:srgbClr val="663300"/>
          </a:solidFill>
          <a:ln w="9525" algn="ctr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1524000" y="0"/>
            <a:ext cx="228600" cy="6858000"/>
          </a:xfrm>
          <a:prstGeom prst="rect">
            <a:avLst/>
          </a:prstGeom>
          <a:solidFill>
            <a:srgbClr val="663300"/>
          </a:solidFill>
          <a:ln w="9525" algn="ctr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768476"/>
            <a:ext cx="86868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/>
              <a:t>What Should the Cross </a:t>
            </a:r>
            <a:br>
              <a:rPr lang="en-US" sz="4800" dirty="0"/>
            </a:br>
            <a:r>
              <a:rPr lang="en-US" sz="4800" dirty="0"/>
              <a:t>Mean to Me?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Who Was Crucified?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perfectly innocent man who had done no wrong.</a:t>
            </a:r>
          </a:p>
          <a:p>
            <a:pPr eaLnBrk="1" hangingPunct="1">
              <a:defRPr/>
            </a:pPr>
            <a:r>
              <a:rPr lang="en-US" dirty="0"/>
              <a:t>Admitted by the one who ordered His death. </a:t>
            </a:r>
            <a:br>
              <a:rPr lang="en-US" dirty="0"/>
            </a:br>
            <a:r>
              <a:rPr lang="en-US" dirty="0"/>
              <a:t>Matt. 27:23-24</a:t>
            </a:r>
          </a:p>
          <a:p>
            <a:pPr lvl="1" eaLnBrk="1" hangingPunct="1">
              <a:defRPr/>
            </a:pPr>
            <a:r>
              <a:rPr lang="en-US" dirty="0"/>
              <a:t>Not only legally innocent, but morally and spiritually pure. </a:t>
            </a:r>
            <a:br>
              <a:rPr lang="en-US" dirty="0"/>
            </a:br>
            <a:r>
              <a:rPr lang="en-US" dirty="0"/>
              <a:t>Heb. 4:14, 15; 1 Pet. 2:22</a:t>
            </a:r>
          </a:p>
          <a:p>
            <a:pPr eaLnBrk="1" hangingPunct="1">
              <a:defRPr/>
            </a:pPr>
            <a:r>
              <a:rPr lang="en-US" dirty="0"/>
              <a:t>Went about doing good. Acts 10:38</a:t>
            </a:r>
          </a:p>
          <a:p>
            <a:pPr eaLnBrk="1" hangingPunct="1">
              <a:defRPr/>
            </a:pPr>
            <a:r>
              <a:rPr lang="en-US" dirty="0"/>
              <a:t>The Son of God. John 1:1-3, 14</a:t>
            </a:r>
          </a:p>
          <a:p>
            <a:pPr lvl="1" eaLnBrk="1" hangingPunct="1">
              <a:defRPr/>
            </a:pPr>
            <a:r>
              <a:rPr lang="en-US" dirty="0"/>
              <a:t>At the cross, the creature killed his Creator.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Sufferings of Jesus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Betrayed by a friend. Matt. 26:47-50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Sufferings of Jesus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Betrayed by a friend. Matt. 26:47-50</a:t>
            </a:r>
          </a:p>
          <a:p>
            <a:pPr eaLnBrk="1" hangingPunct="1">
              <a:defRPr/>
            </a:pPr>
            <a:r>
              <a:rPr lang="en-US" dirty="0"/>
              <a:t>Other friends deserted Him. Matt. 26:56</a:t>
            </a:r>
          </a:p>
          <a:p>
            <a:pPr lvl="1" eaLnBrk="1" hangingPunct="1">
              <a:defRPr/>
            </a:pPr>
            <a:r>
              <a:rPr lang="en-US" dirty="0"/>
              <a:t>Peter and John followed Him to the high priest’s house, but neither stood up for Him.</a:t>
            </a:r>
          </a:p>
          <a:p>
            <a:pPr lvl="1" eaLnBrk="1" hangingPunct="1">
              <a:defRPr/>
            </a:pPr>
            <a:r>
              <a:rPr lang="en-US" dirty="0"/>
              <a:t>Peter denied Him. Matt. 26:69-75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" dur="500"/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Sufferings of Jesus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600200"/>
            <a:ext cx="8610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Betrayed by a friend.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Other friends deserted Him. Matt. 26:56</a:t>
            </a:r>
          </a:p>
          <a:p>
            <a:pPr eaLnBrk="1" hangingPunct="1">
              <a:defRPr/>
            </a:pPr>
            <a:r>
              <a:rPr lang="en-US" dirty="0"/>
              <a:t>Arrested as a common criminal. Matt. 26:55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Sufferings of Jesus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600200"/>
            <a:ext cx="8534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Betrayed by a friend.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Other friends deserted Him.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Arrested as a common criminal. Matt. 26:55</a:t>
            </a:r>
          </a:p>
          <a:p>
            <a:pPr eaLnBrk="1" hangingPunct="1">
              <a:defRPr/>
            </a:pPr>
            <a:r>
              <a:rPr lang="en-US" dirty="0"/>
              <a:t>Subjected to degrading treatment.        Matt. 26:67-68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Sufferings of Jesus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Betrayed by a friend.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Other friends deserted Him.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Arrested as a common criminal.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Subjected to degrading treatment.</a:t>
            </a:r>
          </a:p>
          <a:p>
            <a:pPr eaLnBrk="1" hangingPunct="1">
              <a:defRPr/>
            </a:pPr>
            <a:r>
              <a:rPr lang="en-US" dirty="0"/>
              <a:t>A murderer was preferred over Him. </a:t>
            </a:r>
          </a:p>
          <a:p>
            <a:pPr lvl="1" eaLnBrk="1" hangingPunct="1">
              <a:defRPr/>
            </a:pPr>
            <a:r>
              <a:rPr lang="en-US" dirty="0"/>
              <a:t>Matt. 27:15-17, 20-23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Sufferings of Jesus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Betrayed by a friend.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Other friends deserted Him.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Arrested as a common criminal.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Subjected to degrading treatment.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A murderer was preferred over Him.</a:t>
            </a:r>
          </a:p>
          <a:p>
            <a:pPr eaLnBrk="1" hangingPunct="1">
              <a:defRPr/>
            </a:pPr>
            <a:r>
              <a:rPr lang="en-US" dirty="0"/>
              <a:t>Scourged. Matt. 27:26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5" grpId="0" build="p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290</TotalTime>
  <Words>609</Words>
  <Application>Microsoft Office PowerPoint</Application>
  <PresentationFormat>Widescreen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Tahoma</vt:lpstr>
      <vt:lpstr>Wingdings</vt:lpstr>
      <vt:lpstr>Slit</vt:lpstr>
      <vt:lpstr>PowerPoint Presentation</vt:lpstr>
      <vt:lpstr>What Should the Cross  Mean to Me?</vt:lpstr>
      <vt:lpstr>Who Was Crucified?</vt:lpstr>
      <vt:lpstr>The Sufferings of Jesus</vt:lpstr>
      <vt:lpstr>The Sufferings of Jesus</vt:lpstr>
      <vt:lpstr>The Sufferings of Jesus</vt:lpstr>
      <vt:lpstr>The Sufferings of Jesus</vt:lpstr>
      <vt:lpstr>The Sufferings of Jesus</vt:lpstr>
      <vt:lpstr>The Sufferings of Jesus</vt:lpstr>
      <vt:lpstr>PowerPoint Presentation</vt:lpstr>
      <vt:lpstr>The Sufferings of Jesus</vt:lpstr>
      <vt:lpstr>The Sufferings of Jesus</vt:lpstr>
      <vt:lpstr>The Crucifixion Itself</vt:lpstr>
      <vt:lpstr>What Does the Cross Mean?</vt:lpstr>
      <vt:lpstr>What Does the Cross Mean? Love!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Cross—the Great Motivator</dc:title>
  <dc:creator>John R. Gibson</dc:creator>
  <cp:lastModifiedBy>John Gibson</cp:lastModifiedBy>
  <cp:revision>35</cp:revision>
  <cp:lastPrinted>1601-01-01T00:00:00Z</cp:lastPrinted>
  <dcterms:created xsi:type="dcterms:W3CDTF">2005-04-08T19:19:02Z</dcterms:created>
  <dcterms:modified xsi:type="dcterms:W3CDTF">2022-09-15T19:12:39Z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