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8"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A23C30"/>
    <a:srgbClr val="D5684B"/>
    <a:srgbClr val="1D3D81"/>
    <a:srgbClr val="788945"/>
    <a:srgbClr val="CF4B5E"/>
    <a:srgbClr val="462F29"/>
    <a:srgbClr val="EFD0BC"/>
    <a:srgbClr val="FBFCFE"/>
    <a:srgbClr val="D9D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10/9/2022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1">
              <a:lumMod val="85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10/9/2022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B35C-CC5B-0CB9-8CB1-7F4D20648746}"/>
              </a:ext>
            </a:extLst>
          </p:cNvPr>
          <p:cNvSpPr>
            <a:spLocks noGrp="1"/>
          </p:cNvSpPr>
          <p:nvPr>
            <p:ph type="title"/>
          </p:nvPr>
        </p:nvSpPr>
        <p:spPr/>
        <p:txBody>
          <a:bodyPr/>
          <a:lstStyle/>
          <a:p>
            <a:r>
              <a:rPr lang="en-US" dirty="0"/>
              <a:t>“Work Out”</a:t>
            </a:r>
          </a:p>
        </p:txBody>
      </p:sp>
      <p:sp>
        <p:nvSpPr>
          <p:cNvPr id="3" name="Content Placeholder 2">
            <a:extLst>
              <a:ext uri="{FF2B5EF4-FFF2-40B4-BE49-F238E27FC236}">
                <a16:creationId xmlns:a16="http://schemas.microsoft.com/office/drawing/2014/main" id="{2FC71A03-08EE-C959-F5A0-41DD83A100B2}"/>
              </a:ext>
            </a:extLst>
          </p:cNvPr>
          <p:cNvSpPr>
            <a:spLocks noGrp="1"/>
          </p:cNvSpPr>
          <p:nvPr>
            <p:ph idx="1"/>
          </p:nvPr>
        </p:nvSpPr>
        <p:spPr/>
        <p:txBody>
          <a:bodyPr/>
          <a:lstStyle/>
          <a:p>
            <a:r>
              <a:rPr lang="en-US" dirty="0"/>
              <a:t>One shows his obedience to Jesus by “work(</a:t>
            </a:r>
            <a:r>
              <a:rPr lang="en-US" dirty="0" err="1"/>
              <a:t>ing</a:t>
            </a:r>
            <a:r>
              <a:rPr lang="en-US" dirty="0"/>
              <a:t>) out your own salvation.”</a:t>
            </a:r>
          </a:p>
          <a:p>
            <a:r>
              <a:rPr lang="en-US" dirty="0">
                <a:solidFill>
                  <a:srgbClr val="723736"/>
                </a:solidFill>
                <a:latin typeface="+mj-lt"/>
              </a:rPr>
              <a:t>Work out </a:t>
            </a:r>
            <a:r>
              <a:rPr lang="en-US" dirty="0"/>
              <a:t>(</a:t>
            </a:r>
            <a:r>
              <a:rPr lang="en-US" i="1" dirty="0" err="1"/>
              <a:t>katergazomai</a:t>
            </a:r>
            <a:r>
              <a:rPr lang="en-US" dirty="0"/>
              <a:t>) is used in the sense of “to cause a state or condition, bring about, produce, create” (BDAG, 531).</a:t>
            </a:r>
          </a:p>
          <a:p>
            <a:pPr lvl="1"/>
            <a:r>
              <a:rPr lang="en-US" dirty="0"/>
              <a:t>The word is an imperative, the language of commandment. </a:t>
            </a:r>
          </a:p>
          <a:p>
            <a:pPr lvl="1"/>
            <a:r>
              <a:rPr lang="en-US" dirty="0"/>
              <a:t>This is not optional to those who profess allegiance to Jesus.</a:t>
            </a:r>
          </a:p>
        </p:txBody>
      </p:sp>
    </p:spTree>
    <p:extLst>
      <p:ext uri="{BB962C8B-B14F-4D97-AF65-F5344CB8AC3E}">
        <p14:creationId xmlns:p14="http://schemas.microsoft.com/office/powerpoint/2010/main" val="22703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CEAC-E52E-368A-307F-C7285DE702E1}"/>
              </a:ext>
            </a:extLst>
          </p:cNvPr>
          <p:cNvSpPr>
            <a:spLocks noGrp="1"/>
          </p:cNvSpPr>
          <p:nvPr>
            <p:ph type="title"/>
          </p:nvPr>
        </p:nvSpPr>
        <p:spPr/>
        <p:txBody>
          <a:bodyPr/>
          <a:lstStyle/>
          <a:p>
            <a:r>
              <a:rPr lang="en-US" dirty="0"/>
              <a:t>With Fear</a:t>
            </a:r>
          </a:p>
        </p:txBody>
      </p:sp>
      <p:sp>
        <p:nvSpPr>
          <p:cNvPr id="3" name="Content Placeholder 2">
            <a:extLst>
              <a:ext uri="{FF2B5EF4-FFF2-40B4-BE49-F238E27FC236}">
                <a16:creationId xmlns:a16="http://schemas.microsoft.com/office/drawing/2014/main" id="{4FF3C7D7-C8E7-EC6C-0421-13B687868FDD}"/>
              </a:ext>
            </a:extLst>
          </p:cNvPr>
          <p:cNvSpPr>
            <a:spLocks noGrp="1"/>
          </p:cNvSpPr>
          <p:nvPr>
            <p:ph idx="1"/>
          </p:nvPr>
        </p:nvSpPr>
        <p:spPr>
          <a:xfrm>
            <a:off x="838200" y="1825625"/>
            <a:ext cx="10515600" cy="4667250"/>
          </a:xfrm>
        </p:spPr>
        <p:txBody>
          <a:bodyPr>
            <a:normAutofit fontScale="92500" lnSpcReduction="10000"/>
          </a:bodyPr>
          <a:lstStyle/>
          <a:p>
            <a:r>
              <a:rPr lang="en-US" dirty="0"/>
              <a:t>The verb is modified by a compound prepositional phrase: “with fear and trembling.”</a:t>
            </a:r>
          </a:p>
          <a:p>
            <a:pPr lvl="1"/>
            <a:r>
              <a:rPr lang="en-US" dirty="0">
                <a:solidFill>
                  <a:srgbClr val="723736"/>
                </a:solidFill>
                <a:latin typeface="+mj-lt"/>
              </a:rPr>
              <a:t>Fear</a:t>
            </a:r>
            <a:r>
              <a:rPr lang="en-US" dirty="0"/>
              <a:t> (</a:t>
            </a:r>
            <a:r>
              <a:rPr lang="en-US" i="1" dirty="0" err="1"/>
              <a:t>phobos</a:t>
            </a:r>
            <a:r>
              <a:rPr lang="en-US" dirty="0"/>
              <a:t>): The word </a:t>
            </a:r>
            <a:r>
              <a:rPr lang="en-US" i="1" dirty="0" err="1"/>
              <a:t>phobos</a:t>
            </a:r>
            <a:r>
              <a:rPr lang="en-US" dirty="0"/>
              <a:t> can mean “intimidation,” “fear, alarm, fright,” but </a:t>
            </a:r>
            <a:r>
              <a:rPr lang="en-US" dirty="0">
                <a:solidFill>
                  <a:srgbClr val="723736"/>
                </a:solidFill>
                <a:latin typeface="+mj-lt"/>
              </a:rPr>
              <a:t>in this context it is used of “reverence, respect”</a:t>
            </a:r>
            <a:r>
              <a:rPr lang="en-US" dirty="0"/>
              <a:t> (BDAG, 1062).</a:t>
            </a:r>
          </a:p>
          <a:p>
            <a:r>
              <a:rPr lang="en-US" dirty="0"/>
              <a:t>It recalls passages such as:</a:t>
            </a:r>
          </a:p>
          <a:p>
            <a:pPr lvl="1"/>
            <a:r>
              <a:rPr lang="en-US" dirty="0"/>
              <a:t>“Let us hear the conclusion of the whole matter: </a:t>
            </a:r>
            <a:r>
              <a:rPr lang="en-US" dirty="0">
                <a:solidFill>
                  <a:srgbClr val="723736"/>
                </a:solidFill>
                <a:latin typeface="+mj-lt"/>
              </a:rPr>
              <a:t>Fear God and keep His commandments</a:t>
            </a:r>
            <a:r>
              <a:rPr lang="en-US" dirty="0"/>
              <a:t>, For this is man’s all. For God will bring every work into judgment, Including every secret thing, Whether good or evil” (Eccl. 12:13-14).</a:t>
            </a:r>
          </a:p>
          <a:p>
            <a:pPr lvl="1"/>
            <a:r>
              <a:rPr lang="en-US" dirty="0"/>
              <a:t>“. . .</a:t>
            </a:r>
            <a:r>
              <a:rPr lang="en-US" dirty="0">
                <a:solidFill>
                  <a:srgbClr val="723736"/>
                </a:solidFill>
                <a:latin typeface="+mj-lt"/>
              </a:rPr>
              <a:t>that you may fear the Lord your God, to keep all His statutes and His commandments</a:t>
            </a:r>
            <a:r>
              <a:rPr lang="en-US" dirty="0"/>
              <a:t> which I command you, you and your son and your grandson, all the days of your life, and that your days may be prolonged” (Deut. 6:2).</a:t>
            </a:r>
          </a:p>
          <a:p>
            <a:pPr lvl="1"/>
            <a:r>
              <a:rPr lang="en-US" dirty="0"/>
              <a:t>“And now, Israel, what does the Lord your God require of you, but </a:t>
            </a:r>
            <a:r>
              <a:rPr lang="en-US" dirty="0">
                <a:solidFill>
                  <a:srgbClr val="723736"/>
                </a:solidFill>
                <a:latin typeface="+mj-lt"/>
              </a:rPr>
              <a:t>to fear the Lord your God, to walk in all His ways and to love Him, to serve </a:t>
            </a:r>
            <a:r>
              <a:rPr lang="en-US" dirty="0"/>
              <a:t>the Lord your God with all your heart and with all your soul” (Deut. 10:12).</a:t>
            </a:r>
          </a:p>
        </p:txBody>
      </p:sp>
    </p:spTree>
    <p:extLst>
      <p:ext uri="{BB962C8B-B14F-4D97-AF65-F5344CB8AC3E}">
        <p14:creationId xmlns:p14="http://schemas.microsoft.com/office/powerpoint/2010/main" val="32404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C7C1-B4A8-E7A2-264E-7CCC4A9C4D23}"/>
              </a:ext>
            </a:extLst>
          </p:cNvPr>
          <p:cNvSpPr>
            <a:spLocks noGrp="1"/>
          </p:cNvSpPr>
          <p:nvPr>
            <p:ph type="title"/>
          </p:nvPr>
        </p:nvSpPr>
        <p:spPr/>
        <p:txBody>
          <a:bodyPr/>
          <a:lstStyle/>
          <a:p>
            <a:r>
              <a:rPr lang="en-US" dirty="0"/>
              <a:t>With . . . Trembling</a:t>
            </a:r>
          </a:p>
        </p:txBody>
      </p:sp>
      <p:sp>
        <p:nvSpPr>
          <p:cNvPr id="3" name="Content Placeholder 2">
            <a:extLst>
              <a:ext uri="{FF2B5EF4-FFF2-40B4-BE49-F238E27FC236}">
                <a16:creationId xmlns:a16="http://schemas.microsoft.com/office/drawing/2014/main" id="{65440CB0-BF93-3441-B0FD-FCB1C0E8FA5C}"/>
              </a:ext>
            </a:extLst>
          </p:cNvPr>
          <p:cNvSpPr>
            <a:spLocks noGrp="1"/>
          </p:cNvSpPr>
          <p:nvPr>
            <p:ph idx="1"/>
          </p:nvPr>
        </p:nvSpPr>
        <p:spPr/>
        <p:txBody>
          <a:bodyPr/>
          <a:lstStyle/>
          <a:p>
            <a:r>
              <a:rPr lang="en-US" dirty="0">
                <a:solidFill>
                  <a:srgbClr val="723736"/>
                </a:solidFill>
                <a:latin typeface="+mj-lt"/>
              </a:rPr>
              <a:t>Trembling</a:t>
            </a:r>
            <a:r>
              <a:rPr lang="en-US" dirty="0"/>
              <a:t> (</a:t>
            </a:r>
            <a:r>
              <a:rPr lang="en-US" i="1" dirty="0" err="1"/>
              <a:t>tromos</a:t>
            </a:r>
            <a:r>
              <a:rPr lang="en-US" dirty="0"/>
              <a:t>): “trembling, quivering” (BDAG, 1016). The same phrase is used in the following passages:</a:t>
            </a:r>
          </a:p>
          <a:p>
            <a:pPr lvl="1"/>
            <a:r>
              <a:rPr lang="en-US" dirty="0"/>
              <a:t>“And his affections are greater for you as he remembers the obedience of you all, how </a:t>
            </a:r>
            <a:r>
              <a:rPr lang="en-US" i="1" dirty="0">
                <a:solidFill>
                  <a:srgbClr val="723736"/>
                </a:solidFill>
              </a:rPr>
              <a:t>with fear and trembling </a:t>
            </a:r>
            <a:r>
              <a:rPr lang="en-US" dirty="0"/>
              <a:t>you received him” (2 Cor. 7:15).</a:t>
            </a:r>
          </a:p>
          <a:p>
            <a:pPr lvl="1"/>
            <a:r>
              <a:rPr lang="en-US" dirty="0"/>
              <a:t>“Bondservants, be obedient to those who are your masters according to the flesh, </a:t>
            </a:r>
            <a:r>
              <a:rPr lang="en-US" i="1" dirty="0">
                <a:solidFill>
                  <a:srgbClr val="723736"/>
                </a:solidFill>
              </a:rPr>
              <a:t>with fear and trembling</a:t>
            </a:r>
            <a:r>
              <a:rPr lang="en-US" dirty="0"/>
              <a:t>, in sincerity of heart, as to Christ” (Eph. 6:5).</a:t>
            </a:r>
          </a:p>
        </p:txBody>
      </p:sp>
    </p:spTree>
    <p:extLst>
      <p:ext uri="{BB962C8B-B14F-4D97-AF65-F5344CB8AC3E}">
        <p14:creationId xmlns:p14="http://schemas.microsoft.com/office/powerpoint/2010/main" val="2883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3491-5F64-F7B5-9AAA-D8241F7D7018}"/>
              </a:ext>
            </a:extLst>
          </p:cNvPr>
          <p:cNvSpPr>
            <a:spLocks noGrp="1"/>
          </p:cNvSpPr>
          <p:nvPr>
            <p:ph type="title"/>
          </p:nvPr>
        </p:nvSpPr>
        <p:spPr/>
        <p:txBody>
          <a:bodyPr/>
          <a:lstStyle/>
          <a:p>
            <a:r>
              <a:rPr lang="en-US" dirty="0"/>
              <a:t>Gordon Fee</a:t>
            </a:r>
          </a:p>
        </p:txBody>
      </p:sp>
      <p:sp>
        <p:nvSpPr>
          <p:cNvPr id="3" name="Content Placeholder 2">
            <a:extLst>
              <a:ext uri="{FF2B5EF4-FFF2-40B4-BE49-F238E27FC236}">
                <a16:creationId xmlns:a16="http://schemas.microsoft.com/office/drawing/2014/main" id="{D2E00A05-B059-AC57-48D8-CDF164F394A9}"/>
              </a:ext>
            </a:extLst>
          </p:cNvPr>
          <p:cNvSpPr>
            <a:spLocks noGrp="1"/>
          </p:cNvSpPr>
          <p:nvPr>
            <p:ph idx="1"/>
          </p:nvPr>
        </p:nvSpPr>
        <p:spPr/>
        <p:txBody>
          <a:bodyPr/>
          <a:lstStyle/>
          <a:p>
            <a:r>
              <a:rPr lang="en-US" dirty="0"/>
              <a:t>“The phrase </a:t>
            </a:r>
            <a:r>
              <a:rPr lang="en-US" i="1" dirty="0"/>
              <a:t>with fear and trembling </a:t>
            </a:r>
            <a:r>
              <a:rPr lang="en-US" dirty="0"/>
              <a:t>indicates how important this matter is for Paul. </a:t>
            </a:r>
            <a:r>
              <a:rPr lang="en-US" dirty="0">
                <a:solidFill>
                  <a:srgbClr val="723736"/>
                </a:solidFill>
                <a:latin typeface="+mj-lt"/>
              </a:rPr>
              <a:t>One does not live out the gospel casually or lightly</a:t>
            </a:r>
            <a:r>
              <a:rPr lang="en-US" dirty="0"/>
              <a:t>, especially in light of verses 6–11, but as those who know what it means to stand in awe of the living God. </a:t>
            </a:r>
            <a:r>
              <a:rPr lang="en-US" dirty="0">
                <a:solidFill>
                  <a:srgbClr val="723736"/>
                </a:solidFill>
                <a:latin typeface="+mj-lt"/>
              </a:rPr>
              <a:t>Nothing of cringing or lack of confidence</a:t>
            </a:r>
            <a:r>
              <a:rPr lang="en-US" dirty="0"/>
              <a:t> is implied. . . . Thus working out the salvation that God has given them should be done with </a:t>
            </a:r>
            <a:r>
              <a:rPr lang="en-US" dirty="0">
                <a:solidFill>
                  <a:srgbClr val="723736"/>
                </a:solidFill>
                <a:latin typeface="+mj-lt"/>
              </a:rPr>
              <a:t>a sense of “holy awe and wonder” before the God with whom they—and we—have to do</a:t>
            </a:r>
            <a:r>
              <a:rPr lang="en-US" dirty="0"/>
              <a:t>” (</a:t>
            </a:r>
            <a:r>
              <a:rPr lang="en-US" i="1" dirty="0"/>
              <a:t>Philippians</a:t>
            </a:r>
            <a:r>
              <a:rPr lang="en-US" dirty="0"/>
              <a:t>, The IVP New Testament Commentary Series (Westmont, IL: IVP Academic, 1999), 104–105.</a:t>
            </a:r>
          </a:p>
        </p:txBody>
      </p:sp>
    </p:spTree>
    <p:extLst>
      <p:ext uri="{BB962C8B-B14F-4D97-AF65-F5344CB8AC3E}">
        <p14:creationId xmlns:p14="http://schemas.microsoft.com/office/powerpoint/2010/main" val="182394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CA7E-8AC8-5439-D07A-767965023A1F}"/>
              </a:ext>
            </a:extLst>
          </p:cNvPr>
          <p:cNvSpPr>
            <a:spLocks noGrp="1"/>
          </p:cNvSpPr>
          <p:nvPr>
            <p:ph type="title"/>
          </p:nvPr>
        </p:nvSpPr>
        <p:spPr/>
        <p:txBody>
          <a:bodyPr/>
          <a:lstStyle/>
          <a:p>
            <a:r>
              <a:rPr lang="en-US" dirty="0"/>
              <a:t>Who Are We Pleasing?</a:t>
            </a:r>
          </a:p>
        </p:txBody>
      </p:sp>
      <p:sp>
        <p:nvSpPr>
          <p:cNvPr id="3" name="Content Placeholder 2">
            <a:extLst>
              <a:ext uri="{FF2B5EF4-FFF2-40B4-BE49-F238E27FC236}">
                <a16:creationId xmlns:a16="http://schemas.microsoft.com/office/drawing/2014/main" id="{C72A10B1-55F9-0301-836F-697C1B287D31}"/>
              </a:ext>
            </a:extLst>
          </p:cNvPr>
          <p:cNvSpPr>
            <a:spLocks noGrp="1"/>
          </p:cNvSpPr>
          <p:nvPr>
            <p:ph idx="1"/>
          </p:nvPr>
        </p:nvSpPr>
        <p:spPr/>
        <p:txBody>
          <a:bodyPr/>
          <a:lstStyle/>
          <a:p>
            <a:r>
              <a:rPr lang="en-US" dirty="0"/>
              <a:t>Too frequently, Christians manifest an attitude of pleasing themselves in what they offer to God rather than approaching God with reverent awe in hope that our service might be acceptable to Him.</a:t>
            </a:r>
          </a:p>
          <a:p>
            <a:r>
              <a:rPr lang="en-US" dirty="0"/>
              <a:t>Remember Uzzah.</a:t>
            </a:r>
          </a:p>
          <a:p>
            <a:pPr lvl="1"/>
            <a:r>
              <a:rPr lang="en-US" dirty="0"/>
              <a:t>In David’s first attempt to move the ark of the covenant to the city of Jerusalem, he moved it in a way that pleased himself (2 Sam. 6:1-11). </a:t>
            </a:r>
          </a:p>
          <a:p>
            <a:pPr lvl="1"/>
            <a:r>
              <a:rPr lang="en-US" dirty="0"/>
              <a:t>In his second effort, he followed the instructions of the Law in how to move the ark (2 Sam. 6:12-19).</a:t>
            </a:r>
          </a:p>
          <a:p>
            <a:endParaRPr lang="en-US" dirty="0"/>
          </a:p>
        </p:txBody>
      </p:sp>
    </p:spTree>
    <p:extLst>
      <p:ext uri="{BB962C8B-B14F-4D97-AF65-F5344CB8AC3E}">
        <p14:creationId xmlns:p14="http://schemas.microsoft.com/office/powerpoint/2010/main" val="9824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5199-DE57-000F-2E1A-0E392704EC27}"/>
              </a:ext>
            </a:extLst>
          </p:cNvPr>
          <p:cNvSpPr>
            <a:spLocks noGrp="1"/>
          </p:cNvSpPr>
          <p:nvPr>
            <p:ph type="title"/>
          </p:nvPr>
        </p:nvSpPr>
        <p:spPr/>
        <p:txBody>
          <a:bodyPr/>
          <a:lstStyle/>
          <a:p>
            <a:r>
              <a:rPr lang="en-US" dirty="0"/>
              <a:t>Salvation</a:t>
            </a:r>
          </a:p>
        </p:txBody>
      </p:sp>
      <p:sp>
        <p:nvSpPr>
          <p:cNvPr id="3" name="Content Placeholder 2">
            <a:extLst>
              <a:ext uri="{FF2B5EF4-FFF2-40B4-BE49-F238E27FC236}">
                <a16:creationId xmlns:a16="http://schemas.microsoft.com/office/drawing/2014/main" id="{B5D45132-660F-6E79-42E3-B34D6B2EC6C5}"/>
              </a:ext>
            </a:extLst>
          </p:cNvPr>
          <p:cNvSpPr>
            <a:spLocks noGrp="1"/>
          </p:cNvSpPr>
          <p:nvPr>
            <p:ph idx="1"/>
          </p:nvPr>
        </p:nvSpPr>
        <p:spPr/>
        <p:txBody>
          <a:bodyPr>
            <a:normAutofit/>
          </a:bodyPr>
          <a:lstStyle/>
          <a:p>
            <a:r>
              <a:rPr lang="en-US" dirty="0">
                <a:solidFill>
                  <a:srgbClr val="723736"/>
                </a:solidFill>
                <a:latin typeface="+mj-lt"/>
              </a:rPr>
              <a:t>Salvation</a:t>
            </a:r>
            <a:r>
              <a:rPr lang="en-US" dirty="0"/>
              <a:t> (</a:t>
            </a:r>
            <a:r>
              <a:rPr lang="en-US" i="1" dirty="0" err="1"/>
              <a:t>sōtēria</a:t>
            </a:r>
            <a:r>
              <a:rPr lang="en-US" dirty="0"/>
              <a:t>): the word is not used in a corporate sense.</a:t>
            </a:r>
          </a:p>
          <a:p>
            <a:pPr lvl="1"/>
            <a:r>
              <a:rPr lang="en-US" dirty="0"/>
              <a:t>Paul is not discussing congregational well-being, using the word “salvation” to aim at correcting the disunity described in 2:1-4.</a:t>
            </a:r>
          </a:p>
          <a:p>
            <a:pPr lvl="1"/>
            <a:r>
              <a:rPr lang="en-US" dirty="0"/>
              <a:t>We are not saved as a local church, but individually. </a:t>
            </a:r>
          </a:p>
          <a:p>
            <a:pPr lvl="1"/>
            <a:r>
              <a:rPr lang="en-US" dirty="0"/>
              <a:t>This verse is speaking about personal salvation.</a:t>
            </a:r>
          </a:p>
          <a:p>
            <a:r>
              <a:rPr lang="en-US" dirty="0"/>
              <a:t>Group problems will be resolved to the degree that every individual is determined to work out his own salvation. </a:t>
            </a:r>
          </a:p>
          <a:p>
            <a:r>
              <a:rPr lang="en-US" dirty="0"/>
              <a:t>If we are willing to live in keeping with our call to salvation, group problems will begin to disappear.</a:t>
            </a:r>
          </a:p>
        </p:txBody>
      </p:sp>
    </p:spTree>
    <p:extLst>
      <p:ext uri="{BB962C8B-B14F-4D97-AF65-F5344CB8AC3E}">
        <p14:creationId xmlns:p14="http://schemas.microsoft.com/office/powerpoint/2010/main" val="81540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53D2-502C-46D2-2A7D-8732D77162E2}"/>
              </a:ext>
            </a:extLst>
          </p:cNvPr>
          <p:cNvSpPr>
            <a:spLocks noGrp="1"/>
          </p:cNvSpPr>
          <p:nvPr>
            <p:ph type="title"/>
          </p:nvPr>
        </p:nvSpPr>
        <p:spPr/>
        <p:txBody>
          <a:bodyPr/>
          <a:lstStyle/>
          <a:p>
            <a:r>
              <a:rPr lang="en-US" dirty="0"/>
              <a:t>God Initiated Salvation</a:t>
            </a:r>
          </a:p>
        </p:txBody>
      </p:sp>
      <p:sp>
        <p:nvSpPr>
          <p:cNvPr id="3" name="Content Placeholder 2">
            <a:extLst>
              <a:ext uri="{FF2B5EF4-FFF2-40B4-BE49-F238E27FC236}">
                <a16:creationId xmlns:a16="http://schemas.microsoft.com/office/drawing/2014/main" id="{BACA30F2-4E9A-9F25-F994-7EF0ADFC251D}"/>
              </a:ext>
            </a:extLst>
          </p:cNvPr>
          <p:cNvSpPr>
            <a:spLocks noGrp="1"/>
          </p:cNvSpPr>
          <p:nvPr>
            <p:ph idx="1"/>
          </p:nvPr>
        </p:nvSpPr>
        <p:spPr/>
        <p:txBody>
          <a:bodyPr/>
          <a:lstStyle/>
          <a:p>
            <a:r>
              <a:rPr lang="en-US" dirty="0"/>
              <a:t>God has done His part in salvation by showing His love for mankind by sending His Son. </a:t>
            </a:r>
          </a:p>
          <a:p>
            <a:r>
              <a:rPr lang="en-US" dirty="0"/>
              <a:t>Jesus did His part in dying on Calvary. </a:t>
            </a:r>
          </a:p>
          <a:p>
            <a:r>
              <a:rPr lang="en-US" dirty="0"/>
              <a:t>The Holy Spirit has done His part in guiding the Apostles in all truth and inspiring their writings to make the New Testament. </a:t>
            </a:r>
          </a:p>
          <a:p>
            <a:r>
              <a:rPr lang="en-US" dirty="0"/>
              <a:t>Preachers do their part by preaching and teaching the gospel to men.</a:t>
            </a:r>
          </a:p>
          <a:p>
            <a:r>
              <a:rPr lang="en-US" dirty="0"/>
              <a:t>Yet, every man has free will and must choose for himself whether or not to obey God and the gospel.</a:t>
            </a:r>
          </a:p>
        </p:txBody>
      </p:sp>
    </p:spTree>
    <p:extLst>
      <p:ext uri="{BB962C8B-B14F-4D97-AF65-F5344CB8AC3E}">
        <p14:creationId xmlns:p14="http://schemas.microsoft.com/office/powerpoint/2010/main" val="33597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5B15-D998-8F96-872A-9503FA0BF4E8}"/>
              </a:ext>
            </a:extLst>
          </p:cNvPr>
          <p:cNvSpPr>
            <a:spLocks noGrp="1"/>
          </p:cNvSpPr>
          <p:nvPr>
            <p:ph type="title"/>
          </p:nvPr>
        </p:nvSpPr>
        <p:spPr/>
        <p:txBody>
          <a:bodyPr/>
          <a:lstStyle/>
          <a:p>
            <a:r>
              <a:rPr lang="en-US" dirty="0"/>
              <a:t>God’s Work in Mankind</a:t>
            </a:r>
          </a:p>
        </p:txBody>
      </p:sp>
      <p:sp>
        <p:nvSpPr>
          <p:cNvPr id="3" name="TextBox 2">
            <a:extLst>
              <a:ext uri="{FF2B5EF4-FFF2-40B4-BE49-F238E27FC236}">
                <a16:creationId xmlns:a16="http://schemas.microsoft.com/office/drawing/2014/main" id="{2C3E91F2-2C78-A85C-EF8F-41EEB62F8443}"/>
              </a:ext>
            </a:extLst>
          </p:cNvPr>
          <p:cNvSpPr txBox="1"/>
          <p:nvPr/>
        </p:nvSpPr>
        <p:spPr>
          <a:xfrm>
            <a:off x="1524000" y="2247544"/>
            <a:ext cx="9144000" cy="3970318"/>
          </a:xfrm>
          <a:prstGeom prst="rect">
            <a:avLst/>
          </a:prstGeom>
          <a:noFill/>
        </p:spPr>
        <p:txBody>
          <a:bodyPr wrap="square" rtlCol="0">
            <a:spAutoFit/>
          </a:bodyPr>
          <a:lstStyle/>
          <a:p>
            <a:r>
              <a:rPr lang="en-US" sz="4400" dirty="0">
                <a:solidFill>
                  <a:srgbClr val="723736"/>
                </a:solidFill>
                <a:latin typeface="Arno Pro Smbd Display" panose="02020702050506090403" pitchFamily="18" charset="0"/>
              </a:rPr>
              <a:t>“. . . for it is God who works in you both to will and to do for His good pleasure” (Phil. 2:13).</a:t>
            </a:r>
          </a:p>
          <a:p>
            <a:endParaRPr lang="en-US" dirty="0"/>
          </a:p>
          <a:p>
            <a:r>
              <a:rPr lang="en-US" sz="3200" dirty="0"/>
              <a:t>This passage reminds us of what was said in the first chapter, “being confident of this very thing, that </a:t>
            </a:r>
            <a:r>
              <a:rPr lang="en-US" sz="3200" dirty="0">
                <a:solidFill>
                  <a:srgbClr val="723736"/>
                </a:solidFill>
              </a:rPr>
              <a:t>He who has begun a good work in you will complete it until the day of Jesus Christ</a:t>
            </a:r>
            <a:r>
              <a:rPr lang="en-US" sz="3200" dirty="0"/>
              <a:t>” (Phil. 1:6).</a:t>
            </a:r>
          </a:p>
          <a:p>
            <a:endParaRPr lang="en-US" dirty="0"/>
          </a:p>
        </p:txBody>
      </p:sp>
    </p:spTree>
    <p:extLst>
      <p:ext uri="{BB962C8B-B14F-4D97-AF65-F5344CB8AC3E}">
        <p14:creationId xmlns:p14="http://schemas.microsoft.com/office/powerpoint/2010/main" val="39748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B6F-A7D0-6968-4759-4BFFA57EA128}"/>
              </a:ext>
            </a:extLst>
          </p:cNvPr>
          <p:cNvSpPr>
            <a:spLocks noGrp="1"/>
          </p:cNvSpPr>
          <p:nvPr>
            <p:ph type="title"/>
          </p:nvPr>
        </p:nvSpPr>
        <p:spPr/>
        <p:txBody>
          <a:bodyPr/>
          <a:lstStyle/>
          <a:p>
            <a:r>
              <a:rPr lang="en-US" dirty="0"/>
              <a:t>The Calvinist Idea</a:t>
            </a:r>
          </a:p>
        </p:txBody>
      </p:sp>
      <p:sp>
        <p:nvSpPr>
          <p:cNvPr id="3" name="Content Placeholder 2">
            <a:extLst>
              <a:ext uri="{FF2B5EF4-FFF2-40B4-BE49-F238E27FC236}">
                <a16:creationId xmlns:a16="http://schemas.microsoft.com/office/drawing/2014/main" id="{5099F5A6-563A-0EE5-E272-79F3F18AB0FC}"/>
              </a:ext>
            </a:extLst>
          </p:cNvPr>
          <p:cNvSpPr>
            <a:spLocks noGrp="1"/>
          </p:cNvSpPr>
          <p:nvPr>
            <p:ph idx="1"/>
          </p:nvPr>
        </p:nvSpPr>
        <p:spPr/>
        <p:txBody>
          <a:bodyPr>
            <a:normAutofit lnSpcReduction="10000"/>
          </a:bodyPr>
          <a:lstStyle/>
          <a:p>
            <a:r>
              <a:rPr lang="en-US" dirty="0"/>
              <a:t>Through the centuries, men have had trouble understanding God’s part and man’s part in salvation. </a:t>
            </a:r>
          </a:p>
          <a:p>
            <a:r>
              <a:rPr lang="en-US" dirty="0"/>
              <a:t>The Calvinist puts everything on God, logically compelled by their mistaken belief that the guilt of Adam’s sin is imputed to all of mankind and passes down a sinful nature through procreation. </a:t>
            </a:r>
          </a:p>
          <a:p>
            <a:r>
              <a:rPr lang="en-US" dirty="0"/>
              <a:t>Mankind is thought to be utterly incapable of responding to the gospel until God sends His Holy Spirit to enable him to believe. </a:t>
            </a:r>
          </a:p>
          <a:p>
            <a:r>
              <a:rPr lang="en-US" dirty="0"/>
              <a:t>God only sends the Holy Spirit to the elect. </a:t>
            </a:r>
          </a:p>
          <a:p>
            <a:r>
              <a:rPr lang="en-US" dirty="0"/>
              <a:t>Once in grace, always in grace!</a:t>
            </a:r>
          </a:p>
          <a:p>
            <a:r>
              <a:rPr lang="en-US" dirty="0"/>
              <a:t>It all depends upon God.</a:t>
            </a:r>
          </a:p>
        </p:txBody>
      </p:sp>
    </p:spTree>
    <p:extLst>
      <p:ext uri="{BB962C8B-B14F-4D97-AF65-F5344CB8AC3E}">
        <p14:creationId xmlns:p14="http://schemas.microsoft.com/office/powerpoint/2010/main" val="173163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FCC-55CC-1577-522C-0C06DAF28C2A}"/>
              </a:ext>
            </a:extLst>
          </p:cNvPr>
          <p:cNvSpPr>
            <a:spLocks noGrp="1"/>
          </p:cNvSpPr>
          <p:nvPr>
            <p:ph type="title"/>
          </p:nvPr>
        </p:nvSpPr>
        <p:spPr/>
        <p:txBody>
          <a:bodyPr/>
          <a:lstStyle/>
          <a:p>
            <a:r>
              <a:rPr lang="en-US" dirty="0"/>
              <a:t>Let’s Look at Pentecost</a:t>
            </a:r>
          </a:p>
        </p:txBody>
      </p:sp>
      <p:sp>
        <p:nvSpPr>
          <p:cNvPr id="3" name="Content Placeholder 2">
            <a:extLst>
              <a:ext uri="{FF2B5EF4-FFF2-40B4-BE49-F238E27FC236}">
                <a16:creationId xmlns:a16="http://schemas.microsoft.com/office/drawing/2014/main" id="{55699729-B424-4B8F-2B82-C3AC808966EC}"/>
              </a:ext>
            </a:extLst>
          </p:cNvPr>
          <p:cNvSpPr>
            <a:spLocks noGrp="1"/>
          </p:cNvSpPr>
          <p:nvPr>
            <p:ph idx="1"/>
          </p:nvPr>
        </p:nvSpPr>
        <p:spPr/>
        <p:txBody>
          <a:bodyPr/>
          <a:lstStyle/>
          <a:p>
            <a:r>
              <a:rPr lang="en-US" dirty="0"/>
              <a:t>Let’s look at how salvation occurs in mankind.</a:t>
            </a:r>
          </a:p>
          <a:p>
            <a:r>
              <a:rPr lang="en-US" dirty="0">
                <a:solidFill>
                  <a:srgbClr val="723736"/>
                </a:solidFill>
                <a:latin typeface="+mj-lt"/>
              </a:rPr>
              <a:t>God works in you to will.</a:t>
            </a:r>
          </a:p>
          <a:p>
            <a:pPr lvl="1"/>
            <a:r>
              <a:rPr lang="en-US" dirty="0"/>
              <a:t>On the day of Pentecost, the Holy Spirit inspired apostles preached the first gospel sermon.</a:t>
            </a:r>
          </a:p>
          <a:p>
            <a:pPr lvl="1"/>
            <a:r>
              <a:rPr lang="en-US" dirty="0"/>
              <a:t>The effect of hearing that sermon was to create in receptive men the desire to do something about their sin: “Men and brethren, what shall we do?” (Acts 2:37).</a:t>
            </a:r>
          </a:p>
        </p:txBody>
      </p:sp>
    </p:spTree>
    <p:extLst>
      <p:ext uri="{BB962C8B-B14F-4D97-AF65-F5344CB8AC3E}">
        <p14:creationId xmlns:p14="http://schemas.microsoft.com/office/powerpoint/2010/main" val="29182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5480-F04C-8903-7F7A-3CA3752E4DD7}"/>
              </a:ext>
            </a:extLst>
          </p:cNvPr>
          <p:cNvSpPr>
            <a:spLocks noGrp="1"/>
          </p:cNvSpPr>
          <p:nvPr>
            <p:ph type="title"/>
          </p:nvPr>
        </p:nvSpPr>
        <p:spPr/>
        <p:txBody>
          <a:bodyPr/>
          <a:lstStyle/>
          <a:p>
            <a:r>
              <a:rPr lang="en-US" dirty="0"/>
              <a:t>Philippians 2:12-13</a:t>
            </a:r>
          </a:p>
        </p:txBody>
      </p:sp>
      <p:sp>
        <p:nvSpPr>
          <p:cNvPr id="3" name="Content Placeholder 2">
            <a:extLst>
              <a:ext uri="{FF2B5EF4-FFF2-40B4-BE49-F238E27FC236}">
                <a16:creationId xmlns:a16="http://schemas.microsoft.com/office/drawing/2014/main" id="{4C57F25E-CD17-7420-8159-BD411F8D09E0}"/>
              </a:ext>
            </a:extLst>
          </p:cNvPr>
          <p:cNvSpPr>
            <a:spLocks noGrp="1"/>
          </p:cNvSpPr>
          <p:nvPr>
            <p:ph idx="1"/>
          </p:nvPr>
        </p:nvSpPr>
        <p:spPr/>
        <p:txBody>
          <a:bodyPr>
            <a:normAutofit/>
          </a:bodyPr>
          <a:lstStyle/>
          <a:p>
            <a:r>
              <a:rPr lang="en-US" dirty="0"/>
              <a:t>“Therefore, my beloved, as you have always obeyed, not as in my presence only, but now much more in my absence, work out your own salvation with fear and trembling; for it is God who works in you both to will and to do for His good pleasure.”</a:t>
            </a:r>
          </a:p>
          <a:p>
            <a:endParaRPr lang="en-US" dirty="0"/>
          </a:p>
          <a:p>
            <a:endParaRPr lang="en-US" dirty="0"/>
          </a:p>
          <a:p>
            <a:endParaRPr lang="en-US" dirty="0"/>
          </a:p>
        </p:txBody>
      </p:sp>
    </p:spTree>
    <p:extLst>
      <p:ext uri="{BB962C8B-B14F-4D97-AF65-F5344CB8AC3E}">
        <p14:creationId xmlns:p14="http://schemas.microsoft.com/office/powerpoint/2010/main" val="126773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7A4D-2E46-6308-815C-9D2D641A5D55}"/>
              </a:ext>
            </a:extLst>
          </p:cNvPr>
          <p:cNvSpPr>
            <a:spLocks noGrp="1"/>
          </p:cNvSpPr>
          <p:nvPr>
            <p:ph type="title"/>
          </p:nvPr>
        </p:nvSpPr>
        <p:spPr/>
        <p:txBody>
          <a:bodyPr/>
          <a:lstStyle/>
          <a:p>
            <a:r>
              <a:rPr lang="en-US" dirty="0"/>
              <a:t>God Works in Us To Do His Will</a:t>
            </a:r>
          </a:p>
        </p:txBody>
      </p:sp>
      <p:sp>
        <p:nvSpPr>
          <p:cNvPr id="3" name="Content Placeholder 2">
            <a:extLst>
              <a:ext uri="{FF2B5EF4-FFF2-40B4-BE49-F238E27FC236}">
                <a16:creationId xmlns:a16="http://schemas.microsoft.com/office/drawing/2014/main" id="{1A5427B9-1133-CB4C-9DD1-07C13F92399B}"/>
              </a:ext>
            </a:extLst>
          </p:cNvPr>
          <p:cNvSpPr>
            <a:spLocks noGrp="1"/>
          </p:cNvSpPr>
          <p:nvPr>
            <p:ph idx="1"/>
          </p:nvPr>
        </p:nvSpPr>
        <p:spPr/>
        <p:txBody>
          <a:bodyPr/>
          <a:lstStyle/>
          <a:p>
            <a:r>
              <a:rPr lang="en-US" dirty="0"/>
              <a:t>God works in us to do His good pleasure. </a:t>
            </a:r>
          </a:p>
          <a:p>
            <a:r>
              <a:rPr lang="en-US" dirty="0"/>
              <a:t>Let’s look again at Pentecost:</a:t>
            </a:r>
          </a:p>
          <a:p>
            <a:pPr lvl="1"/>
            <a:r>
              <a:rPr lang="en-US" dirty="0"/>
              <a:t>Peter told the men what to do: “Repent, and let every one of you be baptized in the name of Jesus Christ for the remission of sins; and you shall receive the gift of the Holy Spirit” (Acts 2:38).</a:t>
            </a:r>
          </a:p>
          <a:p>
            <a:pPr lvl="1"/>
            <a:r>
              <a:rPr lang="en-US" dirty="0"/>
              <a:t>From hearing the word of God, men chose to obey that word: “Then those who gladly received his word were baptized; and that day about three thousand souls were added to them” (Acts 2:41).</a:t>
            </a:r>
          </a:p>
        </p:txBody>
      </p:sp>
    </p:spTree>
    <p:extLst>
      <p:ext uri="{BB962C8B-B14F-4D97-AF65-F5344CB8AC3E}">
        <p14:creationId xmlns:p14="http://schemas.microsoft.com/office/powerpoint/2010/main" val="3285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3584-FD1F-0EC8-CC8C-4520F90CC2B4}"/>
              </a:ext>
            </a:extLst>
          </p:cNvPr>
          <p:cNvSpPr>
            <a:spLocks noGrp="1"/>
          </p:cNvSpPr>
          <p:nvPr>
            <p:ph type="title"/>
          </p:nvPr>
        </p:nvSpPr>
        <p:spPr/>
        <p:txBody>
          <a:bodyPr/>
          <a:lstStyle/>
          <a:p>
            <a:r>
              <a:rPr lang="en-US" dirty="0"/>
              <a:t>God’s Work Continues After Baptism</a:t>
            </a:r>
          </a:p>
        </p:txBody>
      </p:sp>
      <p:sp>
        <p:nvSpPr>
          <p:cNvPr id="3" name="Content Placeholder 2">
            <a:extLst>
              <a:ext uri="{FF2B5EF4-FFF2-40B4-BE49-F238E27FC236}">
                <a16:creationId xmlns:a16="http://schemas.microsoft.com/office/drawing/2014/main" id="{BABB0BA1-953F-940B-0EFF-277E328A81B4}"/>
              </a:ext>
            </a:extLst>
          </p:cNvPr>
          <p:cNvSpPr>
            <a:spLocks noGrp="1"/>
          </p:cNvSpPr>
          <p:nvPr>
            <p:ph idx="1"/>
          </p:nvPr>
        </p:nvSpPr>
        <p:spPr/>
        <p:txBody>
          <a:bodyPr>
            <a:normAutofit/>
          </a:bodyPr>
          <a:lstStyle/>
          <a:p>
            <a:r>
              <a:rPr lang="en-US" dirty="0"/>
              <a:t>God does not quit working with us once we are baptized. Through the same process that brought us to conversion, God continues to purify His children: </a:t>
            </a:r>
          </a:p>
          <a:p>
            <a:pPr lvl="1"/>
            <a:r>
              <a:rPr lang="en-US" dirty="0"/>
              <a:t>“Do you not know that to whom you present yourselves slaves to obey, you are that one's slaves whom you obey, whether of sin leading to death, or of obedience leading to righteousness? But God be thanked that though you were slaves of sin, yet you obeyed from the heart that form of doctrine to which you were delivered. And having been set free from sin, you became slaves of righteousness” (Rom. 6:16-18).</a:t>
            </a:r>
          </a:p>
          <a:p>
            <a:r>
              <a:rPr lang="en-US" dirty="0"/>
              <a:t>He moves His saints </a:t>
            </a:r>
            <a:r>
              <a:rPr lang="en-US" dirty="0">
                <a:solidFill>
                  <a:srgbClr val="723736"/>
                </a:solidFill>
                <a:latin typeface="+mj-lt"/>
              </a:rPr>
              <a:t>to desire </a:t>
            </a:r>
            <a:r>
              <a:rPr lang="en-US" dirty="0"/>
              <a:t>to change their lives.</a:t>
            </a:r>
          </a:p>
          <a:p>
            <a:r>
              <a:rPr lang="en-US" dirty="0"/>
              <a:t>He energizes us </a:t>
            </a:r>
            <a:r>
              <a:rPr lang="en-US" dirty="0">
                <a:solidFill>
                  <a:srgbClr val="723736"/>
                </a:solidFill>
                <a:latin typeface="+mj-lt"/>
              </a:rPr>
              <a:t>to do </a:t>
            </a:r>
            <a:r>
              <a:rPr lang="en-US" dirty="0"/>
              <a:t>His good will.</a:t>
            </a:r>
          </a:p>
        </p:txBody>
      </p:sp>
    </p:spTree>
    <p:extLst>
      <p:ext uri="{BB962C8B-B14F-4D97-AF65-F5344CB8AC3E}">
        <p14:creationId xmlns:p14="http://schemas.microsoft.com/office/powerpoint/2010/main" val="5978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C06D-3B93-5880-1197-C2EA2083EBC9}"/>
              </a:ext>
            </a:extLst>
          </p:cNvPr>
          <p:cNvSpPr>
            <a:spLocks noGrp="1"/>
          </p:cNvSpPr>
          <p:nvPr>
            <p:ph type="title"/>
          </p:nvPr>
        </p:nvSpPr>
        <p:spPr/>
        <p:txBody>
          <a:bodyPr/>
          <a:lstStyle/>
          <a:p>
            <a:r>
              <a:rPr lang="en-US" dirty="0"/>
              <a:t>God Doesn’t Quit</a:t>
            </a:r>
          </a:p>
        </p:txBody>
      </p:sp>
      <p:sp>
        <p:nvSpPr>
          <p:cNvPr id="3" name="Content Placeholder 2">
            <a:extLst>
              <a:ext uri="{FF2B5EF4-FFF2-40B4-BE49-F238E27FC236}">
                <a16:creationId xmlns:a16="http://schemas.microsoft.com/office/drawing/2014/main" id="{61B5508B-1CFA-94D6-060C-2FCACBFAA3C1}"/>
              </a:ext>
            </a:extLst>
          </p:cNvPr>
          <p:cNvSpPr>
            <a:spLocks noGrp="1"/>
          </p:cNvSpPr>
          <p:nvPr>
            <p:ph idx="1"/>
          </p:nvPr>
        </p:nvSpPr>
        <p:spPr/>
        <p:txBody>
          <a:bodyPr/>
          <a:lstStyle/>
          <a:p>
            <a:r>
              <a:rPr lang="en-US" dirty="0"/>
              <a:t>What a wonderful promise appears in chapter 1: </a:t>
            </a:r>
          </a:p>
          <a:p>
            <a:pPr lvl="1"/>
            <a:r>
              <a:rPr lang="en-US" dirty="0"/>
              <a:t>“. . . being confident of this very thing, that </a:t>
            </a:r>
            <a:r>
              <a:rPr lang="en-US" dirty="0">
                <a:solidFill>
                  <a:srgbClr val="723736"/>
                </a:solidFill>
                <a:latin typeface="+mj-lt"/>
              </a:rPr>
              <a:t>He who has begun a good work in you will complete it until the day of Jesus Christ</a:t>
            </a:r>
            <a:r>
              <a:rPr lang="en-US" dirty="0"/>
              <a:t>” (Phil. 1:6).</a:t>
            </a:r>
          </a:p>
          <a:p>
            <a:endParaRPr lang="en-US" dirty="0"/>
          </a:p>
        </p:txBody>
      </p:sp>
    </p:spTree>
    <p:extLst>
      <p:ext uri="{BB962C8B-B14F-4D97-AF65-F5344CB8AC3E}">
        <p14:creationId xmlns:p14="http://schemas.microsoft.com/office/powerpoint/2010/main" val="137453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F900-0D41-EE20-E1B0-F916F356B660}"/>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D2093D85-194D-7A47-2FB9-7CFF2844332E}"/>
              </a:ext>
            </a:extLst>
          </p:cNvPr>
          <p:cNvSpPr>
            <a:spLocks noGrp="1"/>
          </p:cNvSpPr>
          <p:nvPr>
            <p:ph type="body" idx="1"/>
          </p:nvPr>
        </p:nvSpPr>
        <p:spPr>
          <a:solidFill>
            <a:srgbClr val="723736"/>
          </a:solidFill>
          <a:ln>
            <a:solidFill>
              <a:srgbClr val="723736"/>
            </a:solidFill>
          </a:ln>
        </p:spPr>
        <p:txBody>
          <a:bodyPr/>
          <a:lstStyle/>
          <a:p>
            <a:endParaRPr lang="en-US" dirty="0"/>
          </a:p>
        </p:txBody>
      </p:sp>
    </p:spTree>
    <p:extLst>
      <p:ext uri="{BB962C8B-B14F-4D97-AF65-F5344CB8AC3E}">
        <p14:creationId xmlns:p14="http://schemas.microsoft.com/office/powerpoint/2010/main" val="379000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207D-57A6-1732-0CF1-E9828C658C08}"/>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47A2F6B4-3DBE-4067-48DA-192B5D2E1DD2}"/>
              </a:ext>
            </a:extLst>
          </p:cNvPr>
          <p:cNvSpPr>
            <a:spLocks noGrp="1"/>
          </p:cNvSpPr>
          <p:nvPr>
            <p:ph idx="1"/>
          </p:nvPr>
        </p:nvSpPr>
        <p:spPr/>
        <p:txBody>
          <a:bodyPr/>
          <a:lstStyle/>
          <a:p>
            <a:r>
              <a:rPr lang="en-US" dirty="0"/>
              <a:t>This exhortation encourages God’s saints to keep on working out their own salvation with fear and trembling. </a:t>
            </a:r>
          </a:p>
          <a:p>
            <a:pPr lvl="1"/>
            <a:r>
              <a:rPr lang="en-US" dirty="0"/>
              <a:t>We do not cringe before our God.</a:t>
            </a:r>
          </a:p>
          <a:p>
            <a:pPr lvl="1"/>
            <a:r>
              <a:rPr lang="en-US" dirty="0"/>
              <a:t>We stand in reverent fear and trembling because we have the privilege of entering His presence.</a:t>
            </a:r>
          </a:p>
          <a:p>
            <a:r>
              <a:rPr lang="en-US" dirty="0"/>
              <a:t>His word continues to work in our lives and our yielding spirit bows before Him and resolves to bring our wills and lives into compliance with His Word.</a:t>
            </a:r>
          </a:p>
        </p:txBody>
      </p:sp>
    </p:spTree>
    <p:extLst>
      <p:ext uri="{BB962C8B-B14F-4D97-AF65-F5344CB8AC3E}">
        <p14:creationId xmlns:p14="http://schemas.microsoft.com/office/powerpoint/2010/main" val="309692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ound, rock&#10;&#10;Description automatically generated">
            <a:extLst>
              <a:ext uri="{FF2B5EF4-FFF2-40B4-BE49-F238E27FC236}">
                <a16:creationId xmlns:a16="http://schemas.microsoft.com/office/drawing/2014/main" id="{A7D80800-3534-5883-56BC-0FEB8C90954F}"/>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B8455FB-41E2-1C93-AF16-2D4A910E4AFA}"/>
              </a:ext>
            </a:extLst>
          </p:cNvPr>
          <p:cNvSpPr txBox="1"/>
          <p:nvPr/>
        </p:nvSpPr>
        <p:spPr>
          <a:xfrm>
            <a:off x="5212935" y="649480"/>
            <a:ext cx="6067514" cy="1323439"/>
          </a:xfrm>
          <a:prstGeom prst="rect">
            <a:avLst/>
          </a:prstGeom>
          <a:noFill/>
        </p:spPr>
        <p:txBody>
          <a:bodyPr wrap="square" rtlCol="0">
            <a:spAutoFit/>
          </a:bodyPr>
          <a:lstStyle/>
          <a:p>
            <a:pPr algn="r"/>
            <a:r>
              <a:rPr lang="en-US" sz="4000" dirty="0">
                <a:solidFill>
                  <a:srgbClr val="4B493E"/>
                </a:solidFill>
              </a:rPr>
              <a:t>Favorite Texts from Philippians</a:t>
            </a:r>
          </a:p>
        </p:txBody>
      </p:sp>
    </p:spTree>
    <p:extLst>
      <p:ext uri="{BB962C8B-B14F-4D97-AF65-F5344CB8AC3E}">
        <p14:creationId xmlns:p14="http://schemas.microsoft.com/office/powerpoint/2010/main" val="322250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A3AF-3310-7535-BD92-CBF9B4A8D69B}"/>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872E5A07-AE2B-E8A1-33F6-A070372E96A5}"/>
              </a:ext>
            </a:extLst>
          </p:cNvPr>
          <p:cNvSpPr>
            <a:spLocks noGrp="1"/>
          </p:cNvSpPr>
          <p:nvPr>
            <p:ph idx="1"/>
          </p:nvPr>
        </p:nvSpPr>
        <p:spPr/>
        <p:txBody>
          <a:bodyPr/>
          <a:lstStyle/>
          <a:p>
            <a:r>
              <a:rPr lang="en-US" dirty="0"/>
              <a:t>These two verses follow such a glorious description of what God did for mankind through Jesus Christ, that no one reading the book of Philippians could have gotten the impression that man earns his salvation by his own good works. </a:t>
            </a:r>
          </a:p>
        </p:txBody>
      </p:sp>
    </p:spTree>
    <p:extLst>
      <p:ext uri="{BB962C8B-B14F-4D97-AF65-F5344CB8AC3E}">
        <p14:creationId xmlns:p14="http://schemas.microsoft.com/office/powerpoint/2010/main" val="324640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7899-C394-6A8A-F089-A140EB4EE179}"/>
              </a:ext>
            </a:extLst>
          </p:cNvPr>
          <p:cNvSpPr>
            <a:spLocks noGrp="1"/>
          </p:cNvSpPr>
          <p:nvPr>
            <p:ph type="title"/>
          </p:nvPr>
        </p:nvSpPr>
        <p:spPr/>
        <p:txBody>
          <a:bodyPr/>
          <a:lstStyle/>
          <a:p>
            <a:r>
              <a:rPr lang="en-US" dirty="0"/>
              <a:t>Paul Did Not Teach Salvation by Works</a:t>
            </a:r>
          </a:p>
        </p:txBody>
      </p:sp>
      <p:sp>
        <p:nvSpPr>
          <p:cNvPr id="3" name="Content Placeholder 2">
            <a:extLst>
              <a:ext uri="{FF2B5EF4-FFF2-40B4-BE49-F238E27FC236}">
                <a16:creationId xmlns:a16="http://schemas.microsoft.com/office/drawing/2014/main" id="{CC0437B6-9036-68A8-559B-3E35BAA4F821}"/>
              </a:ext>
            </a:extLst>
          </p:cNvPr>
          <p:cNvSpPr>
            <a:spLocks noGrp="1"/>
          </p:cNvSpPr>
          <p:nvPr>
            <p:ph idx="1"/>
          </p:nvPr>
        </p:nvSpPr>
        <p:spPr/>
        <p:txBody>
          <a:bodyPr>
            <a:normAutofit fontScale="92500" lnSpcReduction="20000"/>
          </a:bodyPr>
          <a:lstStyle/>
          <a:p>
            <a:r>
              <a:rPr lang="en-US" dirty="0"/>
              <a:t>“For by grace you have been saved through faith, and that not of yourselves; it is the gift of God, </a:t>
            </a:r>
            <a:r>
              <a:rPr lang="en-US" dirty="0">
                <a:solidFill>
                  <a:srgbClr val="723736"/>
                </a:solidFill>
                <a:latin typeface="+mj-lt"/>
              </a:rPr>
              <a:t>not of works</a:t>
            </a:r>
            <a:r>
              <a:rPr lang="en-US" dirty="0"/>
              <a:t>, lest anyone should boast” (Eph. 2:8-9).</a:t>
            </a:r>
          </a:p>
          <a:p>
            <a:r>
              <a:rPr lang="en-US" dirty="0"/>
              <a:t>“Therefore </a:t>
            </a:r>
            <a:r>
              <a:rPr lang="en-US" dirty="0">
                <a:solidFill>
                  <a:srgbClr val="723736"/>
                </a:solidFill>
                <a:latin typeface="+mj-lt"/>
              </a:rPr>
              <a:t>by the deeds of the law no flesh will be justified</a:t>
            </a:r>
            <a:r>
              <a:rPr lang="en-US" dirty="0"/>
              <a:t> in His sight, for by the law is the knowledge of sin” (Rom. 3:20; cf. 3:27-28; 4:2; 9:11; 11:6)</a:t>
            </a:r>
          </a:p>
          <a:p>
            <a:r>
              <a:rPr lang="en-US" dirty="0"/>
              <a:t>“But when the kindness and the love of God our Savior toward man appeared, </a:t>
            </a:r>
            <a:r>
              <a:rPr lang="en-US" dirty="0">
                <a:solidFill>
                  <a:srgbClr val="723736"/>
                </a:solidFill>
                <a:latin typeface="+mj-lt"/>
              </a:rPr>
              <a:t>not by works of righteousness which we have done</a:t>
            </a:r>
            <a:r>
              <a:rPr lang="en-US" dirty="0"/>
              <a:t>, but according to His mercy He saved us, through the washing of regeneration and renewing of the Holy Spirit, whom He poured out on us abundantly through Jesus Christ our Savior” (Tit. 3:4-6).</a:t>
            </a:r>
          </a:p>
          <a:p>
            <a:r>
              <a:rPr lang="en-US" dirty="0"/>
              <a:t>We owe our salvation to God’s love for mankind and Jesus’s self-sacrificing death on Calvary.</a:t>
            </a:r>
          </a:p>
          <a:p>
            <a:endParaRPr lang="en-US" dirty="0"/>
          </a:p>
        </p:txBody>
      </p:sp>
    </p:spTree>
    <p:extLst>
      <p:ext uri="{BB962C8B-B14F-4D97-AF65-F5344CB8AC3E}">
        <p14:creationId xmlns:p14="http://schemas.microsoft.com/office/powerpoint/2010/main" val="37976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CF69-C579-55B0-2692-6ADDB31EBAA7}"/>
              </a:ext>
            </a:extLst>
          </p:cNvPr>
          <p:cNvSpPr>
            <a:spLocks noGrp="1"/>
          </p:cNvSpPr>
          <p:nvPr>
            <p:ph type="title"/>
          </p:nvPr>
        </p:nvSpPr>
        <p:spPr/>
        <p:txBody>
          <a:bodyPr/>
          <a:lstStyle/>
          <a:p>
            <a:r>
              <a:rPr lang="en-US" dirty="0"/>
              <a:t>I. As You Have Always Obeyed (2:12)</a:t>
            </a:r>
          </a:p>
        </p:txBody>
      </p:sp>
      <p:pic>
        <p:nvPicPr>
          <p:cNvPr id="1026" name="Picture 2" descr="group of childrens sitting on ground">
            <a:extLst>
              <a:ext uri="{FF2B5EF4-FFF2-40B4-BE49-F238E27FC236}">
                <a16:creationId xmlns:a16="http://schemas.microsoft.com/office/drawing/2014/main" id="{54AF0D8D-5861-9722-3717-2E8EB6A0D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397" y="1889336"/>
            <a:ext cx="7097205" cy="4733836"/>
          </a:xfrm>
          <a:prstGeom prst="rect">
            <a:avLst/>
          </a:prstGeom>
          <a:noFill/>
          <a:ln>
            <a:solidFill>
              <a:srgbClr val="7237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4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7146-06C9-667D-3E46-E822A6C79C8D}"/>
              </a:ext>
            </a:extLst>
          </p:cNvPr>
          <p:cNvSpPr>
            <a:spLocks noGrp="1"/>
          </p:cNvSpPr>
          <p:nvPr>
            <p:ph type="title"/>
          </p:nvPr>
        </p:nvSpPr>
        <p:spPr/>
        <p:txBody>
          <a:bodyPr/>
          <a:lstStyle/>
          <a:p>
            <a:r>
              <a:rPr lang="en-US" dirty="0"/>
              <a:t>Complimentary Words</a:t>
            </a:r>
          </a:p>
        </p:txBody>
      </p:sp>
      <p:sp>
        <p:nvSpPr>
          <p:cNvPr id="3" name="Content Placeholder 2">
            <a:extLst>
              <a:ext uri="{FF2B5EF4-FFF2-40B4-BE49-F238E27FC236}">
                <a16:creationId xmlns:a16="http://schemas.microsoft.com/office/drawing/2014/main" id="{755C443D-2B66-80B0-3DB8-CE34DD696AA7}"/>
              </a:ext>
            </a:extLst>
          </p:cNvPr>
          <p:cNvSpPr>
            <a:spLocks noGrp="1"/>
          </p:cNvSpPr>
          <p:nvPr>
            <p:ph idx="1"/>
          </p:nvPr>
        </p:nvSpPr>
        <p:spPr/>
        <p:txBody>
          <a:bodyPr/>
          <a:lstStyle/>
          <a:p>
            <a:r>
              <a:rPr lang="en-US" dirty="0"/>
              <a:t>Paul speaks approvingly of the faithful obedience of the Philippian saints.</a:t>
            </a:r>
          </a:p>
          <a:p>
            <a:pPr lvl="1"/>
            <a:r>
              <a:rPr lang="en-US" dirty="0"/>
              <a:t>Like a good servant who obeys his master not only when the master is watching, but also when he is not looking (Eph. 6:5-6; Col. 3:21-22), so also the Philippians obeyed God when Paul was with them or away.</a:t>
            </a:r>
          </a:p>
          <a:p>
            <a:pPr lvl="1"/>
            <a:r>
              <a:rPr lang="en-US" dirty="0"/>
              <a:t>“Therefore, my beloved, as you have always obeyed, not as in my presence only, but now much more in my absence, . . .” (Phil. 2:12).</a:t>
            </a:r>
          </a:p>
          <a:p>
            <a:endParaRPr lang="en-US" dirty="0"/>
          </a:p>
        </p:txBody>
      </p:sp>
    </p:spTree>
    <p:extLst>
      <p:ext uri="{BB962C8B-B14F-4D97-AF65-F5344CB8AC3E}">
        <p14:creationId xmlns:p14="http://schemas.microsoft.com/office/powerpoint/2010/main" val="3071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1F2E-9A1A-E64F-93B5-7B564FC37D2B}"/>
              </a:ext>
            </a:extLst>
          </p:cNvPr>
          <p:cNvSpPr>
            <a:spLocks noGrp="1"/>
          </p:cNvSpPr>
          <p:nvPr>
            <p:ph type="title"/>
          </p:nvPr>
        </p:nvSpPr>
        <p:spPr/>
        <p:txBody>
          <a:bodyPr/>
          <a:lstStyle/>
          <a:p>
            <a:r>
              <a:rPr lang="en-US" dirty="0"/>
              <a:t>Obedience: </a:t>
            </a:r>
            <a:br>
              <a:rPr lang="en-US" dirty="0"/>
            </a:br>
            <a:r>
              <a:rPr lang="en-US" sz="2800" dirty="0"/>
              <a:t>Evidence of Recognition of Jesus As Lord</a:t>
            </a:r>
          </a:p>
        </p:txBody>
      </p:sp>
      <p:sp>
        <p:nvSpPr>
          <p:cNvPr id="3" name="Content Placeholder 2">
            <a:extLst>
              <a:ext uri="{FF2B5EF4-FFF2-40B4-BE49-F238E27FC236}">
                <a16:creationId xmlns:a16="http://schemas.microsoft.com/office/drawing/2014/main" id="{F286FF25-141A-9E93-480B-0BAF8F50E203}"/>
              </a:ext>
            </a:extLst>
          </p:cNvPr>
          <p:cNvSpPr>
            <a:spLocks noGrp="1"/>
          </p:cNvSpPr>
          <p:nvPr>
            <p:ph idx="1"/>
          </p:nvPr>
        </p:nvSpPr>
        <p:spPr/>
        <p:txBody>
          <a:bodyPr>
            <a:normAutofit lnSpcReduction="10000"/>
          </a:bodyPr>
          <a:lstStyle/>
          <a:p>
            <a:r>
              <a:rPr lang="en-US" dirty="0"/>
              <a:t>“But why do you call Me ‘Lord, Lord,’ and do not do the things which I say?” (Luke 6:46).</a:t>
            </a:r>
          </a:p>
          <a:p>
            <a:r>
              <a:rPr lang="en-US" dirty="0"/>
              <a:t>“Not everyone who says to Me, ‘Lord, Lord,’ shall enter the kingdom of heaven, but he who does the will of My Father in heaven” (Matt. 7:21).</a:t>
            </a:r>
          </a:p>
          <a:p>
            <a:r>
              <a:rPr lang="en-US" dirty="0"/>
              <a:t>“If you love Me, keep My commandments . . . .He who has My commandments and keeps them, it is he who loves Me. And he who loves Me will be loved by My Father, and I will love him and manifest Myself to him. . . .If anyone loves Me, he will keep My word; and My Father will love him, and We will come to him and make Our home with him” (John 14:15, 21, 23)</a:t>
            </a:r>
          </a:p>
          <a:p>
            <a:endParaRPr lang="en-US" dirty="0"/>
          </a:p>
        </p:txBody>
      </p:sp>
    </p:spTree>
    <p:extLst>
      <p:ext uri="{BB962C8B-B14F-4D97-AF65-F5344CB8AC3E}">
        <p14:creationId xmlns:p14="http://schemas.microsoft.com/office/powerpoint/2010/main" val="29804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3B9DE-2C91-D62C-D9DB-0E9A1AEDCC72}"/>
              </a:ext>
            </a:extLst>
          </p:cNvPr>
          <p:cNvSpPr>
            <a:spLocks noGrp="1"/>
          </p:cNvSpPr>
          <p:nvPr>
            <p:ph type="title"/>
          </p:nvPr>
        </p:nvSpPr>
        <p:spPr>
          <a:xfrm>
            <a:off x="1028700" y="1967266"/>
            <a:ext cx="2628900" cy="2547257"/>
          </a:xfrm>
          <a:noFill/>
        </p:spPr>
        <p:txBody>
          <a:bodyPr anchor="ctr">
            <a:normAutofit/>
          </a:bodyPr>
          <a:lstStyle/>
          <a:p>
            <a:r>
              <a:rPr lang="en-US" sz="3300">
                <a:solidFill>
                  <a:srgbClr val="FFFFFF"/>
                </a:solidFill>
              </a:rPr>
              <a:t>II. Work Out Your Own Salvation (2:12)</a:t>
            </a:r>
          </a:p>
        </p:txBody>
      </p:sp>
      <p:pic>
        <p:nvPicPr>
          <p:cNvPr id="2050" name="Picture 2" descr="view of two persons hands">
            <a:extLst>
              <a:ext uri="{FF2B5EF4-FFF2-40B4-BE49-F238E27FC236}">
                <a16:creationId xmlns:a16="http://schemas.microsoft.com/office/drawing/2014/main" id="{C3F0668F-B5F4-EED5-E732-B42956522F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0170" y="643466"/>
            <a:ext cx="445499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0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375</TotalTime>
  <Words>1978</Words>
  <Application>Microsoft Office PowerPoint</Application>
  <PresentationFormat>Widescreen</PresentationFormat>
  <Paragraphs>92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Arno Pro Smbd Display</vt:lpstr>
      <vt:lpstr>Source Sans Pro Black</vt:lpstr>
      <vt:lpstr>Source Sans Pro Semibold</vt:lpstr>
      <vt:lpstr>Office Theme</vt:lpstr>
      <vt:lpstr>PowerPoint Presentation</vt:lpstr>
      <vt:lpstr>Philippians 2:12-13</vt:lpstr>
      <vt:lpstr>PowerPoint Presentation</vt:lpstr>
      <vt:lpstr>The Context</vt:lpstr>
      <vt:lpstr>Paul Did Not Teach Salvation by Works</vt:lpstr>
      <vt:lpstr>I. As You Have Always Obeyed (2:12)</vt:lpstr>
      <vt:lpstr>Complimentary Words</vt:lpstr>
      <vt:lpstr>Obedience:  Evidence of Recognition of Jesus As Lord</vt:lpstr>
      <vt:lpstr>II. Work Out Your Own Salvation (2:12)</vt:lpstr>
      <vt:lpstr>“Work Out”</vt:lpstr>
      <vt:lpstr>With Fear</vt:lpstr>
      <vt:lpstr>With . . . Trembling</vt:lpstr>
      <vt:lpstr>Gordon Fee</vt:lpstr>
      <vt:lpstr>Who Are We Pleasing?</vt:lpstr>
      <vt:lpstr>Salvation</vt:lpstr>
      <vt:lpstr>God Initiated Salvation</vt:lpstr>
      <vt:lpstr>God’s Work in Mankind</vt:lpstr>
      <vt:lpstr>The Calvinist Idea</vt:lpstr>
      <vt:lpstr>Let’s Look at Pentecost</vt:lpstr>
      <vt:lpstr>God Works in Us To Do His Will</vt:lpstr>
      <vt:lpstr>God’s Work Continues After Baptism</vt:lpstr>
      <vt:lpstr>God Doesn’t Quit</vt:lpstr>
      <vt:lpstr>Conclusion</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61</cp:revision>
  <dcterms:created xsi:type="dcterms:W3CDTF">2022-05-27T13:44:17Z</dcterms:created>
  <dcterms:modified xsi:type="dcterms:W3CDTF">2022-10-09T10:53:10Z</dcterms:modified>
</cp:coreProperties>
</file>