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71" r:id="rId3"/>
    <p:sldId id="356" r:id="rId4"/>
    <p:sldId id="372" r:id="rId5"/>
    <p:sldId id="373" r:id="rId6"/>
    <p:sldId id="357" r:id="rId7"/>
    <p:sldId id="358" r:id="rId8"/>
    <p:sldId id="362" r:id="rId9"/>
    <p:sldId id="359" r:id="rId10"/>
    <p:sldId id="360" r:id="rId11"/>
    <p:sldId id="361" r:id="rId12"/>
    <p:sldId id="363" r:id="rId13"/>
    <p:sldId id="365" r:id="rId14"/>
    <p:sldId id="366" r:id="rId15"/>
    <p:sldId id="367" r:id="rId16"/>
    <p:sldId id="364" r:id="rId17"/>
    <p:sldId id="368" r:id="rId18"/>
    <p:sldId id="369" r:id="rId19"/>
    <p:sldId id="370" r:id="rId20"/>
    <p:sldId id="374" r:id="rId21"/>
    <p:sldId id="375" r:id="rId22"/>
    <p:sldId id="3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3736"/>
    <a:srgbClr val="664939"/>
    <a:srgbClr val="1E2727"/>
    <a:srgbClr val="523A2C"/>
    <a:srgbClr val="204174"/>
    <a:srgbClr val="DDCABB"/>
    <a:srgbClr val="2A233B"/>
    <a:srgbClr val="A23C30"/>
    <a:srgbClr val="D5684B"/>
    <a:srgbClr val="1D3D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192418-9249-453D-98CD-36E72137B774}" v="5" dt="2022-10-15T21:23:20.0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10/16/2022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chemeClr val="bg1">
              <a:lumMod val="85000"/>
            </a:scheme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10/16/2022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723736"/>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3A8D4-CDA8-1C2E-F34A-293223FE42FE}"/>
              </a:ext>
            </a:extLst>
          </p:cNvPr>
          <p:cNvSpPr>
            <a:spLocks noGrp="1"/>
          </p:cNvSpPr>
          <p:nvPr>
            <p:ph type="title"/>
          </p:nvPr>
        </p:nvSpPr>
        <p:spPr/>
        <p:txBody>
          <a:bodyPr/>
          <a:lstStyle/>
          <a:p>
            <a:r>
              <a:rPr lang="en-US" dirty="0"/>
              <a:t>Dorcas</a:t>
            </a:r>
          </a:p>
        </p:txBody>
      </p:sp>
      <p:sp>
        <p:nvSpPr>
          <p:cNvPr id="3" name="Content Placeholder 2">
            <a:extLst>
              <a:ext uri="{FF2B5EF4-FFF2-40B4-BE49-F238E27FC236}">
                <a16:creationId xmlns:a16="http://schemas.microsoft.com/office/drawing/2014/main" id="{1DE32ACB-49B0-6975-42D0-7B151B78E70F}"/>
              </a:ext>
            </a:extLst>
          </p:cNvPr>
          <p:cNvSpPr>
            <a:spLocks noGrp="1"/>
          </p:cNvSpPr>
          <p:nvPr>
            <p:ph idx="1"/>
          </p:nvPr>
        </p:nvSpPr>
        <p:spPr/>
        <p:txBody>
          <a:bodyPr/>
          <a:lstStyle/>
          <a:p>
            <a:r>
              <a:rPr lang="en-US" dirty="0"/>
              <a:t>“At Joppa there was a certain disciple named Tabitha, which is translated </a:t>
            </a:r>
            <a:r>
              <a:rPr lang="en-US" dirty="0">
                <a:solidFill>
                  <a:srgbClr val="723736"/>
                </a:solidFill>
                <a:latin typeface="+mj-lt"/>
              </a:rPr>
              <a:t>Dorcas</a:t>
            </a:r>
            <a:r>
              <a:rPr lang="en-US" dirty="0"/>
              <a:t>. This woman </a:t>
            </a:r>
            <a:r>
              <a:rPr lang="en-US" dirty="0">
                <a:solidFill>
                  <a:srgbClr val="723736"/>
                </a:solidFill>
                <a:latin typeface="+mj-lt"/>
              </a:rPr>
              <a:t>was</a:t>
            </a:r>
            <a:r>
              <a:rPr lang="en-US" dirty="0"/>
              <a:t> </a:t>
            </a:r>
            <a:r>
              <a:rPr lang="en-US" dirty="0">
                <a:solidFill>
                  <a:srgbClr val="723736"/>
                </a:solidFill>
                <a:latin typeface="+mj-lt"/>
              </a:rPr>
              <a:t>full of good works and charitable deeds which she did</a:t>
            </a:r>
            <a:r>
              <a:rPr lang="en-US" dirty="0"/>
              <a:t>. . . . Then Peter arose and went with them. When he had come, they brought him to the upper room. And all the widows stood by him weeping, </a:t>
            </a:r>
            <a:r>
              <a:rPr lang="en-US" dirty="0">
                <a:solidFill>
                  <a:srgbClr val="723736"/>
                </a:solidFill>
                <a:latin typeface="Source Sans Pro Black" panose="020B0803030403020204" pitchFamily="34" charset="0"/>
              </a:rPr>
              <a:t>showing the tunics and garments which Dorcas had made while she was with them</a:t>
            </a:r>
            <a:r>
              <a:rPr lang="en-US" dirty="0"/>
              <a:t>.”</a:t>
            </a:r>
          </a:p>
        </p:txBody>
      </p:sp>
    </p:spTree>
    <p:extLst>
      <p:ext uri="{BB962C8B-B14F-4D97-AF65-F5344CB8AC3E}">
        <p14:creationId xmlns:p14="http://schemas.microsoft.com/office/powerpoint/2010/main" val="3683145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E446-9DD4-902A-C613-2F04F178F170}"/>
              </a:ext>
            </a:extLst>
          </p:cNvPr>
          <p:cNvSpPr>
            <a:spLocks noGrp="1"/>
          </p:cNvSpPr>
          <p:nvPr>
            <p:ph type="title"/>
          </p:nvPr>
        </p:nvSpPr>
        <p:spPr/>
        <p:txBody>
          <a:bodyPr/>
          <a:lstStyle/>
          <a:p>
            <a:r>
              <a:rPr lang="en-US" dirty="0"/>
              <a:t>Ephesians 4:28</a:t>
            </a:r>
          </a:p>
        </p:txBody>
      </p:sp>
      <p:sp>
        <p:nvSpPr>
          <p:cNvPr id="3" name="Content Placeholder 2">
            <a:extLst>
              <a:ext uri="{FF2B5EF4-FFF2-40B4-BE49-F238E27FC236}">
                <a16:creationId xmlns:a16="http://schemas.microsoft.com/office/drawing/2014/main" id="{DB6D1699-1DCB-E272-AD32-002CC0305EFA}"/>
              </a:ext>
            </a:extLst>
          </p:cNvPr>
          <p:cNvSpPr>
            <a:spLocks noGrp="1"/>
          </p:cNvSpPr>
          <p:nvPr>
            <p:ph idx="1"/>
          </p:nvPr>
        </p:nvSpPr>
        <p:spPr/>
        <p:txBody>
          <a:bodyPr/>
          <a:lstStyle/>
          <a:p>
            <a:r>
              <a:rPr lang="en-US" dirty="0"/>
              <a:t>“Let him who stole steal no longer, but rather let him labor, working with his hands what is good, </a:t>
            </a:r>
            <a:r>
              <a:rPr lang="en-US" dirty="0">
                <a:solidFill>
                  <a:srgbClr val="723736"/>
                </a:solidFill>
                <a:latin typeface="+mj-lt"/>
              </a:rPr>
              <a:t>that he may have something to give him who has need</a:t>
            </a:r>
            <a:r>
              <a:rPr lang="en-US" dirty="0"/>
              <a:t>.”</a:t>
            </a:r>
          </a:p>
          <a:p>
            <a:pPr lvl="1"/>
            <a:r>
              <a:rPr lang="en-US" dirty="0"/>
              <a:t>We labor hard for a new car, a bigger house, better clothes, etc.</a:t>
            </a:r>
          </a:p>
          <a:p>
            <a:pPr lvl="1"/>
            <a:r>
              <a:rPr lang="en-US" dirty="0"/>
              <a:t>How many times have you said, “I got a raise! Now we can give more to help those who are in need?”</a:t>
            </a:r>
          </a:p>
          <a:p>
            <a:endParaRPr lang="en-US" dirty="0"/>
          </a:p>
          <a:p>
            <a:endParaRPr lang="en-US" dirty="0"/>
          </a:p>
        </p:txBody>
      </p:sp>
    </p:spTree>
    <p:extLst>
      <p:ext uri="{BB962C8B-B14F-4D97-AF65-F5344CB8AC3E}">
        <p14:creationId xmlns:p14="http://schemas.microsoft.com/office/powerpoint/2010/main" val="346234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08858-10AD-5828-C1EB-8168FFCE94D9}"/>
              </a:ext>
            </a:extLst>
          </p:cNvPr>
          <p:cNvSpPr>
            <a:spLocks noGrp="1"/>
          </p:cNvSpPr>
          <p:nvPr>
            <p:ph type="title"/>
          </p:nvPr>
        </p:nvSpPr>
        <p:spPr/>
        <p:txBody>
          <a:bodyPr/>
          <a:lstStyle/>
          <a:p>
            <a:r>
              <a:rPr lang="en-US" dirty="0"/>
              <a:t>James 1:27</a:t>
            </a:r>
          </a:p>
        </p:txBody>
      </p:sp>
      <p:sp>
        <p:nvSpPr>
          <p:cNvPr id="3" name="Content Placeholder 2">
            <a:extLst>
              <a:ext uri="{FF2B5EF4-FFF2-40B4-BE49-F238E27FC236}">
                <a16:creationId xmlns:a16="http://schemas.microsoft.com/office/drawing/2014/main" id="{37704FF2-3177-6E92-B996-867BEA32F340}"/>
              </a:ext>
            </a:extLst>
          </p:cNvPr>
          <p:cNvSpPr>
            <a:spLocks noGrp="1"/>
          </p:cNvSpPr>
          <p:nvPr>
            <p:ph idx="1"/>
          </p:nvPr>
        </p:nvSpPr>
        <p:spPr/>
        <p:txBody>
          <a:bodyPr/>
          <a:lstStyle/>
          <a:p>
            <a:r>
              <a:rPr lang="en-US" dirty="0"/>
              <a:t>“Pure and undefiled religion before God and the Father is this: to </a:t>
            </a:r>
            <a:r>
              <a:rPr lang="en-US" dirty="0">
                <a:solidFill>
                  <a:srgbClr val="723736"/>
                </a:solidFill>
                <a:latin typeface="+mj-lt"/>
              </a:rPr>
              <a:t>visit orphans and widows in their trouble</a:t>
            </a:r>
            <a:r>
              <a:rPr lang="en-US" dirty="0"/>
              <a:t>, and to keep oneself unspotted from the world.”</a:t>
            </a:r>
          </a:p>
          <a:p>
            <a:pPr lvl="1"/>
            <a:r>
              <a:rPr lang="en-US" dirty="0"/>
              <a:t>Our widows in this congregation sometimes have needs. Do we make ourselves available to help or are we too busy to be bothered?</a:t>
            </a:r>
          </a:p>
          <a:p>
            <a:pPr lvl="1"/>
            <a:r>
              <a:rPr lang="en-US" dirty="0"/>
              <a:t>We appreciate those who have adopted children so that they might have a better life.</a:t>
            </a:r>
          </a:p>
          <a:p>
            <a:endParaRPr lang="en-US" dirty="0"/>
          </a:p>
          <a:p>
            <a:endParaRPr lang="en-US" dirty="0"/>
          </a:p>
        </p:txBody>
      </p:sp>
    </p:spTree>
    <p:extLst>
      <p:ext uri="{BB962C8B-B14F-4D97-AF65-F5344CB8AC3E}">
        <p14:creationId xmlns:p14="http://schemas.microsoft.com/office/powerpoint/2010/main" val="90661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67FB4-6EF6-1D4D-1D68-D59A8FBBEAF4}"/>
              </a:ext>
            </a:extLst>
          </p:cNvPr>
          <p:cNvSpPr>
            <a:spLocks noGrp="1"/>
          </p:cNvSpPr>
          <p:nvPr>
            <p:ph type="title"/>
          </p:nvPr>
        </p:nvSpPr>
        <p:spPr/>
        <p:txBody>
          <a:bodyPr/>
          <a:lstStyle/>
          <a:p>
            <a:r>
              <a:rPr lang="en-US" dirty="0"/>
              <a:t>The Shunammite Woman and Elisha</a:t>
            </a:r>
          </a:p>
        </p:txBody>
      </p:sp>
      <p:sp>
        <p:nvSpPr>
          <p:cNvPr id="3" name="Content Placeholder 2">
            <a:extLst>
              <a:ext uri="{FF2B5EF4-FFF2-40B4-BE49-F238E27FC236}">
                <a16:creationId xmlns:a16="http://schemas.microsoft.com/office/drawing/2014/main" id="{F1262500-9960-2555-9A1A-94B50E027654}"/>
              </a:ext>
            </a:extLst>
          </p:cNvPr>
          <p:cNvSpPr>
            <a:spLocks noGrp="1"/>
          </p:cNvSpPr>
          <p:nvPr>
            <p:ph idx="1"/>
          </p:nvPr>
        </p:nvSpPr>
        <p:spPr/>
        <p:txBody>
          <a:bodyPr/>
          <a:lstStyle/>
          <a:p>
            <a:r>
              <a:rPr lang="en-US" dirty="0"/>
              <a:t>“Now it happened one day that Elisha went to Shunem, where there was a notable woman, and </a:t>
            </a:r>
            <a:r>
              <a:rPr lang="en-US" dirty="0">
                <a:solidFill>
                  <a:srgbClr val="723736"/>
                </a:solidFill>
                <a:latin typeface="+mj-lt"/>
              </a:rPr>
              <a:t>she persuaded him to eat some food. So it was, as often as he passed by, he would turn in there to eat some food</a:t>
            </a:r>
            <a:r>
              <a:rPr lang="en-US" dirty="0"/>
              <a:t>” (2 Kings 4:8).</a:t>
            </a:r>
          </a:p>
          <a:p>
            <a:r>
              <a:rPr lang="en-US" dirty="0"/>
              <a:t>“Please, let us make a small upper room on the wall; and let us put a bed for him there, and a table and a chair and a lampstand; so it will be, whenever he comes to us, he can turn in there” (2 Kings 4:10).</a:t>
            </a:r>
          </a:p>
          <a:p>
            <a:endParaRPr lang="en-US" dirty="0"/>
          </a:p>
          <a:p>
            <a:endParaRPr lang="en-US" dirty="0"/>
          </a:p>
        </p:txBody>
      </p:sp>
    </p:spTree>
    <p:extLst>
      <p:ext uri="{BB962C8B-B14F-4D97-AF65-F5344CB8AC3E}">
        <p14:creationId xmlns:p14="http://schemas.microsoft.com/office/powerpoint/2010/main" val="1522517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021A-3204-21B2-9813-836FF1ACC140}"/>
              </a:ext>
            </a:extLst>
          </p:cNvPr>
          <p:cNvSpPr>
            <a:spLocks noGrp="1"/>
          </p:cNvSpPr>
          <p:nvPr>
            <p:ph type="title"/>
          </p:nvPr>
        </p:nvSpPr>
        <p:spPr/>
        <p:txBody>
          <a:bodyPr/>
          <a:lstStyle/>
          <a:p>
            <a:r>
              <a:rPr lang="en-US" dirty="0"/>
              <a:t>Other Workers</a:t>
            </a:r>
          </a:p>
        </p:txBody>
      </p:sp>
      <p:sp>
        <p:nvSpPr>
          <p:cNvPr id="3" name="Content Placeholder 2">
            <a:extLst>
              <a:ext uri="{FF2B5EF4-FFF2-40B4-BE49-F238E27FC236}">
                <a16:creationId xmlns:a16="http://schemas.microsoft.com/office/drawing/2014/main" id="{16A820FF-100E-2CEB-F6F0-DA243D07FD52}"/>
              </a:ext>
            </a:extLst>
          </p:cNvPr>
          <p:cNvSpPr>
            <a:spLocks noGrp="1"/>
          </p:cNvSpPr>
          <p:nvPr>
            <p:ph idx="1"/>
          </p:nvPr>
        </p:nvSpPr>
        <p:spPr/>
        <p:txBody>
          <a:bodyPr/>
          <a:lstStyle/>
          <a:p>
            <a:r>
              <a:rPr lang="en-US" dirty="0">
                <a:solidFill>
                  <a:srgbClr val="723736"/>
                </a:solidFill>
                <a:latin typeface="+mj-lt"/>
              </a:rPr>
              <a:t>Barnabas</a:t>
            </a:r>
            <a:r>
              <a:rPr lang="en-US" dirty="0"/>
              <a:t> stands out: “having land, sold it, and brought the money and laid it at the apostles’ feet” (Acts 4:37).</a:t>
            </a:r>
          </a:p>
          <a:p>
            <a:r>
              <a:rPr lang="en-US" dirty="0">
                <a:solidFill>
                  <a:srgbClr val="723736"/>
                </a:solidFill>
                <a:latin typeface="+mj-lt"/>
              </a:rPr>
              <a:t>Priscilla and Aquila </a:t>
            </a:r>
            <a:r>
              <a:rPr lang="en-US" dirty="0"/>
              <a:t>opened their home to have worship services (Rom. 16:5).</a:t>
            </a:r>
          </a:p>
          <a:p>
            <a:r>
              <a:rPr lang="en-US" dirty="0">
                <a:solidFill>
                  <a:srgbClr val="723736"/>
                </a:solidFill>
                <a:latin typeface="Source Sans Pro Black" panose="020B0803030403020204" pitchFamily="34" charset="0"/>
              </a:rPr>
              <a:t>Phebe</a:t>
            </a:r>
            <a:r>
              <a:rPr lang="en-US" dirty="0"/>
              <a:t> had a reputation of being “a helper of many, including myself also” (Rom. 16:2).</a:t>
            </a:r>
          </a:p>
          <a:p>
            <a:r>
              <a:rPr lang="en-US" dirty="0">
                <a:solidFill>
                  <a:srgbClr val="723736"/>
                </a:solidFill>
                <a:latin typeface="Source Sans Pro Black" panose="020B0803030403020204" pitchFamily="34" charset="0"/>
              </a:rPr>
              <a:t>Epaphroditus</a:t>
            </a:r>
            <a:r>
              <a:rPr lang="en-US" dirty="0"/>
              <a:t> risked his life to bring financial help to Paul while he was in a Roman prison (Phil. 2:30).</a:t>
            </a:r>
          </a:p>
        </p:txBody>
      </p:sp>
    </p:spTree>
    <p:extLst>
      <p:ext uri="{BB962C8B-B14F-4D97-AF65-F5344CB8AC3E}">
        <p14:creationId xmlns:p14="http://schemas.microsoft.com/office/powerpoint/2010/main" val="179584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10728-5AB3-55A2-445A-B6ABFE088BBF}"/>
              </a:ext>
            </a:extLst>
          </p:cNvPr>
          <p:cNvSpPr>
            <a:spLocks noGrp="1"/>
          </p:cNvSpPr>
          <p:nvPr>
            <p:ph type="title"/>
          </p:nvPr>
        </p:nvSpPr>
        <p:spPr/>
        <p:txBody>
          <a:bodyPr/>
          <a:lstStyle/>
          <a:p>
            <a:r>
              <a:rPr lang="en-US" dirty="0"/>
              <a:t>Other Workers</a:t>
            </a:r>
          </a:p>
        </p:txBody>
      </p:sp>
      <p:sp>
        <p:nvSpPr>
          <p:cNvPr id="3" name="Content Placeholder 2">
            <a:extLst>
              <a:ext uri="{FF2B5EF4-FFF2-40B4-BE49-F238E27FC236}">
                <a16:creationId xmlns:a16="http://schemas.microsoft.com/office/drawing/2014/main" id="{6A86AE5A-3937-9F28-48EC-E07C703A597D}"/>
              </a:ext>
            </a:extLst>
          </p:cNvPr>
          <p:cNvSpPr>
            <a:spLocks noGrp="1"/>
          </p:cNvSpPr>
          <p:nvPr>
            <p:ph idx="1"/>
          </p:nvPr>
        </p:nvSpPr>
        <p:spPr/>
        <p:txBody>
          <a:bodyPr/>
          <a:lstStyle/>
          <a:p>
            <a:r>
              <a:rPr lang="en-US" dirty="0">
                <a:solidFill>
                  <a:srgbClr val="723736"/>
                </a:solidFill>
                <a:latin typeface="+mj-lt"/>
              </a:rPr>
              <a:t>Rahab: </a:t>
            </a:r>
            <a:r>
              <a:rPr lang="en-US" dirty="0"/>
              <a:t>“By faith the harlot Rahab did not perish with those who did not believe, when she had received the spies with peace” (Heb. 11:31).</a:t>
            </a:r>
          </a:p>
          <a:p>
            <a:pPr lvl="1"/>
            <a:r>
              <a:rPr lang="en-US" dirty="0"/>
              <a:t>Hid the spies.</a:t>
            </a:r>
          </a:p>
          <a:p>
            <a:pPr lvl="1"/>
            <a:r>
              <a:rPr lang="en-US" dirty="0"/>
              <a:t>Gave them advice to keep from being found.</a:t>
            </a:r>
          </a:p>
          <a:p>
            <a:pPr lvl="1"/>
            <a:r>
              <a:rPr lang="en-US" dirty="0"/>
              <a:t>Let them down by a cord from her window.</a:t>
            </a:r>
          </a:p>
          <a:p>
            <a:r>
              <a:rPr lang="en-US" dirty="0"/>
              <a:t>Instructions to </a:t>
            </a:r>
            <a:r>
              <a:rPr lang="en-US" dirty="0">
                <a:solidFill>
                  <a:srgbClr val="723736"/>
                </a:solidFill>
                <a:latin typeface="Source Sans Pro Black" panose="020B0803030403020204" pitchFamily="34" charset="0"/>
              </a:rPr>
              <a:t>Timothy</a:t>
            </a:r>
            <a:r>
              <a:rPr lang="en-US" dirty="0"/>
              <a:t>: “Let them do good, that they be rich in good works, ready to give, willing to share” (1 Tim. 6:18).</a:t>
            </a:r>
          </a:p>
          <a:p>
            <a:endParaRPr lang="en-US" dirty="0"/>
          </a:p>
          <a:p>
            <a:endParaRPr lang="en-US" dirty="0"/>
          </a:p>
          <a:p>
            <a:endParaRPr lang="en-US" dirty="0"/>
          </a:p>
        </p:txBody>
      </p:sp>
    </p:spTree>
    <p:extLst>
      <p:ext uri="{BB962C8B-B14F-4D97-AF65-F5344CB8AC3E}">
        <p14:creationId xmlns:p14="http://schemas.microsoft.com/office/powerpoint/2010/main" val="64252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ircle(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0BCB0-999F-8753-DD8D-84A218F8EA86}"/>
              </a:ext>
            </a:extLst>
          </p:cNvPr>
          <p:cNvSpPr>
            <a:spLocks noGrp="1"/>
          </p:cNvSpPr>
          <p:nvPr>
            <p:ph type="title"/>
          </p:nvPr>
        </p:nvSpPr>
        <p:spPr/>
        <p:txBody>
          <a:bodyPr/>
          <a:lstStyle/>
          <a:p>
            <a:r>
              <a:rPr lang="en-US" dirty="0"/>
              <a:t>Galatians 6:1-10</a:t>
            </a:r>
          </a:p>
        </p:txBody>
      </p:sp>
      <p:sp>
        <p:nvSpPr>
          <p:cNvPr id="3" name="Content Placeholder 2">
            <a:extLst>
              <a:ext uri="{FF2B5EF4-FFF2-40B4-BE49-F238E27FC236}">
                <a16:creationId xmlns:a16="http://schemas.microsoft.com/office/drawing/2014/main" id="{34C77B21-B650-6408-18AD-FF700ADB49A5}"/>
              </a:ext>
            </a:extLst>
          </p:cNvPr>
          <p:cNvSpPr>
            <a:spLocks noGrp="1"/>
          </p:cNvSpPr>
          <p:nvPr>
            <p:ph idx="1"/>
          </p:nvPr>
        </p:nvSpPr>
        <p:spPr/>
        <p:txBody>
          <a:bodyPr>
            <a:normAutofit/>
          </a:bodyPr>
          <a:lstStyle/>
          <a:p>
            <a:r>
              <a:rPr lang="en-US" dirty="0"/>
              <a:t>“Brethren, if a man is overtaken in any trespass, you who are spiritual </a:t>
            </a:r>
            <a:r>
              <a:rPr lang="en-US" dirty="0">
                <a:solidFill>
                  <a:srgbClr val="723736"/>
                </a:solidFill>
                <a:latin typeface="+mj-lt"/>
              </a:rPr>
              <a:t>restore such a one in a spirit of gentleness</a:t>
            </a:r>
            <a:r>
              <a:rPr lang="en-US" dirty="0"/>
              <a:t>, considering yourself lest you also be tempted. </a:t>
            </a:r>
            <a:r>
              <a:rPr lang="en-US" dirty="0">
                <a:solidFill>
                  <a:srgbClr val="723736"/>
                </a:solidFill>
                <a:latin typeface="+mj-lt"/>
              </a:rPr>
              <a:t>Bear one another’s burdens</a:t>
            </a:r>
            <a:r>
              <a:rPr lang="en-US" dirty="0"/>
              <a:t>, and so fulfill the law of Christ” (6:1-2).</a:t>
            </a:r>
          </a:p>
          <a:p>
            <a:r>
              <a:rPr lang="en-US" dirty="0"/>
              <a:t>“For each one shall bear his own load” (6:5).</a:t>
            </a:r>
          </a:p>
          <a:p>
            <a:r>
              <a:rPr lang="en-US" dirty="0"/>
              <a:t>“</a:t>
            </a:r>
            <a:r>
              <a:rPr lang="en-US" dirty="0">
                <a:solidFill>
                  <a:srgbClr val="723736"/>
                </a:solidFill>
                <a:latin typeface="Source Sans Pro Black" panose="020B0803030403020204" pitchFamily="34" charset="0"/>
              </a:rPr>
              <a:t>And let us not grow weary while doing good</a:t>
            </a:r>
            <a:r>
              <a:rPr lang="en-US" dirty="0"/>
              <a:t>, for in due season we shall reap if we do not lose heart” (6:9).</a:t>
            </a:r>
          </a:p>
          <a:p>
            <a:r>
              <a:rPr lang="en-US" dirty="0"/>
              <a:t>“</a:t>
            </a:r>
            <a:r>
              <a:rPr lang="en-US" dirty="0">
                <a:solidFill>
                  <a:srgbClr val="723736"/>
                </a:solidFill>
                <a:latin typeface="Source Sans Pro Black" panose="020B0803030403020204" pitchFamily="34" charset="0"/>
              </a:rPr>
              <a:t>Therefore, as we have opportunity, let us do good to all, especially to those who are of the household of faith</a:t>
            </a:r>
            <a:r>
              <a:rPr lang="en-US" dirty="0"/>
              <a:t>” (6:10).</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8452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6690-D2A9-BA3C-F246-C31C9824136F}"/>
              </a:ext>
            </a:extLst>
          </p:cNvPr>
          <p:cNvSpPr>
            <a:spLocks noGrp="1"/>
          </p:cNvSpPr>
          <p:nvPr>
            <p:ph type="title"/>
          </p:nvPr>
        </p:nvSpPr>
        <p:spPr/>
        <p:txBody>
          <a:bodyPr/>
          <a:lstStyle/>
          <a:p>
            <a:r>
              <a:rPr lang="en-US" dirty="0"/>
              <a:t>Spiritual Helpers</a:t>
            </a:r>
          </a:p>
        </p:txBody>
      </p:sp>
      <p:sp>
        <p:nvSpPr>
          <p:cNvPr id="3" name="Content Placeholder 2">
            <a:extLst>
              <a:ext uri="{FF2B5EF4-FFF2-40B4-BE49-F238E27FC236}">
                <a16:creationId xmlns:a16="http://schemas.microsoft.com/office/drawing/2014/main" id="{6F80C31C-BAAF-EC11-234F-956965F70136}"/>
              </a:ext>
            </a:extLst>
          </p:cNvPr>
          <p:cNvSpPr>
            <a:spLocks noGrp="1"/>
          </p:cNvSpPr>
          <p:nvPr>
            <p:ph idx="1"/>
          </p:nvPr>
        </p:nvSpPr>
        <p:spPr>
          <a:xfrm>
            <a:off x="838200" y="1825624"/>
            <a:ext cx="10515600" cy="4742229"/>
          </a:xfrm>
        </p:spPr>
        <p:txBody>
          <a:bodyPr>
            <a:normAutofit/>
          </a:bodyPr>
          <a:lstStyle/>
          <a:p>
            <a:r>
              <a:rPr lang="en-US" dirty="0"/>
              <a:t>“. . . </a:t>
            </a:r>
            <a:r>
              <a:rPr lang="en-US" dirty="0">
                <a:solidFill>
                  <a:srgbClr val="723736"/>
                </a:solidFill>
                <a:latin typeface="+mj-lt"/>
              </a:rPr>
              <a:t>bearing with one another, and forgiving one another</a:t>
            </a:r>
            <a:r>
              <a:rPr lang="en-US" dirty="0"/>
              <a:t>, if anyone has a complaint against another; even as Christ forgave you, so you also must do” (Col. 3:13).</a:t>
            </a:r>
          </a:p>
          <a:p>
            <a:r>
              <a:rPr lang="en-US" dirty="0"/>
              <a:t>“Depart from evil and do good; </a:t>
            </a:r>
            <a:r>
              <a:rPr lang="en-US" dirty="0">
                <a:solidFill>
                  <a:srgbClr val="723736"/>
                </a:solidFill>
                <a:latin typeface="+mj-lt"/>
              </a:rPr>
              <a:t>Seek peace and pursue it</a:t>
            </a:r>
            <a:r>
              <a:rPr lang="en-US" dirty="0"/>
              <a:t>” (Psa. 34:14).</a:t>
            </a:r>
          </a:p>
          <a:p>
            <a:r>
              <a:rPr lang="en-US" dirty="0"/>
              <a:t>“The Lord grant mercy to the household of </a:t>
            </a:r>
            <a:r>
              <a:rPr lang="en-US" dirty="0" err="1">
                <a:solidFill>
                  <a:srgbClr val="723736"/>
                </a:solidFill>
                <a:latin typeface="Source Sans Pro Black" panose="020B0803030403020204" pitchFamily="34" charset="0"/>
              </a:rPr>
              <a:t>Onesiphorus</a:t>
            </a:r>
            <a:r>
              <a:rPr lang="en-US" dirty="0"/>
              <a:t>, for he often refreshed me, and was not ashamed of my chain” (2 Tim. 1:16).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5540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C12BD-781E-4FBA-5575-B49DA24A06B7}"/>
              </a:ext>
            </a:extLst>
          </p:cNvPr>
          <p:cNvSpPr>
            <a:spLocks noGrp="1"/>
          </p:cNvSpPr>
          <p:nvPr>
            <p:ph type="title"/>
          </p:nvPr>
        </p:nvSpPr>
        <p:spPr/>
        <p:txBody>
          <a:bodyPr/>
          <a:lstStyle/>
          <a:p>
            <a:r>
              <a:rPr lang="en-US" dirty="0"/>
              <a:t>Spiritual Helpers</a:t>
            </a:r>
          </a:p>
        </p:txBody>
      </p:sp>
      <p:sp>
        <p:nvSpPr>
          <p:cNvPr id="3" name="Content Placeholder 2">
            <a:extLst>
              <a:ext uri="{FF2B5EF4-FFF2-40B4-BE49-F238E27FC236}">
                <a16:creationId xmlns:a16="http://schemas.microsoft.com/office/drawing/2014/main" id="{85AB7C54-650F-E1E9-8EFF-D5F9D4A81D54}"/>
              </a:ext>
            </a:extLst>
          </p:cNvPr>
          <p:cNvSpPr>
            <a:spLocks noGrp="1"/>
          </p:cNvSpPr>
          <p:nvPr>
            <p:ph idx="1"/>
          </p:nvPr>
        </p:nvSpPr>
        <p:spPr/>
        <p:txBody>
          <a:bodyPr/>
          <a:lstStyle/>
          <a:p>
            <a:r>
              <a:rPr lang="en-US" dirty="0"/>
              <a:t>“Is anyone among you suffering? Let him pray. Is anyone cheerful? Let him sing psalms. Is anyone among you sick? Let him call for the elders of the church, and </a:t>
            </a:r>
            <a:r>
              <a:rPr lang="en-US" dirty="0">
                <a:solidFill>
                  <a:srgbClr val="723736"/>
                </a:solidFill>
                <a:latin typeface="Source Sans Pro Black" panose="020B0803030403020204" pitchFamily="34" charset="0"/>
              </a:rPr>
              <a:t>let them pray over him, anointing him with oil in the name of the Lord. And the prayer of faith </a:t>
            </a:r>
            <a:r>
              <a:rPr lang="en-US" dirty="0"/>
              <a:t>will save the sick, and the Lord will raise him up. And if he has committed sins, he will be forgiven. Confess your trespasses to one another, and </a:t>
            </a:r>
            <a:r>
              <a:rPr lang="en-US" dirty="0">
                <a:solidFill>
                  <a:srgbClr val="723736"/>
                </a:solidFill>
                <a:latin typeface="Source Sans Pro Black" panose="020B0803030403020204" pitchFamily="34" charset="0"/>
              </a:rPr>
              <a:t>pray for one another, that you may be healed. The effective, fervent prayer of a righteous man avails much</a:t>
            </a:r>
            <a:r>
              <a:rPr lang="en-US" dirty="0"/>
              <a:t>” (James 5:13-16).</a:t>
            </a:r>
          </a:p>
          <a:p>
            <a:endParaRPr lang="en-US" dirty="0"/>
          </a:p>
        </p:txBody>
      </p:sp>
    </p:spTree>
    <p:extLst>
      <p:ext uri="{BB962C8B-B14F-4D97-AF65-F5344CB8AC3E}">
        <p14:creationId xmlns:p14="http://schemas.microsoft.com/office/powerpoint/2010/main" val="662783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Freeform: Shape 308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6" name="Picture 4" descr="man and woman sitting on sofa in a room">
            <a:extLst>
              <a:ext uri="{FF2B5EF4-FFF2-40B4-BE49-F238E27FC236}">
                <a16:creationId xmlns:a16="http://schemas.microsoft.com/office/drawing/2014/main" id="{E6400047-18CB-3377-CAC6-8AF4359C3C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764" b="-1"/>
          <a:stretch/>
        </p:blipFill>
        <p:spPr bwMode="auto">
          <a:xfrm>
            <a:off x="-1484826"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8F30B68-BAF9-E0CD-0FBB-4918D96C59D0}"/>
              </a:ext>
            </a:extLst>
          </p:cNvPr>
          <p:cNvSpPr txBox="1"/>
          <p:nvPr/>
        </p:nvSpPr>
        <p:spPr>
          <a:xfrm>
            <a:off x="8400789" y="1905506"/>
            <a:ext cx="3341077" cy="3046988"/>
          </a:xfrm>
          <a:prstGeom prst="rect">
            <a:avLst/>
          </a:prstGeom>
          <a:noFill/>
        </p:spPr>
        <p:txBody>
          <a:bodyPr wrap="square" rtlCol="0">
            <a:spAutoFit/>
          </a:bodyPr>
          <a:lstStyle/>
          <a:p>
            <a:pPr algn="ctr"/>
            <a:r>
              <a:rPr lang="en-US" sz="4800" dirty="0">
                <a:solidFill>
                  <a:srgbClr val="204174"/>
                </a:solidFill>
                <a:latin typeface="+mj-lt"/>
              </a:rPr>
              <a:t>It Costs Nothing to Pray for Someone</a:t>
            </a:r>
          </a:p>
        </p:txBody>
      </p:sp>
    </p:spTree>
    <p:extLst>
      <p:ext uri="{BB962C8B-B14F-4D97-AF65-F5344CB8AC3E}">
        <p14:creationId xmlns:p14="http://schemas.microsoft.com/office/powerpoint/2010/main" val="341157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DF3CC-1E1C-D9E2-00D4-42F28F48C083}"/>
              </a:ext>
            </a:extLst>
          </p:cNvPr>
          <p:cNvSpPr txBox="1"/>
          <p:nvPr/>
        </p:nvSpPr>
        <p:spPr>
          <a:xfrm>
            <a:off x="465996" y="1037488"/>
            <a:ext cx="11368454" cy="1815882"/>
          </a:xfrm>
          <a:prstGeom prst="rect">
            <a:avLst/>
          </a:prstGeom>
          <a:noFill/>
        </p:spPr>
        <p:txBody>
          <a:bodyPr wrap="square" rtlCol="0">
            <a:spAutoFit/>
          </a:bodyPr>
          <a:lstStyle/>
          <a:p>
            <a:r>
              <a:rPr lang="en-US" sz="2800" dirty="0">
                <a:solidFill>
                  <a:srgbClr val="723736"/>
                </a:solidFill>
                <a:latin typeface="+mj-lt"/>
              </a:rPr>
              <a:t>“Therefore, my beloved, as you have always obeyed, not as in my presence only, but now much more in my absence, work out your own salvation with fear and trembling; for it is God who works in you both to will and to do for His good pleasure” (Phil. 2:12-13).</a:t>
            </a:r>
          </a:p>
        </p:txBody>
      </p:sp>
      <p:sp>
        <p:nvSpPr>
          <p:cNvPr id="3" name="TextBox 2">
            <a:extLst>
              <a:ext uri="{FF2B5EF4-FFF2-40B4-BE49-F238E27FC236}">
                <a16:creationId xmlns:a16="http://schemas.microsoft.com/office/drawing/2014/main" id="{CA46606F-6FD4-761A-6549-7B437509BA90}"/>
              </a:ext>
            </a:extLst>
          </p:cNvPr>
          <p:cNvSpPr txBox="1"/>
          <p:nvPr/>
        </p:nvSpPr>
        <p:spPr>
          <a:xfrm>
            <a:off x="641838" y="3552088"/>
            <a:ext cx="11113477" cy="2123658"/>
          </a:xfrm>
          <a:prstGeom prst="rect">
            <a:avLst/>
          </a:prstGeom>
          <a:solidFill>
            <a:srgbClr val="723736"/>
          </a:solidFill>
        </p:spPr>
        <p:txBody>
          <a:bodyPr wrap="square" rtlCol="0">
            <a:spAutoFit/>
          </a:bodyPr>
          <a:lstStyle/>
          <a:p>
            <a:pPr algn="ctr"/>
            <a:r>
              <a:rPr lang="en-US" sz="6600" dirty="0">
                <a:solidFill>
                  <a:schemeClr val="bg1"/>
                </a:solidFill>
                <a:latin typeface="Arno Pro Smbd Display" panose="02020702050506090403" pitchFamily="18" charset="0"/>
              </a:rPr>
              <a:t>How to</a:t>
            </a:r>
          </a:p>
          <a:p>
            <a:pPr algn="ctr"/>
            <a:r>
              <a:rPr lang="en-US" sz="6600" dirty="0">
                <a:solidFill>
                  <a:schemeClr val="bg1"/>
                </a:solidFill>
                <a:latin typeface="Arno Pro Smbd Display" panose="02020702050506090403" pitchFamily="18" charset="0"/>
              </a:rPr>
              <a:t>Work Out Your Own Salvation</a:t>
            </a:r>
          </a:p>
        </p:txBody>
      </p:sp>
    </p:spTree>
    <p:extLst>
      <p:ext uri="{BB962C8B-B14F-4D97-AF65-F5344CB8AC3E}">
        <p14:creationId xmlns:p14="http://schemas.microsoft.com/office/powerpoint/2010/main" val="2703815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122" name="Picture 2" descr="toddler's standing in front of beige concrete stair">
            <a:extLst>
              <a:ext uri="{FF2B5EF4-FFF2-40B4-BE49-F238E27FC236}">
                <a16:creationId xmlns:a16="http://schemas.microsoft.com/office/drawing/2014/main" id="{ED07C85C-C2D9-EAF0-264E-987531CE22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
          <a:stretch/>
        </p:blipFill>
        <p:spPr bwMode="auto">
          <a:xfrm>
            <a:off x="-3129678"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9718FD4-700C-AE37-F3A2-8548358CF80A}"/>
              </a:ext>
            </a:extLst>
          </p:cNvPr>
          <p:cNvSpPr txBox="1"/>
          <p:nvPr/>
        </p:nvSpPr>
        <p:spPr>
          <a:xfrm>
            <a:off x="9341963" y="1055802"/>
            <a:ext cx="2724346" cy="1200329"/>
          </a:xfrm>
          <a:prstGeom prst="rect">
            <a:avLst/>
          </a:prstGeom>
          <a:noFill/>
        </p:spPr>
        <p:txBody>
          <a:bodyPr wrap="square" rtlCol="0">
            <a:spAutoFit/>
          </a:bodyPr>
          <a:lstStyle/>
          <a:p>
            <a:r>
              <a:rPr lang="en-US" sz="3600" dirty="0">
                <a:solidFill>
                  <a:srgbClr val="723736"/>
                </a:solidFill>
              </a:rPr>
              <a:t>Accept the Challenge</a:t>
            </a:r>
          </a:p>
        </p:txBody>
      </p:sp>
    </p:spTree>
    <p:extLst>
      <p:ext uri="{BB962C8B-B14F-4D97-AF65-F5344CB8AC3E}">
        <p14:creationId xmlns:p14="http://schemas.microsoft.com/office/powerpoint/2010/main" val="2862074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AD573-83C7-997A-62BA-25EA3ACC9855}"/>
              </a:ext>
            </a:extLst>
          </p:cNvPr>
          <p:cNvSpPr>
            <a:spLocks noGrp="1"/>
          </p:cNvSpPr>
          <p:nvPr>
            <p:ph type="title"/>
          </p:nvPr>
        </p:nvSpPr>
        <p:spPr/>
        <p:txBody>
          <a:bodyPr/>
          <a:lstStyle/>
          <a:p>
            <a:r>
              <a:rPr lang="en-US" dirty="0"/>
              <a:t>I Challenge You . . .</a:t>
            </a:r>
          </a:p>
        </p:txBody>
      </p:sp>
      <p:sp>
        <p:nvSpPr>
          <p:cNvPr id="3" name="Content Placeholder 2">
            <a:extLst>
              <a:ext uri="{FF2B5EF4-FFF2-40B4-BE49-F238E27FC236}">
                <a16:creationId xmlns:a16="http://schemas.microsoft.com/office/drawing/2014/main" id="{5F714BE5-E3A4-A3A7-635B-4AF7DB6DE743}"/>
              </a:ext>
            </a:extLst>
          </p:cNvPr>
          <p:cNvSpPr>
            <a:spLocks noGrp="1"/>
          </p:cNvSpPr>
          <p:nvPr>
            <p:ph idx="1"/>
          </p:nvPr>
        </p:nvSpPr>
        <p:spPr/>
        <p:txBody>
          <a:bodyPr/>
          <a:lstStyle/>
          <a:p>
            <a:r>
              <a:rPr lang="en-US" dirty="0"/>
              <a:t>Do one good deed for someone else in the coming week!</a:t>
            </a:r>
          </a:p>
          <a:p>
            <a:pPr lvl="1"/>
            <a:r>
              <a:rPr lang="en-US" dirty="0"/>
              <a:t>Can you call someone confined to their home and check on them?</a:t>
            </a:r>
          </a:p>
          <a:p>
            <a:pPr lvl="1"/>
            <a:r>
              <a:rPr lang="en-US" dirty="0"/>
              <a:t>Can you go to one’s home and provide company to them?</a:t>
            </a:r>
          </a:p>
          <a:p>
            <a:pPr lvl="1"/>
            <a:r>
              <a:rPr lang="en-US" dirty="0"/>
              <a:t>Can you pray with someone about his troubles?</a:t>
            </a:r>
          </a:p>
          <a:p>
            <a:pPr lvl="1"/>
            <a:r>
              <a:rPr lang="en-US" dirty="0"/>
              <a:t>. . . Whatever you are capable of doing.</a:t>
            </a:r>
          </a:p>
          <a:p>
            <a:pPr lvl="1"/>
            <a:endParaRPr lang="en-US" dirty="0"/>
          </a:p>
        </p:txBody>
      </p:sp>
    </p:spTree>
    <p:extLst>
      <p:ext uri="{BB962C8B-B14F-4D97-AF65-F5344CB8AC3E}">
        <p14:creationId xmlns:p14="http://schemas.microsoft.com/office/powerpoint/2010/main" val="2656713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DF3CC-1E1C-D9E2-00D4-42F28F48C083}"/>
              </a:ext>
            </a:extLst>
          </p:cNvPr>
          <p:cNvSpPr txBox="1"/>
          <p:nvPr/>
        </p:nvSpPr>
        <p:spPr>
          <a:xfrm>
            <a:off x="411773" y="596148"/>
            <a:ext cx="11368454" cy="1569660"/>
          </a:xfrm>
          <a:prstGeom prst="rect">
            <a:avLst/>
          </a:prstGeom>
          <a:noFill/>
        </p:spPr>
        <p:txBody>
          <a:bodyPr wrap="square" rtlCol="0">
            <a:spAutoFit/>
          </a:bodyPr>
          <a:lstStyle/>
          <a:p>
            <a:r>
              <a:rPr lang="en-US" sz="2400" dirty="0">
                <a:solidFill>
                  <a:srgbClr val="723736"/>
                </a:solidFill>
                <a:latin typeface="+mj-lt"/>
              </a:rPr>
              <a:t>“Therefore, my beloved, as you have always obeyed, not as in my presence only, but now much more in my absence, work out your own salvation with fear and trembling; for it is God who works in you both to will and to do for His good pleasure” (Phil. 2:12-13).</a:t>
            </a:r>
          </a:p>
        </p:txBody>
      </p:sp>
      <p:sp>
        <p:nvSpPr>
          <p:cNvPr id="3" name="TextBox 2">
            <a:extLst>
              <a:ext uri="{FF2B5EF4-FFF2-40B4-BE49-F238E27FC236}">
                <a16:creationId xmlns:a16="http://schemas.microsoft.com/office/drawing/2014/main" id="{CA46606F-6FD4-761A-6549-7B437509BA90}"/>
              </a:ext>
            </a:extLst>
          </p:cNvPr>
          <p:cNvSpPr txBox="1"/>
          <p:nvPr/>
        </p:nvSpPr>
        <p:spPr>
          <a:xfrm>
            <a:off x="539261" y="2356332"/>
            <a:ext cx="11113477" cy="2123658"/>
          </a:xfrm>
          <a:prstGeom prst="rect">
            <a:avLst/>
          </a:prstGeom>
          <a:solidFill>
            <a:srgbClr val="723736"/>
          </a:solidFill>
        </p:spPr>
        <p:txBody>
          <a:bodyPr wrap="square" rtlCol="0">
            <a:spAutoFit/>
          </a:bodyPr>
          <a:lstStyle/>
          <a:p>
            <a:pPr algn="ctr"/>
            <a:r>
              <a:rPr lang="en-US" sz="6600" dirty="0">
                <a:solidFill>
                  <a:schemeClr val="bg1"/>
                </a:solidFill>
                <a:latin typeface="Arno Pro Smbd Display" panose="02020702050506090403" pitchFamily="18" charset="0"/>
              </a:rPr>
              <a:t>How to</a:t>
            </a:r>
          </a:p>
          <a:p>
            <a:pPr algn="ctr"/>
            <a:r>
              <a:rPr lang="en-US" sz="6600" dirty="0">
                <a:solidFill>
                  <a:schemeClr val="bg1"/>
                </a:solidFill>
                <a:latin typeface="Arno Pro Smbd Display" panose="02020702050506090403" pitchFamily="18" charset="0"/>
              </a:rPr>
              <a:t>Work Out Your Own Salvation</a:t>
            </a:r>
          </a:p>
        </p:txBody>
      </p:sp>
      <p:sp>
        <p:nvSpPr>
          <p:cNvPr id="4" name="TextBox 3">
            <a:extLst>
              <a:ext uri="{FF2B5EF4-FFF2-40B4-BE49-F238E27FC236}">
                <a16:creationId xmlns:a16="http://schemas.microsoft.com/office/drawing/2014/main" id="{7727692E-EFF1-4DF6-FC78-20F91FC47B71}"/>
              </a:ext>
            </a:extLst>
          </p:cNvPr>
          <p:cNvSpPr txBox="1"/>
          <p:nvPr/>
        </p:nvSpPr>
        <p:spPr>
          <a:xfrm>
            <a:off x="539261" y="4699772"/>
            <a:ext cx="11113477" cy="1938992"/>
          </a:xfrm>
          <a:prstGeom prst="rect">
            <a:avLst/>
          </a:prstGeom>
          <a:noFill/>
        </p:spPr>
        <p:txBody>
          <a:bodyPr wrap="square" rtlCol="0">
            <a:spAutoFit/>
          </a:bodyPr>
          <a:lstStyle/>
          <a:p>
            <a:r>
              <a:rPr lang="en-US" sz="2400" dirty="0">
                <a:latin typeface="+mj-lt"/>
              </a:rPr>
              <a:t>“Do all things without complaining and disputing, that you may become blameless and harmless, children of God without fault in the midst of a crooked and perverse generation, </a:t>
            </a:r>
            <a:r>
              <a:rPr lang="en-US" sz="2400" dirty="0">
                <a:solidFill>
                  <a:srgbClr val="723736"/>
                </a:solidFill>
                <a:latin typeface="+mj-lt"/>
              </a:rPr>
              <a:t>among whom you shine as lights in the world, holding fast the word of life</a:t>
            </a:r>
            <a:r>
              <a:rPr lang="en-US" sz="2400" dirty="0">
                <a:latin typeface="+mj-lt"/>
              </a:rPr>
              <a:t>, so that I may rejoice in the day of Christ that I have not run in vain or labored in vain” (Phil. 2:14-16).</a:t>
            </a:r>
          </a:p>
        </p:txBody>
      </p:sp>
    </p:spTree>
    <p:extLst>
      <p:ext uri="{BB962C8B-B14F-4D97-AF65-F5344CB8AC3E}">
        <p14:creationId xmlns:p14="http://schemas.microsoft.com/office/powerpoint/2010/main" val="1763041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81E45-12B7-B8FF-533C-D26B17747889}"/>
              </a:ext>
            </a:extLst>
          </p:cNvPr>
          <p:cNvSpPr txBox="1"/>
          <p:nvPr/>
        </p:nvSpPr>
        <p:spPr>
          <a:xfrm>
            <a:off x="685801" y="2318635"/>
            <a:ext cx="6620607" cy="3970318"/>
          </a:xfrm>
          <a:prstGeom prst="rect">
            <a:avLst/>
          </a:prstGeom>
          <a:solidFill>
            <a:srgbClr val="723736"/>
          </a:solidFill>
        </p:spPr>
        <p:txBody>
          <a:bodyPr wrap="square" rtlCol="0">
            <a:spAutoFit/>
          </a:bodyPr>
          <a:lstStyle/>
          <a:p>
            <a:r>
              <a:rPr lang="en-US" sz="3600" dirty="0">
                <a:solidFill>
                  <a:schemeClr val="bg1"/>
                </a:solidFill>
              </a:rPr>
              <a:t>“. . . God anointed Jesus of Nazareth with the Holy Spirit and with power, who went about doing good and healing all who were oppressed by the devil, for God was with Him” (Acts 10:38).</a:t>
            </a:r>
          </a:p>
        </p:txBody>
      </p:sp>
      <p:sp>
        <p:nvSpPr>
          <p:cNvPr id="6" name="TextBox 5">
            <a:extLst>
              <a:ext uri="{FF2B5EF4-FFF2-40B4-BE49-F238E27FC236}">
                <a16:creationId xmlns:a16="http://schemas.microsoft.com/office/drawing/2014/main" id="{1ED8BAF6-CD82-71EB-66ED-604C245754E4}"/>
              </a:ext>
            </a:extLst>
          </p:cNvPr>
          <p:cNvSpPr txBox="1"/>
          <p:nvPr/>
        </p:nvSpPr>
        <p:spPr>
          <a:xfrm>
            <a:off x="300934" y="870437"/>
            <a:ext cx="7480260" cy="1200329"/>
          </a:xfrm>
          <a:prstGeom prst="rect">
            <a:avLst/>
          </a:prstGeom>
          <a:noFill/>
        </p:spPr>
        <p:txBody>
          <a:bodyPr wrap="square" rtlCol="0">
            <a:spAutoFit/>
          </a:bodyPr>
          <a:lstStyle/>
          <a:p>
            <a:pPr algn="ctr"/>
            <a:r>
              <a:rPr lang="en-US" sz="3600" dirty="0">
                <a:solidFill>
                  <a:srgbClr val="723736"/>
                </a:solidFill>
                <a:latin typeface="+mj-lt"/>
              </a:rPr>
              <a:t>Leaving Us An Example, That Ye Should Follow His Steps</a:t>
            </a:r>
          </a:p>
        </p:txBody>
      </p:sp>
      <p:pic>
        <p:nvPicPr>
          <p:cNvPr id="1026" name="Picture 2" descr="foot prints on beach sand">
            <a:extLst>
              <a:ext uri="{FF2B5EF4-FFF2-40B4-BE49-F238E27FC236}">
                <a16:creationId xmlns:a16="http://schemas.microsoft.com/office/drawing/2014/main" id="{C69D0F37-649E-EB2C-3CD2-CF7056E604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5154" y="-5546"/>
            <a:ext cx="4376907" cy="6560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316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oman in brown long sleeve shirt">
            <a:extLst>
              <a:ext uri="{FF2B5EF4-FFF2-40B4-BE49-F238E27FC236}">
                <a16:creationId xmlns:a16="http://schemas.microsoft.com/office/drawing/2014/main" id="{53BD145E-DA4E-8157-4464-099A403758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57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65AB8CF-629D-9B38-8AF2-970DE6436DDF}"/>
              </a:ext>
            </a:extLst>
          </p:cNvPr>
          <p:cNvSpPr txBox="1"/>
          <p:nvPr/>
        </p:nvSpPr>
        <p:spPr>
          <a:xfrm>
            <a:off x="4886438" y="1705451"/>
            <a:ext cx="6221691" cy="3447098"/>
          </a:xfrm>
          <a:prstGeom prst="rect">
            <a:avLst/>
          </a:prstGeom>
          <a:noFill/>
        </p:spPr>
        <p:txBody>
          <a:bodyPr wrap="square" rtlCol="0">
            <a:spAutoFit/>
          </a:bodyPr>
          <a:lstStyle/>
          <a:p>
            <a:r>
              <a:rPr lang="en-US" sz="2400" b="0" i="0" u="none" strike="noStrike" baseline="0" dirty="0">
                <a:solidFill>
                  <a:srgbClr val="523A2C"/>
                </a:solidFill>
                <a:latin typeface="Source Sans Pro Semibold" panose="020B0603030403020204" pitchFamily="34" charset="0"/>
              </a:rPr>
              <a:t>Jesus “rose from supper and laid aside His garments, took a towel and girded Himself. After that, He poured water into a basin and began to wash the disciples’ feet, and to wipe them with the towel with which He was girded” (John 13:4-5).</a:t>
            </a:r>
          </a:p>
          <a:p>
            <a:endParaRPr lang="en-US" sz="1800" dirty="0"/>
          </a:p>
          <a:p>
            <a:pPr marL="285750" indent="-285750">
              <a:buFont typeface="Arial" panose="020B0604020202020204" pitchFamily="34" charset="0"/>
              <a:buChar char="•"/>
            </a:pPr>
            <a:r>
              <a:rPr lang="en-US" sz="2800" b="0" i="0" u="none" strike="noStrike" baseline="0" dirty="0">
                <a:solidFill>
                  <a:srgbClr val="1E2727"/>
                </a:solidFill>
              </a:rPr>
              <a:t>This was a job usually done by oneself or by servants</a:t>
            </a:r>
            <a:r>
              <a:rPr lang="en-US" sz="1800" b="0" i="0" u="none" strike="noStrike" baseline="0" dirty="0">
                <a:solidFill>
                  <a:srgbClr val="1E2727"/>
                </a:solidFill>
              </a:rPr>
              <a:t>.</a:t>
            </a:r>
            <a:endParaRPr lang="en-US" dirty="0">
              <a:solidFill>
                <a:srgbClr val="1E2727"/>
              </a:solidFill>
            </a:endParaRPr>
          </a:p>
        </p:txBody>
      </p:sp>
    </p:spTree>
    <p:extLst>
      <p:ext uri="{BB962C8B-B14F-4D97-AF65-F5344CB8AC3E}">
        <p14:creationId xmlns:p14="http://schemas.microsoft.com/office/powerpoint/2010/main" val="3619867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4BE32-FE73-0926-618C-97E4078C0BDA}"/>
              </a:ext>
            </a:extLst>
          </p:cNvPr>
          <p:cNvSpPr>
            <a:spLocks noGrp="1"/>
          </p:cNvSpPr>
          <p:nvPr>
            <p:ph type="title"/>
          </p:nvPr>
        </p:nvSpPr>
        <p:spPr/>
        <p:txBody>
          <a:bodyPr/>
          <a:lstStyle/>
          <a:p>
            <a:r>
              <a:rPr lang="en-US" dirty="0"/>
              <a:t>Mark 10:41-45</a:t>
            </a:r>
          </a:p>
        </p:txBody>
      </p:sp>
      <p:sp>
        <p:nvSpPr>
          <p:cNvPr id="3" name="Content Placeholder 2">
            <a:extLst>
              <a:ext uri="{FF2B5EF4-FFF2-40B4-BE49-F238E27FC236}">
                <a16:creationId xmlns:a16="http://schemas.microsoft.com/office/drawing/2014/main" id="{487767C4-6B28-D79B-FD5C-9A88198C2D46}"/>
              </a:ext>
            </a:extLst>
          </p:cNvPr>
          <p:cNvSpPr>
            <a:spLocks noGrp="1"/>
          </p:cNvSpPr>
          <p:nvPr>
            <p:ph idx="1"/>
          </p:nvPr>
        </p:nvSpPr>
        <p:spPr/>
        <p:txBody>
          <a:bodyPr/>
          <a:lstStyle/>
          <a:p>
            <a:r>
              <a:rPr lang="en-US" dirty="0"/>
              <a:t>“And when the ten heard it, they began to be greatly displeased with James and John. But Jesus called them to Himself and said to them, ‘You know that those who are considered rulers over the Gentiles lord it over them, and their great ones exercise authority over them. Yet it shall not be so among you; </a:t>
            </a:r>
            <a:r>
              <a:rPr lang="en-US" dirty="0">
                <a:solidFill>
                  <a:srgbClr val="723736"/>
                </a:solidFill>
                <a:latin typeface="Source Sans Pro Black" panose="020B0803030403020204" pitchFamily="34" charset="0"/>
              </a:rPr>
              <a:t>but whoever desires to become great among you shall be your servant</a:t>
            </a:r>
            <a:r>
              <a:rPr lang="en-US" dirty="0"/>
              <a:t>. And whoever of you desires to be first shall be slave of all. For even the Son of Man did not come to be served, but to serve, and to give His life a ransom for many.’”</a:t>
            </a:r>
          </a:p>
        </p:txBody>
      </p:sp>
    </p:spTree>
    <p:extLst>
      <p:ext uri="{BB962C8B-B14F-4D97-AF65-F5344CB8AC3E}">
        <p14:creationId xmlns:p14="http://schemas.microsoft.com/office/powerpoint/2010/main" val="406801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08588-D60C-7D39-A2AA-BAAEDCD9BCA2}"/>
              </a:ext>
            </a:extLst>
          </p:cNvPr>
          <p:cNvSpPr>
            <a:spLocks noGrp="1"/>
          </p:cNvSpPr>
          <p:nvPr>
            <p:ph type="title"/>
          </p:nvPr>
        </p:nvSpPr>
        <p:spPr/>
        <p:txBody>
          <a:bodyPr/>
          <a:lstStyle/>
          <a:p>
            <a:r>
              <a:rPr lang="en-US" dirty="0"/>
              <a:t>Matthew 25:34-36</a:t>
            </a:r>
          </a:p>
        </p:txBody>
      </p:sp>
      <p:sp>
        <p:nvSpPr>
          <p:cNvPr id="3" name="Content Placeholder 2">
            <a:extLst>
              <a:ext uri="{FF2B5EF4-FFF2-40B4-BE49-F238E27FC236}">
                <a16:creationId xmlns:a16="http://schemas.microsoft.com/office/drawing/2014/main" id="{EEFF91B3-CBF5-2038-F8F1-61F904B46071}"/>
              </a:ext>
            </a:extLst>
          </p:cNvPr>
          <p:cNvSpPr>
            <a:spLocks noGrp="1"/>
          </p:cNvSpPr>
          <p:nvPr>
            <p:ph idx="1"/>
          </p:nvPr>
        </p:nvSpPr>
        <p:spPr>
          <a:xfrm>
            <a:off x="838200" y="1825625"/>
            <a:ext cx="5984631" cy="4601552"/>
          </a:xfrm>
        </p:spPr>
        <p:txBody>
          <a:bodyPr/>
          <a:lstStyle/>
          <a:p>
            <a:r>
              <a:rPr lang="en-US" dirty="0"/>
              <a:t>“Then the King will say to those on His right hand, ‘Come, you blessed of My Father, inherit the kingdom prepared for you from the foundation of the world: </a:t>
            </a:r>
            <a:r>
              <a:rPr lang="en-US" dirty="0">
                <a:latin typeface="+mj-lt"/>
              </a:rPr>
              <a:t>for I was hungry and you gave Me food; I was thirsty and you gave Me drink; I was a stranger and you took Me in; I was naked and you clothed Me; I was sick and you visited Me; I was in prison and you came to Me</a:t>
            </a:r>
            <a:r>
              <a:rPr lang="en-US" dirty="0"/>
              <a:t>.”</a:t>
            </a:r>
          </a:p>
          <a:p>
            <a:endParaRPr lang="en-US" dirty="0"/>
          </a:p>
          <a:p>
            <a:endParaRPr lang="en-US" dirty="0"/>
          </a:p>
        </p:txBody>
      </p:sp>
      <p:sp>
        <p:nvSpPr>
          <p:cNvPr id="4" name="TextBox 3">
            <a:extLst>
              <a:ext uri="{FF2B5EF4-FFF2-40B4-BE49-F238E27FC236}">
                <a16:creationId xmlns:a16="http://schemas.microsoft.com/office/drawing/2014/main" id="{CBA60BF7-55A1-A32B-3EE9-C82299730D94}"/>
              </a:ext>
            </a:extLst>
          </p:cNvPr>
          <p:cNvSpPr txBox="1"/>
          <p:nvPr/>
        </p:nvSpPr>
        <p:spPr>
          <a:xfrm>
            <a:off x="7183314" y="2262357"/>
            <a:ext cx="4170485" cy="3477875"/>
          </a:xfrm>
          <a:prstGeom prst="rect">
            <a:avLst/>
          </a:prstGeom>
          <a:noFill/>
        </p:spPr>
        <p:txBody>
          <a:bodyPr wrap="square" rtlCol="0">
            <a:spAutoFit/>
          </a:bodyPr>
          <a:lstStyle/>
          <a:p>
            <a:pPr marL="285750" indent="-285750">
              <a:buFont typeface="Arial" panose="020B0604020202020204" pitchFamily="34" charset="0"/>
              <a:buChar char="•"/>
            </a:pPr>
            <a:r>
              <a:rPr lang="en-US" sz="2200" dirty="0">
                <a:solidFill>
                  <a:srgbClr val="723736"/>
                </a:solidFill>
              </a:rPr>
              <a:t>Give someone food and drink.</a:t>
            </a:r>
          </a:p>
          <a:p>
            <a:pPr marL="285750" indent="-285750">
              <a:buFont typeface="Arial" panose="020B0604020202020204" pitchFamily="34" charset="0"/>
              <a:buChar char="•"/>
            </a:pPr>
            <a:r>
              <a:rPr lang="en-US" sz="2200" dirty="0">
                <a:solidFill>
                  <a:srgbClr val="723736"/>
                </a:solidFill>
              </a:rPr>
              <a:t>Receive a stranger into your home.</a:t>
            </a:r>
          </a:p>
          <a:p>
            <a:pPr marL="285750" indent="-285750">
              <a:buFont typeface="Arial" panose="020B0604020202020204" pitchFamily="34" charset="0"/>
              <a:buChar char="•"/>
            </a:pPr>
            <a:r>
              <a:rPr lang="en-US" sz="2200" dirty="0">
                <a:solidFill>
                  <a:srgbClr val="723736"/>
                </a:solidFill>
              </a:rPr>
              <a:t>Clothe the naked. James 2:14-15 reminds one to clothe the naked and feed the hungry.</a:t>
            </a:r>
          </a:p>
          <a:p>
            <a:pPr marL="285750" indent="-285750">
              <a:buFont typeface="Arial" panose="020B0604020202020204" pitchFamily="34" charset="0"/>
              <a:buChar char="•"/>
            </a:pPr>
            <a:r>
              <a:rPr lang="en-US" sz="2200" dirty="0">
                <a:solidFill>
                  <a:srgbClr val="723736"/>
                </a:solidFill>
              </a:rPr>
              <a:t>Visit (take care of the needs) of the sick.</a:t>
            </a:r>
          </a:p>
          <a:p>
            <a:pPr marL="285750" indent="-285750">
              <a:buFont typeface="Arial" panose="020B0604020202020204" pitchFamily="34" charset="0"/>
              <a:buChar char="•"/>
            </a:pPr>
            <a:r>
              <a:rPr lang="en-US" sz="2200" dirty="0">
                <a:solidFill>
                  <a:srgbClr val="723736"/>
                </a:solidFill>
              </a:rPr>
              <a:t>Visit those in prison (particularly for Christ’s sake).</a:t>
            </a:r>
          </a:p>
        </p:txBody>
      </p:sp>
    </p:spTree>
    <p:extLst>
      <p:ext uri="{BB962C8B-B14F-4D97-AF65-F5344CB8AC3E}">
        <p14:creationId xmlns:p14="http://schemas.microsoft.com/office/powerpoint/2010/main" val="266345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B17F5-D6CB-5D2E-6647-B4B8F6062A64}"/>
              </a:ext>
            </a:extLst>
          </p:cNvPr>
          <p:cNvSpPr>
            <a:spLocks noGrp="1"/>
          </p:cNvSpPr>
          <p:nvPr>
            <p:ph type="title"/>
          </p:nvPr>
        </p:nvSpPr>
        <p:spPr/>
        <p:txBody>
          <a:bodyPr/>
          <a:lstStyle/>
          <a:p>
            <a:r>
              <a:rPr lang="en-US" dirty="0"/>
              <a:t>The Good Samaritan (Luke 10:25-37)</a:t>
            </a:r>
          </a:p>
        </p:txBody>
      </p:sp>
      <p:sp>
        <p:nvSpPr>
          <p:cNvPr id="3" name="Content Placeholder 2">
            <a:extLst>
              <a:ext uri="{FF2B5EF4-FFF2-40B4-BE49-F238E27FC236}">
                <a16:creationId xmlns:a16="http://schemas.microsoft.com/office/drawing/2014/main" id="{9B12BA61-1C83-19F1-02B6-F45D17FE70A7}"/>
              </a:ext>
            </a:extLst>
          </p:cNvPr>
          <p:cNvSpPr>
            <a:spLocks noGrp="1"/>
          </p:cNvSpPr>
          <p:nvPr>
            <p:ph idx="1"/>
          </p:nvPr>
        </p:nvSpPr>
        <p:spPr>
          <a:xfrm>
            <a:off x="838200" y="1825625"/>
            <a:ext cx="10515600" cy="4838944"/>
          </a:xfrm>
        </p:spPr>
        <p:txBody>
          <a:bodyPr>
            <a:normAutofit fontScale="92500"/>
          </a:bodyPr>
          <a:lstStyle/>
          <a:p>
            <a:r>
              <a:rPr lang="en-US" dirty="0"/>
              <a:t>We could focus on what the Levite and Priest did not do:</a:t>
            </a:r>
          </a:p>
          <a:p>
            <a:pPr lvl="1"/>
            <a:r>
              <a:rPr lang="en-US" dirty="0"/>
              <a:t>The priest saw the injured man and passed by (v. 31).</a:t>
            </a:r>
          </a:p>
          <a:p>
            <a:pPr lvl="1"/>
            <a:r>
              <a:rPr lang="en-US" dirty="0"/>
              <a:t>The Levite “came and looked on him, and passed by on the other side” (v. 32).</a:t>
            </a:r>
          </a:p>
          <a:p>
            <a:r>
              <a:rPr lang="en-US" dirty="0"/>
              <a:t>The Samaritan:</a:t>
            </a:r>
          </a:p>
          <a:p>
            <a:pPr lvl="1"/>
            <a:r>
              <a:rPr lang="en-US" dirty="0"/>
              <a:t>Had compassion on him (v. 33).</a:t>
            </a:r>
          </a:p>
          <a:p>
            <a:pPr lvl="1"/>
            <a:r>
              <a:rPr lang="en-US" dirty="0"/>
              <a:t>He took time from his busy day, whatever his plans and expectations were.</a:t>
            </a:r>
          </a:p>
          <a:p>
            <a:pPr lvl="1"/>
            <a:r>
              <a:rPr lang="en-US" dirty="0"/>
              <a:t>He bound up his wounds, pouring in oil and wine.</a:t>
            </a:r>
          </a:p>
          <a:p>
            <a:pPr lvl="1"/>
            <a:r>
              <a:rPr lang="en-US" dirty="0"/>
              <a:t>He set him on his own beast, leaving the Samaritan to walk.</a:t>
            </a:r>
          </a:p>
          <a:p>
            <a:pPr lvl="1"/>
            <a:r>
              <a:rPr lang="en-US" dirty="0"/>
              <a:t>He brought him to an inn, and took care of him.</a:t>
            </a:r>
          </a:p>
          <a:p>
            <a:pPr lvl="1"/>
            <a:r>
              <a:rPr lang="en-US" dirty="0"/>
              <a:t>He hired someone else to care for him: “he took out two pence (</a:t>
            </a:r>
            <a:r>
              <a:rPr lang="en-US" i="1" dirty="0"/>
              <a:t>denarius</a:t>
            </a:r>
            <a:r>
              <a:rPr lang="en-US" dirty="0"/>
              <a:t>: a day’s wages)” to pay the innkeeper to care for him and committed himself to whatever else he needed.</a:t>
            </a:r>
          </a:p>
        </p:txBody>
      </p:sp>
    </p:spTree>
    <p:extLst>
      <p:ext uri="{BB962C8B-B14F-4D97-AF65-F5344CB8AC3E}">
        <p14:creationId xmlns:p14="http://schemas.microsoft.com/office/powerpoint/2010/main" val="19901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circle(in)">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ircle(in)">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circle(in)">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7A5E8-83EF-C9B3-2E15-2823CFCDCFC5}"/>
              </a:ext>
            </a:extLst>
          </p:cNvPr>
          <p:cNvSpPr>
            <a:spLocks noGrp="1"/>
          </p:cNvSpPr>
          <p:nvPr>
            <p:ph type="title"/>
          </p:nvPr>
        </p:nvSpPr>
        <p:spPr/>
        <p:txBody>
          <a:bodyPr/>
          <a:lstStyle/>
          <a:p>
            <a:r>
              <a:rPr lang="en-US" dirty="0"/>
              <a:t>Sometimes It Costs Nothing to Help</a:t>
            </a:r>
          </a:p>
        </p:txBody>
      </p:sp>
      <p:sp>
        <p:nvSpPr>
          <p:cNvPr id="3" name="Content Placeholder 2">
            <a:extLst>
              <a:ext uri="{FF2B5EF4-FFF2-40B4-BE49-F238E27FC236}">
                <a16:creationId xmlns:a16="http://schemas.microsoft.com/office/drawing/2014/main" id="{DB55216B-72A2-E509-BF2F-61986EC14361}"/>
              </a:ext>
            </a:extLst>
          </p:cNvPr>
          <p:cNvSpPr>
            <a:spLocks noGrp="1"/>
          </p:cNvSpPr>
          <p:nvPr>
            <p:ph idx="1"/>
          </p:nvPr>
        </p:nvSpPr>
        <p:spPr>
          <a:xfrm>
            <a:off x="838200" y="1825625"/>
            <a:ext cx="6916615" cy="4733436"/>
          </a:xfrm>
        </p:spPr>
        <p:txBody>
          <a:bodyPr>
            <a:normAutofit/>
          </a:bodyPr>
          <a:lstStyle/>
          <a:p>
            <a:r>
              <a:rPr lang="en-US" dirty="0"/>
              <a:t>“If you meet your enemy’s ox or his donkey going astray, you shall surely bring it back to him again. If you see the donkey of one who hates you lying under its burden, and you would refrain from helping it, you shall surely help him with it” (Exod. 23:4-5).</a:t>
            </a:r>
          </a:p>
          <a:p>
            <a:pPr lvl="1"/>
            <a:r>
              <a:rPr lang="en-US" dirty="0"/>
              <a:t>Sometimes we see someone in need and there is absolutely no threat of danger by stopping to help.</a:t>
            </a:r>
          </a:p>
          <a:p>
            <a:pPr lvl="1"/>
            <a:r>
              <a:rPr lang="en-US" dirty="0"/>
              <a:t>Are we like the priest and Levite, or like the Samaritan?</a:t>
            </a:r>
          </a:p>
        </p:txBody>
      </p:sp>
      <p:pic>
        <p:nvPicPr>
          <p:cNvPr id="2050" name="Picture 2" descr="woman holding umbrella while walking">
            <a:extLst>
              <a:ext uri="{FF2B5EF4-FFF2-40B4-BE49-F238E27FC236}">
                <a16:creationId xmlns:a16="http://schemas.microsoft.com/office/drawing/2014/main" id="{58D0BFE8-C960-E395-873C-500317F51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0434" y="1825625"/>
            <a:ext cx="3553366" cy="4733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5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circle(in)">
                                      <p:cBhvr>
                                        <p:cTn id="15"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E31A3-41F1-8338-5066-EC720F4AEB1C}"/>
              </a:ext>
            </a:extLst>
          </p:cNvPr>
          <p:cNvSpPr>
            <a:spLocks noGrp="1"/>
          </p:cNvSpPr>
          <p:nvPr>
            <p:ph type="title"/>
          </p:nvPr>
        </p:nvSpPr>
        <p:spPr/>
        <p:txBody>
          <a:bodyPr/>
          <a:lstStyle/>
          <a:p>
            <a:r>
              <a:rPr lang="en-US" dirty="0"/>
              <a:t>Proverbs 3:27-28</a:t>
            </a:r>
          </a:p>
        </p:txBody>
      </p:sp>
      <p:sp>
        <p:nvSpPr>
          <p:cNvPr id="3" name="Content Placeholder 2">
            <a:extLst>
              <a:ext uri="{FF2B5EF4-FFF2-40B4-BE49-F238E27FC236}">
                <a16:creationId xmlns:a16="http://schemas.microsoft.com/office/drawing/2014/main" id="{CB713F07-0FB7-A9F3-222B-3CDC02B096E3}"/>
              </a:ext>
            </a:extLst>
          </p:cNvPr>
          <p:cNvSpPr>
            <a:spLocks noGrp="1"/>
          </p:cNvSpPr>
          <p:nvPr>
            <p:ph idx="1"/>
          </p:nvPr>
        </p:nvSpPr>
        <p:spPr/>
        <p:txBody>
          <a:bodyPr/>
          <a:lstStyle/>
          <a:p>
            <a:r>
              <a:rPr lang="en-US" dirty="0"/>
              <a:t>“Do not withhold good from those to whom it is due, When it is in the power of your hand to do so. Do not say to your neighbor, ‘Go, and come back, And tomorrow I will give it,’ When you have it with you.”</a:t>
            </a:r>
          </a:p>
          <a:p>
            <a:endParaRPr lang="en-US" dirty="0"/>
          </a:p>
          <a:p>
            <a:endParaRPr lang="en-US" dirty="0"/>
          </a:p>
        </p:txBody>
      </p:sp>
    </p:spTree>
    <p:extLst>
      <p:ext uri="{BB962C8B-B14F-4D97-AF65-F5344CB8AC3E}">
        <p14:creationId xmlns:p14="http://schemas.microsoft.com/office/powerpoint/2010/main" val="3008252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Ion</Template>
  <TotalTime>388</TotalTime>
  <Words>1838</Words>
  <Application>Microsoft Office PowerPoint</Application>
  <PresentationFormat>Widescreen</PresentationFormat>
  <Paragraphs>86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Arno Pro Smbd Display</vt:lpstr>
      <vt:lpstr>Source Sans Pro Black</vt:lpstr>
      <vt:lpstr>Source Sans Pro Semibold</vt:lpstr>
      <vt:lpstr>Office Theme</vt:lpstr>
      <vt:lpstr>PowerPoint Presentation</vt:lpstr>
      <vt:lpstr>PowerPoint Presentation</vt:lpstr>
      <vt:lpstr>PowerPoint Presentation</vt:lpstr>
      <vt:lpstr>PowerPoint Presentation</vt:lpstr>
      <vt:lpstr>Mark 10:41-45</vt:lpstr>
      <vt:lpstr>Matthew 25:34-36</vt:lpstr>
      <vt:lpstr>The Good Samaritan (Luke 10:25-37)</vt:lpstr>
      <vt:lpstr>Sometimes It Costs Nothing to Help</vt:lpstr>
      <vt:lpstr>Proverbs 3:27-28</vt:lpstr>
      <vt:lpstr>Dorcas</vt:lpstr>
      <vt:lpstr>Ephesians 4:28</vt:lpstr>
      <vt:lpstr>James 1:27</vt:lpstr>
      <vt:lpstr>The Shunammite Woman and Elisha</vt:lpstr>
      <vt:lpstr>Other Workers</vt:lpstr>
      <vt:lpstr>Other Workers</vt:lpstr>
      <vt:lpstr>Galatians 6:1-10</vt:lpstr>
      <vt:lpstr>Spiritual Helpers</vt:lpstr>
      <vt:lpstr>Spiritual Helpers</vt:lpstr>
      <vt:lpstr>PowerPoint Presentation</vt:lpstr>
      <vt:lpstr>PowerPoint Presentation</vt:lpstr>
      <vt:lpstr>I Challenge You . .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82</cp:revision>
  <dcterms:created xsi:type="dcterms:W3CDTF">2022-05-27T13:44:17Z</dcterms:created>
  <dcterms:modified xsi:type="dcterms:W3CDTF">2022-10-16T10:56:53Z</dcterms:modified>
</cp:coreProperties>
</file>