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9" r:id="rId7"/>
    <p:sldId id="265" r:id="rId8"/>
    <p:sldId id="266" r:id="rId9"/>
    <p:sldId id="268" r:id="rId10"/>
    <p:sldId id="267" r:id="rId11"/>
    <p:sldId id="270" r:id="rId12"/>
    <p:sldId id="271" r:id="rId13"/>
    <p:sldId id="272" r:id="rId14"/>
    <p:sldId id="273" r:id="rId15"/>
    <p:sldId id="274" r:id="rId16"/>
    <p:sldId id="275" r:id="rId17"/>
    <p:sldId id="276" r:id="rId18"/>
    <p:sldId id="277" r:id="rId19"/>
    <p:sldId id="278" r:id="rId20"/>
    <p:sldId id="279" r:id="rId21"/>
    <p:sldId id="280" r:id="rId22"/>
    <p:sldId id="30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9" r:id="rId41"/>
    <p:sldId id="298"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11/16/2022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11/16/2022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F384-3AFA-644E-E5A0-5C2412AB8479}"/>
              </a:ext>
            </a:extLst>
          </p:cNvPr>
          <p:cNvSpPr>
            <a:spLocks noGrp="1"/>
          </p:cNvSpPr>
          <p:nvPr>
            <p:ph type="title"/>
          </p:nvPr>
        </p:nvSpPr>
        <p:spPr/>
        <p:txBody>
          <a:bodyPr/>
          <a:lstStyle/>
          <a:p>
            <a:r>
              <a:rPr lang="en-US" dirty="0"/>
              <a:t>Matthew 11:6</a:t>
            </a:r>
          </a:p>
        </p:txBody>
      </p:sp>
      <p:sp>
        <p:nvSpPr>
          <p:cNvPr id="3" name="Content Placeholder 2">
            <a:extLst>
              <a:ext uri="{FF2B5EF4-FFF2-40B4-BE49-F238E27FC236}">
                <a16:creationId xmlns:a16="http://schemas.microsoft.com/office/drawing/2014/main" id="{2D26D2C2-374B-E8D2-00E9-00165FEDB53E}"/>
              </a:ext>
            </a:extLst>
          </p:cNvPr>
          <p:cNvSpPr>
            <a:spLocks noGrp="1"/>
          </p:cNvSpPr>
          <p:nvPr>
            <p:ph idx="1"/>
          </p:nvPr>
        </p:nvSpPr>
        <p:spPr/>
        <p:txBody>
          <a:bodyPr/>
          <a:lstStyle/>
          <a:p>
            <a:r>
              <a:rPr lang="en-US" dirty="0">
                <a:latin typeface="Source Sans Pro Black" panose="020B0803030403020204" pitchFamily="34" charset="0"/>
              </a:rPr>
              <a:t>“And blessed is he who is not offended because of Me.”</a:t>
            </a:r>
          </a:p>
          <a:p>
            <a:pPr lvl="1"/>
            <a:r>
              <a:rPr lang="en-US" dirty="0"/>
              <a:t>Certainly, Jesus’s blessing is aimed at John the Baptist, but it applies to those in the following two chapters who stumbled over the Messiah.</a:t>
            </a:r>
          </a:p>
          <a:p>
            <a:pPr lvl="1"/>
            <a:r>
              <a:rPr lang="en-US" dirty="0"/>
              <a:t>Jesus’s words encourage John to trust Jesus and not to lose his faith because Jesus is not acting according to his preconceived ideas.</a:t>
            </a:r>
          </a:p>
          <a:p>
            <a:pPr lvl="1"/>
            <a:r>
              <a:rPr lang="en-US" dirty="0"/>
              <a:t>Matthew 11:2-6 is a text especially revealing as to Jesus’s own self-consciousness of who He is.</a:t>
            </a:r>
          </a:p>
          <a:p>
            <a:pPr lvl="1"/>
            <a:r>
              <a:rPr lang="en-US" dirty="0"/>
              <a:t>Verse 6 is another Beatitude!</a:t>
            </a:r>
          </a:p>
        </p:txBody>
      </p:sp>
    </p:spTree>
    <p:extLst>
      <p:ext uri="{BB962C8B-B14F-4D97-AF65-F5344CB8AC3E}">
        <p14:creationId xmlns:p14="http://schemas.microsoft.com/office/powerpoint/2010/main" val="35063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1DA-BFB4-4452-BD58-93182E0542CC}"/>
              </a:ext>
            </a:extLst>
          </p:cNvPr>
          <p:cNvSpPr>
            <a:spLocks noGrp="1"/>
          </p:cNvSpPr>
          <p:nvPr>
            <p:ph type="title"/>
          </p:nvPr>
        </p:nvSpPr>
        <p:spPr/>
        <p:txBody>
          <a:bodyPr/>
          <a:lstStyle/>
          <a:p>
            <a:r>
              <a:rPr lang="en-US" sz="3600" b="0" i="0" u="none" strike="noStrike" baseline="0" dirty="0"/>
              <a:t>Jesus and John the Baptist (11:1-19)</a:t>
            </a:r>
            <a:br>
              <a:rPr lang="en-US" sz="1800" b="0" i="0" u="none" strike="noStrike" baseline="0" dirty="0"/>
            </a:br>
            <a:r>
              <a:rPr lang="en-US" sz="2800" b="0" i="0" u="none" strike="noStrike" baseline="0" dirty="0"/>
              <a:t>“What Did You Go Out to the Wilderness to See?” (11:7-15)</a:t>
            </a:r>
            <a:endParaRPr lang="en-US" sz="2800" dirty="0"/>
          </a:p>
        </p:txBody>
      </p:sp>
      <p:sp>
        <p:nvSpPr>
          <p:cNvPr id="3" name="Content Placeholder 2">
            <a:extLst>
              <a:ext uri="{FF2B5EF4-FFF2-40B4-BE49-F238E27FC236}">
                <a16:creationId xmlns:a16="http://schemas.microsoft.com/office/drawing/2014/main" id="{ED0760C8-E8E1-7910-A874-62980CC39749}"/>
              </a:ext>
            </a:extLst>
          </p:cNvPr>
          <p:cNvSpPr>
            <a:spLocks noGrp="1"/>
          </p:cNvSpPr>
          <p:nvPr>
            <p:ph idx="1"/>
          </p:nvPr>
        </p:nvSpPr>
        <p:spPr>
          <a:xfrm>
            <a:off x="838200" y="1825625"/>
            <a:ext cx="10515600" cy="4667250"/>
          </a:xfrm>
        </p:spPr>
        <p:txBody>
          <a:bodyPr>
            <a:normAutofit fontScale="92500" lnSpcReduction="10000"/>
          </a:bodyPr>
          <a:lstStyle/>
          <a:p>
            <a:r>
              <a:rPr lang="en-US" dirty="0"/>
              <a:t>“As they departed, Jesus began to say to the multitudes concerning John: ‘What did you go out into the wilderness to see? A reed shaken by the wind? But what did you go out to see? A man clothed in soft garments? Indeed, those who wear soft clothing are </a:t>
            </a:r>
            <a:r>
              <a:rPr lang="en-US"/>
              <a:t>in kings’ </a:t>
            </a:r>
            <a:r>
              <a:rPr lang="en-US" dirty="0"/>
              <a:t>houses. But what did you go out to see? A prophet? Yes, I say to you, and more than a prophet. For this is he of whom it is written: “Behold, I send My messenger before Your face, Who will prepare Your way before You.” Assuredly, I say to you, among those born of women there has not risen one greater than John the Baptist; but he who is least in the kingdom of heaven is greater than he. And from the days of John the Baptist until now the kingdom of heaven suffers violence, and the violent take it by force. For all the prophets and the law prophesied until John. And if you are willing to receive it, he is Elijah who is to come. He who has ears to hear, let him hear!’”</a:t>
            </a:r>
          </a:p>
          <a:p>
            <a:endParaRPr lang="en-US" dirty="0"/>
          </a:p>
        </p:txBody>
      </p:sp>
    </p:spTree>
    <p:extLst>
      <p:ext uri="{BB962C8B-B14F-4D97-AF65-F5344CB8AC3E}">
        <p14:creationId xmlns:p14="http://schemas.microsoft.com/office/powerpoint/2010/main" val="405357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691-1EBA-9619-DFBE-4519A4DC1C47}"/>
              </a:ext>
            </a:extLst>
          </p:cNvPr>
          <p:cNvSpPr>
            <a:spLocks noGrp="1"/>
          </p:cNvSpPr>
          <p:nvPr>
            <p:ph type="title"/>
          </p:nvPr>
        </p:nvSpPr>
        <p:spPr/>
        <p:txBody>
          <a:bodyPr/>
          <a:lstStyle/>
          <a:p>
            <a:r>
              <a:rPr lang="en-US" dirty="0"/>
              <a:t>Matthew 11:7</a:t>
            </a:r>
          </a:p>
        </p:txBody>
      </p:sp>
      <p:sp>
        <p:nvSpPr>
          <p:cNvPr id="3" name="Content Placeholder 2">
            <a:extLst>
              <a:ext uri="{FF2B5EF4-FFF2-40B4-BE49-F238E27FC236}">
                <a16:creationId xmlns:a16="http://schemas.microsoft.com/office/drawing/2014/main" id="{4FE474C1-AA70-7021-3A99-C2BFC00C105E}"/>
              </a:ext>
            </a:extLst>
          </p:cNvPr>
          <p:cNvSpPr>
            <a:spLocks noGrp="1"/>
          </p:cNvSpPr>
          <p:nvPr>
            <p:ph idx="1"/>
          </p:nvPr>
        </p:nvSpPr>
        <p:spPr/>
        <p:txBody>
          <a:bodyPr>
            <a:normAutofit lnSpcReduction="10000"/>
          </a:bodyPr>
          <a:lstStyle/>
          <a:p>
            <a:r>
              <a:rPr lang="en-US" dirty="0">
                <a:latin typeface="Source Sans Pro Black" panose="020B0803030403020204" pitchFamily="34" charset="0"/>
              </a:rPr>
              <a:t>“As they departed, Jesus began to say to the multitudes concerning John: ‘What did you go out into the wilderness to see? A reed shaken by the wind?’”</a:t>
            </a:r>
          </a:p>
          <a:p>
            <a:pPr lvl="1"/>
            <a:r>
              <a:rPr lang="en-US" dirty="0"/>
              <a:t>John’s disciples leave to return to John to report what Jesus said.</a:t>
            </a:r>
          </a:p>
          <a:p>
            <a:pPr lvl="1"/>
            <a:r>
              <a:rPr lang="en-US" dirty="0"/>
              <a:t>Jesus then addresses whatever crowd was gathered.</a:t>
            </a:r>
          </a:p>
          <a:p>
            <a:pPr lvl="1"/>
            <a:r>
              <a:rPr lang="en-US" dirty="0"/>
              <a:t>Now the subject changes from “Who is Jesus?” to “Who is John?”</a:t>
            </a:r>
          </a:p>
          <a:p>
            <a:pPr lvl="1"/>
            <a:r>
              <a:rPr lang="en-US" dirty="0"/>
              <a:t>If “reed” is taken literally: It would have been common to see a reed shaken by the wind in the wilderness. So why would men go out to see that?</a:t>
            </a:r>
          </a:p>
          <a:p>
            <a:pPr lvl="1"/>
            <a:r>
              <a:rPr lang="en-US" dirty="0"/>
              <a:t>If “reed shaken by the wind” is metaphorical, it describes a person who was driven and yielding to whatever way the wind was blowing, but John was certainly not that kind of person.</a:t>
            </a:r>
          </a:p>
        </p:txBody>
      </p:sp>
    </p:spTree>
    <p:extLst>
      <p:ext uri="{BB962C8B-B14F-4D97-AF65-F5344CB8AC3E}">
        <p14:creationId xmlns:p14="http://schemas.microsoft.com/office/powerpoint/2010/main" val="16505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F8E5-AB5C-C7A7-FFA0-1F6AB4A398B7}"/>
              </a:ext>
            </a:extLst>
          </p:cNvPr>
          <p:cNvSpPr>
            <a:spLocks noGrp="1"/>
          </p:cNvSpPr>
          <p:nvPr>
            <p:ph type="title"/>
          </p:nvPr>
        </p:nvSpPr>
        <p:spPr/>
        <p:txBody>
          <a:bodyPr/>
          <a:lstStyle/>
          <a:p>
            <a:r>
              <a:rPr lang="en-US" dirty="0"/>
              <a:t>Matthew 11:8</a:t>
            </a:r>
          </a:p>
        </p:txBody>
      </p:sp>
      <p:sp>
        <p:nvSpPr>
          <p:cNvPr id="3" name="Content Placeholder 2">
            <a:extLst>
              <a:ext uri="{FF2B5EF4-FFF2-40B4-BE49-F238E27FC236}">
                <a16:creationId xmlns:a16="http://schemas.microsoft.com/office/drawing/2014/main" id="{99C80444-964A-20DB-07A4-C335F6F6D755}"/>
              </a:ext>
            </a:extLst>
          </p:cNvPr>
          <p:cNvSpPr>
            <a:spLocks noGrp="1"/>
          </p:cNvSpPr>
          <p:nvPr>
            <p:ph idx="1"/>
          </p:nvPr>
        </p:nvSpPr>
        <p:spPr/>
        <p:txBody>
          <a:bodyPr/>
          <a:lstStyle/>
          <a:p>
            <a:r>
              <a:rPr lang="en-US" dirty="0">
                <a:latin typeface="Source Sans Pro Black" panose="020B0803030403020204" pitchFamily="34" charset="0"/>
              </a:rPr>
              <a:t>“But what did you go out to see? A man clothed in soft garments? Indeed, those who wear soft clothing are in kings’ houses.”</a:t>
            </a:r>
          </a:p>
          <a:p>
            <a:pPr lvl="1"/>
            <a:r>
              <a:rPr lang="en-US" dirty="0"/>
              <a:t>Those who wore soft clothing were the rich and powerful, those living in palaces—the ruling establishment. John certainly was not someone who lived in a palace.</a:t>
            </a:r>
          </a:p>
          <a:p>
            <a:pPr lvl="1"/>
            <a:r>
              <a:rPr lang="en-US" dirty="0"/>
              <a:t>Such palaces would not be built in the desert!</a:t>
            </a:r>
          </a:p>
          <a:p>
            <a:pPr lvl="1"/>
            <a:r>
              <a:rPr lang="en-US" dirty="0"/>
              <a:t>What did John wear?</a:t>
            </a:r>
          </a:p>
          <a:p>
            <a:pPr lvl="2"/>
            <a:r>
              <a:rPr lang="en-US" dirty="0"/>
              <a:t>John “had his raiment of camel’s hair, and a leathern girdle about his loins,” dressing like Elijah (Matt. 3:4).</a:t>
            </a:r>
          </a:p>
          <a:p>
            <a:pPr lvl="1"/>
            <a:r>
              <a:rPr lang="en-US" dirty="0"/>
              <a:t>John was not among the politically well attached.</a:t>
            </a:r>
          </a:p>
          <a:p>
            <a:pPr lvl="1"/>
            <a:endParaRPr lang="en-US" dirty="0"/>
          </a:p>
        </p:txBody>
      </p:sp>
    </p:spTree>
    <p:extLst>
      <p:ext uri="{BB962C8B-B14F-4D97-AF65-F5344CB8AC3E}">
        <p14:creationId xmlns:p14="http://schemas.microsoft.com/office/powerpoint/2010/main" val="7809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AD99-06E0-4D60-46FA-B313DC5D332A}"/>
              </a:ext>
            </a:extLst>
          </p:cNvPr>
          <p:cNvSpPr>
            <a:spLocks noGrp="1"/>
          </p:cNvSpPr>
          <p:nvPr>
            <p:ph type="title"/>
          </p:nvPr>
        </p:nvSpPr>
        <p:spPr/>
        <p:txBody>
          <a:bodyPr/>
          <a:lstStyle/>
          <a:p>
            <a:r>
              <a:rPr lang="en-US" dirty="0"/>
              <a:t>Matthew 11:9</a:t>
            </a:r>
          </a:p>
        </p:txBody>
      </p:sp>
      <p:sp>
        <p:nvSpPr>
          <p:cNvPr id="3" name="Content Placeholder 2">
            <a:extLst>
              <a:ext uri="{FF2B5EF4-FFF2-40B4-BE49-F238E27FC236}">
                <a16:creationId xmlns:a16="http://schemas.microsoft.com/office/drawing/2014/main" id="{B789E80F-3E4D-3FA5-B228-B1CCDB8DB325}"/>
              </a:ext>
            </a:extLst>
          </p:cNvPr>
          <p:cNvSpPr>
            <a:spLocks noGrp="1"/>
          </p:cNvSpPr>
          <p:nvPr>
            <p:ph idx="1"/>
          </p:nvPr>
        </p:nvSpPr>
        <p:spPr/>
        <p:txBody>
          <a:bodyPr/>
          <a:lstStyle/>
          <a:p>
            <a:r>
              <a:rPr lang="en-US" dirty="0">
                <a:latin typeface="Source Sans Pro Black" panose="020B0803030403020204" pitchFamily="34" charset="0"/>
              </a:rPr>
              <a:t>“But what did you go out to see? A prophet? Yes, I say to you, and more than a prophet.”</a:t>
            </a:r>
          </a:p>
          <a:p>
            <a:pPr lvl="1"/>
            <a:r>
              <a:rPr lang="en-US" dirty="0"/>
              <a:t>A </a:t>
            </a:r>
            <a:r>
              <a:rPr lang="en-US" dirty="0">
                <a:latin typeface="Source Sans Pro Black" panose="020B0803030403020204" pitchFamily="34" charset="0"/>
              </a:rPr>
              <a:t>prophet</a:t>
            </a:r>
            <a:r>
              <a:rPr lang="en-US" dirty="0"/>
              <a:t> (</a:t>
            </a:r>
            <a:r>
              <a:rPr lang="en-US" i="1" dirty="0" err="1"/>
              <a:t>prophētēs</a:t>
            </a:r>
            <a:r>
              <a:rPr lang="en-US" dirty="0"/>
              <a:t>) is “a proclaimer or expounder of divine matters or concerns that could not ordinarily be known except by special revelation” BDAG, 890).</a:t>
            </a:r>
          </a:p>
          <a:p>
            <a:pPr lvl="1"/>
            <a:r>
              <a:rPr lang="en-US" dirty="0"/>
              <a:t>A prophet had not appeared in Israel since Malachi in the fifth century BC.</a:t>
            </a:r>
          </a:p>
          <a:p>
            <a:pPr lvl="1"/>
            <a:r>
              <a:rPr lang="en-US" dirty="0"/>
              <a:t>The phrase “more than a prophet” places John in a class above the prophets of the Old Testament.</a:t>
            </a:r>
          </a:p>
        </p:txBody>
      </p:sp>
    </p:spTree>
    <p:extLst>
      <p:ext uri="{BB962C8B-B14F-4D97-AF65-F5344CB8AC3E}">
        <p14:creationId xmlns:p14="http://schemas.microsoft.com/office/powerpoint/2010/main" val="3551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DCCB-F4A7-21AF-7A08-A2F75F5D0C10}"/>
              </a:ext>
            </a:extLst>
          </p:cNvPr>
          <p:cNvSpPr>
            <a:spLocks noGrp="1"/>
          </p:cNvSpPr>
          <p:nvPr>
            <p:ph type="title"/>
          </p:nvPr>
        </p:nvSpPr>
        <p:spPr/>
        <p:txBody>
          <a:bodyPr/>
          <a:lstStyle/>
          <a:p>
            <a:r>
              <a:rPr lang="en-US" dirty="0"/>
              <a:t>Matthew 11:10</a:t>
            </a:r>
          </a:p>
        </p:txBody>
      </p:sp>
      <p:sp>
        <p:nvSpPr>
          <p:cNvPr id="3" name="Content Placeholder 2">
            <a:extLst>
              <a:ext uri="{FF2B5EF4-FFF2-40B4-BE49-F238E27FC236}">
                <a16:creationId xmlns:a16="http://schemas.microsoft.com/office/drawing/2014/main" id="{937DFABE-26BF-3A3D-3D2F-CCE515456DFB}"/>
              </a:ext>
            </a:extLst>
          </p:cNvPr>
          <p:cNvSpPr>
            <a:spLocks noGrp="1"/>
          </p:cNvSpPr>
          <p:nvPr>
            <p:ph idx="1"/>
          </p:nvPr>
        </p:nvSpPr>
        <p:spPr/>
        <p:txBody>
          <a:bodyPr>
            <a:normAutofit fontScale="92500"/>
          </a:bodyPr>
          <a:lstStyle/>
          <a:p>
            <a:r>
              <a:rPr lang="en-US" dirty="0">
                <a:latin typeface="Source Sans Pro Black" panose="020B0803030403020204" pitchFamily="34" charset="0"/>
              </a:rPr>
              <a:t>“For this is he of whom it is written: ‘Behold, I send My messenger before Your face, Who will prepare Your way before You.’”</a:t>
            </a:r>
          </a:p>
          <a:p>
            <a:pPr lvl="1"/>
            <a:r>
              <a:rPr lang="en-US" dirty="0"/>
              <a:t>The superiority of John is that his coming was the fulfillment of prophecy (see Mal. 3:1).</a:t>
            </a:r>
          </a:p>
          <a:p>
            <a:pPr lvl="2"/>
            <a:r>
              <a:rPr lang="en-US" dirty="0"/>
              <a:t>John’s coming was foretold, as is evident from the first-century expectation of the coming of Elijah before the Messiah (Matt. 16:14).</a:t>
            </a:r>
          </a:p>
          <a:p>
            <a:pPr lvl="1"/>
            <a:r>
              <a:rPr lang="en-US" dirty="0"/>
              <a:t>The prophecy in Malachi 3:1 has Yahweh speaking of sending His messenger (John the Baptist) to prepare the way before Him (Yahweh). Jesus uses the passage to describe John’s coming (my messenger) before Jesus’s coming—applying its fulfillment to Jesus. </a:t>
            </a:r>
          </a:p>
          <a:p>
            <a:r>
              <a:rPr lang="en-US" dirty="0"/>
              <a:t>We must not miss that Jesus applied a passage originally speaking of Yahweh to Himself, making Himself God!</a:t>
            </a:r>
          </a:p>
          <a:p>
            <a:endParaRPr lang="en-US" dirty="0"/>
          </a:p>
          <a:p>
            <a:endParaRPr lang="en-US" dirty="0"/>
          </a:p>
        </p:txBody>
      </p:sp>
    </p:spTree>
    <p:extLst>
      <p:ext uri="{BB962C8B-B14F-4D97-AF65-F5344CB8AC3E}">
        <p14:creationId xmlns:p14="http://schemas.microsoft.com/office/powerpoint/2010/main" val="34845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0E8C-8340-B1A2-3466-2A0A6A547573}"/>
              </a:ext>
            </a:extLst>
          </p:cNvPr>
          <p:cNvSpPr>
            <a:spLocks noGrp="1"/>
          </p:cNvSpPr>
          <p:nvPr>
            <p:ph type="title"/>
          </p:nvPr>
        </p:nvSpPr>
        <p:spPr/>
        <p:txBody>
          <a:bodyPr/>
          <a:lstStyle/>
          <a:p>
            <a:r>
              <a:rPr lang="en-US" dirty="0"/>
              <a:t>Matthew 11:11</a:t>
            </a:r>
          </a:p>
        </p:txBody>
      </p:sp>
      <p:sp>
        <p:nvSpPr>
          <p:cNvPr id="3" name="Content Placeholder 2">
            <a:extLst>
              <a:ext uri="{FF2B5EF4-FFF2-40B4-BE49-F238E27FC236}">
                <a16:creationId xmlns:a16="http://schemas.microsoft.com/office/drawing/2014/main" id="{B73321B4-7702-AB62-D87B-CB7C1526B9FA}"/>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“Assuredly, I say to you, among those born of women there has not risen one greater than John the Baptist; but he who is least in the kingdom of heaven is greater than he.”</a:t>
            </a:r>
          </a:p>
          <a:p>
            <a:pPr lvl="1"/>
            <a:r>
              <a:rPr lang="en-US" dirty="0"/>
              <a:t>John’s greatness is his place in God’s purpose.</a:t>
            </a:r>
          </a:p>
          <a:p>
            <a:pPr lvl="1"/>
            <a:r>
              <a:rPr lang="en-US" dirty="0"/>
              <a:t>Despite his greatness, John is outside the kingdom of heaven (God).</a:t>
            </a:r>
          </a:p>
          <a:p>
            <a:pPr lvl="2"/>
            <a:r>
              <a:rPr lang="en-US" dirty="0"/>
              <a:t>Obviously, John did not live to see the establishment of the kingdom.</a:t>
            </a:r>
          </a:p>
          <a:p>
            <a:pPr lvl="2"/>
            <a:r>
              <a:rPr lang="en-US" dirty="0"/>
              <a:t>The dividing line is Pentecost, when the kingdom was established.</a:t>
            </a:r>
          </a:p>
          <a:p>
            <a:pPr lvl="1"/>
            <a:r>
              <a:rPr lang="en-US" dirty="0"/>
              <a:t>To be in the kingdom of heaven, even as the least, is to be greater than anyone who was outside of it. This is not to mean that every Christian is superior in character to John the Baptist.</a:t>
            </a:r>
          </a:p>
          <a:p>
            <a:pPr lvl="2"/>
            <a:r>
              <a:rPr lang="en-US" dirty="0"/>
              <a:t>John is the last of the old order of things.</a:t>
            </a:r>
          </a:p>
          <a:p>
            <a:pPr lvl="2"/>
            <a:r>
              <a:rPr lang="en-US" dirty="0">
                <a:latin typeface="Source Sans Pro Black" panose="020B0803030403020204" pitchFamily="34" charset="0"/>
              </a:rPr>
              <a:t>What is eulogized is the significance of the kingdom of heaven.</a:t>
            </a:r>
          </a:p>
        </p:txBody>
      </p:sp>
    </p:spTree>
    <p:extLst>
      <p:ext uri="{BB962C8B-B14F-4D97-AF65-F5344CB8AC3E}">
        <p14:creationId xmlns:p14="http://schemas.microsoft.com/office/powerpoint/2010/main" val="38745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D9C7-0A43-11EB-D0AD-EC9DBE8BC5F0}"/>
              </a:ext>
            </a:extLst>
          </p:cNvPr>
          <p:cNvSpPr>
            <a:spLocks noGrp="1"/>
          </p:cNvSpPr>
          <p:nvPr>
            <p:ph type="title"/>
          </p:nvPr>
        </p:nvSpPr>
        <p:spPr/>
        <p:txBody>
          <a:bodyPr/>
          <a:lstStyle/>
          <a:p>
            <a:r>
              <a:rPr lang="en-US" dirty="0"/>
              <a:t>Matthew 11:12</a:t>
            </a:r>
          </a:p>
        </p:txBody>
      </p:sp>
      <p:sp>
        <p:nvSpPr>
          <p:cNvPr id="3" name="Content Placeholder 2">
            <a:extLst>
              <a:ext uri="{FF2B5EF4-FFF2-40B4-BE49-F238E27FC236}">
                <a16:creationId xmlns:a16="http://schemas.microsoft.com/office/drawing/2014/main" id="{406B3D9B-E6DB-42CE-A10A-17F991FE3370}"/>
              </a:ext>
            </a:extLst>
          </p:cNvPr>
          <p:cNvSpPr>
            <a:spLocks noGrp="1"/>
          </p:cNvSpPr>
          <p:nvPr>
            <p:ph idx="1"/>
          </p:nvPr>
        </p:nvSpPr>
        <p:spPr/>
        <p:txBody>
          <a:bodyPr/>
          <a:lstStyle/>
          <a:p>
            <a:r>
              <a:rPr lang="en-US" dirty="0">
                <a:latin typeface="Source Sans Pro Black" panose="020B0803030403020204" pitchFamily="34" charset="0"/>
              </a:rPr>
              <a:t>“And from the days of John the Baptist until now the kingdom of heaven suffers violence, and the violent take it by force.”</a:t>
            </a:r>
          </a:p>
          <a:p>
            <a:pPr lvl="1"/>
            <a:r>
              <a:rPr lang="en-US" dirty="0">
                <a:latin typeface="Source Sans Pro Black" panose="020B0803030403020204" pitchFamily="34" charset="0"/>
              </a:rPr>
              <a:t>Suffers violence </a:t>
            </a:r>
            <a:r>
              <a:rPr lang="en-US" dirty="0"/>
              <a:t>(</a:t>
            </a:r>
            <a:r>
              <a:rPr lang="en-US" i="1" dirty="0" err="1"/>
              <a:t>biazō</a:t>
            </a:r>
            <a:r>
              <a:rPr lang="en-US" dirty="0"/>
              <a:t>): The verb means “to inflict violence on, dominate, constrain” (BDAG, 175). The word is in the passive voice (“suffers violence”) instead of the active voice (“inflict violence”). Various translations give the significance of its meaning: “through the efforts of unauthorized persons to compel its coming” (ibid.).</a:t>
            </a:r>
          </a:p>
          <a:p>
            <a:pPr lvl="1"/>
            <a:r>
              <a:rPr lang="en-US" dirty="0">
                <a:latin typeface="Source Sans Pro Black" panose="020B0803030403020204" pitchFamily="34" charset="0"/>
              </a:rPr>
              <a:t>Take by force </a:t>
            </a:r>
            <a:r>
              <a:rPr lang="en-US" dirty="0"/>
              <a:t>(</a:t>
            </a:r>
            <a:r>
              <a:rPr lang="en-US" i="1" dirty="0" err="1"/>
              <a:t>arpazō</a:t>
            </a:r>
            <a:r>
              <a:rPr lang="en-US" dirty="0"/>
              <a:t>): This verb is a present active verb meaning “seize or claim for oneself” (BDAG, 134). This verb helps to explain the previous verb.</a:t>
            </a:r>
          </a:p>
          <a:p>
            <a:endParaRPr lang="en-US" dirty="0"/>
          </a:p>
          <a:p>
            <a:endParaRPr lang="en-US" dirty="0"/>
          </a:p>
        </p:txBody>
      </p:sp>
    </p:spTree>
    <p:extLst>
      <p:ext uri="{BB962C8B-B14F-4D97-AF65-F5344CB8AC3E}">
        <p14:creationId xmlns:p14="http://schemas.microsoft.com/office/powerpoint/2010/main" val="25562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DE1B-7B51-393B-3EE7-3D07C56E3752}"/>
              </a:ext>
            </a:extLst>
          </p:cNvPr>
          <p:cNvSpPr>
            <a:spLocks noGrp="1"/>
          </p:cNvSpPr>
          <p:nvPr>
            <p:ph type="title"/>
          </p:nvPr>
        </p:nvSpPr>
        <p:spPr/>
        <p:txBody>
          <a:bodyPr/>
          <a:lstStyle/>
          <a:p>
            <a:r>
              <a:rPr lang="en-US" dirty="0"/>
              <a:t>Two Possible Interpretations</a:t>
            </a:r>
          </a:p>
        </p:txBody>
      </p:sp>
      <p:sp>
        <p:nvSpPr>
          <p:cNvPr id="3" name="Content Placeholder 2">
            <a:extLst>
              <a:ext uri="{FF2B5EF4-FFF2-40B4-BE49-F238E27FC236}">
                <a16:creationId xmlns:a16="http://schemas.microsoft.com/office/drawing/2014/main" id="{0F6BD640-2473-8080-2102-7FB2D0D2B0DF}"/>
              </a:ext>
            </a:extLst>
          </p:cNvPr>
          <p:cNvSpPr>
            <a:spLocks noGrp="1"/>
          </p:cNvSpPr>
          <p:nvPr>
            <p:ph idx="1"/>
          </p:nvPr>
        </p:nvSpPr>
        <p:spPr/>
        <p:txBody>
          <a:bodyPr>
            <a:normAutofit fontScale="92500" lnSpcReduction="10000"/>
          </a:bodyPr>
          <a:lstStyle/>
          <a:p>
            <a:r>
              <a:rPr lang="en-US" dirty="0"/>
              <a:t>It refers to what was happening to John and would soon happen to Jesus. Both John and Jesus met violent deaths at the hands of governmental authorities. </a:t>
            </a:r>
          </a:p>
          <a:p>
            <a:pPr lvl="1"/>
            <a:r>
              <a:rPr lang="en-US" dirty="0"/>
              <a:t>This interpretation fits the context of Matthew 11 very well.</a:t>
            </a:r>
          </a:p>
          <a:p>
            <a:r>
              <a:rPr lang="en-US" dirty="0"/>
              <a:t>It refers to the contemporary expectation that the kingdom of God would be a political kingdom. In this case, “Jesus refers to the political activists among his (and John’s) followers who tried to divert his mission into one of national liberation, a movement which reached its climax after the feeding of the 5,000” (R. T. France, </a:t>
            </a:r>
            <a:r>
              <a:rPr lang="en-US" i="1" dirty="0"/>
              <a:t>Matthew: An Introduction and Commentary</a:t>
            </a:r>
            <a:r>
              <a:rPr lang="en-US" dirty="0"/>
              <a:t>, 199).</a:t>
            </a:r>
          </a:p>
          <a:p>
            <a:pPr lvl="1"/>
            <a:r>
              <a:rPr lang="en-US" dirty="0"/>
              <a:t>Gamaliel refers to two such attempts by </a:t>
            </a:r>
            <a:r>
              <a:rPr lang="en-US" dirty="0" err="1"/>
              <a:t>Theudas</a:t>
            </a:r>
            <a:r>
              <a:rPr lang="en-US" dirty="0"/>
              <a:t> and Judas in Acts 5:34-39.</a:t>
            </a:r>
          </a:p>
          <a:p>
            <a:pPr lvl="1"/>
            <a:r>
              <a:rPr lang="en-US" dirty="0"/>
              <a:t>Matthew 24:4-6 warns of the same activity at the destruction of Jerusalem.</a:t>
            </a:r>
          </a:p>
        </p:txBody>
      </p:sp>
    </p:spTree>
    <p:extLst>
      <p:ext uri="{BB962C8B-B14F-4D97-AF65-F5344CB8AC3E}">
        <p14:creationId xmlns:p14="http://schemas.microsoft.com/office/powerpoint/2010/main" val="31719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0DF2-0981-1C25-02B6-A01ABA46CB6B}"/>
              </a:ext>
            </a:extLst>
          </p:cNvPr>
          <p:cNvSpPr>
            <a:spLocks noGrp="1"/>
          </p:cNvSpPr>
          <p:nvPr>
            <p:ph type="title"/>
          </p:nvPr>
        </p:nvSpPr>
        <p:spPr/>
        <p:txBody>
          <a:bodyPr/>
          <a:lstStyle/>
          <a:p>
            <a:r>
              <a:rPr lang="en-US" dirty="0"/>
              <a:t>Matthew 11:13</a:t>
            </a:r>
          </a:p>
        </p:txBody>
      </p:sp>
      <p:sp>
        <p:nvSpPr>
          <p:cNvPr id="3" name="Content Placeholder 2">
            <a:extLst>
              <a:ext uri="{FF2B5EF4-FFF2-40B4-BE49-F238E27FC236}">
                <a16:creationId xmlns:a16="http://schemas.microsoft.com/office/drawing/2014/main" id="{3B6BA78D-D5DC-1282-399C-0C71D393439F}"/>
              </a:ext>
            </a:extLst>
          </p:cNvPr>
          <p:cNvSpPr>
            <a:spLocks noGrp="1"/>
          </p:cNvSpPr>
          <p:nvPr>
            <p:ph idx="1"/>
          </p:nvPr>
        </p:nvSpPr>
        <p:spPr/>
        <p:txBody>
          <a:bodyPr/>
          <a:lstStyle/>
          <a:p>
            <a:r>
              <a:rPr lang="en-US" dirty="0">
                <a:latin typeface="Source Sans Pro Black" panose="020B0803030403020204" pitchFamily="34" charset="0"/>
              </a:rPr>
              <a:t>“For all the prophets and the law prophesied until John.”</a:t>
            </a:r>
          </a:p>
          <a:p>
            <a:pPr lvl="1"/>
            <a:r>
              <a:rPr lang="en-US" dirty="0"/>
              <a:t>Jesus stresses the preliminary character of the Old Testament.</a:t>
            </a:r>
          </a:p>
          <a:p>
            <a:pPr lvl="1"/>
            <a:r>
              <a:rPr lang="en-US" dirty="0"/>
              <a:t>All of the law and prophets were designed to lay the groundwork for the coming of Jesus, the Lord’s Messiah.</a:t>
            </a:r>
          </a:p>
          <a:p>
            <a:pPr lvl="1"/>
            <a:r>
              <a:rPr lang="en-US" dirty="0"/>
              <a:t>Jesus is announcing and saying, “A new age has dawned!”</a:t>
            </a:r>
          </a:p>
        </p:txBody>
      </p:sp>
    </p:spTree>
    <p:extLst>
      <p:ext uri="{BB962C8B-B14F-4D97-AF65-F5344CB8AC3E}">
        <p14:creationId xmlns:p14="http://schemas.microsoft.com/office/powerpoint/2010/main" val="3159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45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11</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D7AD-9F8C-F0A4-AC60-BB94BCC20E3A}"/>
              </a:ext>
            </a:extLst>
          </p:cNvPr>
          <p:cNvSpPr>
            <a:spLocks noGrp="1"/>
          </p:cNvSpPr>
          <p:nvPr>
            <p:ph type="title"/>
          </p:nvPr>
        </p:nvSpPr>
        <p:spPr/>
        <p:txBody>
          <a:bodyPr/>
          <a:lstStyle/>
          <a:p>
            <a:r>
              <a:rPr lang="en-US" dirty="0"/>
              <a:t>Matthew 11:14</a:t>
            </a:r>
          </a:p>
        </p:txBody>
      </p:sp>
      <p:sp>
        <p:nvSpPr>
          <p:cNvPr id="3" name="Content Placeholder 2">
            <a:extLst>
              <a:ext uri="{FF2B5EF4-FFF2-40B4-BE49-F238E27FC236}">
                <a16:creationId xmlns:a16="http://schemas.microsoft.com/office/drawing/2014/main" id="{E22FCCB9-9B18-34ED-6A9E-6095CD561A14}"/>
              </a:ext>
            </a:extLst>
          </p:cNvPr>
          <p:cNvSpPr>
            <a:spLocks noGrp="1"/>
          </p:cNvSpPr>
          <p:nvPr>
            <p:ph idx="1"/>
          </p:nvPr>
        </p:nvSpPr>
        <p:spPr/>
        <p:txBody>
          <a:bodyPr>
            <a:normAutofit fontScale="92500"/>
          </a:bodyPr>
          <a:lstStyle/>
          <a:p>
            <a:r>
              <a:rPr lang="en-US" dirty="0">
                <a:latin typeface="Source Sans Pro Black" panose="020B0803030403020204" pitchFamily="34" charset="0"/>
              </a:rPr>
              <a:t>“And if you are willing to receive it, he is Elijah who is to come.”</a:t>
            </a:r>
          </a:p>
          <a:p>
            <a:r>
              <a:rPr lang="en-US" dirty="0"/>
              <a:t>Malachi prophesied of the coming of Elijah: “Behold, I will send you Elijah the prophet Before the coming of the great and dreadful day of the </a:t>
            </a:r>
            <a:r>
              <a:rPr lang="en-US" cap="small" dirty="0"/>
              <a:t>Lord</a:t>
            </a:r>
            <a:r>
              <a:rPr lang="en-US" dirty="0"/>
              <a:t>. And he will turn The hearts of the fathers to the children, And the hearts of the children to their fathers, Lest I come and strike the earth with a curse” (Mal. 4:5-6).</a:t>
            </a:r>
          </a:p>
          <a:p>
            <a:pPr lvl="1"/>
            <a:r>
              <a:rPr lang="en-US" dirty="0"/>
              <a:t>He was not foretelling the literal coming of Elijah of old (which is what John the Baptist denied in John 1:21), but one who comes in the “spirit and power” of Elijah (Luke 1:17).</a:t>
            </a:r>
          </a:p>
          <a:p>
            <a:r>
              <a:rPr lang="en-US" dirty="0"/>
              <a:t>Jesus plainly states that John the Baptist is the fulfillment of Malachi’s prophecy.</a:t>
            </a:r>
          </a:p>
          <a:p>
            <a:endParaRPr lang="en-US" dirty="0"/>
          </a:p>
        </p:txBody>
      </p:sp>
    </p:spTree>
    <p:extLst>
      <p:ext uri="{BB962C8B-B14F-4D97-AF65-F5344CB8AC3E}">
        <p14:creationId xmlns:p14="http://schemas.microsoft.com/office/powerpoint/2010/main" val="3198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ADF2-9365-53F2-49E5-0239AEF837BD}"/>
              </a:ext>
            </a:extLst>
          </p:cNvPr>
          <p:cNvSpPr>
            <a:spLocks noGrp="1"/>
          </p:cNvSpPr>
          <p:nvPr>
            <p:ph type="title"/>
          </p:nvPr>
        </p:nvSpPr>
        <p:spPr/>
        <p:txBody>
          <a:bodyPr/>
          <a:lstStyle/>
          <a:p>
            <a:r>
              <a:rPr lang="en-US" dirty="0"/>
              <a:t>Matthew 11:15</a:t>
            </a:r>
          </a:p>
        </p:txBody>
      </p:sp>
      <p:sp>
        <p:nvSpPr>
          <p:cNvPr id="3" name="Content Placeholder 2">
            <a:extLst>
              <a:ext uri="{FF2B5EF4-FFF2-40B4-BE49-F238E27FC236}">
                <a16:creationId xmlns:a16="http://schemas.microsoft.com/office/drawing/2014/main" id="{C1E7D2B7-7975-BA2D-6E2E-CE53E1DF588C}"/>
              </a:ext>
            </a:extLst>
          </p:cNvPr>
          <p:cNvSpPr>
            <a:spLocks noGrp="1"/>
          </p:cNvSpPr>
          <p:nvPr>
            <p:ph idx="1"/>
          </p:nvPr>
        </p:nvSpPr>
        <p:spPr/>
        <p:txBody>
          <a:bodyPr/>
          <a:lstStyle/>
          <a:p>
            <a:r>
              <a:rPr lang="en-US" dirty="0">
                <a:latin typeface="Source Sans Pro Black" panose="020B0803030403020204" pitchFamily="34" charset="0"/>
              </a:rPr>
              <a:t>“He who has ears to hear, let him hear!”</a:t>
            </a:r>
          </a:p>
          <a:p>
            <a:pPr lvl="1"/>
            <a:r>
              <a:rPr lang="en-US" dirty="0"/>
              <a:t>This is a phrase used so often in the New Testament that it is proverbial (Matt. 13:9, 43; 25:29; Mark 4:4, 9, 23; 7:16; Luke 8:8; 12:21; 14:35; Rev. 2:7, 11, 17, 29; 3:6, 13, 22; 13:9).</a:t>
            </a:r>
          </a:p>
          <a:p>
            <a:pPr lvl="1"/>
            <a:r>
              <a:rPr lang="en-US" dirty="0"/>
              <a:t>What responsibility does this place upon the hearer?</a:t>
            </a:r>
          </a:p>
        </p:txBody>
      </p:sp>
    </p:spTree>
    <p:extLst>
      <p:ext uri="{BB962C8B-B14F-4D97-AF65-F5344CB8AC3E}">
        <p14:creationId xmlns:p14="http://schemas.microsoft.com/office/powerpoint/2010/main" val="9192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09B9-54A5-52B6-FFC7-724D2C446671}"/>
              </a:ext>
            </a:extLst>
          </p:cNvPr>
          <p:cNvSpPr>
            <a:spLocks noGrp="1"/>
          </p:cNvSpPr>
          <p:nvPr>
            <p:ph type="title"/>
          </p:nvPr>
        </p:nvSpPr>
        <p:spPr/>
        <p:txBody>
          <a:bodyPr/>
          <a:lstStyle/>
          <a:p>
            <a:r>
              <a:rPr lang="en-US" dirty="0"/>
              <a:t>Structure of Matthew 11:1–12:50</a:t>
            </a:r>
          </a:p>
        </p:txBody>
      </p:sp>
      <p:sp>
        <p:nvSpPr>
          <p:cNvPr id="3" name="Content Placeholder 2">
            <a:extLst>
              <a:ext uri="{FF2B5EF4-FFF2-40B4-BE49-F238E27FC236}">
                <a16:creationId xmlns:a16="http://schemas.microsoft.com/office/drawing/2014/main" id="{913C2E24-615D-602B-C47A-20D5DC54DB56}"/>
              </a:ext>
            </a:extLst>
          </p:cNvPr>
          <p:cNvSpPr>
            <a:spLocks noGrp="1"/>
          </p:cNvSpPr>
          <p:nvPr>
            <p:ph idx="1"/>
          </p:nvPr>
        </p:nvSpPr>
        <p:spPr/>
        <p:txBody>
          <a:bodyPr/>
          <a:lstStyle/>
          <a:p>
            <a:r>
              <a:rPr lang="en-US" dirty="0"/>
              <a:t>Chapter 11 — Rising Opposition</a:t>
            </a:r>
          </a:p>
          <a:p>
            <a:pPr lvl="1"/>
            <a:r>
              <a:rPr lang="en-US" dirty="0"/>
              <a:t>Jesus and John the Baptist (11:1-19)</a:t>
            </a:r>
          </a:p>
          <a:p>
            <a:pPr lvl="2"/>
            <a:r>
              <a:rPr lang="en-US" dirty="0"/>
              <a:t>“Are you the coming One?” (11:2-6)</a:t>
            </a:r>
          </a:p>
          <a:p>
            <a:pPr lvl="2"/>
            <a:r>
              <a:rPr lang="en-US" dirty="0"/>
              <a:t>“What did you go out into the wilderness to see?” (11:7-15)</a:t>
            </a:r>
          </a:p>
          <a:p>
            <a:pPr lvl="2"/>
            <a:r>
              <a:rPr lang="en-US" dirty="0"/>
              <a:t>“To what shall I liken this generation?” (11:16-19)</a:t>
            </a:r>
          </a:p>
          <a:p>
            <a:pPr lvl="1"/>
            <a:r>
              <a:rPr lang="en-US" dirty="0"/>
              <a:t>The Verdict of Jesus on the Cities of Galilee (11:20-24)</a:t>
            </a:r>
          </a:p>
          <a:p>
            <a:pPr lvl="1"/>
            <a:r>
              <a:rPr lang="en-US" dirty="0"/>
              <a:t>Thanksgiving, Proclamation, and Invitation (11:25-30)</a:t>
            </a:r>
          </a:p>
          <a:p>
            <a:r>
              <a:rPr lang="en-US" dirty="0"/>
              <a:t>Chapter 12 — Public opposition to Jesus</a:t>
            </a:r>
          </a:p>
        </p:txBody>
      </p:sp>
    </p:spTree>
    <p:extLst>
      <p:ext uri="{BB962C8B-B14F-4D97-AF65-F5344CB8AC3E}">
        <p14:creationId xmlns:p14="http://schemas.microsoft.com/office/powerpoint/2010/main" val="8938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1DA-BFB4-4452-BD58-93182E0542CC}"/>
              </a:ext>
            </a:extLst>
          </p:cNvPr>
          <p:cNvSpPr>
            <a:spLocks noGrp="1"/>
          </p:cNvSpPr>
          <p:nvPr>
            <p:ph type="title"/>
          </p:nvPr>
        </p:nvSpPr>
        <p:spPr/>
        <p:txBody>
          <a:bodyPr/>
          <a:lstStyle/>
          <a:p>
            <a:r>
              <a:rPr lang="en-US" sz="3600" b="0" i="0" u="none" strike="noStrike" baseline="0" dirty="0"/>
              <a:t>Jesus and John the Baptist (11:1-19)</a:t>
            </a:r>
            <a:br>
              <a:rPr lang="en-US" sz="1800" b="0" i="0" u="none" strike="noStrike" baseline="0" dirty="0"/>
            </a:br>
            <a:r>
              <a:rPr lang="en-US" sz="2800" b="0" i="0" u="none" strike="noStrike" baseline="0" dirty="0"/>
              <a:t>“To What Shall I Liken This Generation?” (11:16-19)</a:t>
            </a:r>
            <a:endParaRPr lang="en-US" sz="2800" dirty="0"/>
          </a:p>
        </p:txBody>
      </p:sp>
      <p:sp>
        <p:nvSpPr>
          <p:cNvPr id="3" name="Content Placeholder 2">
            <a:extLst>
              <a:ext uri="{FF2B5EF4-FFF2-40B4-BE49-F238E27FC236}">
                <a16:creationId xmlns:a16="http://schemas.microsoft.com/office/drawing/2014/main" id="{ED0760C8-E8E1-7910-A874-62980CC39749}"/>
              </a:ext>
            </a:extLst>
          </p:cNvPr>
          <p:cNvSpPr>
            <a:spLocks noGrp="1"/>
          </p:cNvSpPr>
          <p:nvPr>
            <p:ph idx="1"/>
          </p:nvPr>
        </p:nvSpPr>
        <p:spPr>
          <a:xfrm>
            <a:off x="838200" y="1825625"/>
            <a:ext cx="10515600" cy="4667250"/>
          </a:xfrm>
        </p:spPr>
        <p:txBody>
          <a:bodyPr>
            <a:normAutofit/>
          </a:bodyPr>
          <a:lstStyle/>
          <a:p>
            <a:r>
              <a:rPr lang="en-US" dirty="0"/>
              <a:t>“But to what shall I liken this generation? It is like children sitting in the marketplaces and calling to their companions, and saying: ‘We played the flute for you, And you did not dance; We mourned to you, And you did not lament.’ For John came neither eating nor drinking, and they say, ‘He has a demon.’ The Son of Man came eating and drinking, and they say, ‘Look, a glutton and a winebibber, a friend of tax collectors and sinners!’ But wisdom is justified by her children.”</a:t>
            </a:r>
          </a:p>
          <a:p>
            <a:endParaRPr lang="en-US" dirty="0"/>
          </a:p>
          <a:p>
            <a:endParaRPr lang="en-US" dirty="0"/>
          </a:p>
        </p:txBody>
      </p:sp>
    </p:spTree>
    <p:extLst>
      <p:ext uri="{BB962C8B-B14F-4D97-AF65-F5344CB8AC3E}">
        <p14:creationId xmlns:p14="http://schemas.microsoft.com/office/powerpoint/2010/main" val="164954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E73-FC65-D69B-16F1-9BA7E7F862AA}"/>
              </a:ext>
            </a:extLst>
          </p:cNvPr>
          <p:cNvSpPr>
            <a:spLocks noGrp="1"/>
          </p:cNvSpPr>
          <p:nvPr>
            <p:ph type="title"/>
          </p:nvPr>
        </p:nvSpPr>
        <p:spPr/>
        <p:txBody>
          <a:bodyPr/>
          <a:lstStyle/>
          <a:p>
            <a:r>
              <a:rPr lang="en-US" dirty="0"/>
              <a:t>Matthew 11:16-17</a:t>
            </a:r>
          </a:p>
        </p:txBody>
      </p:sp>
      <p:sp>
        <p:nvSpPr>
          <p:cNvPr id="3" name="Content Placeholder 2">
            <a:extLst>
              <a:ext uri="{FF2B5EF4-FFF2-40B4-BE49-F238E27FC236}">
                <a16:creationId xmlns:a16="http://schemas.microsoft.com/office/drawing/2014/main" id="{CCA2A535-75B0-C8C8-3703-16CDD0AD2AB1}"/>
              </a:ext>
            </a:extLst>
          </p:cNvPr>
          <p:cNvSpPr>
            <a:spLocks noGrp="1"/>
          </p:cNvSpPr>
          <p:nvPr>
            <p:ph idx="1"/>
          </p:nvPr>
        </p:nvSpPr>
        <p:spPr/>
        <p:txBody>
          <a:bodyPr/>
          <a:lstStyle/>
          <a:p>
            <a:r>
              <a:rPr lang="en-US" dirty="0">
                <a:latin typeface="Source Sans Pro Black" panose="020B0803030403020204" pitchFamily="34" charset="0"/>
              </a:rPr>
              <a:t>“But to what shall I liken this generation? It is like children sitting in the marketplaces and calling to their companions, and saying: ‘We played the flute for you, And you did not dance; We mourned to you, And you did not lament.’”</a:t>
            </a:r>
          </a:p>
          <a:p>
            <a:pPr lvl="1"/>
            <a:r>
              <a:rPr lang="en-US" dirty="0">
                <a:latin typeface="Source Sans Pro Black" panose="020B0803030403020204" pitchFamily="34" charset="0"/>
              </a:rPr>
              <a:t>This generation </a:t>
            </a:r>
            <a:r>
              <a:rPr lang="en-US" dirty="0"/>
              <a:t>appears several times in the Matthew (12:41, 42; 23:36; 24:34). It calls to mind the unique privileges of those people.</a:t>
            </a:r>
          </a:p>
          <a:p>
            <a:pPr lvl="2"/>
            <a:r>
              <a:rPr lang="en-US" dirty="0"/>
              <a:t>Compare them to the generation that witnessed the miracles of the deliverance from Egyptian bondage.</a:t>
            </a:r>
          </a:p>
          <a:p>
            <a:pPr lvl="2"/>
            <a:r>
              <a:rPr lang="en-US" dirty="0"/>
              <a:t>Both generations were in a unique position to witness the greatest miracles God performed.</a:t>
            </a:r>
          </a:p>
          <a:p>
            <a:pPr lvl="1"/>
            <a:r>
              <a:rPr lang="en-US" dirty="0"/>
              <a:t>What is being described in these two verses?</a:t>
            </a:r>
          </a:p>
        </p:txBody>
      </p:sp>
    </p:spTree>
    <p:extLst>
      <p:ext uri="{BB962C8B-B14F-4D97-AF65-F5344CB8AC3E}">
        <p14:creationId xmlns:p14="http://schemas.microsoft.com/office/powerpoint/2010/main" val="1601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CACC-5527-FB67-CC80-6B36A73D881E}"/>
              </a:ext>
            </a:extLst>
          </p:cNvPr>
          <p:cNvSpPr>
            <a:spLocks noGrp="1"/>
          </p:cNvSpPr>
          <p:nvPr>
            <p:ph type="title"/>
          </p:nvPr>
        </p:nvSpPr>
        <p:spPr/>
        <p:txBody>
          <a:bodyPr/>
          <a:lstStyle/>
          <a:p>
            <a:r>
              <a:rPr lang="en-US" dirty="0"/>
              <a:t>The Short Parable</a:t>
            </a:r>
          </a:p>
        </p:txBody>
      </p:sp>
      <p:sp>
        <p:nvSpPr>
          <p:cNvPr id="3" name="Content Placeholder 2">
            <a:extLst>
              <a:ext uri="{FF2B5EF4-FFF2-40B4-BE49-F238E27FC236}">
                <a16:creationId xmlns:a16="http://schemas.microsoft.com/office/drawing/2014/main" id="{B6AAE32C-B8AC-CC75-4B14-E24876DB80EA}"/>
              </a:ext>
            </a:extLst>
          </p:cNvPr>
          <p:cNvSpPr>
            <a:spLocks noGrp="1"/>
          </p:cNvSpPr>
          <p:nvPr>
            <p:ph idx="1"/>
          </p:nvPr>
        </p:nvSpPr>
        <p:spPr/>
        <p:txBody>
          <a:bodyPr/>
          <a:lstStyle/>
          <a:p>
            <a:r>
              <a:rPr lang="en-US" dirty="0"/>
              <a:t>Who is represented by the children who wanted to play wedding?</a:t>
            </a:r>
          </a:p>
          <a:p>
            <a:r>
              <a:rPr lang="en-US" dirty="0"/>
              <a:t>Who is represented by the children who wanted to play funeral?</a:t>
            </a:r>
          </a:p>
          <a:p>
            <a:r>
              <a:rPr lang="en-US" dirty="0"/>
              <a:t>What is the point of the parable?</a:t>
            </a:r>
          </a:p>
          <a:p>
            <a:pPr lvl="1"/>
            <a:r>
              <a:rPr lang="en-US" dirty="0"/>
              <a:t>Is it an accurate depiction of children playing together?</a:t>
            </a:r>
          </a:p>
        </p:txBody>
      </p:sp>
    </p:spTree>
    <p:extLst>
      <p:ext uri="{BB962C8B-B14F-4D97-AF65-F5344CB8AC3E}">
        <p14:creationId xmlns:p14="http://schemas.microsoft.com/office/powerpoint/2010/main" val="333447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1274-9A8D-1424-C407-63391CEF37A7}"/>
              </a:ext>
            </a:extLst>
          </p:cNvPr>
          <p:cNvSpPr>
            <a:spLocks noGrp="1"/>
          </p:cNvSpPr>
          <p:nvPr>
            <p:ph type="title"/>
          </p:nvPr>
        </p:nvSpPr>
        <p:spPr/>
        <p:txBody>
          <a:bodyPr/>
          <a:lstStyle/>
          <a:p>
            <a:r>
              <a:rPr lang="en-US" dirty="0"/>
              <a:t>Matthew 11:18-19</a:t>
            </a:r>
          </a:p>
        </p:txBody>
      </p:sp>
      <p:sp>
        <p:nvSpPr>
          <p:cNvPr id="3" name="Content Placeholder 2">
            <a:extLst>
              <a:ext uri="{FF2B5EF4-FFF2-40B4-BE49-F238E27FC236}">
                <a16:creationId xmlns:a16="http://schemas.microsoft.com/office/drawing/2014/main" id="{72BC165D-DC56-CE36-3CD8-9C3C8BC92FF4}"/>
              </a:ext>
            </a:extLst>
          </p:cNvPr>
          <p:cNvSpPr>
            <a:spLocks noGrp="1"/>
          </p:cNvSpPr>
          <p:nvPr>
            <p:ph idx="1"/>
          </p:nvPr>
        </p:nvSpPr>
        <p:spPr/>
        <p:txBody>
          <a:bodyPr>
            <a:normAutofit fontScale="92500"/>
          </a:bodyPr>
          <a:lstStyle/>
          <a:p>
            <a:r>
              <a:rPr lang="en-US" dirty="0">
                <a:latin typeface="Source Sans Pro Black" panose="020B0803030403020204" pitchFamily="34" charset="0"/>
              </a:rPr>
              <a:t>“For John came neither eating nor drinking, and they say, ‘He has a demon.’ The Son of Man came eating and drinking, and they say, ‘Look, a glutton and a winebibber, a friend of tax collectors and sinners!’ But wisdom is justified by her children.”</a:t>
            </a:r>
          </a:p>
          <a:p>
            <a:pPr lvl="1"/>
            <a:r>
              <a:rPr lang="en-US" dirty="0"/>
              <a:t>It is evident that some rejected John’s ministry (Luke 7:29-30), although there is no other text indicating they said, “He has a demon.”</a:t>
            </a:r>
          </a:p>
          <a:p>
            <a:pPr lvl="2"/>
            <a:r>
              <a:rPr lang="en-US" dirty="0"/>
              <a:t>What is this charge saying about John?</a:t>
            </a:r>
          </a:p>
          <a:p>
            <a:pPr lvl="1"/>
            <a:r>
              <a:rPr lang="en-US" dirty="0"/>
              <a:t>There is also no other evidence that some accused Jesus of being a glutton (</a:t>
            </a:r>
            <a:r>
              <a:rPr lang="en-US" i="1" dirty="0" err="1"/>
              <a:t>phagos</a:t>
            </a:r>
            <a:r>
              <a:rPr lang="en-US" dirty="0"/>
              <a:t>) or winebibber (</a:t>
            </a:r>
            <a:r>
              <a:rPr lang="en-US" i="1" dirty="0" err="1"/>
              <a:t>oinopotēs</a:t>
            </a:r>
            <a:r>
              <a:rPr lang="en-US" dirty="0"/>
              <a:t>: drunkard).</a:t>
            </a:r>
          </a:p>
          <a:p>
            <a:pPr lvl="2"/>
            <a:r>
              <a:rPr lang="en-US" dirty="0"/>
              <a:t>What is this charge saying about Jesus?</a:t>
            </a:r>
          </a:p>
          <a:p>
            <a:pPr lvl="1"/>
            <a:r>
              <a:rPr lang="en-US" dirty="0"/>
              <a:t>There is additional evidence that He was charged with being a friend of tax collectors and sinners (Matt. 9:9-13; Mark 2:15-16; Luke 5:30; 7:34; 15:1).</a:t>
            </a:r>
          </a:p>
        </p:txBody>
      </p:sp>
    </p:spTree>
    <p:extLst>
      <p:ext uri="{BB962C8B-B14F-4D97-AF65-F5344CB8AC3E}">
        <p14:creationId xmlns:p14="http://schemas.microsoft.com/office/powerpoint/2010/main" val="42329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00E1-A5FB-EC3C-8CC2-D13C16121420}"/>
              </a:ext>
            </a:extLst>
          </p:cNvPr>
          <p:cNvSpPr>
            <a:spLocks noGrp="1"/>
          </p:cNvSpPr>
          <p:nvPr>
            <p:ph type="title"/>
          </p:nvPr>
        </p:nvSpPr>
        <p:spPr/>
        <p:txBody>
          <a:bodyPr/>
          <a:lstStyle/>
          <a:p>
            <a:r>
              <a:rPr lang="en-US" dirty="0"/>
              <a:t>Wisdom Is Justified by Her Children</a:t>
            </a:r>
          </a:p>
        </p:txBody>
      </p:sp>
      <p:sp>
        <p:nvSpPr>
          <p:cNvPr id="3" name="Content Placeholder 2">
            <a:extLst>
              <a:ext uri="{FF2B5EF4-FFF2-40B4-BE49-F238E27FC236}">
                <a16:creationId xmlns:a16="http://schemas.microsoft.com/office/drawing/2014/main" id="{35DE2A5E-9C92-0B05-12B4-30CA4B0EC2EE}"/>
              </a:ext>
            </a:extLst>
          </p:cNvPr>
          <p:cNvSpPr>
            <a:spLocks noGrp="1"/>
          </p:cNvSpPr>
          <p:nvPr>
            <p:ph idx="1"/>
          </p:nvPr>
        </p:nvSpPr>
        <p:spPr/>
        <p:txBody>
          <a:bodyPr>
            <a:normAutofit lnSpcReduction="10000"/>
          </a:bodyPr>
          <a:lstStyle/>
          <a:p>
            <a:r>
              <a:rPr lang="en-US" dirty="0"/>
              <a:t>What is this statement saying?</a:t>
            </a:r>
          </a:p>
          <a:p>
            <a:r>
              <a:rPr lang="en-US" dirty="0"/>
              <a:t>Jesus’s teaching is not something to be debated in schools of theology and philosophy; it is something to be lived.</a:t>
            </a:r>
          </a:p>
          <a:p>
            <a:r>
              <a:rPr lang="en-US" dirty="0"/>
              <a:t>The proof of the pudding (Jesus’s teaching) is found in the eating (how it changes lives). </a:t>
            </a:r>
          </a:p>
          <a:p>
            <a:pPr lvl="1"/>
            <a:r>
              <a:rPr lang="en-US" dirty="0"/>
              <a:t>Look at John’s disciples and judge John.</a:t>
            </a:r>
          </a:p>
          <a:p>
            <a:pPr lvl="1"/>
            <a:r>
              <a:rPr lang="en-US" dirty="0"/>
              <a:t>Look at Jesus’s disciples and judge Jesus.</a:t>
            </a:r>
          </a:p>
          <a:p>
            <a:pPr lvl="1"/>
            <a:r>
              <a:rPr lang="en-US" dirty="0"/>
              <a:t>Look at the disciples of the Pharisees and Sadducees and judge them!</a:t>
            </a:r>
          </a:p>
          <a:p>
            <a:pPr lvl="1"/>
            <a:r>
              <a:rPr lang="en-US" dirty="0"/>
              <a:t>Contrast Jesus’s disciples to those who have accepted atheism/secularism (drug users, BLM, sexual libertarians and deviants [transgender, homosexuals, etc.]) and judge their doctrines.</a:t>
            </a:r>
          </a:p>
        </p:txBody>
      </p:sp>
    </p:spTree>
    <p:extLst>
      <p:ext uri="{BB962C8B-B14F-4D97-AF65-F5344CB8AC3E}">
        <p14:creationId xmlns:p14="http://schemas.microsoft.com/office/powerpoint/2010/main" val="13790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C7F8-2D3F-7CE2-34A1-049E563BA84F}"/>
              </a:ext>
            </a:extLst>
          </p:cNvPr>
          <p:cNvSpPr>
            <a:spLocks noGrp="1"/>
          </p:cNvSpPr>
          <p:nvPr>
            <p:ph type="title"/>
          </p:nvPr>
        </p:nvSpPr>
        <p:spPr/>
        <p:txBody>
          <a:bodyPr>
            <a:normAutofit/>
          </a:bodyPr>
          <a:lstStyle/>
          <a:p>
            <a:r>
              <a:rPr lang="en-US" sz="4000" dirty="0"/>
              <a:t>The Verdict of Jesus on the Cities of Galilee </a:t>
            </a:r>
            <a:r>
              <a:rPr lang="en-US" sz="2800" dirty="0"/>
              <a:t>(11:20-24)</a:t>
            </a:r>
          </a:p>
        </p:txBody>
      </p:sp>
      <p:sp>
        <p:nvSpPr>
          <p:cNvPr id="3" name="Content Placeholder 2">
            <a:extLst>
              <a:ext uri="{FF2B5EF4-FFF2-40B4-BE49-F238E27FC236}">
                <a16:creationId xmlns:a16="http://schemas.microsoft.com/office/drawing/2014/main" id="{A5F84BC1-1A2B-D02D-59EF-F56C6ACC81A5}"/>
              </a:ext>
            </a:extLst>
          </p:cNvPr>
          <p:cNvSpPr>
            <a:spLocks noGrp="1"/>
          </p:cNvSpPr>
          <p:nvPr>
            <p:ph idx="1"/>
          </p:nvPr>
        </p:nvSpPr>
        <p:spPr/>
        <p:txBody>
          <a:bodyPr>
            <a:normAutofit lnSpcReduction="10000"/>
          </a:bodyPr>
          <a:lstStyle/>
          <a:p>
            <a:r>
              <a:rPr lang="en-US" dirty="0"/>
              <a:t>“Then He began to rebuke the cities in which most of His mighty works had been done, because they did not repent: ‘Woe to you, </a:t>
            </a:r>
            <a:r>
              <a:rPr lang="en-US" dirty="0" err="1"/>
              <a:t>Chorazin</a:t>
            </a:r>
            <a:r>
              <a:rPr lang="en-US" dirty="0"/>
              <a:t>! Woe to you, Bethsaida! For if the mighty works which were done in you had been done in </a:t>
            </a:r>
            <a:r>
              <a:rPr lang="en-US" dirty="0" err="1"/>
              <a:t>Tyre</a:t>
            </a:r>
            <a:r>
              <a:rPr lang="en-US" dirty="0"/>
              <a:t> and Sidon, they would have repented long ago in sackcloth and ashes. But I say to you, it will be more tolerable for </a:t>
            </a:r>
            <a:r>
              <a:rPr lang="en-US" dirty="0" err="1"/>
              <a:t>Tyre</a:t>
            </a:r>
            <a:r>
              <a:rPr lang="en-US" dirty="0"/>
              <a:t> and Sidon in the day of judgment than for you. And you, Capernaum, who are exalted to heaven, will be brought down to Hades; for if the mighty works which were done in you had been done in Sodom, it would have remained until this day. But I say to you that it shall be more tolerable for the land of Sodom in the day of judgment than for you.”</a:t>
            </a:r>
          </a:p>
          <a:p>
            <a:endParaRPr lang="en-US" dirty="0"/>
          </a:p>
          <a:p>
            <a:endParaRPr lang="en-US" dirty="0"/>
          </a:p>
        </p:txBody>
      </p:sp>
    </p:spTree>
    <p:extLst>
      <p:ext uri="{BB962C8B-B14F-4D97-AF65-F5344CB8AC3E}">
        <p14:creationId xmlns:p14="http://schemas.microsoft.com/office/powerpoint/2010/main" val="3482222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B15F34DB-7737-35E2-009B-42B47D7DD854}"/>
              </a:ext>
            </a:extLst>
          </p:cNvPr>
          <p:cNvPicPr>
            <a:picLocks noChangeAspect="1"/>
          </p:cNvPicPr>
          <p:nvPr/>
        </p:nvPicPr>
        <p:blipFill rotWithShape="1">
          <a:blip r:embed="rId2">
            <a:extLst>
              <a:ext uri="{28A0092B-C50C-407E-A947-70E740481C1C}">
                <a14:useLocalDpi xmlns:a14="http://schemas.microsoft.com/office/drawing/2010/main" val="0"/>
              </a:ext>
            </a:extLst>
          </a:blip>
          <a:srcRect b="21343"/>
          <a:stretch/>
        </p:blipFill>
        <p:spPr>
          <a:xfrm>
            <a:off x="20" y="1282"/>
            <a:ext cx="12191980" cy="6856718"/>
          </a:xfrm>
          <a:prstGeom prst="rect">
            <a:avLst/>
          </a:prstGeom>
        </p:spPr>
      </p:pic>
      <p:sp>
        <p:nvSpPr>
          <p:cNvPr id="4" name="Arrow: Down 3">
            <a:extLst>
              <a:ext uri="{FF2B5EF4-FFF2-40B4-BE49-F238E27FC236}">
                <a16:creationId xmlns:a16="http://schemas.microsoft.com/office/drawing/2014/main" id="{8363C080-AD53-28C5-B783-16FBEB864BFB}"/>
              </a:ext>
            </a:extLst>
          </p:cNvPr>
          <p:cNvSpPr/>
          <p:nvPr/>
        </p:nvSpPr>
        <p:spPr>
          <a:xfrm>
            <a:off x="7247094" y="119641"/>
            <a:ext cx="332509" cy="1311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F4E9B184-869C-77B4-A1CF-09189D8D26D5}"/>
              </a:ext>
            </a:extLst>
          </p:cNvPr>
          <p:cNvSpPr/>
          <p:nvPr/>
        </p:nvSpPr>
        <p:spPr>
          <a:xfrm>
            <a:off x="7963516" y="119641"/>
            <a:ext cx="332509" cy="146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4FE85C1E-2CCB-6724-1604-FCAA4CD5784D}"/>
              </a:ext>
            </a:extLst>
          </p:cNvPr>
          <p:cNvSpPr/>
          <p:nvPr/>
        </p:nvSpPr>
        <p:spPr>
          <a:xfrm>
            <a:off x="7473171" y="1982623"/>
            <a:ext cx="332508" cy="13119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6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09B9-54A5-52B6-FFC7-724D2C446671}"/>
              </a:ext>
            </a:extLst>
          </p:cNvPr>
          <p:cNvSpPr>
            <a:spLocks noGrp="1"/>
          </p:cNvSpPr>
          <p:nvPr>
            <p:ph type="title"/>
          </p:nvPr>
        </p:nvSpPr>
        <p:spPr/>
        <p:txBody>
          <a:bodyPr/>
          <a:lstStyle/>
          <a:p>
            <a:r>
              <a:rPr lang="en-US" dirty="0"/>
              <a:t>Structure of Matthew 11:1–12:50</a:t>
            </a:r>
          </a:p>
        </p:txBody>
      </p:sp>
      <p:sp>
        <p:nvSpPr>
          <p:cNvPr id="3" name="Content Placeholder 2">
            <a:extLst>
              <a:ext uri="{FF2B5EF4-FFF2-40B4-BE49-F238E27FC236}">
                <a16:creationId xmlns:a16="http://schemas.microsoft.com/office/drawing/2014/main" id="{913C2E24-615D-602B-C47A-20D5DC54DB56}"/>
              </a:ext>
            </a:extLst>
          </p:cNvPr>
          <p:cNvSpPr>
            <a:spLocks noGrp="1"/>
          </p:cNvSpPr>
          <p:nvPr>
            <p:ph idx="1"/>
          </p:nvPr>
        </p:nvSpPr>
        <p:spPr/>
        <p:txBody>
          <a:bodyPr/>
          <a:lstStyle/>
          <a:p>
            <a:r>
              <a:rPr lang="en-US" dirty="0"/>
              <a:t>Chapter 11 — Rising Opposition</a:t>
            </a:r>
          </a:p>
          <a:p>
            <a:pPr lvl="1"/>
            <a:r>
              <a:rPr lang="en-US" dirty="0"/>
              <a:t>Jesus and John the Baptist (11:1-19)</a:t>
            </a:r>
          </a:p>
          <a:p>
            <a:pPr lvl="2"/>
            <a:r>
              <a:rPr lang="en-US" dirty="0"/>
              <a:t>“Are you the coming One?” (11:2-6)</a:t>
            </a:r>
          </a:p>
          <a:p>
            <a:pPr lvl="2"/>
            <a:r>
              <a:rPr lang="en-US" dirty="0"/>
              <a:t>“What did you go out into the wilderness to see?” (11:7-15)</a:t>
            </a:r>
          </a:p>
          <a:p>
            <a:pPr lvl="2"/>
            <a:r>
              <a:rPr lang="en-US" dirty="0"/>
              <a:t>“To what shall I liken this generation?” (11:16-19)</a:t>
            </a:r>
          </a:p>
          <a:p>
            <a:pPr lvl="1"/>
            <a:r>
              <a:rPr lang="en-US" dirty="0"/>
              <a:t>The Verdict of Jesus on the Cities of Galilee (11:20-24)</a:t>
            </a:r>
          </a:p>
          <a:p>
            <a:pPr lvl="1"/>
            <a:r>
              <a:rPr lang="en-US" dirty="0"/>
              <a:t>Thanksgiving, Proclamation, and Invitation (11:25-30)</a:t>
            </a:r>
          </a:p>
          <a:p>
            <a:r>
              <a:rPr lang="en-US" dirty="0"/>
              <a:t>Chapter 12 — Public opposition to Jesus</a:t>
            </a:r>
          </a:p>
        </p:txBody>
      </p:sp>
    </p:spTree>
    <p:extLst>
      <p:ext uri="{BB962C8B-B14F-4D97-AF65-F5344CB8AC3E}">
        <p14:creationId xmlns:p14="http://schemas.microsoft.com/office/powerpoint/2010/main" val="157834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863F-53D2-6DF3-FBA6-1F084B4A6BE1}"/>
              </a:ext>
            </a:extLst>
          </p:cNvPr>
          <p:cNvSpPr>
            <a:spLocks noGrp="1"/>
          </p:cNvSpPr>
          <p:nvPr>
            <p:ph type="title"/>
          </p:nvPr>
        </p:nvSpPr>
        <p:spPr>
          <a:xfrm>
            <a:off x="838200" y="365125"/>
            <a:ext cx="10515600" cy="830629"/>
          </a:xfrm>
        </p:spPr>
        <p:txBody>
          <a:bodyPr/>
          <a:lstStyle/>
          <a:p>
            <a:r>
              <a:rPr lang="en-US" dirty="0"/>
              <a:t>Miracles</a:t>
            </a:r>
          </a:p>
        </p:txBody>
      </p:sp>
      <p:sp>
        <p:nvSpPr>
          <p:cNvPr id="3" name="Content Placeholder 2">
            <a:extLst>
              <a:ext uri="{FF2B5EF4-FFF2-40B4-BE49-F238E27FC236}">
                <a16:creationId xmlns:a16="http://schemas.microsoft.com/office/drawing/2014/main" id="{B8088B51-C3EF-6D6D-ECD4-0D7A41EA0351}"/>
              </a:ext>
            </a:extLst>
          </p:cNvPr>
          <p:cNvSpPr>
            <a:spLocks noGrp="1"/>
          </p:cNvSpPr>
          <p:nvPr>
            <p:ph idx="1"/>
          </p:nvPr>
        </p:nvSpPr>
        <p:spPr>
          <a:xfrm>
            <a:off x="838200" y="1371600"/>
            <a:ext cx="10515600" cy="4805363"/>
          </a:xfrm>
        </p:spPr>
        <p:txBody>
          <a:bodyPr>
            <a:normAutofit fontScale="85000" lnSpcReduction="20000"/>
          </a:bodyPr>
          <a:lstStyle/>
          <a:p>
            <a:r>
              <a:rPr lang="en-US" dirty="0"/>
              <a:t>At Capernaum:</a:t>
            </a:r>
          </a:p>
          <a:p>
            <a:pPr lvl="1"/>
            <a:r>
              <a:rPr lang="en-US" dirty="0"/>
              <a:t>Peter’s mother-in-law healed (Matt. 8:14-15)</a:t>
            </a:r>
          </a:p>
          <a:p>
            <a:pPr lvl="1"/>
            <a:r>
              <a:rPr lang="en-US" dirty="0"/>
              <a:t>Paralytic let down through the roof (Mark 2:1-12; Matt. 9:1-8)</a:t>
            </a:r>
          </a:p>
          <a:p>
            <a:pPr lvl="1"/>
            <a:r>
              <a:rPr lang="en-US" dirty="0"/>
              <a:t>Miraculous catch of fish (Luke 5:1-11)</a:t>
            </a:r>
          </a:p>
          <a:p>
            <a:pPr lvl="1"/>
            <a:r>
              <a:rPr lang="en-US" dirty="0"/>
              <a:t>Woman with issue of blood and raising of </a:t>
            </a:r>
            <a:r>
              <a:rPr lang="en-US" dirty="0" err="1"/>
              <a:t>Jairius’s</a:t>
            </a:r>
            <a:r>
              <a:rPr lang="en-US" dirty="0"/>
              <a:t> daughter (Mark 5:21-43)</a:t>
            </a:r>
          </a:p>
          <a:p>
            <a:pPr lvl="1"/>
            <a:r>
              <a:rPr lang="en-US" dirty="0"/>
              <a:t>Two blind men (Matt. 9:27-31)</a:t>
            </a:r>
          </a:p>
          <a:p>
            <a:pPr lvl="1"/>
            <a:r>
              <a:rPr lang="en-US" dirty="0"/>
              <a:t>Healing of dumb demoniac (Matt. 9:32-34)</a:t>
            </a:r>
          </a:p>
          <a:p>
            <a:pPr lvl="1"/>
            <a:r>
              <a:rPr lang="en-US" dirty="0"/>
              <a:t>Man with the withered hand (Matt. 12:9-13) </a:t>
            </a:r>
          </a:p>
          <a:p>
            <a:r>
              <a:rPr lang="en-US" dirty="0"/>
              <a:t>At Bethsaida (although Matthew had not mentioned the village):</a:t>
            </a:r>
          </a:p>
          <a:p>
            <a:pPr lvl="1"/>
            <a:r>
              <a:rPr lang="en-US" dirty="0"/>
              <a:t>Near the village, the Feeding of 5000 occurred (Luke 9:10-17)</a:t>
            </a:r>
          </a:p>
          <a:p>
            <a:pPr lvl="1"/>
            <a:r>
              <a:rPr lang="en-US" dirty="0"/>
              <a:t>Immediately after the feeding of the 5000, Jesus walked on the water of the Sea of Galilee (Mark 6:45-51)</a:t>
            </a:r>
          </a:p>
          <a:p>
            <a:pPr lvl="1"/>
            <a:r>
              <a:rPr lang="en-US" dirty="0"/>
              <a:t>Healing of blind man (Mark 8:22-26)</a:t>
            </a:r>
          </a:p>
          <a:p>
            <a:pPr lvl="1"/>
            <a:r>
              <a:rPr lang="en-US" dirty="0"/>
              <a:t>Philip, Andrew, and Peter were from this town (John 1:44), though Peter had a house in Capernaum (Matt. 8:14).</a:t>
            </a:r>
          </a:p>
          <a:p>
            <a:r>
              <a:rPr lang="en-US" dirty="0"/>
              <a:t>At </a:t>
            </a:r>
            <a:r>
              <a:rPr lang="en-US" dirty="0" err="1"/>
              <a:t>Chorazin</a:t>
            </a:r>
            <a:r>
              <a:rPr lang="en-US" dirty="0"/>
              <a:t>: none are recorded in the gospels</a:t>
            </a:r>
          </a:p>
          <a:p>
            <a:endParaRPr lang="en-US" dirty="0"/>
          </a:p>
        </p:txBody>
      </p:sp>
    </p:spTree>
    <p:extLst>
      <p:ext uri="{BB962C8B-B14F-4D97-AF65-F5344CB8AC3E}">
        <p14:creationId xmlns:p14="http://schemas.microsoft.com/office/powerpoint/2010/main" val="34934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ircle(in)">
                                      <p:cBhvr>
                                        <p:cTn id="7" dur="2000"/>
                                        <p:tgtEl>
                                          <p:spTgt spid="3">
                                            <p:txEl>
                                              <p:pRg st="8" end="8"/>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circle(in)">
                                      <p:cBhvr>
                                        <p:cTn id="10" dur="2000"/>
                                        <p:tgtEl>
                                          <p:spTgt spid="3">
                                            <p:txEl>
                                              <p:pRg st="9" end="9"/>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circle(in)">
                                      <p:cBhvr>
                                        <p:cTn id="13" dur="2000"/>
                                        <p:tgtEl>
                                          <p:spTgt spid="3">
                                            <p:txEl>
                                              <p:pRg st="10" end="1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circle(in)">
                                      <p:cBhvr>
                                        <p:cTn id="16" dur="2000"/>
                                        <p:tgtEl>
                                          <p:spTgt spid="3">
                                            <p:txEl>
                                              <p:pRg st="11" end="1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circle(in)">
                                      <p:cBhvr>
                                        <p:cTn id="19" dur="2000"/>
                                        <p:tgtEl>
                                          <p:spTgt spid="3">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circle(in)">
                                      <p:cBhvr>
                                        <p:cTn id="2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08A7-D651-4054-DA74-A5C48CEC6B55}"/>
              </a:ext>
            </a:extLst>
          </p:cNvPr>
          <p:cNvSpPr>
            <a:spLocks noGrp="1"/>
          </p:cNvSpPr>
          <p:nvPr>
            <p:ph type="title"/>
          </p:nvPr>
        </p:nvSpPr>
        <p:spPr/>
        <p:txBody>
          <a:bodyPr/>
          <a:lstStyle/>
          <a:p>
            <a:r>
              <a:rPr lang="en-US" dirty="0"/>
              <a:t>Matthew 11:20</a:t>
            </a:r>
          </a:p>
        </p:txBody>
      </p:sp>
      <p:sp>
        <p:nvSpPr>
          <p:cNvPr id="3" name="Content Placeholder 2">
            <a:extLst>
              <a:ext uri="{FF2B5EF4-FFF2-40B4-BE49-F238E27FC236}">
                <a16:creationId xmlns:a16="http://schemas.microsoft.com/office/drawing/2014/main" id="{5D738824-DCEB-0E7E-2B16-68FAEDB6D12A}"/>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began to rebuke the cities in which most of His mighty works had been done, because they did not repent.”</a:t>
            </a:r>
          </a:p>
          <a:p>
            <a:pPr lvl="1"/>
            <a:r>
              <a:rPr lang="en-US" dirty="0">
                <a:latin typeface="Source Sans Pro Black" panose="020B0803030403020204" pitchFamily="34" charset="0"/>
              </a:rPr>
              <a:t>Mighty works </a:t>
            </a:r>
            <a:r>
              <a:rPr lang="en-US" dirty="0"/>
              <a:t>(</a:t>
            </a:r>
            <a:r>
              <a:rPr lang="en-US" i="1" dirty="0" err="1"/>
              <a:t>dunamis</a:t>
            </a:r>
            <a:r>
              <a:rPr lang="en-US" dirty="0"/>
              <a:t>): “a deed that exhibits ability to function powerfully, deed of power, miracle, wonder” (BDAG, 263).</a:t>
            </a:r>
          </a:p>
          <a:p>
            <a:pPr lvl="2"/>
            <a:r>
              <a:rPr lang="en-US" dirty="0"/>
              <a:t>What did Jesus expect from men upon witnessing His miracles? </a:t>
            </a:r>
          </a:p>
          <a:p>
            <a:pPr lvl="2"/>
            <a:r>
              <a:rPr lang="en-US" dirty="0"/>
              <a:t>Belief in Jesus should cause men to repent of their sins.</a:t>
            </a:r>
          </a:p>
          <a:p>
            <a:pPr lvl="3"/>
            <a:r>
              <a:rPr lang="en-US" dirty="0"/>
              <a:t>The miracle was not done just to amaze, but to show people that God was working among them.</a:t>
            </a:r>
          </a:p>
          <a:p>
            <a:pPr lvl="1"/>
            <a:r>
              <a:rPr lang="en-US" dirty="0"/>
              <a:t>The towns of </a:t>
            </a:r>
            <a:r>
              <a:rPr lang="en-US" dirty="0" err="1"/>
              <a:t>Chorazin</a:t>
            </a:r>
            <a:r>
              <a:rPr lang="en-US" dirty="0"/>
              <a:t>, Capernaum, and Bethsaida are three examples of the villages playing out the children’s games of “wedding” and “funeral.”</a:t>
            </a:r>
          </a:p>
          <a:p>
            <a:pPr lvl="1"/>
            <a:r>
              <a:rPr lang="en-US" dirty="0">
                <a:latin typeface="Source Sans Pro Black" panose="020B0803030403020204" pitchFamily="34" charset="0"/>
              </a:rPr>
              <a:t>Rebuke</a:t>
            </a:r>
            <a:r>
              <a:rPr lang="en-US" dirty="0"/>
              <a:t> (</a:t>
            </a:r>
            <a:r>
              <a:rPr lang="en-US" i="1" dirty="0" err="1"/>
              <a:t>oneidizō</a:t>
            </a:r>
            <a:r>
              <a:rPr lang="en-US" dirty="0"/>
              <a:t>): “to find justifiable fault with someone, reproach, reprimand” (BDAG, 710).</a:t>
            </a:r>
          </a:p>
        </p:txBody>
      </p:sp>
    </p:spTree>
    <p:extLst>
      <p:ext uri="{BB962C8B-B14F-4D97-AF65-F5344CB8AC3E}">
        <p14:creationId xmlns:p14="http://schemas.microsoft.com/office/powerpoint/2010/main" val="14934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9BA4-49DA-74B5-6E1E-8043F1F4B5C4}"/>
              </a:ext>
            </a:extLst>
          </p:cNvPr>
          <p:cNvSpPr>
            <a:spLocks noGrp="1"/>
          </p:cNvSpPr>
          <p:nvPr>
            <p:ph type="title"/>
          </p:nvPr>
        </p:nvSpPr>
        <p:spPr>
          <a:xfrm>
            <a:off x="838200" y="365125"/>
            <a:ext cx="10515600" cy="821837"/>
          </a:xfrm>
        </p:spPr>
        <p:txBody>
          <a:bodyPr/>
          <a:lstStyle/>
          <a:p>
            <a:r>
              <a:rPr lang="en-US" dirty="0"/>
              <a:t>Matthew 11:21</a:t>
            </a:r>
          </a:p>
        </p:txBody>
      </p:sp>
      <p:sp>
        <p:nvSpPr>
          <p:cNvPr id="3" name="Content Placeholder 2">
            <a:extLst>
              <a:ext uri="{FF2B5EF4-FFF2-40B4-BE49-F238E27FC236}">
                <a16:creationId xmlns:a16="http://schemas.microsoft.com/office/drawing/2014/main" id="{D80BF2DF-2648-766A-BB08-656A6AA865AA}"/>
              </a:ext>
            </a:extLst>
          </p:cNvPr>
          <p:cNvSpPr>
            <a:spLocks noGrp="1"/>
          </p:cNvSpPr>
          <p:nvPr>
            <p:ph idx="1"/>
          </p:nvPr>
        </p:nvSpPr>
        <p:spPr>
          <a:xfrm>
            <a:off x="838200" y="1283677"/>
            <a:ext cx="10515600" cy="5209198"/>
          </a:xfrm>
        </p:spPr>
        <p:txBody>
          <a:bodyPr>
            <a:normAutofit fontScale="92500" lnSpcReduction="10000"/>
          </a:bodyPr>
          <a:lstStyle/>
          <a:p>
            <a:r>
              <a:rPr lang="en-US" dirty="0">
                <a:latin typeface="Source Sans Pro Black" panose="020B0803030403020204" pitchFamily="34" charset="0"/>
              </a:rPr>
              <a:t>“Woe to you, </a:t>
            </a:r>
            <a:r>
              <a:rPr lang="en-US" dirty="0" err="1">
                <a:latin typeface="Source Sans Pro Black" panose="020B0803030403020204" pitchFamily="34" charset="0"/>
              </a:rPr>
              <a:t>Chorazin</a:t>
            </a:r>
            <a:r>
              <a:rPr lang="en-US" dirty="0">
                <a:latin typeface="Source Sans Pro Black" panose="020B0803030403020204" pitchFamily="34" charset="0"/>
              </a:rPr>
              <a:t>! Woe to you, Bethsaida! For if the mighty works which were done in you had been done in </a:t>
            </a:r>
            <a:r>
              <a:rPr lang="en-US" dirty="0" err="1">
                <a:latin typeface="Source Sans Pro Black" panose="020B0803030403020204" pitchFamily="34" charset="0"/>
              </a:rPr>
              <a:t>Tyre</a:t>
            </a:r>
            <a:r>
              <a:rPr lang="en-US" dirty="0">
                <a:latin typeface="Source Sans Pro Black" panose="020B0803030403020204" pitchFamily="34" charset="0"/>
              </a:rPr>
              <a:t> and Sidon, they would have repented long ago in sackcloth and ashes.”</a:t>
            </a:r>
          </a:p>
          <a:p>
            <a:pPr lvl="1"/>
            <a:r>
              <a:rPr lang="en-US" dirty="0"/>
              <a:t>Both </a:t>
            </a:r>
            <a:r>
              <a:rPr lang="en-US" dirty="0" err="1"/>
              <a:t>Tyre</a:t>
            </a:r>
            <a:r>
              <a:rPr lang="en-US" dirty="0"/>
              <a:t> and Sidon had been cited by the prophets for their rejection of God (Isa. 23; Ezek. 26-28; Amos 1:9-10).</a:t>
            </a:r>
          </a:p>
          <a:p>
            <a:pPr lvl="1"/>
            <a:r>
              <a:rPr lang="en-US" dirty="0">
                <a:latin typeface="Source Sans Pro Black" panose="020B0803030403020204" pitchFamily="34" charset="0"/>
              </a:rPr>
              <a:t>Woe</a:t>
            </a:r>
            <a:r>
              <a:rPr lang="en-US" dirty="0"/>
              <a:t> (</a:t>
            </a:r>
            <a:r>
              <a:rPr lang="en-US" i="1" dirty="0" err="1"/>
              <a:t>ouai</a:t>
            </a:r>
            <a:r>
              <a:rPr lang="en-US" dirty="0"/>
              <a:t>): “one can express the meaning of the Greek term </a:t>
            </a:r>
            <a:r>
              <a:rPr lang="en-US" i="1" dirty="0" err="1"/>
              <a:t>οὐ</a:t>
            </a:r>
            <a:r>
              <a:rPr lang="en-US" i="1" dirty="0"/>
              <a:t>αί</a:t>
            </a:r>
            <a:r>
              <a:rPr lang="en-US" dirty="0"/>
              <a:t> as ‘how greatly one will suffer’ or ‘what terrible pain will come to one’” (Louw-Nida, 242).</a:t>
            </a:r>
          </a:p>
          <a:p>
            <a:pPr lvl="1"/>
            <a:r>
              <a:rPr lang="en-US" dirty="0">
                <a:latin typeface="Source Sans Pro Black" panose="020B0803030403020204" pitchFamily="34" charset="0"/>
              </a:rPr>
              <a:t>Long ago </a:t>
            </a:r>
            <a:r>
              <a:rPr lang="en-US" dirty="0"/>
              <a:t>calls attention to the longsuffering of God in giving the cities around Galilee opportunities to witness the miracles of Jesus, believe on Him and repent of their sins. But now, the longsuffering of God was exhausted.</a:t>
            </a:r>
          </a:p>
          <a:p>
            <a:pPr lvl="1"/>
            <a:r>
              <a:rPr lang="en-US" dirty="0"/>
              <a:t>Note Jesus’s awareness of what </a:t>
            </a:r>
            <a:r>
              <a:rPr lang="en-US" dirty="0" err="1"/>
              <a:t>Tyre</a:t>
            </a:r>
            <a:r>
              <a:rPr lang="en-US" dirty="0"/>
              <a:t> and Sidon would have done had they seen Jesus’s miracles.</a:t>
            </a:r>
          </a:p>
          <a:p>
            <a:pPr lvl="1"/>
            <a:r>
              <a:rPr lang="en-US" dirty="0">
                <a:latin typeface="Source Sans Pro Black" panose="020B0803030403020204" pitchFamily="34" charset="0"/>
              </a:rPr>
              <a:t>Sackcloth and ashes </a:t>
            </a:r>
            <a:r>
              <a:rPr lang="en-US" dirty="0"/>
              <a:t>was sometimes an expression of repentance (see Jonah 3:6, 8).</a:t>
            </a:r>
          </a:p>
          <a:p>
            <a:pPr lvl="1"/>
            <a:r>
              <a:rPr lang="en-US" dirty="0"/>
              <a:t>What is the danger of rejecting Jesus’s appeal to us today?</a:t>
            </a:r>
          </a:p>
        </p:txBody>
      </p:sp>
    </p:spTree>
    <p:extLst>
      <p:ext uri="{BB962C8B-B14F-4D97-AF65-F5344CB8AC3E}">
        <p14:creationId xmlns:p14="http://schemas.microsoft.com/office/powerpoint/2010/main" val="28289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2780-6DC1-09D5-508E-C3D952E34524}"/>
              </a:ext>
            </a:extLst>
          </p:cNvPr>
          <p:cNvSpPr>
            <a:spLocks noGrp="1"/>
          </p:cNvSpPr>
          <p:nvPr>
            <p:ph type="title"/>
          </p:nvPr>
        </p:nvSpPr>
        <p:spPr/>
        <p:txBody>
          <a:bodyPr/>
          <a:lstStyle/>
          <a:p>
            <a:r>
              <a:rPr lang="en-US" dirty="0"/>
              <a:t>Matthew 11:22</a:t>
            </a:r>
          </a:p>
        </p:txBody>
      </p:sp>
      <p:sp>
        <p:nvSpPr>
          <p:cNvPr id="3" name="Content Placeholder 2">
            <a:extLst>
              <a:ext uri="{FF2B5EF4-FFF2-40B4-BE49-F238E27FC236}">
                <a16:creationId xmlns:a16="http://schemas.microsoft.com/office/drawing/2014/main" id="{B17074CD-1AF7-31EF-5CB3-0F034CEDF783}"/>
              </a:ext>
            </a:extLst>
          </p:cNvPr>
          <p:cNvSpPr>
            <a:spLocks noGrp="1"/>
          </p:cNvSpPr>
          <p:nvPr>
            <p:ph idx="1"/>
          </p:nvPr>
        </p:nvSpPr>
        <p:spPr/>
        <p:txBody>
          <a:bodyPr/>
          <a:lstStyle/>
          <a:p>
            <a:r>
              <a:rPr lang="en-US" dirty="0">
                <a:latin typeface="Source Sans Pro Black" panose="020B0803030403020204" pitchFamily="34" charset="0"/>
              </a:rPr>
              <a:t>“But I say to you, it will be more tolerable for </a:t>
            </a:r>
            <a:r>
              <a:rPr lang="en-US" dirty="0" err="1">
                <a:latin typeface="Source Sans Pro Black" panose="020B0803030403020204" pitchFamily="34" charset="0"/>
              </a:rPr>
              <a:t>Tyre</a:t>
            </a:r>
            <a:r>
              <a:rPr lang="en-US" dirty="0">
                <a:latin typeface="Source Sans Pro Black" panose="020B0803030403020204" pitchFamily="34" charset="0"/>
              </a:rPr>
              <a:t> and Sidon in the day of judgment than for you.”</a:t>
            </a:r>
          </a:p>
          <a:p>
            <a:pPr lvl="1"/>
            <a:r>
              <a:rPr lang="en-US" dirty="0"/>
              <a:t>Both </a:t>
            </a:r>
            <a:r>
              <a:rPr lang="en-US" dirty="0" err="1"/>
              <a:t>Tyre</a:t>
            </a:r>
            <a:r>
              <a:rPr lang="en-US" dirty="0"/>
              <a:t> and Sidon were destroyed by invading nations.</a:t>
            </a:r>
          </a:p>
          <a:p>
            <a:pPr lvl="1"/>
            <a:r>
              <a:rPr lang="en-US" dirty="0"/>
              <a:t>The “day of judgment” is speaking of the day of final judgment.</a:t>
            </a:r>
          </a:p>
          <a:p>
            <a:pPr lvl="1"/>
            <a:r>
              <a:rPr lang="en-US" dirty="0"/>
              <a:t>Why would it be more tolerable in the final judgment for </a:t>
            </a:r>
            <a:r>
              <a:rPr lang="en-US" dirty="0" err="1"/>
              <a:t>Tyre</a:t>
            </a:r>
            <a:r>
              <a:rPr lang="en-US" dirty="0"/>
              <a:t> and Sidon than Bethsaida, Capernaum, and </a:t>
            </a:r>
            <a:r>
              <a:rPr lang="en-US" dirty="0" err="1"/>
              <a:t>Chorazin</a:t>
            </a:r>
            <a:r>
              <a:rPr lang="en-US" dirty="0"/>
              <a:t>?</a:t>
            </a:r>
          </a:p>
          <a:p>
            <a:pPr lvl="1"/>
            <a:endParaRPr lang="en-US" dirty="0"/>
          </a:p>
          <a:p>
            <a:endParaRPr lang="en-US" dirty="0"/>
          </a:p>
          <a:p>
            <a:endParaRPr lang="en-US" dirty="0"/>
          </a:p>
        </p:txBody>
      </p:sp>
    </p:spTree>
    <p:extLst>
      <p:ext uri="{BB962C8B-B14F-4D97-AF65-F5344CB8AC3E}">
        <p14:creationId xmlns:p14="http://schemas.microsoft.com/office/powerpoint/2010/main" val="23794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9D60-30AA-4593-37B2-D96A903DB813}"/>
              </a:ext>
            </a:extLst>
          </p:cNvPr>
          <p:cNvSpPr>
            <a:spLocks noGrp="1"/>
          </p:cNvSpPr>
          <p:nvPr>
            <p:ph type="title"/>
          </p:nvPr>
        </p:nvSpPr>
        <p:spPr/>
        <p:txBody>
          <a:bodyPr/>
          <a:lstStyle/>
          <a:p>
            <a:r>
              <a:rPr lang="en-US" dirty="0"/>
              <a:t>Matthew 11:23</a:t>
            </a:r>
          </a:p>
        </p:txBody>
      </p:sp>
      <p:sp>
        <p:nvSpPr>
          <p:cNvPr id="3" name="Content Placeholder 2">
            <a:extLst>
              <a:ext uri="{FF2B5EF4-FFF2-40B4-BE49-F238E27FC236}">
                <a16:creationId xmlns:a16="http://schemas.microsoft.com/office/drawing/2014/main" id="{EADA68E3-D404-607D-3027-EB5D8A44F1AB}"/>
              </a:ext>
            </a:extLst>
          </p:cNvPr>
          <p:cNvSpPr>
            <a:spLocks noGrp="1"/>
          </p:cNvSpPr>
          <p:nvPr>
            <p:ph idx="1"/>
          </p:nvPr>
        </p:nvSpPr>
        <p:spPr/>
        <p:txBody>
          <a:bodyPr/>
          <a:lstStyle/>
          <a:p>
            <a:r>
              <a:rPr lang="en-US" dirty="0">
                <a:latin typeface="Source Sans Pro Black" panose="020B0803030403020204" pitchFamily="34" charset="0"/>
              </a:rPr>
              <a:t>“And you, Capernaum, who are exalted to heaven, will be brought down to Hades; for if the mighty works which were done in you had been done in Sodom, it would have remained until this day.”</a:t>
            </a:r>
          </a:p>
          <a:p>
            <a:pPr lvl="1"/>
            <a:r>
              <a:rPr lang="en-US" dirty="0"/>
              <a:t>Jesus uses words similar to those spoken about Babylon in Isaiah 14:12-15 to describe the arrogance and unbelief of Capernaum.</a:t>
            </a:r>
          </a:p>
          <a:p>
            <a:pPr lvl="1"/>
            <a:r>
              <a:rPr lang="en-US" dirty="0"/>
              <a:t>Sodom was wiped out for its wickedness, but Capernaum is worse than Sodom. Had Sodom seen the miracles Capernaum witnessed it would have repented and remained until Jesus’s day.</a:t>
            </a:r>
          </a:p>
          <a:p>
            <a:pPr lvl="2"/>
            <a:r>
              <a:rPr lang="en-US" dirty="0"/>
              <a:t>How did Jesus know what Sodom would have done?</a:t>
            </a:r>
          </a:p>
          <a:p>
            <a:endParaRPr lang="en-US" dirty="0"/>
          </a:p>
          <a:p>
            <a:endParaRPr lang="en-US" dirty="0"/>
          </a:p>
        </p:txBody>
      </p:sp>
    </p:spTree>
    <p:extLst>
      <p:ext uri="{BB962C8B-B14F-4D97-AF65-F5344CB8AC3E}">
        <p14:creationId xmlns:p14="http://schemas.microsoft.com/office/powerpoint/2010/main" val="1041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98C2-CFC4-6649-45DA-1357A2A6C2BE}"/>
              </a:ext>
            </a:extLst>
          </p:cNvPr>
          <p:cNvSpPr>
            <a:spLocks noGrp="1"/>
          </p:cNvSpPr>
          <p:nvPr>
            <p:ph type="title"/>
          </p:nvPr>
        </p:nvSpPr>
        <p:spPr/>
        <p:txBody>
          <a:bodyPr/>
          <a:lstStyle/>
          <a:p>
            <a:r>
              <a:rPr lang="en-US" dirty="0"/>
              <a:t>Matthew 11:24</a:t>
            </a:r>
          </a:p>
        </p:txBody>
      </p:sp>
      <p:sp>
        <p:nvSpPr>
          <p:cNvPr id="3" name="Content Placeholder 2">
            <a:extLst>
              <a:ext uri="{FF2B5EF4-FFF2-40B4-BE49-F238E27FC236}">
                <a16:creationId xmlns:a16="http://schemas.microsoft.com/office/drawing/2014/main" id="{F0761F46-CDA6-BFD6-C56F-C3146953A290}"/>
              </a:ext>
            </a:extLst>
          </p:cNvPr>
          <p:cNvSpPr>
            <a:spLocks noGrp="1"/>
          </p:cNvSpPr>
          <p:nvPr>
            <p:ph idx="1"/>
          </p:nvPr>
        </p:nvSpPr>
        <p:spPr/>
        <p:txBody>
          <a:bodyPr>
            <a:normAutofit/>
          </a:bodyPr>
          <a:lstStyle/>
          <a:p>
            <a:r>
              <a:rPr lang="en-US" dirty="0">
                <a:latin typeface="Source Sans Pro Black" panose="020B0803030403020204" pitchFamily="34" charset="0"/>
              </a:rPr>
              <a:t>“But I say to you that it shall be more tolerable for the land of Sodom in the day of judgment than for you.”</a:t>
            </a:r>
          </a:p>
          <a:p>
            <a:pPr lvl="1"/>
            <a:r>
              <a:rPr lang="en-US" dirty="0"/>
              <a:t>The rejection of Jesus is an insult to God the Son.</a:t>
            </a:r>
          </a:p>
          <a:p>
            <a:pPr lvl="2"/>
            <a:r>
              <a:rPr lang="en-US" dirty="0"/>
              <a:t>“Of how much worse punishment, do you suppose, will he be thought worthy who has trampled the Son of God underfoot, counted the blood of the covenant by which he was sanctified a common thing, and insulted the Spirit of grace?” (Heb. 10:29).</a:t>
            </a:r>
          </a:p>
          <a:p>
            <a:pPr lvl="1"/>
            <a:r>
              <a:rPr lang="en-US" dirty="0"/>
              <a:t>They were witnesses to the undeniable evidence that Jesus was the Lord’s Messiah, the incarnate God, but they scorned Him and disbelieved.</a:t>
            </a:r>
          </a:p>
          <a:p>
            <a:pPr lvl="1"/>
            <a:r>
              <a:rPr lang="en-US" dirty="0"/>
              <a:t>Note that despite the people of Sodom being destroyed by God in Genesis 19, they will have to face God in the final judgment.</a:t>
            </a:r>
          </a:p>
          <a:p>
            <a:endParaRPr lang="en-US" dirty="0"/>
          </a:p>
          <a:p>
            <a:endParaRPr lang="en-US" dirty="0"/>
          </a:p>
        </p:txBody>
      </p:sp>
    </p:spTree>
    <p:extLst>
      <p:ext uri="{BB962C8B-B14F-4D97-AF65-F5344CB8AC3E}">
        <p14:creationId xmlns:p14="http://schemas.microsoft.com/office/powerpoint/2010/main" val="12669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4EE4-85A1-9005-67A3-A1E32D6A8678}"/>
              </a:ext>
            </a:extLst>
          </p:cNvPr>
          <p:cNvSpPr>
            <a:spLocks noGrp="1"/>
          </p:cNvSpPr>
          <p:nvPr>
            <p:ph type="title"/>
          </p:nvPr>
        </p:nvSpPr>
        <p:spPr/>
        <p:txBody>
          <a:bodyPr>
            <a:normAutofit/>
          </a:bodyPr>
          <a:lstStyle/>
          <a:p>
            <a:r>
              <a:rPr lang="en-US" sz="4000" dirty="0"/>
              <a:t>Thanksgiving, Proclamation, and Invitation </a:t>
            </a:r>
            <a:r>
              <a:rPr lang="en-US" sz="2800" dirty="0"/>
              <a:t>(11:25-30)</a:t>
            </a:r>
          </a:p>
        </p:txBody>
      </p:sp>
      <p:sp>
        <p:nvSpPr>
          <p:cNvPr id="3" name="Content Placeholder 2">
            <a:extLst>
              <a:ext uri="{FF2B5EF4-FFF2-40B4-BE49-F238E27FC236}">
                <a16:creationId xmlns:a16="http://schemas.microsoft.com/office/drawing/2014/main" id="{E62FEC61-2B3C-0D03-CBBE-30BCC95E047D}"/>
              </a:ext>
            </a:extLst>
          </p:cNvPr>
          <p:cNvSpPr>
            <a:spLocks noGrp="1"/>
          </p:cNvSpPr>
          <p:nvPr>
            <p:ph idx="1"/>
          </p:nvPr>
        </p:nvSpPr>
        <p:spPr/>
        <p:txBody>
          <a:bodyPr/>
          <a:lstStyle/>
          <a:p>
            <a:r>
              <a:rPr lang="en-US" dirty="0"/>
              <a:t>“At that time Jesus answered and said, ‘I thank You, Father, Lord of heaven and earth, that You have hidden these things from the wise and prudent and have revealed them to babes. Even so, Father, for so it seemed good in Your sight. All things have been delivered to Me by My Father, and no one knows the Son except the Father. Nor does anyone know the Father except the Son, and the one to whom the Son wills to reveal Him. Come to Me, all you who labor and are heavy laden, and I will give you rest. Take My yoke upon you and learn from Me, for I am gentle and lowly in heart, and you will find rest for your souls. For My yoke is easy and My burden is light.’”</a:t>
            </a:r>
          </a:p>
        </p:txBody>
      </p:sp>
    </p:spTree>
    <p:extLst>
      <p:ext uri="{BB962C8B-B14F-4D97-AF65-F5344CB8AC3E}">
        <p14:creationId xmlns:p14="http://schemas.microsoft.com/office/powerpoint/2010/main" val="362568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EBCE-374F-0ADD-4524-46D5A01661C4}"/>
              </a:ext>
            </a:extLst>
          </p:cNvPr>
          <p:cNvSpPr>
            <a:spLocks noGrp="1"/>
          </p:cNvSpPr>
          <p:nvPr>
            <p:ph type="title"/>
          </p:nvPr>
        </p:nvSpPr>
        <p:spPr/>
        <p:txBody>
          <a:bodyPr/>
          <a:lstStyle/>
          <a:p>
            <a:r>
              <a:rPr lang="en-US" dirty="0"/>
              <a:t>Introduction to These Verses</a:t>
            </a:r>
          </a:p>
        </p:txBody>
      </p:sp>
      <p:sp>
        <p:nvSpPr>
          <p:cNvPr id="3" name="Content Placeholder 2">
            <a:extLst>
              <a:ext uri="{FF2B5EF4-FFF2-40B4-BE49-F238E27FC236}">
                <a16:creationId xmlns:a16="http://schemas.microsoft.com/office/drawing/2014/main" id="{60396C8F-C311-96EA-8A52-8B9321335E03}"/>
              </a:ext>
            </a:extLst>
          </p:cNvPr>
          <p:cNvSpPr>
            <a:spLocks noGrp="1"/>
          </p:cNvSpPr>
          <p:nvPr>
            <p:ph idx="1"/>
          </p:nvPr>
        </p:nvSpPr>
        <p:spPr/>
        <p:txBody>
          <a:bodyPr>
            <a:normAutofit lnSpcReduction="10000"/>
          </a:bodyPr>
          <a:lstStyle/>
          <a:p>
            <a:r>
              <a:rPr lang="en-US" dirty="0"/>
              <a:t>The section is divided into three parts:</a:t>
            </a:r>
          </a:p>
          <a:p>
            <a:pPr lvl="1"/>
            <a:r>
              <a:rPr lang="en-US" dirty="0"/>
              <a:t>Jesus thanks God that His revelation is not confined to the intelligentsia but is simple enough that common men, and even children, can understand it.</a:t>
            </a:r>
          </a:p>
          <a:p>
            <a:pPr lvl="1"/>
            <a:r>
              <a:rPr lang="en-US" dirty="0"/>
              <a:t>Jesus explains His unique relationship with the Father.</a:t>
            </a:r>
          </a:p>
          <a:p>
            <a:pPr lvl="1"/>
            <a:r>
              <a:rPr lang="en-US" dirty="0"/>
              <a:t>Jesus invites the world’s downtrodden to find rest and peace in Him.</a:t>
            </a:r>
          </a:p>
          <a:p>
            <a:r>
              <a:rPr lang="en-US" dirty="0"/>
              <a:t>Jesus’s words reflect a growing opposition to His gospel.</a:t>
            </a:r>
          </a:p>
          <a:p>
            <a:pPr lvl="1"/>
            <a:r>
              <a:rPr lang="en-US" dirty="0" err="1"/>
              <a:t>Chorazin</a:t>
            </a:r>
            <a:r>
              <a:rPr lang="en-US" dirty="0"/>
              <a:t>, Capernaum, and Bethsaida were rejecting Jesus.</a:t>
            </a:r>
          </a:p>
          <a:p>
            <a:pPr lvl="1"/>
            <a:r>
              <a:rPr lang="en-US" dirty="0"/>
              <a:t>The connection to previous verses is witnessed by “at that time” and “answering” (11:25).</a:t>
            </a:r>
          </a:p>
          <a:p>
            <a:pPr lvl="1"/>
            <a:r>
              <a:rPr lang="en-US" dirty="0"/>
              <a:t>In sending out the Twelve, Jesus warned of opposition, which Matthew 10 expanded to include post resurrection persecution.</a:t>
            </a:r>
          </a:p>
        </p:txBody>
      </p:sp>
    </p:spTree>
    <p:extLst>
      <p:ext uri="{BB962C8B-B14F-4D97-AF65-F5344CB8AC3E}">
        <p14:creationId xmlns:p14="http://schemas.microsoft.com/office/powerpoint/2010/main" val="3548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FCEE-761E-D896-9416-4A7A8CAA7683}"/>
              </a:ext>
            </a:extLst>
          </p:cNvPr>
          <p:cNvSpPr>
            <a:spLocks noGrp="1"/>
          </p:cNvSpPr>
          <p:nvPr>
            <p:ph type="title"/>
          </p:nvPr>
        </p:nvSpPr>
        <p:spPr/>
        <p:txBody>
          <a:bodyPr/>
          <a:lstStyle/>
          <a:p>
            <a:r>
              <a:rPr lang="en-US" dirty="0"/>
              <a:t>Matthew 11:25-26</a:t>
            </a:r>
          </a:p>
        </p:txBody>
      </p:sp>
      <p:sp>
        <p:nvSpPr>
          <p:cNvPr id="3" name="Content Placeholder 2">
            <a:extLst>
              <a:ext uri="{FF2B5EF4-FFF2-40B4-BE49-F238E27FC236}">
                <a16:creationId xmlns:a16="http://schemas.microsoft.com/office/drawing/2014/main" id="{9B0887D7-EA90-8BF1-9025-7C0472C1EA75}"/>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“At that time Jesus answered and said, ‘I thank You, Father, Lord of heaven and earth, that You have hidden these things from the wise and prudent and have revealed them to babes. Even so, Father, for so it seemed good in Your sight.’”</a:t>
            </a:r>
          </a:p>
          <a:p>
            <a:pPr lvl="1"/>
            <a:r>
              <a:rPr lang="en-US" dirty="0"/>
              <a:t>In what appears to be a public prayer, Jesus thanked God that common people could understand His gospel.</a:t>
            </a:r>
          </a:p>
          <a:p>
            <a:pPr lvl="2"/>
            <a:r>
              <a:rPr lang="en-US" dirty="0"/>
              <a:t>How did Jesus address and describe God?</a:t>
            </a:r>
          </a:p>
          <a:p>
            <a:pPr lvl="1"/>
            <a:r>
              <a:rPr lang="en-US" dirty="0"/>
              <a:t>Paul wrote along the same lines as Jesus: “For the message of the cross is foolishness to those who are perishing, but to us who are being saved it is the power of God. For it is written: ‘I will destroy the wisdom of the wise, And bring to nothing the understanding of the prudent.’ Where is the wise? Where is the scribe? Where is the disputer of this age? Has not God made foolish the wisdom of this world? For since, in the wisdom of God, the world through wisdom did not know God, it pleased God through the foolishness of the message preached to save those who believe” (1 Cor. 1:18-21; cf. 2:6-13; 3:18-20).</a:t>
            </a:r>
          </a:p>
          <a:p>
            <a:pPr lvl="1"/>
            <a:r>
              <a:rPr lang="en-US" dirty="0"/>
              <a:t>Jesus told His disciples who would be most receptive to the gospel!</a:t>
            </a:r>
          </a:p>
          <a:p>
            <a:pPr lvl="1"/>
            <a:endParaRPr lang="en-US" dirty="0"/>
          </a:p>
        </p:txBody>
      </p:sp>
    </p:spTree>
    <p:extLst>
      <p:ext uri="{BB962C8B-B14F-4D97-AF65-F5344CB8AC3E}">
        <p14:creationId xmlns:p14="http://schemas.microsoft.com/office/powerpoint/2010/main" val="1718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0410-AA9C-C5CC-7962-B7F56F6F044C}"/>
              </a:ext>
            </a:extLst>
          </p:cNvPr>
          <p:cNvSpPr>
            <a:spLocks noGrp="1"/>
          </p:cNvSpPr>
          <p:nvPr>
            <p:ph type="title"/>
          </p:nvPr>
        </p:nvSpPr>
        <p:spPr/>
        <p:txBody>
          <a:bodyPr/>
          <a:lstStyle/>
          <a:p>
            <a:r>
              <a:rPr lang="en-US" dirty="0"/>
              <a:t>Why Did Jesus Praise God?</a:t>
            </a:r>
          </a:p>
        </p:txBody>
      </p:sp>
      <p:sp>
        <p:nvSpPr>
          <p:cNvPr id="3" name="Content Placeholder 2">
            <a:extLst>
              <a:ext uri="{FF2B5EF4-FFF2-40B4-BE49-F238E27FC236}">
                <a16:creationId xmlns:a16="http://schemas.microsoft.com/office/drawing/2014/main" id="{D0B9D53D-4E22-6A5B-BCC9-1A831953A33E}"/>
              </a:ext>
            </a:extLst>
          </p:cNvPr>
          <p:cNvSpPr>
            <a:spLocks noGrp="1"/>
          </p:cNvSpPr>
          <p:nvPr>
            <p:ph idx="1"/>
          </p:nvPr>
        </p:nvSpPr>
        <p:spPr/>
        <p:txBody>
          <a:bodyPr>
            <a:normAutofit fontScale="92500" lnSpcReduction="10000"/>
          </a:bodyPr>
          <a:lstStyle/>
          <a:p>
            <a:r>
              <a:rPr lang="en-US" dirty="0"/>
              <a:t>For what did Jesus give praise to God?</a:t>
            </a:r>
          </a:p>
          <a:p>
            <a:pPr lvl="1"/>
            <a:r>
              <a:rPr lang="en-US" dirty="0"/>
              <a:t>This does not mean that no one who is rich or educated can be saved, but that the knowledge of God does not depend upon human wisdom and education!</a:t>
            </a:r>
          </a:p>
          <a:p>
            <a:r>
              <a:rPr lang="en-US" dirty="0"/>
              <a:t>What is there about the rich, well educated, and deep thinkers that make them poor contacts for the gospel?</a:t>
            </a:r>
          </a:p>
          <a:p>
            <a:pPr lvl="1"/>
            <a:r>
              <a:rPr lang="en-US" dirty="0"/>
              <a:t>They feel no need for God.</a:t>
            </a:r>
          </a:p>
          <a:p>
            <a:pPr lvl="1"/>
            <a:r>
              <a:rPr lang="en-US" dirty="0"/>
              <a:t>They have great confidence in their own ability to provide for themselves, both the things of life which they want and their own direction in life.</a:t>
            </a:r>
          </a:p>
          <a:p>
            <a:r>
              <a:rPr lang="en-US" dirty="0"/>
              <a:t>“A highway shall be there, and a road, And it shall be called the Highway of Holiness. The unclean shall not pass over it, But it shall be for others. Whoever walks the road, </a:t>
            </a:r>
            <a:r>
              <a:rPr lang="en-US" dirty="0">
                <a:latin typeface="Source Sans Pro Black" panose="020B0803030403020204" pitchFamily="34" charset="0"/>
              </a:rPr>
              <a:t>although a fool</a:t>
            </a:r>
            <a:r>
              <a:rPr lang="en-US" dirty="0"/>
              <a:t>, Shall not go astray” (Isa. 35:8).</a:t>
            </a:r>
          </a:p>
        </p:txBody>
      </p:sp>
    </p:spTree>
    <p:extLst>
      <p:ext uri="{BB962C8B-B14F-4D97-AF65-F5344CB8AC3E}">
        <p14:creationId xmlns:p14="http://schemas.microsoft.com/office/powerpoint/2010/main" val="39117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FC4B-37F3-DCD3-5BF8-0DF84271A98B}"/>
              </a:ext>
            </a:extLst>
          </p:cNvPr>
          <p:cNvSpPr>
            <a:spLocks noGrp="1"/>
          </p:cNvSpPr>
          <p:nvPr>
            <p:ph type="title"/>
          </p:nvPr>
        </p:nvSpPr>
        <p:spPr/>
        <p:txBody>
          <a:bodyPr/>
          <a:lstStyle/>
          <a:p>
            <a:r>
              <a:rPr lang="en-US" dirty="0"/>
              <a:t>Compare the Transitional Statements</a:t>
            </a:r>
          </a:p>
        </p:txBody>
      </p:sp>
      <p:sp>
        <p:nvSpPr>
          <p:cNvPr id="3" name="Text Placeholder 2">
            <a:extLst>
              <a:ext uri="{FF2B5EF4-FFF2-40B4-BE49-F238E27FC236}">
                <a16:creationId xmlns:a16="http://schemas.microsoft.com/office/drawing/2014/main" id="{5A8FE0A1-0FAD-0930-B8CC-CFDD149BBDBA}"/>
              </a:ext>
            </a:extLst>
          </p:cNvPr>
          <p:cNvSpPr>
            <a:spLocks noGrp="1"/>
          </p:cNvSpPr>
          <p:nvPr>
            <p:ph type="body" idx="1"/>
          </p:nvPr>
        </p:nvSpPr>
        <p:spPr>
          <a:solidFill>
            <a:schemeClr val="accent4">
              <a:lumMod val="75000"/>
            </a:schemeClr>
          </a:solidFill>
          <a:ln>
            <a:solidFill>
              <a:schemeClr val="tx1"/>
            </a:solidFill>
          </a:ln>
        </p:spPr>
        <p:txBody>
          <a:bodyPr/>
          <a:lstStyle/>
          <a:p>
            <a:pPr algn="ctr"/>
            <a:r>
              <a:rPr lang="en-US" dirty="0">
                <a:latin typeface="Source Sans Pro Black" panose="020B0803030403020204" pitchFamily="34" charset="0"/>
              </a:rPr>
              <a:t>Matthew 7:28-29</a:t>
            </a:r>
          </a:p>
        </p:txBody>
      </p:sp>
      <p:sp>
        <p:nvSpPr>
          <p:cNvPr id="4" name="Content Placeholder 3">
            <a:extLst>
              <a:ext uri="{FF2B5EF4-FFF2-40B4-BE49-F238E27FC236}">
                <a16:creationId xmlns:a16="http://schemas.microsoft.com/office/drawing/2014/main" id="{40F4FAD6-B5AC-034D-FFB5-AEF3BE8A5016}"/>
              </a:ext>
            </a:extLst>
          </p:cNvPr>
          <p:cNvSpPr>
            <a:spLocks noGrp="1"/>
          </p:cNvSpPr>
          <p:nvPr>
            <p:ph sz="half" idx="2"/>
          </p:nvPr>
        </p:nvSpPr>
        <p:spPr>
          <a:solidFill>
            <a:schemeClr val="accent4">
              <a:lumMod val="20000"/>
              <a:lumOff val="80000"/>
            </a:schemeClr>
          </a:solidFill>
          <a:ln>
            <a:solidFill>
              <a:schemeClr val="tx1"/>
            </a:solidFill>
          </a:ln>
        </p:spPr>
        <p:txBody>
          <a:bodyPr/>
          <a:lstStyle/>
          <a:p>
            <a:r>
              <a:rPr lang="en-US" dirty="0"/>
              <a:t>“And so it was, when Jesus had ended these sayings, that the people were astonished at His teaching, for He taught them as one having authority, and not as the scribes.”</a:t>
            </a:r>
          </a:p>
          <a:p>
            <a:endParaRPr lang="en-US" dirty="0"/>
          </a:p>
          <a:p>
            <a:endParaRPr lang="en-US" dirty="0"/>
          </a:p>
        </p:txBody>
      </p:sp>
      <p:sp>
        <p:nvSpPr>
          <p:cNvPr id="5" name="Text Placeholder 4">
            <a:extLst>
              <a:ext uri="{FF2B5EF4-FFF2-40B4-BE49-F238E27FC236}">
                <a16:creationId xmlns:a16="http://schemas.microsoft.com/office/drawing/2014/main" id="{5B9C3923-9C5C-71E5-B439-E2750A00A734}"/>
              </a:ext>
            </a:extLst>
          </p:cNvPr>
          <p:cNvSpPr>
            <a:spLocks noGrp="1"/>
          </p:cNvSpPr>
          <p:nvPr>
            <p:ph type="body" sz="quarter" idx="3"/>
          </p:nvPr>
        </p:nvSpPr>
        <p:spPr>
          <a:solidFill>
            <a:schemeClr val="accent4">
              <a:lumMod val="75000"/>
            </a:schemeClr>
          </a:solidFill>
          <a:ln>
            <a:solidFill>
              <a:schemeClr val="tx1"/>
            </a:solidFill>
          </a:ln>
        </p:spPr>
        <p:txBody>
          <a:bodyPr/>
          <a:lstStyle/>
          <a:p>
            <a:pPr algn="ctr"/>
            <a:r>
              <a:rPr lang="en-US" dirty="0">
                <a:latin typeface="Source Sans Pro Black" panose="020B0803030403020204" pitchFamily="34" charset="0"/>
              </a:rPr>
              <a:t>Matthew 11:1</a:t>
            </a:r>
          </a:p>
        </p:txBody>
      </p:sp>
      <p:sp>
        <p:nvSpPr>
          <p:cNvPr id="6" name="Content Placeholder 5">
            <a:extLst>
              <a:ext uri="{FF2B5EF4-FFF2-40B4-BE49-F238E27FC236}">
                <a16:creationId xmlns:a16="http://schemas.microsoft.com/office/drawing/2014/main" id="{83FE42DB-1A01-8591-8210-A42FF3797D4F}"/>
              </a:ext>
            </a:extLst>
          </p:cNvPr>
          <p:cNvSpPr>
            <a:spLocks noGrp="1"/>
          </p:cNvSpPr>
          <p:nvPr>
            <p:ph sz="quarter" idx="4"/>
          </p:nvPr>
        </p:nvSpPr>
        <p:spPr>
          <a:solidFill>
            <a:schemeClr val="accent4">
              <a:lumMod val="20000"/>
              <a:lumOff val="80000"/>
            </a:schemeClr>
          </a:solidFill>
          <a:ln>
            <a:solidFill>
              <a:schemeClr val="tx1"/>
            </a:solidFill>
          </a:ln>
        </p:spPr>
        <p:txBody>
          <a:bodyPr/>
          <a:lstStyle/>
          <a:p>
            <a:r>
              <a:rPr lang="en-US" dirty="0"/>
              <a:t>“Now it came to pass, when Jesus finished commanding His twelve disciples, that He departed from there to teach and to preach in their cities.”</a:t>
            </a:r>
          </a:p>
          <a:p>
            <a:endParaRPr lang="en-US" dirty="0"/>
          </a:p>
          <a:p>
            <a:endParaRPr lang="en-US" dirty="0"/>
          </a:p>
        </p:txBody>
      </p:sp>
    </p:spTree>
    <p:extLst>
      <p:ext uri="{BB962C8B-B14F-4D97-AF65-F5344CB8AC3E}">
        <p14:creationId xmlns:p14="http://schemas.microsoft.com/office/powerpoint/2010/main" val="299995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F7C9-D747-6F08-3E88-2317679BC82B}"/>
              </a:ext>
            </a:extLst>
          </p:cNvPr>
          <p:cNvSpPr>
            <a:spLocks noGrp="1"/>
          </p:cNvSpPr>
          <p:nvPr>
            <p:ph type="title"/>
          </p:nvPr>
        </p:nvSpPr>
        <p:spPr/>
        <p:txBody>
          <a:bodyPr/>
          <a:lstStyle/>
          <a:p>
            <a:r>
              <a:rPr lang="en-US" dirty="0"/>
              <a:t>Making Wise the Simple</a:t>
            </a:r>
          </a:p>
        </p:txBody>
      </p:sp>
      <p:sp>
        <p:nvSpPr>
          <p:cNvPr id="3" name="Content Placeholder 2">
            <a:extLst>
              <a:ext uri="{FF2B5EF4-FFF2-40B4-BE49-F238E27FC236}">
                <a16:creationId xmlns:a16="http://schemas.microsoft.com/office/drawing/2014/main" id="{0E79AFEA-9254-7635-42E0-5568F4361A44}"/>
              </a:ext>
            </a:extLst>
          </p:cNvPr>
          <p:cNvSpPr>
            <a:spLocks noGrp="1"/>
          </p:cNvSpPr>
          <p:nvPr>
            <p:ph idx="1"/>
          </p:nvPr>
        </p:nvSpPr>
        <p:spPr/>
        <p:txBody>
          <a:bodyPr/>
          <a:lstStyle/>
          <a:p>
            <a:r>
              <a:rPr lang="en-US" dirty="0"/>
              <a:t>“The law of the </a:t>
            </a:r>
            <a:r>
              <a:rPr lang="en-US" cap="small" dirty="0"/>
              <a:t>Lord</a:t>
            </a:r>
            <a:r>
              <a:rPr lang="en-US" dirty="0"/>
              <a:t> is perfect, converting the soul; The testimony of the </a:t>
            </a:r>
            <a:r>
              <a:rPr lang="en-US" cap="small" dirty="0"/>
              <a:t>Lord</a:t>
            </a:r>
            <a:r>
              <a:rPr lang="en-US" dirty="0"/>
              <a:t> is sure, making wise the simple” (Psa. 19:7).</a:t>
            </a:r>
          </a:p>
          <a:p>
            <a:r>
              <a:rPr lang="en-US" dirty="0"/>
              <a:t>“The entrance of Your words gives light; It gives understanding to the simple” (Psa. 119:130).</a:t>
            </a:r>
          </a:p>
          <a:p>
            <a:r>
              <a:rPr lang="en-US" dirty="0"/>
              <a:t>“To give prudence to the simple, To the young man knowledge and discretion” (Prov. 1:4).</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9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48F6-A15C-7FDE-0DA7-FFDBD7B35B65}"/>
              </a:ext>
            </a:extLst>
          </p:cNvPr>
          <p:cNvSpPr>
            <a:spLocks noGrp="1"/>
          </p:cNvSpPr>
          <p:nvPr>
            <p:ph type="title"/>
          </p:nvPr>
        </p:nvSpPr>
        <p:spPr/>
        <p:txBody>
          <a:bodyPr/>
          <a:lstStyle/>
          <a:p>
            <a:r>
              <a:rPr lang="en-US" dirty="0"/>
              <a:t>Beware!</a:t>
            </a:r>
          </a:p>
        </p:txBody>
      </p:sp>
      <p:sp>
        <p:nvSpPr>
          <p:cNvPr id="3" name="Content Placeholder 2">
            <a:extLst>
              <a:ext uri="{FF2B5EF4-FFF2-40B4-BE49-F238E27FC236}">
                <a16:creationId xmlns:a16="http://schemas.microsoft.com/office/drawing/2014/main" id="{86295950-14FD-978E-3BC4-DB40AD578703}"/>
              </a:ext>
            </a:extLst>
          </p:cNvPr>
          <p:cNvSpPr>
            <a:spLocks noGrp="1"/>
          </p:cNvSpPr>
          <p:nvPr>
            <p:ph idx="1"/>
          </p:nvPr>
        </p:nvSpPr>
        <p:spPr/>
        <p:txBody>
          <a:bodyPr>
            <a:normAutofit/>
          </a:bodyPr>
          <a:lstStyle/>
          <a:p>
            <a:r>
              <a:rPr lang="en-US" dirty="0">
                <a:latin typeface="Source Sans Pro Black" panose="020B0803030403020204" pitchFamily="34" charset="0"/>
              </a:rPr>
              <a:t>Of the dangers of higher education. </a:t>
            </a:r>
            <a:r>
              <a:rPr lang="en-US" dirty="0"/>
              <a:t>What are some of its dangers?</a:t>
            </a:r>
          </a:p>
          <a:p>
            <a:pPr lvl="1"/>
            <a:r>
              <a:rPr lang="en-US" dirty="0">
                <a:latin typeface="Source Sans Pro Black" panose="020B0803030403020204" pitchFamily="34" charset="0"/>
              </a:rPr>
              <a:t>Luther Blackmon </a:t>
            </a:r>
            <a:r>
              <a:rPr lang="en-US" dirty="0"/>
              <a:t>used to caution young people going away to college saying, “Don’t learn too much that isn’t so!”</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“In a context where human wisdom does not subordinate itself to the revelation of divine wisdom the thought can easily develop into something that is more hostile to human wisdom” (</a:t>
            </a:r>
            <a:r>
              <a:rPr lang="en-US" i="1" dirty="0"/>
              <a:t>The Gospel of Matthew: A Commentary on the Greek Text</a:t>
            </a:r>
            <a:r>
              <a:rPr lang="en-US" dirty="0"/>
              <a:t>, New International Greek Testament Commentary, 471).</a:t>
            </a:r>
          </a:p>
          <a:p>
            <a:r>
              <a:rPr lang="en-US" dirty="0">
                <a:latin typeface="Source Sans Pro Black" panose="020B0803030403020204" pitchFamily="34" charset="0"/>
              </a:rPr>
              <a:t>Of the dangers of wealth. </a:t>
            </a:r>
            <a:r>
              <a:rPr lang="en-US" dirty="0"/>
              <a:t>What are some of its dangers?</a:t>
            </a:r>
          </a:p>
        </p:txBody>
      </p:sp>
    </p:spTree>
    <p:extLst>
      <p:ext uri="{BB962C8B-B14F-4D97-AF65-F5344CB8AC3E}">
        <p14:creationId xmlns:p14="http://schemas.microsoft.com/office/powerpoint/2010/main" val="14980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D5D4-DAE4-363E-F1EB-9075F55F6E41}"/>
              </a:ext>
            </a:extLst>
          </p:cNvPr>
          <p:cNvSpPr>
            <a:spLocks noGrp="1"/>
          </p:cNvSpPr>
          <p:nvPr>
            <p:ph type="title"/>
          </p:nvPr>
        </p:nvSpPr>
        <p:spPr/>
        <p:txBody>
          <a:bodyPr/>
          <a:lstStyle/>
          <a:p>
            <a:r>
              <a:rPr lang="en-US" dirty="0"/>
              <a:t>Matthew 11:27</a:t>
            </a:r>
          </a:p>
        </p:txBody>
      </p:sp>
      <p:sp>
        <p:nvSpPr>
          <p:cNvPr id="3" name="Content Placeholder 2">
            <a:extLst>
              <a:ext uri="{FF2B5EF4-FFF2-40B4-BE49-F238E27FC236}">
                <a16:creationId xmlns:a16="http://schemas.microsoft.com/office/drawing/2014/main" id="{B27EB2AE-CBCD-21D1-80EA-A62BEA3DE5E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“All things have been delivered to Me by My Father, and no one knows the Son except the Father. Nor does anyone know the Father except the Son, and the one to whom the Son wills to reveal Him.”</a:t>
            </a:r>
          </a:p>
          <a:p>
            <a:pPr lvl="1"/>
            <a:r>
              <a:rPr lang="en-US" dirty="0"/>
              <a:t>Compare God’s description of His relationship with Moses:</a:t>
            </a:r>
          </a:p>
          <a:p>
            <a:pPr lvl="2"/>
            <a:r>
              <a:rPr lang="en-US" dirty="0"/>
              <a:t>“So the </a:t>
            </a:r>
            <a:r>
              <a:rPr lang="en-US" cap="small" dirty="0"/>
              <a:t>Lord</a:t>
            </a:r>
            <a:r>
              <a:rPr lang="en-US" dirty="0"/>
              <a:t> spoke to Moses face to face, as a man speaks to his friend” (Exod. 33:11).</a:t>
            </a:r>
          </a:p>
          <a:p>
            <a:pPr lvl="2"/>
            <a:r>
              <a:rPr lang="en-US" dirty="0"/>
              <a:t>“But since then there has not arisen in Israel a prophet like Moses, whom the </a:t>
            </a:r>
            <a:r>
              <a:rPr lang="en-US" cap="small" dirty="0"/>
              <a:t>Lord</a:t>
            </a:r>
            <a:r>
              <a:rPr lang="en-US" dirty="0"/>
              <a:t> knew face to face” (Deut. 34:10).</a:t>
            </a:r>
          </a:p>
          <a:p>
            <a:pPr lvl="1"/>
            <a:r>
              <a:rPr lang="en-US" dirty="0"/>
              <a:t>The intimacy between the Father and the Son is affirmed here, making it greater than that between God and Moses.</a:t>
            </a:r>
          </a:p>
          <a:p>
            <a:pPr lvl="1"/>
            <a:r>
              <a:rPr lang="en-US" dirty="0"/>
              <a:t>What are the implications of Jesus’s statement in this verse?</a:t>
            </a:r>
          </a:p>
          <a:p>
            <a:pPr lvl="2"/>
            <a:r>
              <a:rPr lang="en-US" dirty="0"/>
              <a:t>“Jesus said to him, ‘Have I been with you so long, and yet you have not known Me, Philip? </a:t>
            </a:r>
            <a:r>
              <a:rPr lang="en-US" dirty="0">
                <a:latin typeface="Source Sans Pro Black" panose="020B0803030403020204" pitchFamily="34" charset="0"/>
              </a:rPr>
              <a:t>He who has seen Me has seen the Father</a:t>
            </a:r>
            <a:r>
              <a:rPr lang="en-US" dirty="0"/>
              <a:t>; so how can you say, “Show us the Father”?’” (John 14:9).</a:t>
            </a:r>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20012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F5FC-D9EC-B5C4-BF06-59591580C6F3}"/>
              </a:ext>
            </a:extLst>
          </p:cNvPr>
          <p:cNvSpPr>
            <a:spLocks noGrp="1"/>
          </p:cNvSpPr>
          <p:nvPr>
            <p:ph type="title"/>
          </p:nvPr>
        </p:nvSpPr>
        <p:spPr/>
        <p:txBody>
          <a:bodyPr/>
          <a:lstStyle/>
          <a:p>
            <a:r>
              <a:rPr lang="en-US" dirty="0"/>
              <a:t>Matthew 11:28</a:t>
            </a:r>
          </a:p>
        </p:txBody>
      </p:sp>
      <p:sp>
        <p:nvSpPr>
          <p:cNvPr id="3" name="Content Placeholder 2">
            <a:extLst>
              <a:ext uri="{FF2B5EF4-FFF2-40B4-BE49-F238E27FC236}">
                <a16:creationId xmlns:a16="http://schemas.microsoft.com/office/drawing/2014/main" id="{FBD2EBE9-74B0-26FE-9A41-F4A50B4E362A}"/>
              </a:ext>
            </a:extLst>
          </p:cNvPr>
          <p:cNvSpPr>
            <a:spLocks noGrp="1"/>
          </p:cNvSpPr>
          <p:nvPr>
            <p:ph idx="1"/>
          </p:nvPr>
        </p:nvSpPr>
        <p:spPr/>
        <p:txBody>
          <a:bodyPr/>
          <a:lstStyle/>
          <a:p>
            <a:r>
              <a:rPr lang="en-US" dirty="0">
                <a:latin typeface="Source Sans Pro Black" panose="020B0803030403020204" pitchFamily="34" charset="0"/>
              </a:rPr>
              <a:t>“Come to Me, all you who labor and are heavy laden, and I will give you rest.”</a:t>
            </a:r>
          </a:p>
          <a:p>
            <a:pPr lvl="1"/>
            <a:r>
              <a:rPr lang="en-US" dirty="0"/>
              <a:t>Two participles describe those most likely to receive the gospel:</a:t>
            </a:r>
          </a:p>
          <a:p>
            <a:pPr lvl="2"/>
            <a:r>
              <a:rPr lang="en-US" dirty="0"/>
              <a:t>Those who are </a:t>
            </a:r>
            <a:r>
              <a:rPr lang="en-US" dirty="0">
                <a:latin typeface="Source Sans Pro Black" panose="020B0803030403020204" pitchFamily="34" charset="0"/>
              </a:rPr>
              <a:t>laboring</a:t>
            </a:r>
            <a:r>
              <a:rPr lang="en-US" dirty="0"/>
              <a:t> (</a:t>
            </a:r>
            <a:r>
              <a:rPr lang="en-US" i="1" dirty="0" err="1"/>
              <a:t>kopiaō</a:t>
            </a:r>
            <a:r>
              <a:rPr lang="en-US" dirty="0"/>
              <a:t>): “those who are weary” or “become weary/tired” (BDAG, 558).</a:t>
            </a:r>
          </a:p>
          <a:p>
            <a:pPr lvl="2"/>
            <a:r>
              <a:rPr lang="en-US" dirty="0"/>
              <a:t>Those who are </a:t>
            </a:r>
            <a:r>
              <a:rPr lang="en-US" dirty="0">
                <a:latin typeface="Source Sans Pro Black" panose="020B0803030403020204" pitchFamily="34" charset="0"/>
              </a:rPr>
              <a:t>heavy laden </a:t>
            </a:r>
            <a:r>
              <a:rPr lang="en-US" dirty="0"/>
              <a:t>(</a:t>
            </a:r>
            <a:r>
              <a:rPr lang="en-US" i="1" dirty="0" err="1"/>
              <a:t>phortizō</a:t>
            </a:r>
            <a:r>
              <a:rPr lang="en-US" dirty="0"/>
              <a:t>): “to load/burden . . . someone with something. . . Cause someone to carry something” (BDAG, 1064).</a:t>
            </a:r>
          </a:p>
          <a:p>
            <a:pPr lvl="2"/>
            <a:r>
              <a:rPr lang="en-US" dirty="0"/>
              <a:t>The text does not say what is causing the burden bearing; Matthew 23:4 describes “law keeping” as a burden unable to be borne (cf. Acts 15:10; Gal. 5:1).</a:t>
            </a:r>
          </a:p>
          <a:p>
            <a:endParaRPr lang="en-US" dirty="0"/>
          </a:p>
        </p:txBody>
      </p:sp>
    </p:spTree>
    <p:extLst>
      <p:ext uri="{BB962C8B-B14F-4D97-AF65-F5344CB8AC3E}">
        <p14:creationId xmlns:p14="http://schemas.microsoft.com/office/powerpoint/2010/main" val="410632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28FF-59BC-D1CB-7517-4C2F48575173}"/>
              </a:ext>
            </a:extLst>
          </p:cNvPr>
          <p:cNvSpPr>
            <a:spLocks noGrp="1"/>
          </p:cNvSpPr>
          <p:nvPr>
            <p:ph type="title"/>
          </p:nvPr>
        </p:nvSpPr>
        <p:spPr/>
        <p:txBody>
          <a:bodyPr/>
          <a:lstStyle/>
          <a:p>
            <a:r>
              <a:rPr lang="en-US" dirty="0"/>
              <a:t>Come to Me</a:t>
            </a:r>
          </a:p>
        </p:txBody>
      </p:sp>
      <p:sp>
        <p:nvSpPr>
          <p:cNvPr id="3" name="Content Placeholder 2">
            <a:extLst>
              <a:ext uri="{FF2B5EF4-FFF2-40B4-BE49-F238E27FC236}">
                <a16:creationId xmlns:a16="http://schemas.microsoft.com/office/drawing/2014/main" id="{E37D0A38-8C09-1E9A-68E6-A65417E25CCB}"/>
              </a:ext>
            </a:extLst>
          </p:cNvPr>
          <p:cNvSpPr>
            <a:spLocks noGrp="1"/>
          </p:cNvSpPr>
          <p:nvPr>
            <p:ph idx="1"/>
          </p:nvPr>
        </p:nvSpPr>
        <p:spPr/>
        <p:txBody>
          <a:bodyPr/>
          <a:lstStyle/>
          <a:p>
            <a:r>
              <a:rPr lang="en-US" dirty="0"/>
              <a:t>What are the implications of Jesus’s words “come to </a:t>
            </a:r>
            <a:r>
              <a:rPr lang="en-US" dirty="0">
                <a:latin typeface="Source Sans Pro Black" panose="020B0803030403020204" pitchFamily="34" charset="0"/>
              </a:rPr>
              <a:t>Me</a:t>
            </a:r>
            <a:r>
              <a:rPr lang="en-US" dirty="0"/>
              <a:t> . . . and </a:t>
            </a:r>
            <a:r>
              <a:rPr lang="en-US" dirty="0">
                <a:latin typeface="Source Sans Pro Black" panose="020B0803030403020204" pitchFamily="34" charset="0"/>
              </a:rPr>
              <a:t>I </a:t>
            </a:r>
            <a:r>
              <a:rPr lang="en-US" dirty="0"/>
              <a:t>will give you rest,” “come to </a:t>
            </a:r>
            <a:r>
              <a:rPr lang="en-US" dirty="0">
                <a:latin typeface="Source Sans Pro Black" panose="020B0803030403020204" pitchFamily="34" charset="0"/>
              </a:rPr>
              <a:t>Me</a:t>
            </a:r>
            <a:r>
              <a:rPr lang="en-US" dirty="0"/>
              <a:t>,” “take </a:t>
            </a:r>
            <a:r>
              <a:rPr lang="en-US" dirty="0">
                <a:latin typeface="Source Sans Pro Black" panose="020B0803030403020204" pitchFamily="34" charset="0"/>
              </a:rPr>
              <a:t>My</a:t>
            </a:r>
            <a:r>
              <a:rPr lang="en-US" dirty="0"/>
              <a:t> yoke,” “learn from </a:t>
            </a:r>
            <a:r>
              <a:rPr lang="en-US" dirty="0">
                <a:latin typeface="Source Sans Pro Black" panose="020B0803030403020204" pitchFamily="34" charset="0"/>
              </a:rPr>
              <a:t>Me</a:t>
            </a:r>
            <a:r>
              <a:rPr lang="en-US" dirty="0"/>
              <a:t>”?</a:t>
            </a:r>
          </a:p>
          <a:p>
            <a:pPr lvl="1"/>
            <a:r>
              <a:rPr lang="en-US" dirty="0"/>
              <a:t>Note that it does not direct men to the Father.</a:t>
            </a:r>
          </a:p>
          <a:p>
            <a:pPr lvl="1"/>
            <a:r>
              <a:rPr lang="en-US" dirty="0"/>
              <a:t>How is this related to 11:25-26?</a:t>
            </a:r>
          </a:p>
        </p:txBody>
      </p:sp>
    </p:spTree>
    <p:extLst>
      <p:ext uri="{BB962C8B-B14F-4D97-AF65-F5344CB8AC3E}">
        <p14:creationId xmlns:p14="http://schemas.microsoft.com/office/powerpoint/2010/main" val="3487857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DAD1-5DF2-424A-05D3-BF6140980482}"/>
              </a:ext>
            </a:extLst>
          </p:cNvPr>
          <p:cNvSpPr>
            <a:spLocks noGrp="1"/>
          </p:cNvSpPr>
          <p:nvPr>
            <p:ph type="title"/>
          </p:nvPr>
        </p:nvSpPr>
        <p:spPr/>
        <p:txBody>
          <a:bodyPr/>
          <a:lstStyle/>
          <a:p>
            <a:r>
              <a:rPr lang="en-US" dirty="0"/>
              <a:t>Matthew 11:29</a:t>
            </a:r>
          </a:p>
        </p:txBody>
      </p:sp>
      <p:sp>
        <p:nvSpPr>
          <p:cNvPr id="3" name="Content Placeholder 2">
            <a:extLst>
              <a:ext uri="{FF2B5EF4-FFF2-40B4-BE49-F238E27FC236}">
                <a16:creationId xmlns:a16="http://schemas.microsoft.com/office/drawing/2014/main" id="{1CE9B6C2-29B3-3346-9B3C-453ADDF797DF}"/>
              </a:ext>
            </a:extLst>
          </p:cNvPr>
          <p:cNvSpPr>
            <a:spLocks noGrp="1"/>
          </p:cNvSpPr>
          <p:nvPr>
            <p:ph idx="1"/>
          </p:nvPr>
        </p:nvSpPr>
        <p:spPr>
          <a:xfrm>
            <a:off x="838200" y="1825625"/>
            <a:ext cx="6673553" cy="4532446"/>
          </a:xfrm>
        </p:spPr>
        <p:txBody>
          <a:bodyPr>
            <a:normAutofit/>
          </a:bodyPr>
          <a:lstStyle/>
          <a:p>
            <a:r>
              <a:rPr lang="en-US" dirty="0">
                <a:latin typeface="Source Sans Pro Black" panose="020B0803030403020204" pitchFamily="34" charset="0"/>
              </a:rPr>
              <a:t>“Take My yoke upon you and learn from Me, for I am gentle and lowly in heart, and you will find rest for your souls.”</a:t>
            </a:r>
          </a:p>
          <a:p>
            <a:pPr lvl="1"/>
            <a:r>
              <a:rPr lang="en-US" dirty="0"/>
              <a:t>It surprises the reader that those who are “labor and are heavy laden” are told to take up Jesus’s yoke!</a:t>
            </a:r>
          </a:p>
          <a:p>
            <a:pPr lvl="1"/>
            <a:r>
              <a:rPr lang="en-US" dirty="0">
                <a:latin typeface="Source Sans Pro Black" panose="020B0803030403020204" pitchFamily="34" charset="0"/>
              </a:rPr>
              <a:t>Yoke</a:t>
            </a:r>
            <a:r>
              <a:rPr lang="en-US" dirty="0"/>
              <a:t> (</a:t>
            </a:r>
            <a:r>
              <a:rPr lang="en-US" i="1" dirty="0" err="1"/>
              <a:t>zugos</a:t>
            </a:r>
            <a:r>
              <a:rPr lang="en-US" dirty="0"/>
              <a:t>): “a frame used to control working animals or, in the case of humans, to expedite the bearing of burdens, yoke in our lit. only fig. of any burden” (BDAG, 429).</a:t>
            </a:r>
          </a:p>
        </p:txBody>
      </p:sp>
      <p:sp>
        <p:nvSpPr>
          <p:cNvPr id="5" name="AutoShape 4" descr="Yoke Stock Photos, Royalty Free Yoke Images | Depositphotos">
            <a:extLst>
              <a:ext uri="{FF2B5EF4-FFF2-40B4-BE49-F238E27FC236}">
                <a16:creationId xmlns:a16="http://schemas.microsoft.com/office/drawing/2014/main" id="{A8913026-360B-132C-4DFD-AF6DC32F4F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Yokes - Discover Lewis &amp; Clark">
            <a:extLst>
              <a:ext uri="{FF2B5EF4-FFF2-40B4-BE49-F238E27FC236}">
                <a16:creationId xmlns:a16="http://schemas.microsoft.com/office/drawing/2014/main" id="{31E658F9-1972-B84B-B9A7-6B60E3D9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753" y="2062162"/>
            <a:ext cx="454342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51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6AD1-DED7-5D2F-901B-8F719ACBDF49}"/>
              </a:ext>
            </a:extLst>
          </p:cNvPr>
          <p:cNvSpPr>
            <a:spLocks noGrp="1"/>
          </p:cNvSpPr>
          <p:nvPr>
            <p:ph type="title"/>
          </p:nvPr>
        </p:nvSpPr>
        <p:spPr/>
        <p:txBody>
          <a:bodyPr/>
          <a:lstStyle/>
          <a:p>
            <a:r>
              <a:rPr lang="en-US" dirty="0"/>
              <a:t>Jesus View of Himself</a:t>
            </a:r>
          </a:p>
        </p:txBody>
      </p:sp>
      <p:sp>
        <p:nvSpPr>
          <p:cNvPr id="3" name="Content Placeholder 2">
            <a:extLst>
              <a:ext uri="{FF2B5EF4-FFF2-40B4-BE49-F238E27FC236}">
                <a16:creationId xmlns:a16="http://schemas.microsoft.com/office/drawing/2014/main" id="{1FDAED68-1EF5-B81B-D101-CC516BF8CB11}"/>
              </a:ext>
            </a:extLst>
          </p:cNvPr>
          <p:cNvSpPr>
            <a:spLocks noGrp="1"/>
          </p:cNvSpPr>
          <p:nvPr>
            <p:ph idx="1"/>
          </p:nvPr>
        </p:nvSpPr>
        <p:spPr/>
        <p:txBody>
          <a:bodyPr>
            <a:normAutofit/>
          </a:bodyPr>
          <a:lstStyle/>
          <a:p>
            <a:r>
              <a:rPr lang="en-US" dirty="0"/>
              <a:t>Jesus describes Himself:</a:t>
            </a:r>
          </a:p>
          <a:p>
            <a:pPr lvl="1"/>
            <a:r>
              <a:rPr lang="en-US" dirty="0">
                <a:latin typeface="Source Sans Pro Black" panose="020B0803030403020204" pitchFamily="34" charset="0"/>
              </a:rPr>
              <a:t>Meek</a:t>
            </a:r>
            <a:r>
              <a:rPr lang="en-US" dirty="0"/>
              <a:t> (</a:t>
            </a:r>
            <a:r>
              <a:rPr lang="en-US" i="1" dirty="0"/>
              <a:t>praus</a:t>
            </a:r>
            <a:r>
              <a:rPr lang="en-US" dirty="0"/>
              <a:t>): “pertaining to not being overly impressed by a sense of one’s self-importance, gentle, humble, considerate, meek in the older favorable sense” (BDAG, 861).</a:t>
            </a:r>
          </a:p>
          <a:p>
            <a:pPr lvl="2"/>
            <a:r>
              <a:rPr lang="en-US" dirty="0"/>
              <a:t>“Let this mind be in you which was also in Christ Jesus, who, being in the form of God, did not consider it robbery to be equal with God, but made Himself of no reputation, taking the form of a bondservant, and coming in the likeness of men” (Phil. 2:5-7).</a:t>
            </a:r>
          </a:p>
          <a:p>
            <a:pPr lvl="2"/>
            <a:r>
              <a:rPr lang="en-US" dirty="0"/>
              <a:t>Jesus is like Moses: “Now the man Moses was very humble (KJV: meek), more than all men who were on the face of the earth” (Num. 12:3).</a:t>
            </a:r>
          </a:p>
          <a:p>
            <a:pPr lvl="1"/>
            <a:r>
              <a:rPr lang="en-US" dirty="0">
                <a:latin typeface="Source Sans Pro Black" panose="020B0803030403020204" pitchFamily="34" charset="0"/>
              </a:rPr>
              <a:t>Lowly</a:t>
            </a:r>
            <a:r>
              <a:rPr lang="en-US" dirty="0"/>
              <a:t> (</a:t>
            </a:r>
            <a:r>
              <a:rPr lang="en-US" i="1" dirty="0" err="1"/>
              <a:t>tapeinos</a:t>
            </a:r>
            <a:r>
              <a:rPr lang="en-US" dirty="0"/>
              <a:t>): “pertaining to being unpretentious, humble” (BDAG, 989).</a:t>
            </a:r>
          </a:p>
          <a:p>
            <a:pPr lvl="2"/>
            <a:endParaRPr lang="en-US" dirty="0"/>
          </a:p>
        </p:txBody>
      </p:sp>
    </p:spTree>
    <p:extLst>
      <p:ext uri="{BB962C8B-B14F-4D97-AF65-F5344CB8AC3E}">
        <p14:creationId xmlns:p14="http://schemas.microsoft.com/office/powerpoint/2010/main" val="527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B5F-DAD0-ACC7-0525-016B13FCC42B}"/>
              </a:ext>
            </a:extLst>
          </p:cNvPr>
          <p:cNvSpPr>
            <a:spLocks noGrp="1"/>
          </p:cNvSpPr>
          <p:nvPr>
            <p:ph type="title"/>
          </p:nvPr>
        </p:nvSpPr>
        <p:spPr/>
        <p:txBody>
          <a:bodyPr/>
          <a:lstStyle/>
          <a:p>
            <a:r>
              <a:rPr lang="en-US" dirty="0"/>
              <a:t>How to Put on the Yoke</a:t>
            </a:r>
          </a:p>
        </p:txBody>
      </p:sp>
      <p:sp>
        <p:nvSpPr>
          <p:cNvPr id="3" name="Content Placeholder 2">
            <a:extLst>
              <a:ext uri="{FF2B5EF4-FFF2-40B4-BE49-F238E27FC236}">
                <a16:creationId xmlns:a16="http://schemas.microsoft.com/office/drawing/2014/main" id="{B591E65F-54E3-1B9E-C513-BA2E1C807F1E}"/>
              </a:ext>
            </a:extLst>
          </p:cNvPr>
          <p:cNvSpPr>
            <a:spLocks noGrp="1"/>
          </p:cNvSpPr>
          <p:nvPr>
            <p:ph idx="1"/>
          </p:nvPr>
        </p:nvSpPr>
        <p:spPr/>
        <p:txBody>
          <a:bodyPr/>
          <a:lstStyle/>
          <a:p>
            <a:r>
              <a:rPr lang="en-US" dirty="0"/>
              <a:t>Come to Jesus (11:28)</a:t>
            </a:r>
          </a:p>
          <a:p>
            <a:r>
              <a:rPr lang="en-US" dirty="0"/>
              <a:t>Take on His yoke (11:29)</a:t>
            </a:r>
          </a:p>
          <a:p>
            <a:r>
              <a:rPr lang="en-US" dirty="0"/>
              <a:t>Learn from Jesus (11:29)</a:t>
            </a:r>
          </a:p>
        </p:txBody>
      </p:sp>
      <p:pic>
        <p:nvPicPr>
          <p:cNvPr id="4" name="Picture 10" descr="Yokes - Discover Lewis &amp; Clark">
            <a:extLst>
              <a:ext uri="{FF2B5EF4-FFF2-40B4-BE49-F238E27FC236}">
                <a16:creationId xmlns:a16="http://schemas.microsoft.com/office/drawing/2014/main" id="{5DF586F4-E230-5FE7-D76D-F84640388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26" y="2482056"/>
            <a:ext cx="454342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6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BCCC-A0D1-4323-6415-D21F3AA48931}"/>
              </a:ext>
            </a:extLst>
          </p:cNvPr>
          <p:cNvSpPr>
            <a:spLocks noGrp="1"/>
          </p:cNvSpPr>
          <p:nvPr>
            <p:ph type="title"/>
          </p:nvPr>
        </p:nvSpPr>
        <p:spPr/>
        <p:txBody>
          <a:bodyPr/>
          <a:lstStyle/>
          <a:p>
            <a:r>
              <a:rPr lang="en-US" dirty="0"/>
              <a:t>Rest to Your Souls</a:t>
            </a:r>
          </a:p>
        </p:txBody>
      </p:sp>
      <p:sp>
        <p:nvSpPr>
          <p:cNvPr id="3" name="Content Placeholder 2">
            <a:extLst>
              <a:ext uri="{FF2B5EF4-FFF2-40B4-BE49-F238E27FC236}">
                <a16:creationId xmlns:a16="http://schemas.microsoft.com/office/drawing/2014/main" id="{4BE0D2F1-0D0D-23CC-2083-E64110803221}"/>
              </a:ext>
            </a:extLst>
          </p:cNvPr>
          <p:cNvSpPr>
            <a:spLocks noGrp="1"/>
          </p:cNvSpPr>
          <p:nvPr>
            <p:ph idx="1"/>
          </p:nvPr>
        </p:nvSpPr>
        <p:spPr/>
        <p:txBody>
          <a:bodyPr>
            <a:normAutofit fontScale="92500"/>
          </a:bodyPr>
          <a:lstStyle/>
          <a:p>
            <a:r>
              <a:rPr lang="en-US" dirty="0"/>
              <a:t>The word </a:t>
            </a:r>
            <a:r>
              <a:rPr lang="en-US" dirty="0">
                <a:latin typeface="Source Sans Pro Black" panose="020B0803030403020204" pitchFamily="34" charset="0"/>
              </a:rPr>
              <a:t>rest</a:t>
            </a:r>
            <a:r>
              <a:rPr lang="en-US" dirty="0"/>
              <a:t> (</a:t>
            </a:r>
            <a:r>
              <a:rPr lang="en-US" i="1" dirty="0" err="1"/>
              <a:t>anapauō</a:t>
            </a:r>
            <a:r>
              <a:rPr lang="en-US" dirty="0"/>
              <a:t>) means “to cause someone to gain relief from toil. . . . Cause to rest, give (someone) rest, refresh, revive” (BDAG, 69).</a:t>
            </a:r>
          </a:p>
          <a:p>
            <a:r>
              <a:rPr lang="en-US" dirty="0"/>
              <a:t>Compare Jesus’s words with those of Jeremiah: “Thus says the </a:t>
            </a:r>
            <a:r>
              <a:rPr lang="en-US" cap="small" dirty="0"/>
              <a:t>Lord</a:t>
            </a:r>
            <a:r>
              <a:rPr lang="en-US" dirty="0"/>
              <a:t>: ‘Stand in the ways and see, And ask for the old paths, where the good way is, And walk in it; </a:t>
            </a:r>
            <a:r>
              <a:rPr lang="en-US" dirty="0">
                <a:latin typeface="Source Sans Pro Black" panose="020B0803030403020204" pitchFamily="34" charset="0"/>
              </a:rPr>
              <a:t>Then you will find rest for your souls.</a:t>
            </a:r>
            <a:r>
              <a:rPr lang="en-US" dirty="0"/>
              <a:t> But they said, “We will not walk in it”’” (6:16).</a:t>
            </a:r>
          </a:p>
          <a:p>
            <a:r>
              <a:rPr lang="en-US" dirty="0">
                <a:latin typeface="Source Sans Pro Black" panose="020B0803030403020204" pitchFamily="34" charset="0"/>
              </a:rPr>
              <a:t>Leon Morris: </a:t>
            </a:r>
            <a:r>
              <a:rPr lang="en-US" dirty="0"/>
              <a:t>“Tasker thinks that it would be better translated ‘relief,’ for Jesus promises not inactivity and repose but ‘relief from such crushing burdens as crippling anxiety, the sense of frustration and futility, and the misery of a sin-laden conscience’ (p. 122)” (</a:t>
            </a:r>
            <a:r>
              <a:rPr lang="en-US" i="1" dirty="0"/>
              <a:t>The Gospel according to Matthew</a:t>
            </a:r>
            <a:r>
              <a:rPr lang="en-US" dirty="0"/>
              <a:t>, The Pillar New Testament Commentary, 297).</a:t>
            </a:r>
          </a:p>
          <a:p>
            <a:endParaRPr lang="en-US" dirty="0"/>
          </a:p>
        </p:txBody>
      </p:sp>
    </p:spTree>
    <p:extLst>
      <p:ext uri="{BB962C8B-B14F-4D97-AF65-F5344CB8AC3E}">
        <p14:creationId xmlns:p14="http://schemas.microsoft.com/office/powerpoint/2010/main" val="31246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C13E-15BB-24B4-00BA-FD61E0297007}"/>
              </a:ext>
            </a:extLst>
          </p:cNvPr>
          <p:cNvSpPr>
            <a:spLocks noGrp="1"/>
          </p:cNvSpPr>
          <p:nvPr>
            <p:ph type="title"/>
          </p:nvPr>
        </p:nvSpPr>
        <p:spPr/>
        <p:txBody>
          <a:bodyPr/>
          <a:lstStyle/>
          <a:p>
            <a:r>
              <a:rPr lang="en-US" dirty="0"/>
              <a:t>Matthew 11:30</a:t>
            </a:r>
          </a:p>
        </p:txBody>
      </p:sp>
      <p:sp>
        <p:nvSpPr>
          <p:cNvPr id="3" name="Content Placeholder 2">
            <a:extLst>
              <a:ext uri="{FF2B5EF4-FFF2-40B4-BE49-F238E27FC236}">
                <a16:creationId xmlns:a16="http://schemas.microsoft.com/office/drawing/2014/main" id="{FE989EE0-7B1B-6D7C-D6F7-F29949F469D3}"/>
              </a:ext>
            </a:extLst>
          </p:cNvPr>
          <p:cNvSpPr>
            <a:spLocks noGrp="1"/>
          </p:cNvSpPr>
          <p:nvPr>
            <p:ph idx="1"/>
          </p:nvPr>
        </p:nvSpPr>
        <p:spPr/>
        <p:txBody>
          <a:bodyPr/>
          <a:lstStyle/>
          <a:p>
            <a:r>
              <a:rPr lang="en-US" dirty="0">
                <a:latin typeface="Source Sans Pro Black" panose="020B0803030403020204" pitchFamily="34" charset="0"/>
              </a:rPr>
              <a:t>“For My yoke is easy and My burden is light.”</a:t>
            </a:r>
          </a:p>
          <a:p>
            <a:pPr lvl="1"/>
            <a:r>
              <a:rPr lang="en-US" dirty="0">
                <a:latin typeface="Source Sans Pro Black" panose="020B0803030403020204" pitchFamily="34" charset="0"/>
              </a:rPr>
              <a:t>Easy</a:t>
            </a:r>
            <a:r>
              <a:rPr lang="en-US" dirty="0"/>
              <a:t> (</a:t>
            </a:r>
            <a:r>
              <a:rPr lang="en-US" i="1" dirty="0" err="1"/>
              <a:t>chrestos</a:t>
            </a:r>
            <a:r>
              <a:rPr lang="en-US" dirty="0"/>
              <a:t>): “pertaining to that which causes no discomfort, easy” (BDAG, 1090).</a:t>
            </a:r>
          </a:p>
          <a:p>
            <a:pPr lvl="1"/>
            <a:r>
              <a:rPr lang="en-US" dirty="0"/>
              <a:t>It is significant that Jesus gives those who are “heavy ladened” (</a:t>
            </a:r>
            <a:r>
              <a:rPr lang="en-US" i="1" dirty="0" err="1"/>
              <a:t>phortizō</a:t>
            </a:r>
            <a:r>
              <a:rPr lang="en-US" dirty="0"/>
              <a:t>) are given a </a:t>
            </a:r>
            <a:r>
              <a:rPr lang="en-US" i="1" dirty="0" err="1"/>
              <a:t>phortion</a:t>
            </a:r>
            <a:r>
              <a:rPr lang="en-US" i="1" dirty="0"/>
              <a:t>, </a:t>
            </a:r>
            <a:r>
              <a:rPr lang="en-US" dirty="0"/>
              <a:t>“that which is carried and constitutes a burden, burden” (BDAG, 1064).</a:t>
            </a:r>
          </a:p>
          <a:p>
            <a:pPr lvl="1"/>
            <a:r>
              <a:rPr lang="en-US" dirty="0"/>
              <a:t>His burden is described as </a:t>
            </a:r>
            <a:r>
              <a:rPr lang="en-US" dirty="0">
                <a:latin typeface="Source Sans Pro Black" panose="020B0803030403020204" pitchFamily="34" charset="0"/>
              </a:rPr>
              <a:t>light</a:t>
            </a:r>
            <a:r>
              <a:rPr lang="en-US" dirty="0"/>
              <a:t> (</a:t>
            </a:r>
            <a:r>
              <a:rPr lang="en-US" i="1" dirty="0" err="1"/>
              <a:t>elaphron</a:t>
            </a:r>
            <a:r>
              <a:rPr lang="en-US" dirty="0"/>
              <a:t>): “having little weight” (BDAG, 314).</a:t>
            </a:r>
          </a:p>
          <a:p>
            <a:pPr lvl="2"/>
            <a:r>
              <a:rPr lang="en-US" dirty="0"/>
              <a:t>“For this is the love of God, that we keep His commandments. And His commandments are not burdensome” (1 John 5:3).</a:t>
            </a:r>
          </a:p>
          <a:p>
            <a:pPr lvl="2"/>
            <a:endParaRPr lang="en-US" dirty="0"/>
          </a:p>
          <a:p>
            <a:pPr lvl="2"/>
            <a:endParaRPr lang="en-US" dirty="0"/>
          </a:p>
          <a:p>
            <a:endParaRPr lang="en-US" dirty="0"/>
          </a:p>
        </p:txBody>
      </p:sp>
    </p:spTree>
    <p:extLst>
      <p:ext uri="{BB962C8B-B14F-4D97-AF65-F5344CB8AC3E}">
        <p14:creationId xmlns:p14="http://schemas.microsoft.com/office/powerpoint/2010/main" val="17922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B4D7-693A-852B-5C34-FD85FEB46E11}"/>
              </a:ext>
            </a:extLst>
          </p:cNvPr>
          <p:cNvSpPr>
            <a:spLocks noGrp="1"/>
          </p:cNvSpPr>
          <p:nvPr>
            <p:ph type="title"/>
          </p:nvPr>
        </p:nvSpPr>
        <p:spPr/>
        <p:txBody>
          <a:bodyPr/>
          <a:lstStyle/>
          <a:p>
            <a:r>
              <a:rPr lang="en-US" dirty="0"/>
              <a:t>Matthew 11:1</a:t>
            </a:r>
          </a:p>
        </p:txBody>
      </p:sp>
      <p:sp>
        <p:nvSpPr>
          <p:cNvPr id="3" name="Content Placeholder 2">
            <a:extLst>
              <a:ext uri="{FF2B5EF4-FFF2-40B4-BE49-F238E27FC236}">
                <a16:creationId xmlns:a16="http://schemas.microsoft.com/office/drawing/2014/main" id="{C187D7F1-D1A0-D0E3-867E-C8C212C1B5C4}"/>
              </a:ext>
            </a:extLst>
          </p:cNvPr>
          <p:cNvSpPr>
            <a:spLocks noGrp="1"/>
          </p:cNvSpPr>
          <p:nvPr>
            <p:ph idx="1"/>
          </p:nvPr>
        </p:nvSpPr>
        <p:spPr/>
        <p:txBody>
          <a:bodyPr/>
          <a:lstStyle/>
          <a:p>
            <a:r>
              <a:rPr lang="en-US" dirty="0">
                <a:latin typeface="Source Sans Pro Black" panose="020B0803030403020204" pitchFamily="34" charset="0"/>
              </a:rPr>
              <a:t>“Now it came to pass, when Jesus finished commanding His twelve disciples, that He departed from there to teach and to preach in their cities.”</a:t>
            </a:r>
          </a:p>
          <a:p>
            <a:pPr lvl="1"/>
            <a:r>
              <a:rPr lang="en-US" dirty="0"/>
              <a:t>This transitional statement marks a stage when Jesus went out again throughout Galilee teaching and preaching in their cities.</a:t>
            </a:r>
          </a:p>
          <a:p>
            <a:pPr lvl="1"/>
            <a:r>
              <a:rPr lang="en-US" dirty="0"/>
              <a:t>The Apostles are not mentioned in chapter 11, perhaps indicating that they were away on their own missions. “He departed” shows Jesus without the Twelve.</a:t>
            </a:r>
          </a:p>
        </p:txBody>
      </p:sp>
    </p:spTree>
    <p:extLst>
      <p:ext uri="{BB962C8B-B14F-4D97-AF65-F5344CB8AC3E}">
        <p14:creationId xmlns:p14="http://schemas.microsoft.com/office/powerpoint/2010/main" val="747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1DA-BFB4-4452-BD58-93182E0542CC}"/>
              </a:ext>
            </a:extLst>
          </p:cNvPr>
          <p:cNvSpPr>
            <a:spLocks noGrp="1"/>
          </p:cNvSpPr>
          <p:nvPr>
            <p:ph type="title"/>
          </p:nvPr>
        </p:nvSpPr>
        <p:spPr/>
        <p:txBody>
          <a:bodyPr/>
          <a:lstStyle/>
          <a:p>
            <a:r>
              <a:rPr lang="en-US" sz="3600" b="0" i="0" u="none" strike="noStrike" baseline="0" dirty="0"/>
              <a:t>Jesus and John the Baptist (11:1-19)</a:t>
            </a:r>
            <a:br>
              <a:rPr lang="en-US" sz="1800" b="0" i="0" u="none" strike="noStrike" baseline="0" dirty="0"/>
            </a:br>
            <a:r>
              <a:rPr lang="en-US" sz="2800" b="0" i="0" u="none" strike="noStrike" baseline="0" dirty="0"/>
              <a:t>“Are you the coming One?” (11:2-6)</a:t>
            </a:r>
            <a:endParaRPr lang="en-US" sz="2800" dirty="0"/>
          </a:p>
        </p:txBody>
      </p:sp>
      <p:sp>
        <p:nvSpPr>
          <p:cNvPr id="3" name="Content Placeholder 2">
            <a:extLst>
              <a:ext uri="{FF2B5EF4-FFF2-40B4-BE49-F238E27FC236}">
                <a16:creationId xmlns:a16="http://schemas.microsoft.com/office/drawing/2014/main" id="{ED0760C8-E8E1-7910-A874-62980CC39749}"/>
              </a:ext>
            </a:extLst>
          </p:cNvPr>
          <p:cNvSpPr>
            <a:spLocks noGrp="1"/>
          </p:cNvSpPr>
          <p:nvPr>
            <p:ph idx="1"/>
          </p:nvPr>
        </p:nvSpPr>
        <p:spPr/>
        <p:txBody>
          <a:bodyPr/>
          <a:lstStyle/>
          <a:p>
            <a:r>
              <a:rPr lang="en-US" dirty="0"/>
              <a:t>“And when John had heard in prison about the works of Christ, he sent two of his disciples and said to Him, ‘Are You the Coming One, or do we look for another?’ Jesus answered and said to them, ‘Go and tell John the things which you hear and see: “The blind see and the lame walk; the lepers are cleansed and the deaf hear; the dead are raised up and the poor have the gospel preached to them. And blessed is he who is not offended because of Me.”’”</a:t>
            </a:r>
          </a:p>
        </p:txBody>
      </p:sp>
    </p:spTree>
    <p:extLst>
      <p:ext uri="{BB962C8B-B14F-4D97-AF65-F5344CB8AC3E}">
        <p14:creationId xmlns:p14="http://schemas.microsoft.com/office/powerpoint/2010/main" val="213766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EABD-7E7A-76AD-B13E-D29E6B2209EE}"/>
              </a:ext>
            </a:extLst>
          </p:cNvPr>
          <p:cNvSpPr>
            <a:spLocks noGrp="1"/>
          </p:cNvSpPr>
          <p:nvPr>
            <p:ph type="title"/>
          </p:nvPr>
        </p:nvSpPr>
        <p:spPr/>
        <p:txBody>
          <a:bodyPr/>
          <a:lstStyle/>
          <a:p>
            <a:r>
              <a:rPr lang="en-US" dirty="0"/>
              <a:t>Matthew 11:2-3</a:t>
            </a:r>
          </a:p>
        </p:txBody>
      </p:sp>
      <p:sp>
        <p:nvSpPr>
          <p:cNvPr id="3" name="Content Placeholder 2">
            <a:extLst>
              <a:ext uri="{FF2B5EF4-FFF2-40B4-BE49-F238E27FC236}">
                <a16:creationId xmlns:a16="http://schemas.microsoft.com/office/drawing/2014/main" id="{E1728FF2-A0DC-EAC8-832B-155BB7248E63}"/>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John had heard in prison about the works of Christ, he sent two of his disciples, and said to Him, ‘Are You the Coming One, or do we look for another?’”</a:t>
            </a:r>
          </a:p>
          <a:p>
            <a:pPr lvl="1"/>
            <a:r>
              <a:rPr lang="en-US" dirty="0"/>
              <a:t>John the Baptist’s imprisonment was briefly mentioned in 4:12 and will be more completely discussed in 14:3-12.</a:t>
            </a:r>
          </a:p>
          <a:p>
            <a:pPr lvl="1"/>
            <a:r>
              <a:rPr lang="en-US" dirty="0"/>
              <a:t>“Christ” has only appeared five times so far in Matthew’s gospel (1:1, 16, 17, 18; 2:4). “Works of Christ” is clearly Matthew own words, not John’s.</a:t>
            </a:r>
          </a:p>
          <a:p>
            <a:pPr lvl="1"/>
            <a:r>
              <a:rPr lang="en-US" dirty="0"/>
              <a:t>John was the first to give witness of Jesus (Matt. 3:1-12) and clearly testified of Jesus prior to his imprisonment (John 1:19-36).</a:t>
            </a:r>
          </a:p>
          <a:p>
            <a:pPr lvl="1"/>
            <a:r>
              <a:rPr lang="en-US" dirty="0"/>
              <a:t>What prompted John the Baptist to send His disciples to Jesus?</a:t>
            </a:r>
          </a:p>
          <a:p>
            <a:pPr lvl="1"/>
            <a:r>
              <a:rPr lang="en-US" dirty="0"/>
              <a:t>What does John mean by “the coming one”?</a:t>
            </a:r>
          </a:p>
          <a:p>
            <a:pPr lvl="1"/>
            <a:r>
              <a:rPr lang="en-US" dirty="0"/>
              <a:t>What made John ask this question?</a:t>
            </a:r>
          </a:p>
        </p:txBody>
      </p:sp>
    </p:spTree>
    <p:extLst>
      <p:ext uri="{BB962C8B-B14F-4D97-AF65-F5344CB8AC3E}">
        <p14:creationId xmlns:p14="http://schemas.microsoft.com/office/powerpoint/2010/main" val="36410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AA2D-D56E-68BC-4CA8-06630A1BB162}"/>
              </a:ext>
            </a:extLst>
          </p:cNvPr>
          <p:cNvSpPr>
            <a:spLocks noGrp="1"/>
          </p:cNvSpPr>
          <p:nvPr>
            <p:ph type="title"/>
          </p:nvPr>
        </p:nvSpPr>
        <p:spPr/>
        <p:txBody>
          <a:bodyPr/>
          <a:lstStyle/>
          <a:p>
            <a:r>
              <a:rPr lang="en-US" dirty="0"/>
              <a:t>Matthew 11:4-5</a:t>
            </a:r>
          </a:p>
        </p:txBody>
      </p:sp>
      <p:sp>
        <p:nvSpPr>
          <p:cNvPr id="3" name="Content Placeholder 2">
            <a:extLst>
              <a:ext uri="{FF2B5EF4-FFF2-40B4-BE49-F238E27FC236}">
                <a16:creationId xmlns:a16="http://schemas.microsoft.com/office/drawing/2014/main" id="{B3C4FC7C-CE54-E783-2980-8FC872C7E429}"/>
              </a:ext>
            </a:extLst>
          </p:cNvPr>
          <p:cNvSpPr>
            <a:spLocks noGrp="1"/>
          </p:cNvSpPr>
          <p:nvPr>
            <p:ph idx="1"/>
          </p:nvPr>
        </p:nvSpPr>
        <p:spPr/>
        <p:txBody>
          <a:bodyPr/>
          <a:lstStyle/>
          <a:p>
            <a:r>
              <a:rPr lang="en-US" dirty="0">
                <a:latin typeface="Source Sans Pro Black" panose="020B0803030403020204" pitchFamily="34" charset="0"/>
              </a:rPr>
              <a:t>“Jesus answered and said to them, ‘Go and tell John the things which you hear and see: The blind see and the lame walk; the lepers are cleansed and the deaf hear; the dead are raised up and the poor have the gospel preached to them.’”</a:t>
            </a:r>
          </a:p>
          <a:p>
            <a:pPr lvl="1"/>
            <a:r>
              <a:rPr lang="en-US" dirty="0"/>
              <a:t>Which of these miracles are recorded in Matthew 8-9?</a:t>
            </a:r>
          </a:p>
          <a:p>
            <a:pPr lvl="1"/>
            <a:r>
              <a:rPr lang="en-US" dirty="0"/>
              <a:t>Why did Jesus give the reply that He did?</a:t>
            </a:r>
          </a:p>
          <a:p>
            <a:pPr lvl="1"/>
            <a:endParaRPr lang="en-US" dirty="0"/>
          </a:p>
          <a:p>
            <a:endParaRPr lang="en-US" dirty="0"/>
          </a:p>
          <a:p>
            <a:endParaRPr lang="en-US" dirty="0"/>
          </a:p>
        </p:txBody>
      </p:sp>
    </p:spTree>
    <p:extLst>
      <p:ext uri="{BB962C8B-B14F-4D97-AF65-F5344CB8AC3E}">
        <p14:creationId xmlns:p14="http://schemas.microsoft.com/office/powerpoint/2010/main" val="146649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C7D1-3265-B2DC-9A88-14317377C9D4}"/>
              </a:ext>
            </a:extLst>
          </p:cNvPr>
          <p:cNvSpPr>
            <a:spLocks noGrp="1"/>
          </p:cNvSpPr>
          <p:nvPr>
            <p:ph type="title"/>
          </p:nvPr>
        </p:nvSpPr>
        <p:spPr/>
        <p:txBody>
          <a:bodyPr/>
          <a:lstStyle/>
          <a:p>
            <a:r>
              <a:rPr lang="en-US" dirty="0"/>
              <a:t>Tying It Together</a:t>
            </a:r>
          </a:p>
        </p:txBody>
      </p:sp>
      <p:sp>
        <p:nvSpPr>
          <p:cNvPr id="3" name="Content Placeholder 2">
            <a:extLst>
              <a:ext uri="{FF2B5EF4-FFF2-40B4-BE49-F238E27FC236}">
                <a16:creationId xmlns:a16="http://schemas.microsoft.com/office/drawing/2014/main" id="{2AEDC980-9017-DC24-359D-7E010B130C71}"/>
              </a:ext>
            </a:extLst>
          </p:cNvPr>
          <p:cNvSpPr>
            <a:spLocks noGrp="1"/>
          </p:cNvSpPr>
          <p:nvPr>
            <p:ph idx="1"/>
          </p:nvPr>
        </p:nvSpPr>
        <p:spPr/>
        <p:txBody>
          <a:bodyPr>
            <a:normAutofit fontScale="92500" lnSpcReduction="10000"/>
          </a:bodyPr>
          <a:lstStyle/>
          <a:p>
            <a:r>
              <a:rPr lang="en-US" dirty="0"/>
              <a:t>Jesus’s answer to John is based on Isaiah 35:5-6.</a:t>
            </a:r>
          </a:p>
          <a:p>
            <a:r>
              <a:rPr lang="en-US" dirty="0"/>
              <a:t>Matthew began Jesus’s ministry with His Sermon on the Mount, showing Jesus preaching to the poor.</a:t>
            </a:r>
          </a:p>
          <a:p>
            <a:r>
              <a:rPr lang="en-US" dirty="0"/>
              <a:t>Matthew recounted 10 miracles of Jesus, including the six listed in Isaiah 35: (a) leper (8:1-4), (b) palsied servant of the centurion (8:5-13) (c) lame man let down through the roof (9:1-8), (d) raising Jairus’s daughter (9:18-26), (e) blind (9:27-31), and (f) the deaf mute (9:32-33). </a:t>
            </a:r>
          </a:p>
          <a:p>
            <a:r>
              <a:rPr lang="en-US" dirty="0"/>
              <a:t>Our gospel is, manifestly arranged so that the various threads of chapters 4-10 are woven together in 11:2-6. The passage thus interprets 4-10 as a whole: Jesus is the Coming One of John’s preaching, the Messiah of OT prophecy. All of chapters 4-10 is prophecy come to pass.</a:t>
            </a:r>
          </a:p>
        </p:txBody>
      </p:sp>
    </p:spTree>
    <p:extLst>
      <p:ext uri="{BB962C8B-B14F-4D97-AF65-F5344CB8AC3E}">
        <p14:creationId xmlns:p14="http://schemas.microsoft.com/office/powerpoint/2010/main" val="1659417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3987</TotalTime>
  <Words>5766</Words>
  <Application>Microsoft Office PowerPoint</Application>
  <PresentationFormat>Widescreen</PresentationFormat>
  <Paragraphs>280</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Structure of Matthew 11:1–12:50</vt:lpstr>
      <vt:lpstr>Compare the Transitional Statements</vt:lpstr>
      <vt:lpstr>Matthew 11:1</vt:lpstr>
      <vt:lpstr>Jesus and John the Baptist (11:1-19) “Are you the coming One?” (11:2-6)</vt:lpstr>
      <vt:lpstr>Matthew 11:2-3</vt:lpstr>
      <vt:lpstr>Matthew 11:4-5</vt:lpstr>
      <vt:lpstr>Tying It Together</vt:lpstr>
      <vt:lpstr>Matthew 11:6</vt:lpstr>
      <vt:lpstr>Jesus and John the Baptist (11:1-19) “What Did You Go Out to the Wilderness to See?” (11:7-15)</vt:lpstr>
      <vt:lpstr>Matthew 11:7</vt:lpstr>
      <vt:lpstr>Matthew 11:8</vt:lpstr>
      <vt:lpstr>Matthew 11:9</vt:lpstr>
      <vt:lpstr>Matthew 11:10</vt:lpstr>
      <vt:lpstr>Matthew 11:11</vt:lpstr>
      <vt:lpstr>Matthew 11:12</vt:lpstr>
      <vt:lpstr>Two Possible Interpretations</vt:lpstr>
      <vt:lpstr>Matthew 11:13</vt:lpstr>
      <vt:lpstr>Matthew 11:14</vt:lpstr>
      <vt:lpstr>Matthew 11:15</vt:lpstr>
      <vt:lpstr>Structure of Matthew 11:1–12:50</vt:lpstr>
      <vt:lpstr>Jesus and John the Baptist (11:1-19) “To What Shall I Liken This Generation?” (11:16-19)</vt:lpstr>
      <vt:lpstr>Matthew 11:16-17</vt:lpstr>
      <vt:lpstr>The Short Parable</vt:lpstr>
      <vt:lpstr>Matthew 11:18-19</vt:lpstr>
      <vt:lpstr>Wisdom Is Justified by Her Children</vt:lpstr>
      <vt:lpstr>The Verdict of Jesus on the Cities of Galilee (11:20-24)</vt:lpstr>
      <vt:lpstr>PowerPoint Presentation</vt:lpstr>
      <vt:lpstr>Miracles</vt:lpstr>
      <vt:lpstr>Matthew 11:20</vt:lpstr>
      <vt:lpstr>Matthew 11:21</vt:lpstr>
      <vt:lpstr>Matthew 11:22</vt:lpstr>
      <vt:lpstr>Matthew 11:23</vt:lpstr>
      <vt:lpstr>Matthew 11:24</vt:lpstr>
      <vt:lpstr>Thanksgiving, Proclamation, and Invitation (11:25-30)</vt:lpstr>
      <vt:lpstr>Introduction to These Verses</vt:lpstr>
      <vt:lpstr>Matthew 11:25-26</vt:lpstr>
      <vt:lpstr>Why Did Jesus Praise God?</vt:lpstr>
      <vt:lpstr>Making Wise the Simple</vt:lpstr>
      <vt:lpstr>Beware!</vt:lpstr>
      <vt:lpstr>Matthew 11:27</vt:lpstr>
      <vt:lpstr>Matthew 11:28</vt:lpstr>
      <vt:lpstr>Come to Me</vt:lpstr>
      <vt:lpstr>Matthew 11:29</vt:lpstr>
      <vt:lpstr>Jesus View of Himself</vt:lpstr>
      <vt:lpstr>How to Put on the Yoke</vt:lpstr>
      <vt:lpstr>Rest to Your Souls</vt:lpstr>
      <vt:lpstr>Matthew 11:30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16</cp:revision>
  <dcterms:created xsi:type="dcterms:W3CDTF">2022-04-12T15:32:23Z</dcterms:created>
  <dcterms:modified xsi:type="dcterms:W3CDTF">2022-11-16T22:39:55Z</dcterms:modified>
</cp:coreProperties>
</file>