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56" r:id="rId3"/>
    <p:sldId id="357" r:id="rId4"/>
    <p:sldId id="358" r:id="rId5"/>
    <p:sldId id="359" r:id="rId6"/>
    <p:sldId id="360"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801"/>
    <a:srgbClr val="FFD042"/>
    <a:srgbClr val="723736"/>
    <a:srgbClr val="A23C30"/>
    <a:srgbClr val="D5684B"/>
    <a:srgbClr val="1D3D81"/>
    <a:srgbClr val="788945"/>
    <a:srgbClr val="CF4B5E"/>
    <a:srgbClr val="462F29"/>
    <a:srgbClr val="EFD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9A625-9396-4EDE-80BA-70B288378358}" v="11" dt="2022-11-13T19:11:15.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11/13/2022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rgbClr val="FFD042">
              <a:alpha val="41000"/>
            </a:srgbClr>
          </a:solidFill>
          <a:ln w="28575">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11/13/2022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000" b="1" kern="1200">
          <a:solidFill>
            <a:srgbClr val="3A1801"/>
          </a:solidFill>
          <a:effectLst>
            <a:outerShdw blurRad="38100" dist="38100" dir="2700000" algn="tl">
              <a:srgbClr val="000000">
                <a:alpha val="43137"/>
              </a:srgbClr>
            </a:outerShdw>
          </a:effectLst>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7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589D-9AEC-ED13-2672-FB4535C4FFDC}"/>
              </a:ext>
            </a:extLst>
          </p:cNvPr>
          <p:cNvSpPr>
            <a:spLocks noGrp="1"/>
          </p:cNvSpPr>
          <p:nvPr>
            <p:ph type="title"/>
          </p:nvPr>
        </p:nvSpPr>
        <p:spPr/>
        <p:txBody>
          <a:bodyPr/>
          <a:lstStyle/>
          <a:p>
            <a:r>
              <a:rPr lang="en-US" dirty="0"/>
              <a:t>Used His Skills for God</a:t>
            </a:r>
          </a:p>
        </p:txBody>
      </p:sp>
      <p:sp>
        <p:nvSpPr>
          <p:cNvPr id="3" name="Content Placeholder 2">
            <a:extLst>
              <a:ext uri="{FF2B5EF4-FFF2-40B4-BE49-F238E27FC236}">
                <a16:creationId xmlns:a16="http://schemas.microsoft.com/office/drawing/2014/main" id="{CFB15A4B-A5E6-317B-4A61-42DD77B0EB93}"/>
              </a:ext>
            </a:extLst>
          </p:cNvPr>
          <p:cNvSpPr>
            <a:spLocks noGrp="1"/>
          </p:cNvSpPr>
          <p:nvPr>
            <p:ph idx="1"/>
          </p:nvPr>
        </p:nvSpPr>
        <p:spPr/>
        <p:txBody>
          <a:bodyPr/>
          <a:lstStyle/>
          <a:p>
            <a:r>
              <a:rPr lang="en-US" dirty="0"/>
              <a:t>“</a:t>
            </a:r>
            <a:r>
              <a:rPr lang="en-US" dirty="0" err="1"/>
              <a:t>Belazel</a:t>
            </a:r>
            <a:r>
              <a:rPr lang="en-US" dirty="0"/>
              <a:t> has been gifted by God so that he is a man capable of bringing artistic ideals to life with his own hands, and leading others to join him in constructing a suitable dwelling place for God. This is not just learning, but a supernatural gifting. He has been filled with the Spirit of God, gifted in craftsmanship, and given the ability to teach others and to do the same. </a:t>
            </a:r>
            <a:r>
              <a:rPr lang="en-US" dirty="0">
                <a:solidFill>
                  <a:srgbClr val="3A1801"/>
                </a:solidFill>
                <a:latin typeface="+mj-lt"/>
              </a:rPr>
              <a:t>And by using his gift, he is going to create a dwelling place for God</a:t>
            </a:r>
            <a:r>
              <a:rPr lang="en-US" dirty="0"/>
              <a:t>” (Eric Stillman, “The Power of One Life: Bezalel: You Are Gifted by God,” https://www.newlife-ct.org/sermons/sermon/2013-06-30/bezalel:-you-are-gifted-by-god).</a:t>
            </a:r>
          </a:p>
          <a:p>
            <a:endParaRPr lang="en-US" dirty="0"/>
          </a:p>
        </p:txBody>
      </p:sp>
    </p:spTree>
    <p:extLst>
      <p:ext uri="{BB962C8B-B14F-4D97-AF65-F5344CB8AC3E}">
        <p14:creationId xmlns:p14="http://schemas.microsoft.com/office/powerpoint/2010/main" val="78193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CAD4-0E3C-7D5B-7588-5873902AEF5D}"/>
              </a:ext>
            </a:extLst>
          </p:cNvPr>
          <p:cNvSpPr>
            <a:spLocks noGrp="1"/>
          </p:cNvSpPr>
          <p:nvPr>
            <p:ph type="title"/>
          </p:nvPr>
        </p:nvSpPr>
        <p:spPr/>
        <p:txBody>
          <a:bodyPr/>
          <a:lstStyle/>
          <a:p>
            <a:r>
              <a:rPr lang="en-US" dirty="0"/>
              <a:t>God Does Not Give All of Us the Same Gifts</a:t>
            </a:r>
          </a:p>
        </p:txBody>
      </p:sp>
      <p:sp>
        <p:nvSpPr>
          <p:cNvPr id="3" name="Content Placeholder 2">
            <a:extLst>
              <a:ext uri="{FF2B5EF4-FFF2-40B4-BE49-F238E27FC236}">
                <a16:creationId xmlns:a16="http://schemas.microsoft.com/office/drawing/2014/main" id="{58B2CE90-FEEC-671B-C8A1-593E486CC514}"/>
              </a:ext>
            </a:extLst>
          </p:cNvPr>
          <p:cNvSpPr>
            <a:spLocks noGrp="1"/>
          </p:cNvSpPr>
          <p:nvPr>
            <p:ph idx="1"/>
          </p:nvPr>
        </p:nvSpPr>
        <p:spPr/>
        <p:txBody>
          <a:bodyPr/>
          <a:lstStyle/>
          <a:p>
            <a:r>
              <a:rPr lang="en-US" dirty="0"/>
              <a:t>Do not be hard on yourself if your skills are not in books. God did not give those skills to everyone.</a:t>
            </a:r>
          </a:p>
          <a:p>
            <a:r>
              <a:rPr lang="en-US" dirty="0"/>
              <a:t>Think of skills so desperately needed that make our world function</a:t>
            </a:r>
          </a:p>
        </p:txBody>
      </p:sp>
    </p:spTree>
    <p:extLst>
      <p:ext uri="{BB962C8B-B14F-4D97-AF65-F5344CB8AC3E}">
        <p14:creationId xmlns:p14="http://schemas.microsoft.com/office/powerpoint/2010/main" val="342863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3A71558-18FA-EBB5-C1E5-805B19DAE46E}"/>
              </a:ext>
            </a:extLst>
          </p:cNvPr>
          <p:cNvSpPr/>
          <p:nvPr/>
        </p:nvSpPr>
        <p:spPr>
          <a:xfrm>
            <a:off x="0" y="0"/>
            <a:ext cx="12192000" cy="6858000"/>
          </a:xfrm>
          <a:prstGeom prst="roundRect">
            <a:avLst/>
          </a:prstGeom>
          <a:solidFill>
            <a:srgbClr val="FFD042">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D042"/>
              </a:solidFill>
            </a:endParaRPr>
          </a:p>
        </p:txBody>
      </p:sp>
      <p:sp>
        <p:nvSpPr>
          <p:cNvPr id="2" name="TextBox 1">
            <a:extLst>
              <a:ext uri="{FF2B5EF4-FFF2-40B4-BE49-F238E27FC236}">
                <a16:creationId xmlns:a16="http://schemas.microsoft.com/office/drawing/2014/main" id="{398860F9-04E9-4745-2F3C-8712ABAA4139}"/>
              </a:ext>
            </a:extLst>
          </p:cNvPr>
          <p:cNvSpPr txBox="1"/>
          <p:nvPr/>
        </p:nvSpPr>
        <p:spPr>
          <a:xfrm>
            <a:off x="609600" y="1625605"/>
            <a:ext cx="5486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Carpentry (framing, trim, remodeling, dry wall, painting)</a:t>
            </a:r>
          </a:p>
          <a:p>
            <a:pPr marL="285750" indent="-285750">
              <a:buFont typeface="Arial" panose="020B0604020202020204" pitchFamily="34" charset="0"/>
              <a:buChar char="•"/>
            </a:pPr>
            <a:r>
              <a:rPr lang="en-US" sz="2400" dirty="0"/>
              <a:t>Steelworkers</a:t>
            </a:r>
          </a:p>
          <a:p>
            <a:pPr marL="285750" indent="-285750">
              <a:buFont typeface="Arial" panose="020B0604020202020204" pitchFamily="34" charset="0"/>
              <a:buChar char="•"/>
            </a:pPr>
            <a:r>
              <a:rPr lang="en-US" sz="2400" dirty="0"/>
              <a:t>Electricians</a:t>
            </a:r>
          </a:p>
          <a:p>
            <a:pPr marL="742950" lvl="1" indent="-285750">
              <a:buFont typeface="Arial" panose="020B0604020202020204" pitchFamily="34" charset="0"/>
              <a:buChar char="•"/>
            </a:pPr>
            <a:r>
              <a:rPr lang="en-US" sz="2400" dirty="0"/>
              <a:t>Some of the men who work on the poles maintaining our electric grid are very well paid.</a:t>
            </a:r>
          </a:p>
          <a:p>
            <a:pPr marL="285750" indent="-285750">
              <a:buFont typeface="Arial" panose="020B0604020202020204" pitchFamily="34" charset="0"/>
              <a:buChar char="•"/>
            </a:pPr>
            <a:r>
              <a:rPr lang="en-US" sz="2400" dirty="0"/>
              <a:t>Plumbing</a:t>
            </a:r>
          </a:p>
          <a:p>
            <a:pPr marL="285750" indent="-285750">
              <a:buFont typeface="Arial" panose="020B0604020202020204" pitchFamily="34" charset="0"/>
              <a:buChar char="•"/>
            </a:pPr>
            <a:r>
              <a:rPr lang="en-US" sz="2400" dirty="0"/>
              <a:t>Landscaping</a:t>
            </a:r>
          </a:p>
          <a:p>
            <a:pPr marL="285750" indent="-285750">
              <a:buFont typeface="Arial" panose="020B0604020202020204" pitchFamily="34" charset="0"/>
              <a:buChar char="•"/>
            </a:pPr>
            <a:r>
              <a:rPr lang="en-US" sz="2400" dirty="0"/>
              <a:t>Surveying </a:t>
            </a:r>
          </a:p>
          <a:p>
            <a:pPr marL="285750" indent="-285750">
              <a:buFont typeface="Arial" panose="020B0604020202020204" pitchFamily="34" charset="0"/>
              <a:buChar char="•"/>
            </a:pPr>
            <a:r>
              <a:rPr lang="en-US" sz="2400" dirty="0"/>
              <a:t>Automobile mechanics and body work</a:t>
            </a:r>
          </a:p>
          <a:p>
            <a:pPr marL="285750" indent="-285750">
              <a:buFont typeface="Arial" panose="020B0604020202020204" pitchFamily="34" charset="0"/>
              <a:buChar char="•"/>
            </a:pPr>
            <a:r>
              <a:rPr lang="en-US" sz="2400" dirty="0"/>
              <a:t>Small engine repair</a:t>
            </a:r>
          </a:p>
        </p:txBody>
      </p:sp>
      <p:sp>
        <p:nvSpPr>
          <p:cNvPr id="3" name="TextBox 2">
            <a:extLst>
              <a:ext uri="{FF2B5EF4-FFF2-40B4-BE49-F238E27FC236}">
                <a16:creationId xmlns:a16="http://schemas.microsoft.com/office/drawing/2014/main" id="{EF61BCEF-D9F9-AC40-4C9E-40C79EE8F194}"/>
              </a:ext>
            </a:extLst>
          </p:cNvPr>
          <p:cNvSpPr txBox="1"/>
          <p:nvPr/>
        </p:nvSpPr>
        <p:spPr>
          <a:xfrm>
            <a:off x="6317673" y="1625605"/>
            <a:ext cx="535709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Transportation (truck drivers, bus drivers, etc.)</a:t>
            </a:r>
          </a:p>
          <a:p>
            <a:pPr marL="285750" indent="-285750">
              <a:buFont typeface="Arial" panose="020B0604020202020204" pitchFamily="34" charset="0"/>
              <a:buChar char="•"/>
            </a:pPr>
            <a:r>
              <a:rPr lang="en-US" sz="2400" dirty="0"/>
              <a:t>Cooks and other restaurant personnel (waiters)</a:t>
            </a:r>
          </a:p>
          <a:p>
            <a:pPr marL="285750" indent="-285750">
              <a:buFont typeface="Arial" panose="020B0604020202020204" pitchFamily="34" charset="0"/>
              <a:buChar char="•"/>
            </a:pPr>
            <a:r>
              <a:rPr lang="en-US" sz="2400" dirty="0"/>
              <a:t>Tree removal</a:t>
            </a:r>
          </a:p>
          <a:p>
            <a:pPr marL="285750" indent="-285750">
              <a:buFont typeface="Arial" panose="020B0604020202020204" pitchFamily="34" charset="0"/>
              <a:buChar char="•"/>
            </a:pPr>
            <a:r>
              <a:rPr lang="en-US" sz="2400" dirty="0"/>
              <a:t>Unskilled labor (garbage men, road crews</a:t>
            </a:r>
          </a:p>
          <a:p>
            <a:pPr marL="285750" indent="-285750">
              <a:buFont typeface="Arial" panose="020B0604020202020204" pitchFamily="34" charset="0"/>
              <a:buChar char="•"/>
            </a:pPr>
            <a:r>
              <a:rPr lang="en-US" sz="2400" dirty="0"/>
              <a:t>Military services can teach you hundreds of different skills</a:t>
            </a:r>
          </a:p>
          <a:p>
            <a:pPr marL="285750" indent="-285750">
              <a:buFont typeface="Arial" panose="020B0604020202020204" pitchFamily="34" charset="0"/>
              <a:buChar char="•"/>
            </a:pPr>
            <a:r>
              <a:rPr lang="en-US" sz="2400" dirty="0"/>
              <a:t>Policemen (forensic, detective, speed enforcement, etc.)</a:t>
            </a:r>
          </a:p>
        </p:txBody>
      </p:sp>
      <p:sp>
        <p:nvSpPr>
          <p:cNvPr id="4" name="TextBox 3">
            <a:extLst>
              <a:ext uri="{FF2B5EF4-FFF2-40B4-BE49-F238E27FC236}">
                <a16:creationId xmlns:a16="http://schemas.microsoft.com/office/drawing/2014/main" id="{4C26B25B-4A15-DBF5-E62F-88F383FF398E}"/>
              </a:ext>
            </a:extLst>
          </p:cNvPr>
          <p:cNvSpPr txBox="1"/>
          <p:nvPr/>
        </p:nvSpPr>
        <p:spPr>
          <a:xfrm>
            <a:off x="1293091" y="489527"/>
            <a:ext cx="9707418" cy="923330"/>
          </a:xfrm>
          <a:prstGeom prst="rect">
            <a:avLst/>
          </a:prstGeom>
          <a:noFill/>
        </p:spPr>
        <p:txBody>
          <a:bodyPr wrap="square" rtlCol="0">
            <a:spAutoFit/>
          </a:bodyPr>
          <a:lstStyle/>
          <a:p>
            <a:pPr algn="ctr"/>
            <a:r>
              <a:rPr lang="en-US" sz="5400" dirty="0">
                <a:solidFill>
                  <a:srgbClr val="3A1801"/>
                </a:solidFill>
              </a:rPr>
              <a:t>America’s Skilled Workforces</a:t>
            </a:r>
          </a:p>
        </p:txBody>
      </p:sp>
    </p:spTree>
    <p:extLst>
      <p:ext uri="{BB962C8B-B14F-4D97-AF65-F5344CB8AC3E}">
        <p14:creationId xmlns:p14="http://schemas.microsoft.com/office/powerpoint/2010/main" val="295175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23DF3-F2C7-AC86-E005-35650E235917}"/>
              </a:ext>
            </a:extLst>
          </p:cNvPr>
          <p:cNvSpPr>
            <a:spLocks noGrp="1"/>
          </p:cNvSpPr>
          <p:nvPr>
            <p:ph type="title"/>
          </p:nvPr>
        </p:nvSpPr>
        <p:spPr/>
        <p:txBody>
          <a:bodyPr/>
          <a:lstStyle/>
          <a:p>
            <a:r>
              <a:rPr lang="en-US" dirty="0"/>
              <a:t>II. Essential Character Traits</a:t>
            </a:r>
          </a:p>
        </p:txBody>
      </p:sp>
      <p:pic>
        <p:nvPicPr>
          <p:cNvPr id="5122" name="Picture 2" descr="New Report On School, Work, And Durable Human Skills">
            <a:extLst>
              <a:ext uri="{FF2B5EF4-FFF2-40B4-BE49-F238E27FC236}">
                <a16:creationId xmlns:a16="http://schemas.microsoft.com/office/drawing/2014/main" id="{EF10E3E4-54AC-0E0C-D02F-2FC0C2C26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910" y="1784547"/>
            <a:ext cx="7610180" cy="507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85D2-E200-03C4-EE73-316136F50A82}"/>
              </a:ext>
            </a:extLst>
          </p:cNvPr>
          <p:cNvSpPr>
            <a:spLocks noGrp="1"/>
          </p:cNvSpPr>
          <p:nvPr>
            <p:ph type="title"/>
          </p:nvPr>
        </p:nvSpPr>
        <p:spPr/>
        <p:txBody>
          <a:bodyPr/>
          <a:lstStyle/>
          <a:p>
            <a:r>
              <a:rPr lang="en-US" dirty="0"/>
              <a:t>A. Honesty</a:t>
            </a:r>
          </a:p>
        </p:txBody>
      </p:sp>
      <p:sp>
        <p:nvSpPr>
          <p:cNvPr id="3" name="Content Placeholder 2">
            <a:extLst>
              <a:ext uri="{FF2B5EF4-FFF2-40B4-BE49-F238E27FC236}">
                <a16:creationId xmlns:a16="http://schemas.microsoft.com/office/drawing/2014/main" id="{C96A8E04-F728-AF73-ABC2-505EBC578AC5}"/>
              </a:ext>
            </a:extLst>
          </p:cNvPr>
          <p:cNvSpPr>
            <a:spLocks noGrp="1"/>
          </p:cNvSpPr>
          <p:nvPr>
            <p:ph idx="1"/>
          </p:nvPr>
        </p:nvSpPr>
        <p:spPr>
          <a:xfrm>
            <a:off x="838200" y="1825625"/>
            <a:ext cx="10515600" cy="4667250"/>
          </a:xfrm>
        </p:spPr>
        <p:txBody>
          <a:bodyPr>
            <a:normAutofit fontScale="92500" lnSpcReduction="20000"/>
          </a:bodyPr>
          <a:lstStyle/>
          <a:p>
            <a:r>
              <a:rPr lang="en-US" dirty="0"/>
              <a:t>He had gold and silver entrusted him that had been donated by the people for the construction of the Tabernacle. He had to be trustworthy.</a:t>
            </a:r>
          </a:p>
          <a:p>
            <a:pPr lvl="1"/>
            <a:r>
              <a:rPr lang="en-US" dirty="0"/>
              <a:t>Exodus 38:21-31 lists the materials used in the construction of the tabernacle, necessarily entrusted to the hands of Bezalel and </a:t>
            </a:r>
            <a:r>
              <a:rPr lang="en-US" dirty="0" err="1"/>
              <a:t>Aholiab</a:t>
            </a:r>
            <a:r>
              <a:rPr lang="en-US" dirty="0"/>
              <a:t>:</a:t>
            </a:r>
          </a:p>
          <a:p>
            <a:pPr lvl="2"/>
            <a:r>
              <a:rPr lang="en-US" sz="2600" dirty="0"/>
              <a:t>Gold: 29 talents, 730 shekels.</a:t>
            </a:r>
          </a:p>
          <a:p>
            <a:pPr lvl="2"/>
            <a:r>
              <a:rPr lang="en-US" sz="2600" dirty="0"/>
              <a:t>Silver: 100 talents, 1775 shekels.</a:t>
            </a:r>
          </a:p>
          <a:p>
            <a:r>
              <a:rPr lang="en-US" dirty="0"/>
              <a:t>“This is the inventory of the tabernacle, the tabernacle of the Testimony, which was counted according to the commandment of Moses, for the service of the Levites, by the hand of </a:t>
            </a:r>
            <a:r>
              <a:rPr lang="en-US" dirty="0" err="1"/>
              <a:t>Ithamar</a:t>
            </a:r>
            <a:r>
              <a:rPr lang="en-US" dirty="0"/>
              <a:t>, son of Aaron the priest. Bezalel the son of Uri, the son of </a:t>
            </a:r>
            <a:r>
              <a:rPr lang="en-US" dirty="0" err="1"/>
              <a:t>Hur</a:t>
            </a:r>
            <a:r>
              <a:rPr lang="en-US" dirty="0"/>
              <a:t>, of the tribe of Judah, made all that the </a:t>
            </a:r>
            <a:r>
              <a:rPr lang="en-US" cap="small" dirty="0"/>
              <a:t>Lord</a:t>
            </a:r>
            <a:r>
              <a:rPr lang="en-US" dirty="0"/>
              <a:t> had commanded Moses” (Exod. 38:21-22).</a:t>
            </a:r>
          </a:p>
          <a:p>
            <a:r>
              <a:rPr lang="en-US" dirty="0"/>
              <a:t>Men who work in skilled trades are also required to be honest. Embezzlement and other forms of stealing lead to imprisonment.</a:t>
            </a:r>
          </a:p>
        </p:txBody>
      </p:sp>
    </p:spTree>
    <p:extLst>
      <p:ext uri="{BB962C8B-B14F-4D97-AF65-F5344CB8AC3E}">
        <p14:creationId xmlns:p14="http://schemas.microsoft.com/office/powerpoint/2010/main" val="18211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7D6B-F9C7-ECEE-E47B-A0D5DDDD9045}"/>
              </a:ext>
            </a:extLst>
          </p:cNvPr>
          <p:cNvSpPr>
            <a:spLocks noGrp="1"/>
          </p:cNvSpPr>
          <p:nvPr>
            <p:ph type="title"/>
          </p:nvPr>
        </p:nvSpPr>
        <p:spPr/>
        <p:txBody>
          <a:bodyPr/>
          <a:lstStyle/>
          <a:p>
            <a:r>
              <a:rPr lang="en-US" dirty="0"/>
              <a:t>B. Self-Discipline</a:t>
            </a:r>
          </a:p>
        </p:txBody>
      </p:sp>
      <p:sp>
        <p:nvSpPr>
          <p:cNvPr id="3" name="Content Placeholder 2">
            <a:extLst>
              <a:ext uri="{FF2B5EF4-FFF2-40B4-BE49-F238E27FC236}">
                <a16:creationId xmlns:a16="http://schemas.microsoft.com/office/drawing/2014/main" id="{92719FF9-3C77-E6AB-77AA-5A7BCA061A89}"/>
              </a:ext>
            </a:extLst>
          </p:cNvPr>
          <p:cNvSpPr>
            <a:spLocks noGrp="1"/>
          </p:cNvSpPr>
          <p:nvPr>
            <p:ph idx="1"/>
          </p:nvPr>
        </p:nvSpPr>
        <p:spPr/>
        <p:txBody>
          <a:bodyPr>
            <a:normAutofit fontScale="92500" lnSpcReduction="10000"/>
          </a:bodyPr>
          <a:lstStyle/>
          <a:p>
            <a:r>
              <a:rPr lang="en-US" dirty="0"/>
              <a:t>“Go to the ant, you sluggard! Consider her ways and be wise, Which, having no captain, Overseer or ruler, Provides her supplies in the summer, And gathers her food in the harvest” (Prov. 6:6-8).</a:t>
            </a:r>
          </a:p>
          <a:p>
            <a:r>
              <a:rPr lang="en-US" dirty="0"/>
              <a:t>To be a skilled craftsman working on the job requires self-discipline. I do not want to have to stand and watch every worker who builds my house to be sure he arrives on time and does his work in a timely fashion. Instead, we pay him by the job and if he can get it done faster than other contractors, he can make more money.</a:t>
            </a:r>
          </a:p>
          <a:p>
            <a:r>
              <a:rPr lang="en-US" dirty="0"/>
              <a:t>Parents who allow their children to stay up till the wee hours of the morning playing games and watching TV and then allow them to sleep till noon are hurting their children. I don’t know any companies looking for this kind of laborer.</a:t>
            </a:r>
          </a:p>
        </p:txBody>
      </p:sp>
    </p:spTree>
    <p:extLst>
      <p:ext uri="{BB962C8B-B14F-4D97-AF65-F5344CB8AC3E}">
        <p14:creationId xmlns:p14="http://schemas.microsoft.com/office/powerpoint/2010/main" val="34918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E845-B031-9B88-16B6-0DCA0885C1D8}"/>
              </a:ext>
            </a:extLst>
          </p:cNvPr>
          <p:cNvSpPr>
            <a:spLocks noGrp="1"/>
          </p:cNvSpPr>
          <p:nvPr>
            <p:ph type="title"/>
          </p:nvPr>
        </p:nvSpPr>
        <p:spPr/>
        <p:txBody>
          <a:bodyPr/>
          <a:lstStyle/>
          <a:p>
            <a:r>
              <a:rPr lang="en-US" dirty="0"/>
              <a:t>No Room for a Procrastinator</a:t>
            </a:r>
          </a:p>
        </p:txBody>
      </p:sp>
      <p:sp>
        <p:nvSpPr>
          <p:cNvPr id="3" name="Content Placeholder 2">
            <a:extLst>
              <a:ext uri="{FF2B5EF4-FFF2-40B4-BE49-F238E27FC236}">
                <a16:creationId xmlns:a16="http://schemas.microsoft.com/office/drawing/2014/main" id="{06AF690E-101C-2A43-0CFD-ED70A64D8F9C}"/>
              </a:ext>
            </a:extLst>
          </p:cNvPr>
          <p:cNvSpPr>
            <a:spLocks noGrp="1"/>
          </p:cNvSpPr>
          <p:nvPr>
            <p:ph idx="1"/>
          </p:nvPr>
        </p:nvSpPr>
        <p:spPr/>
        <p:txBody>
          <a:bodyPr>
            <a:normAutofit fontScale="92500" lnSpcReduction="10000"/>
          </a:bodyPr>
          <a:lstStyle/>
          <a:p>
            <a:r>
              <a:rPr lang="en-US" dirty="0"/>
              <a:t>Bezalel had to build the Tabernacle in six months.</a:t>
            </a:r>
          </a:p>
          <a:p>
            <a:pPr lvl="1"/>
            <a:r>
              <a:rPr lang="en-US" dirty="0" err="1"/>
              <a:t>Israzel</a:t>
            </a:r>
            <a:r>
              <a:rPr lang="en-US" dirty="0"/>
              <a:t> left Egypt on the 14</a:t>
            </a:r>
            <a:r>
              <a:rPr lang="en-US" baseline="30000" dirty="0"/>
              <a:t>th</a:t>
            </a:r>
            <a:r>
              <a:rPr lang="en-US" dirty="0"/>
              <a:t> day of the first month.</a:t>
            </a:r>
          </a:p>
          <a:p>
            <a:pPr lvl="1"/>
            <a:r>
              <a:rPr lang="en-US" dirty="0"/>
              <a:t>Bezalel got his assignment in the sixth month and the job had to be completed by the 14</a:t>
            </a:r>
            <a:r>
              <a:rPr lang="en-US" baseline="30000" dirty="0"/>
              <a:t>th</a:t>
            </a:r>
            <a:r>
              <a:rPr lang="en-US" dirty="0"/>
              <a:t> day of the first month of the second year (Num. 10:11).</a:t>
            </a:r>
          </a:p>
          <a:p>
            <a:r>
              <a:rPr lang="en-US" dirty="0"/>
              <a:t>Scott and James were talking about the construction project of adding of new lanes to interstate highway I-635 and I-35 in downtown Dallas, Texas. The constructor was promised somewhere between $500,000 and $1,000,000 dollars a day for completing the project ahead of schedule.</a:t>
            </a:r>
          </a:p>
          <a:p>
            <a:r>
              <a:rPr lang="en-US" dirty="0"/>
              <a:t>Such incentives are frequently added to contracts and emphasize the need for such character traits as self-discipline. One worker not getting his work done in a timely fashion can cost the contractor big bucks!</a:t>
            </a:r>
          </a:p>
        </p:txBody>
      </p:sp>
    </p:spTree>
    <p:extLst>
      <p:ext uri="{BB962C8B-B14F-4D97-AF65-F5344CB8AC3E}">
        <p14:creationId xmlns:p14="http://schemas.microsoft.com/office/powerpoint/2010/main" val="14458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6039-A04F-34F2-B1D6-9CBE3613C248}"/>
              </a:ext>
            </a:extLst>
          </p:cNvPr>
          <p:cNvSpPr>
            <a:spLocks noGrp="1"/>
          </p:cNvSpPr>
          <p:nvPr>
            <p:ph type="title"/>
          </p:nvPr>
        </p:nvSpPr>
        <p:spPr/>
        <p:txBody>
          <a:bodyPr/>
          <a:lstStyle/>
          <a:p>
            <a:r>
              <a:rPr lang="en-US" dirty="0"/>
              <a:t>C. Diligence</a:t>
            </a:r>
          </a:p>
        </p:txBody>
      </p:sp>
      <p:sp>
        <p:nvSpPr>
          <p:cNvPr id="3" name="Content Placeholder 2">
            <a:extLst>
              <a:ext uri="{FF2B5EF4-FFF2-40B4-BE49-F238E27FC236}">
                <a16:creationId xmlns:a16="http://schemas.microsoft.com/office/drawing/2014/main" id="{EC7E9622-A886-6B95-25A1-F3E38DF2957B}"/>
              </a:ext>
            </a:extLst>
          </p:cNvPr>
          <p:cNvSpPr>
            <a:spLocks noGrp="1"/>
          </p:cNvSpPr>
          <p:nvPr>
            <p:ph idx="1"/>
          </p:nvPr>
        </p:nvSpPr>
        <p:spPr/>
        <p:txBody>
          <a:bodyPr/>
          <a:lstStyle/>
          <a:p>
            <a:r>
              <a:rPr lang="en-US" dirty="0"/>
              <a:t>Bezalel could not sleep till noon, get up and work two or three hours and call it a day.</a:t>
            </a:r>
          </a:p>
          <a:p>
            <a:pPr lvl="1"/>
            <a:r>
              <a:rPr lang="en-US" dirty="0"/>
              <a:t>“How long will you slumber, O sluggard? When will you rise from your sleep? A little sleep, a little slumber, A little folding of the hands to sleep— So shall your poverty come on you like a prowler, And your need like an armed man” (Prov. 6:9-11).</a:t>
            </a:r>
          </a:p>
          <a:p>
            <a:pPr lvl="1"/>
            <a:r>
              <a:rPr lang="en-US" dirty="0"/>
              <a:t>“The person who labors, labors for himself, For his hungry mouth drives him on” (Prov. 16:26).</a:t>
            </a:r>
          </a:p>
        </p:txBody>
      </p:sp>
    </p:spTree>
    <p:extLst>
      <p:ext uri="{BB962C8B-B14F-4D97-AF65-F5344CB8AC3E}">
        <p14:creationId xmlns:p14="http://schemas.microsoft.com/office/powerpoint/2010/main" val="20381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695A-7F65-F8E3-C58C-7889999E19E4}"/>
              </a:ext>
            </a:extLst>
          </p:cNvPr>
          <p:cNvSpPr>
            <a:spLocks noGrp="1"/>
          </p:cNvSpPr>
          <p:nvPr>
            <p:ph type="title"/>
          </p:nvPr>
        </p:nvSpPr>
        <p:spPr/>
        <p:txBody>
          <a:bodyPr/>
          <a:lstStyle/>
          <a:p>
            <a:r>
              <a:rPr lang="en-US" dirty="0"/>
              <a:t>D. Aspiration for Excellence</a:t>
            </a:r>
          </a:p>
        </p:txBody>
      </p:sp>
      <p:sp>
        <p:nvSpPr>
          <p:cNvPr id="3" name="Content Placeholder 2">
            <a:extLst>
              <a:ext uri="{FF2B5EF4-FFF2-40B4-BE49-F238E27FC236}">
                <a16:creationId xmlns:a16="http://schemas.microsoft.com/office/drawing/2014/main" id="{75340B31-F0F4-E93F-CA52-B9D70A7CF870}"/>
              </a:ext>
            </a:extLst>
          </p:cNvPr>
          <p:cNvSpPr>
            <a:spLocks noGrp="1"/>
          </p:cNvSpPr>
          <p:nvPr>
            <p:ph idx="1"/>
          </p:nvPr>
        </p:nvSpPr>
        <p:spPr/>
        <p:txBody>
          <a:bodyPr/>
          <a:lstStyle/>
          <a:p>
            <a:r>
              <a:rPr lang="en-US" dirty="0"/>
              <a:t>“A lazy man buries his hand in the bowl, And will not so much as bring it to his mouth again” (Prov. 19:24; cf. 26:15).</a:t>
            </a:r>
          </a:p>
          <a:p>
            <a:r>
              <a:rPr lang="en-US" dirty="0"/>
              <a:t>No one wants a product that is not well built, that is sloppy.</a:t>
            </a:r>
          </a:p>
        </p:txBody>
      </p:sp>
    </p:spTree>
    <p:extLst>
      <p:ext uri="{BB962C8B-B14F-4D97-AF65-F5344CB8AC3E}">
        <p14:creationId xmlns:p14="http://schemas.microsoft.com/office/powerpoint/2010/main" val="251629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6D7B-2194-BF5E-A07A-5475FD410F83}"/>
              </a:ext>
            </a:extLst>
          </p:cNvPr>
          <p:cNvSpPr>
            <a:spLocks noGrp="1"/>
          </p:cNvSpPr>
          <p:nvPr>
            <p:ph type="title"/>
          </p:nvPr>
        </p:nvSpPr>
        <p:spPr/>
        <p:txBody>
          <a:bodyPr/>
          <a:lstStyle/>
          <a:p>
            <a:r>
              <a:rPr lang="en-US" dirty="0"/>
              <a:t>III. Appreciate America’s Skilled Tradesmen</a:t>
            </a:r>
          </a:p>
        </p:txBody>
      </p:sp>
      <p:pic>
        <p:nvPicPr>
          <p:cNvPr id="6146" name="Picture 2" descr="Skilled Trades / Skilled Trades">
            <a:extLst>
              <a:ext uri="{FF2B5EF4-FFF2-40B4-BE49-F238E27FC236}">
                <a16:creationId xmlns:a16="http://schemas.microsoft.com/office/drawing/2014/main" id="{F40ABB85-0249-527B-8544-480E7C596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436" y="1933477"/>
            <a:ext cx="9037128" cy="475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Bezalel and Oholiab's Work—Seen Only By a Few | Study">
            <a:extLst>
              <a:ext uri="{FF2B5EF4-FFF2-40B4-BE49-F238E27FC236}">
                <a16:creationId xmlns:a16="http://schemas.microsoft.com/office/drawing/2014/main" id="{E547446D-025C-35E4-A34D-BA4E2AA86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7" r="8399"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C6AFAF-3EC1-050A-B2F1-2CA0E690B11B}"/>
              </a:ext>
            </a:extLst>
          </p:cNvPr>
          <p:cNvSpPr txBox="1"/>
          <p:nvPr/>
        </p:nvSpPr>
        <p:spPr>
          <a:xfrm>
            <a:off x="4073236" y="273377"/>
            <a:ext cx="5172364" cy="1200329"/>
          </a:xfrm>
          <a:prstGeom prst="rect">
            <a:avLst/>
          </a:prstGeom>
          <a:noFill/>
        </p:spPr>
        <p:txBody>
          <a:bodyPr wrap="square" rtlCol="0">
            <a:spAutoFit/>
          </a:bodyPr>
          <a:lstStyle/>
          <a:p>
            <a:pPr algn="ctr"/>
            <a:r>
              <a:rPr lang="en-US" sz="3600" dirty="0">
                <a:solidFill>
                  <a:schemeClr val="bg1"/>
                </a:solidFill>
              </a:rPr>
              <a:t>What Do You Know about Bezalel?</a:t>
            </a:r>
          </a:p>
        </p:txBody>
      </p:sp>
    </p:spTree>
    <p:extLst>
      <p:ext uri="{BB962C8B-B14F-4D97-AF65-F5344CB8AC3E}">
        <p14:creationId xmlns:p14="http://schemas.microsoft.com/office/powerpoint/2010/main" val="34673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BB13-780E-5DAA-4863-E57FC85D2C89}"/>
              </a:ext>
            </a:extLst>
          </p:cNvPr>
          <p:cNvSpPr>
            <a:spLocks noGrp="1"/>
          </p:cNvSpPr>
          <p:nvPr>
            <p:ph type="title"/>
          </p:nvPr>
        </p:nvSpPr>
        <p:spPr/>
        <p:txBody>
          <a:bodyPr/>
          <a:lstStyle/>
          <a:p>
            <a:r>
              <a:rPr lang="en-US" dirty="0"/>
              <a:t>It Takes All of Us Working Together</a:t>
            </a:r>
          </a:p>
        </p:txBody>
      </p:sp>
      <p:sp>
        <p:nvSpPr>
          <p:cNvPr id="3" name="Content Placeholder 2">
            <a:extLst>
              <a:ext uri="{FF2B5EF4-FFF2-40B4-BE49-F238E27FC236}">
                <a16:creationId xmlns:a16="http://schemas.microsoft.com/office/drawing/2014/main" id="{516C20C6-7AC6-A72F-5C2F-8F689944B4D4}"/>
              </a:ext>
            </a:extLst>
          </p:cNvPr>
          <p:cNvSpPr>
            <a:spLocks noGrp="1"/>
          </p:cNvSpPr>
          <p:nvPr>
            <p:ph idx="1"/>
          </p:nvPr>
        </p:nvSpPr>
        <p:spPr/>
        <p:txBody>
          <a:bodyPr>
            <a:normAutofit fontScale="85000" lnSpcReduction="20000"/>
          </a:bodyPr>
          <a:lstStyle/>
          <a:p>
            <a:r>
              <a:rPr lang="en-US" dirty="0"/>
              <a:t>Paul compared the local church to a physical body and emphasized the different contributions each part of the body made to the functioning of the body (1 Cor. 12:14-31).</a:t>
            </a:r>
          </a:p>
          <a:p>
            <a:r>
              <a:rPr lang="en-US" dirty="0"/>
              <a:t>There are men and women who make great contributions to our local work who may never (or rarely) stand before a class to teach. I speak of . . .</a:t>
            </a:r>
          </a:p>
          <a:p>
            <a:pPr lvl="1"/>
            <a:r>
              <a:rPr lang="en-US" dirty="0"/>
              <a:t>Project managers</a:t>
            </a:r>
          </a:p>
          <a:p>
            <a:pPr lvl="1"/>
            <a:r>
              <a:rPr lang="en-US" dirty="0"/>
              <a:t>Carpenters</a:t>
            </a:r>
          </a:p>
          <a:p>
            <a:pPr lvl="1"/>
            <a:r>
              <a:rPr lang="en-US" dirty="0"/>
              <a:t>Electricians</a:t>
            </a:r>
          </a:p>
          <a:p>
            <a:pPr lvl="1"/>
            <a:r>
              <a:rPr lang="en-US" dirty="0"/>
              <a:t>Plumbers</a:t>
            </a:r>
          </a:p>
          <a:p>
            <a:pPr lvl="1"/>
            <a:r>
              <a:rPr lang="en-US" dirty="0"/>
              <a:t>Men with computer skills</a:t>
            </a:r>
          </a:p>
          <a:p>
            <a:pPr lvl="1"/>
            <a:r>
              <a:rPr lang="en-US" dirty="0"/>
              <a:t>Audio/video technicians</a:t>
            </a:r>
          </a:p>
          <a:p>
            <a:pPr lvl="1"/>
            <a:r>
              <a:rPr lang="en-US" dirty="0"/>
              <a:t>Those who cook and prepare the communion</a:t>
            </a:r>
          </a:p>
          <a:p>
            <a:pPr lvl="1"/>
            <a:r>
              <a:rPr lang="en-US" dirty="0"/>
              <a:t>Those who work so hard to have an annual VBS</a:t>
            </a:r>
          </a:p>
          <a:p>
            <a:r>
              <a:rPr lang="en-US" dirty="0"/>
              <a:t>Your service to the Lord is just as vital as that of any other worker.</a:t>
            </a:r>
          </a:p>
        </p:txBody>
      </p:sp>
    </p:spTree>
    <p:extLst>
      <p:ext uri="{BB962C8B-B14F-4D97-AF65-F5344CB8AC3E}">
        <p14:creationId xmlns:p14="http://schemas.microsoft.com/office/powerpoint/2010/main" val="73853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6229-94FE-43BE-96E5-912A2C2015F0}"/>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F550D9E2-2CA9-ADBA-A857-5C33EC02482E}"/>
              </a:ext>
            </a:extLst>
          </p:cNvPr>
          <p:cNvSpPr>
            <a:spLocks noGrp="1"/>
          </p:cNvSpPr>
          <p:nvPr>
            <p:ph type="body" idx="1"/>
          </p:nvPr>
        </p:nvSpPr>
        <p:spPr>
          <a:solidFill>
            <a:srgbClr val="3A1801"/>
          </a:solidFill>
          <a:ln>
            <a:solidFill>
              <a:srgbClr val="3A1801"/>
            </a:solidFill>
          </a:ln>
        </p:spPr>
        <p:txBody>
          <a:bodyPr/>
          <a:lstStyle/>
          <a:p>
            <a:endParaRPr lang="en-US" dirty="0"/>
          </a:p>
        </p:txBody>
      </p:sp>
    </p:spTree>
    <p:extLst>
      <p:ext uri="{BB962C8B-B14F-4D97-AF65-F5344CB8AC3E}">
        <p14:creationId xmlns:p14="http://schemas.microsoft.com/office/powerpoint/2010/main" val="424469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A2A7-53DD-AF19-B0DD-D42827832245}"/>
              </a:ext>
            </a:extLst>
          </p:cNvPr>
          <p:cNvSpPr>
            <a:spLocks noGrp="1"/>
          </p:cNvSpPr>
          <p:nvPr>
            <p:ph type="title"/>
          </p:nvPr>
        </p:nvSpPr>
        <p:spPr/>
        <p:txBody>
          <a:bodyPr/>
          <a:lstStyle/>
          <a:p>
            <a:r>
              <a:rPr lang="en-US" dirty="0"/>
              <a:t>Love Your Work</a:t>
            </a:r>
          </a:p>
        </p:txBody>
      </p:sp>
      <p:sp>
        <p:nvSpPr>
          <p:cNvPr id="3" name="Content Placeholder 2">
            <a:extLst>
              <a:ext uri="{FF2B5EF4-FFF2-40B4-BE49-F238E27FC236}">
                <a16:creationId xmlns:a16="http://schemas.microsoft.com/office/drawing/2014/main" id="{591D4560-7489-059A-E78C-8255C1D2E834}"/>
              </a:ext>
            </a:extLst>
          </p:cNvPr>
          <p:cNvSpPr>
            <a:spLocks noGrp="1"/>
          </p:cNvSpPr>
          <p:nvPr>
            <p:ph idx="1"/>
          </p:nvPr>
        </p:nvSpPr>
        <p:spPr/>
        <p:txBody>
          <a:bodyPr>
            <a:normAutofit lnSpcReduction="10000"/>
          </a:bodyPr>
          <a:lstStyle/>
          <a:p>
            <a:r>
              <a:rPr lang="en-US" dirty="0"/>
              <a:t>This lesson is designed to encourage our young men and women who may not be interested in pursing a college career </a:t>
            </a:r>
            <a:r>
              <a:rPr lang="en-US"/>
              <a:t>to find </a:t>
            </a:r>
            <a:r>
              <a:rPr lang="en-US" dirty="0"/>
              <a:t>a skill that they enjoy doing and is able to provide a living for one’s family. </a:t>
            </a:r>
          </a:p>
          <a:p>
            <a:r>
              <a:rPr lang="en-US" dirty="0"/>
              <a:t>Keith Bradbury is a fan of </a:t>
            </a:r>
            <a:r>
              <a:rPr lang="en-US" i="1" dirty="0"/>
              <a:t>Doctor Who</a:t>
            </a:r>
            <a:r>
              <a:rPr lang="en-US" dirty="0"/>
              <a:t>, a British science-fiction television program that began broadcasting in 1963. He supports himself by starting a business in Mooresville called “WHO North America.” My guess is that he enjoys his work so much that he does not have to go to work a day in his life. </a:t>
            </a:r>
          </a:p>
          <a:p>
            <a:r>
              <a:rPr lang="en-US" dirty="0"/>
              <a:t>Find something you enjoy doing and make it your life’s career. Your avocation can become your vocation!</a:t>
            </a:r>
          </a:p>
        </p:txBody>
      </p:sp>
    </p:spTree>
    <p:extLst>
      <p:ext uri="{BB962C8B-B14F-4D97-AF65-F5344CB8AC3E}">
        <p14:creationId xmlns:p14="http://schemas.microsoft.com/office/powerpoint/2010/main" val="11496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E0D3-5E5A-9784-782F-943ED660C97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5B67EF1-7EA5-E2B8-96E8-5EAA7A29CBD7}"/>
              </a:ext>
            </a:extLst>
          </p:cNvPr>
          <p:cNvSpPr>
            <a:spLocks noGrp="1"/>
          </p:cNvSpPr>
          <p:nvPr>
            <p:ph idx="1"/>
          </p:nvPr>
        </p:nvSpPr>
        <p:spPr/>
        <p:txBody>
          <a:bodyPr/>
          <a:lstStyle/>
          <a:p>
            <a:r>
              <a:rPr lang="en-US" dirty="0"/>
              <a:t>Most of us will not know much about Bezalel, the Bible character studied in this lesson. </a:t>
            </a:r>
          </a:p>
          <a:p>
            <a:pPr lvl="1"/>
            <a:r>
              <a:rPr lang="en-US" dirty="0"/>
              <a:t>We are familiar with the Noah, the Patriarchs (Abraham, Isaac, Jacob), Joseph, Moses, Joshua, Saul, David, and Solomon, the prophets, and other Old and New Testament characters. </a:t>
            </a:r>
          </a:p>
          <a:p>
            <a:pPr lvl="1"/>
            <a:r>
              <a:rPr lang="en-US" dirty="0"/>
              <a:t>But perhaps many of you know nothing about Bezalel (NKJV; </a:t>
            </a:r>
            <a:r>
              <a:rPr lang="en-US" dirty="0" err="1"/>
              <a:t>Bezaleel</a:t>
            </a:r>
            <a:r>
              <a:rPr lang="en-US" dirty="0"/>
              <a:t>, KJV).</a:t>
            </a:r>
          </a:p>
          <a:p>
            <a:r>
              <a:rPr lang="en-US" dirty="0"/>
              <a:t>In the church, we emphasize those who can teach and preach and serve as elders. There is not much emphasis given to those who serve in other capacities.</a:t>
            </a:r>
          </a:p>
        </p:txBody>
      </p:sp>
    </p:spTree>
    <p:extLst>
      <p:ext uri="{BB962C8B-B14F-4D97-AF65-F5344CB8AC3E}">
        <p14:creationId xmlns:p14="http://schemas.microsoft.com/office/powerpoint/2010/main" val="76164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1E92-EA26-3FB6-4D2B-6608353E79AB}"/>
              </a:ext>
            </a:extLst>
          </p:cNvPr>
          <p:cNvSpPr>
            <a:spLocks noGrp="1"/>
          </p:cNvSpPr>
          <p:nvPr>
            <p:ph type="title"/>
          </p:nvPr>
        </p:nvSpPr>
        <p:spPr/>
        <p:txBody>
          <a:bodyPr/>
          <a:lstStyle/>
          <a:p>
            <a:r>
              <a:rPr lang="en-US" dirty="0"/>
              <a:t>Why Talk about Bezalel?</a:t>
            </a:r>
          </a:p>
        </p:txBody>
      </p:sp>
      <p:sp>
        <p:nvSpPr>
          <p:cNvPr id="3" name="Content Placeholder 2">
            <a:extLst>
              <a:ext uri="{FF2B5EF4-FFF2-40B4-BE49-F238E27FC236}">
                <a16:creationId xmlns:a16="http://schemas.microsoft.com/office/drawing/2014/main" id="{CAF869BB-14C4-05D2-A076-83E1EF3D3CC8}"/>
              </a:ext>
            </a:extLst>
          </p:cNvPr>
          <p:cNvSpPr>
            <a:spLocks noGrp="1"/>
          </p:cNvSpPr>
          <p:nvPr>
            <p:ph idx="1"/>
          </p:nvPr>
        </p:nvSpPr>
        <p:spPr/>
        <p:txBody>
          <a:bodyPr/>
          <a:lstStyle/>
          <a:p>
            <a:r>
              <a:rPr lang="en-US" dirty="0"/>
              <a:t>To emphasize the contributions of those who may not serve in a public capacity in the church.</a:t>
            </a:r>
          </a:p>
          <a:p>
            <a:r>
              <a:rPr lang="en-US" dirty="0"/>
              <a:t>To teach our children that God also creates men and women for skilled trades to serve the needs of our society. It is honorable work and pays wages sufficient to support one’s family.</a:t>
            </a:r>
          </a:p>
          <a:p>
            <a:endParaRPr lang="en-US" dirty="0"/>
          </a:p>
        </p:txBody>
      </p:sp>
    </p:spTree>
    <p:extLst>
      <p:ext uri="{BB962C8B-B14F-4D97-AF65-F5344CB8AC3E}">
        <p14:creationId xmlns:p14="http://schemas.microsoft.com/office/powerpoint/2010/main" val="223064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4924-D5F9-4467-7366-E926A7595301}"/>
              </a:ext>
            </a:extLst>
          </p:cNvPr>
          <p:cNvSpPr>
            <a:spLocks noGrp="1"/>
          </p:cNvSpPr>
          <p:nvPr>
            <p:ph type="title"/>
          </p:nvPr>
        </p:nvSpPr>
        <p:spPr/>
        <p:txBody>
          <a:bodyPr/>
          <a:lstStyle/>
          <a:p>
            <a:r>
              <a:rPr lang="en-US" dirty="0"/>
              <a:t>I. Appreciating Skilled Craftsmen</a:t>
            </a:r>
          </a:p>
        </p:txBody>
      </p:sp>
      <p:pic>
        <p:nvPicPr>
          <p:cNvPr id="3074" name="Picture 2">
            <a:extLst>
              <a:ext uri="{FF2B5EF4-FFF2-40B4-BE49-F238E27FC236}">
                <a16:creationId xmlns:a16="http://schemas.microsoft.com/office/drawing/2014/main" id="{F0F3AC6E-9EBC-C83C-535F-119411B98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830" y="1887448"/>
            <a:ext cx="7144339" cy="476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DA36-CD25-98E4-8074-243FD3F93DC2}"/>
              </a:ext>
            </a:extLst>
          </p:cNvPr>
          <p:cNvSpPr>
            <a:spLocks noGrp="1"/>
          </p:cNvSpPr>
          <p:nvPr>
            <p:ph type="title"/>
          </p:nvPr>
        </p:nvSpPr>
        <p:spPr/>
        <p:txBody>
          <a:bodyPr/>
          <a:lstStyle/>
          <a:p>
            <a:r>
              <a:rPr lang="en-US" dirty="0"/>
              <a:t>Going to College</a:t>
            </a:r>
          </a:p>
        </p:txBody>
      </p:sp>
      <p:sp>
        <p:nvSpPr>
          <p:cNvPr id="3" name="Content Placeholder 2">
            <a:extLst>
              <a:ext uri="{FF2B5EF4-FFF2-40B4-BE49-F238E27FC236}">
                <a16:creationId xmlns:a16="http://schemas.microsoft.com/office/drawing/2014/main" id="{30A460BA-B997-1B2A-0BAB-7673B63E7CD7}"/>
              </a:ext>
            </a:extLst>
          </p:cNvPr>
          <p:cNvSpPr>
            <a:spLocks noGrp="1"/>
          </p:cNvSpPr>
          <p:nvPr>
            <p:ph idx="1"/>
          </p:nvPr>
        </p:nvSpPr>
        <p:spPr>
          <a:xfrm>
            <a:off x="838200" y="1825625"/>
            <a:ext cx="10515600" cy="4667250"/>
          </a:xfrm>
        </p:spPr>
        <p:txBody>
          <a:bodyPr>
            <a:normAutofit fontScale="92500" lnSpcReduction="10000"/>
          </a:bodyPr>
          <a:lstStyle/>
          <a:p>
            <a:r>
              <a:rPr lang="en-US" dirty="0"/>
              <a:t>American culture encourages young adults to enroll in college and train to become someone with specialized skills:</a:t>
            </a:r>
          </a:p>
          <a:p>
            <a:pPr lvl="1"/>
            <a:r>
              <a:rPr lang="en-US" dirty="0"/>
              <a:t>Teaching</a:t>
            </a:r>
          </a:p>
          <a:p>
            <a:pPr lvl="1"/>
            <a:r>
              <a:rPr lang="en-US" dirty="0"/>
              <a:t>Medicine: Doctors, nurses (RN, LPN, etc.). The medical field has so many specialists for every part of the body</a:t>
            </a:r>
          </a:p>
          <a:p>
            <a:pPr lvl="1"/>
            <a:r>
              <a:rPr lang="en-US" dirty="0"/>
              <a:t>Engineers: mechanical, electronic, architectural, etc.</a:t>
            </a:r>
          </a:p>
          <a:p>
            <a:pPr lvl="1"/>
            <a:r>
              <a:rPr lang="en-US" dirty="0"/>
              <a:t>Scientists: Biologists and chemists</a:t>
            </a:r>
          </a:p>
          <a:p>
            <a:pPr lvl="1"/>
            <a:r>
              <a:rPr lang="en-US" dirty="0"/>
              <a:t>Mathematicians</a:t>
            </a:r>
          </a:p>
          <a:p>
            <a:pPr lvl="1"/>
            <a:r>
              <a:rPr lang="en-US" dirty="0"/>
              <a:t>Computer specialists (writing coding, cyber security, software development, etc.)</a:t>
            </a:r>
          </a:p>
          <a:p>
            <a:pPr lvl="1"/>
            <a:r>
              <a:rPr lang="en-US" dirty="0"/>
              <a:t>Counseling</a:t>
            </a:r>
          </a:p>
          <a:p>
            <a:pPr lvl="1"/>
            <a:r>
              <a:rPr lang="en-US" dirty="0"/>
              <a:t>Lawyers</a:t>
            </a:r>
          </a:p>
          <a:p>
            <a:r>
              <a:rPr lang="en-US" dirty="0"/>
              <a:t>You can’t do these jobs without a college degree!</a:t>
            </a:r>
          </a:p>
        </p:txBody>
      </p:sp>
    </p:spTree>
    <p:extLst>
      <p:ext uri="{BB962C8B-B14F-4D97-AF65-F5344CB8AC3E}">
        <p14:creationId xmlns:p14="http://schemas.microsoft.com/office/powerpoint/2010/main" val="19884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914C-6A6C-FDB1-E8FD-987398DEAB32}"/>
              </a:ext>
            </a:extLst>
          </p:cNvPr>
          <p:cNvSpPr>
            <a:spLocks noGrp="1"/>
          </p:cNvSpPr>
          <p:nvPr>
            <p:ph type="title"/>
          </p:nvPr>
        </p:nvSpPr>
        <p:spPr/>
        <p:txBody>
          <a:bodyPr/>
          <a:lstStyle/>
          <a:p>
            <a:r>
              <a:rPr lang="en-US" dirty="0"/>
              <a:t>Bezalel and </a:t>
            </a:r>
            <a:r>
              <a:rPr lang="en-US" dirty="0" err="1"/>
              <a:t>Aholiab</a:t>
            </a:r>
            <a:r>
              <a:rPr lang="en-US" dirty="0"/>
              <a:t> Were Skilled Tradesmen</a:t>
            </a:r>
          </a:p>
        </p:txBody>
      </p:sp>
      <p:sp>
        <p:nvSpPr>
          <p:cNvPr id="3" name="Content Placeholder 2">
            <a:extLst>
              <a:ext uri="{FF2B5EF4-FFF2-40B4-BE49-F238E27FC236}">
                <a16:creationId xmlns:a16="http://schemas.microsoft.com/office/drawing/2014/main" id="{B67D4FB7-1CC8-84AA-D726-D0D1DE6542D7}"/>
              </a:ext>
            </a:extLst>
          </p:cNvPr>
          <p:cNvSpPr>
            <a:spLocks noGrp="1"/>
          </p:cNvSpPr>
          <p:nvPr>
            <p:ph idx="1"/>
          </p:nvPr>
        </p:nvSpPr>
        <p:spPr/>
        <p:txBody>
          <a:bodyPr/>
          <a:lstStyle/>
          <a:p>
            <a:r>
              <a:rPr lang="en-US" dirty="0"/>
              <a:t>“And with him was </a:t>
            </a:r>
            <a:r>
              <a:rPr lang="en-US" dirty="0" err="1"/>
              <a:t>Aholiab</a:t>
            </a:r>
            <a:r>
              <a:rPr lang="en-US" dirty="0"/>
              <a:t> the son of </a:t>
            </a:r>
            <a:r>
              <a:rPr lang="en-US" dirty="0" err="1"/>
              <a:t>Ahisamach</a:t>
            </a:r>
            <a:r>
              <a:rPr lang="en-US" dirty="0"/>
              <a:t>, of the tribe of Dan, an engraver and designer, a weaver of blue, purple, and scarlet thread, and of fine linen” (Exod. 38:23).</a:t>
            </a:r>
          </a:p>
          <a:p>
            <a:pPr lvl="1"/>
            <a:r>
              <a:rPr lang="en-US" dirty="0"/>
              <a:t>Engraver</a:t>
            </a:r>
          </a:p>
          <a:p>
            <a:pPr lvl="1"/>
            <a:r>
              <a:rPr lang="en-US" dirty="0"/>
              <a:t>Cunning workman</a:t>
            </a:r>
          </a:p>
          <a:p>
            <a:pPr lvl="1"/>
            <a:r>
              <a:rPr lang="en-US" dirty="0"/>
              <a:t>Embroider in purple, scarlet and fine linen</a:t>
            </a:r>
          </a:p>
          <a:p>
            <a:r>
              <a:rPr lang="en-US" dirty="0"/>
              <a:t>Their assigned duties required:</a:t>
            </a:r>
          </a:p>
          <a:p>
            <a:pPr lvl="1"/>
            <a:r>
              <a:rPr lang="en-US" dirty="0"/>
              <a:t>Masonry, </a:t>
            </a:r>
            <a:r>
              <a:rPr lang="en-US" dirty="0" err="1"/>
              <a:t>stoneworking</a:t>
            </a:r>
            <a:endParaRPr lang="en-US" dirty="0"/>
          </a:p>
          <a:p>
            <a:pPr lvl="1"/>
            <a:r>
              <a:rPr lang="en-US" dirty="0"/>
              <a:t>Carpentry</a:t>
            </a:r>
          </a:p>
          <a:p>
            <a:pPr lvl="1"/>
            <a:r>
              <a:rPr lang="en-US" dirty="0"/>
              <a:t>Cloth work</a:t>
            </a:r>
          </a:p>
          <a:p>
            <a:endParaRPr lang="en-US" dirty="0"/>
          </a:p>
          <a:p>
            <a:endParaRPr lang="en-US" dirty="0"/>
          </a:p>
        </p:txBody>
      </p:sp>
    </p:spTree>
    <p:extLst>
      <p:ext uri="{BB962C8B-B14F-4D97-AF65-F5344CB8AC3E}">
        <p14:creationId xmlns:p14="http://schemas.microsoft.com/office/powerpoint/2010/main" val="76153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69D8-7C23-7867-FD66-458CE5FA56DE}"/>
              </a:ext>
            </a:extLst>
          </p:cNvPr>
          <p:cNvSpPr>
            <a:spLocks noGrp="1"/>
          </p:cNvSpPr>
          <p:nvPr>
            <p:ph type="title"/>
          </p:nvPr>
        </p:nvSpPr>
        <p:spPr/>
        <p:txBody>
          <a:bodyPr/>
          <a:lstStyle/>
          <a:p>
            <a:r>
              <a:rPr lang="en-US" dirty="0"/>
              <a:t>Their Skills</a:t>
            </a:r>
          </a:p>
        </p:txBody>
      </p:sp>
      <p:sp>
        <p:nvSpPr>
          <p:cNvPr id="3" name="Content Placeholder 2">
            <a:extLst>
              <a:ext uri="{FF2B5EF4-FFF2-40B4-BE49-F238E27FC236}">
                <a16:creationId xmlns:a16="http://schemas.microsoft.com/office/drawing/2014/main" id="{6F8CFB34-86CE-408A-9602-5D9788E46A8C}"/>
              </a:ext>
            </a:extLst>
          </p:cNvPr>
          <p:cNvSpPr>
            <a:spLocks noGrp="1"/>
          </p:cNvSpPr>
          <p:nvPr>
            <p:ph idx="1"/>
          </p:nvPr>
        </p:nvSpPr>
        <p:spPr/>
        <p:txBody>
          <a:bodyPr>
            <a:normAutofit lnSpcReduction="10000"/>
          </a:bodyPr>
          <a:lstStyle/>
          <a:p>
            <a:r>
              <a:rPr lang="en-US" dirty="0"/>
              <a:t>“And Moses said to the children of Israel, ‘See, the </a:t>
            </a:r>
            <a:r>
              <a:rPr lang="en-US" cap="small" dirty="0"/>
              <a:t>Lord</a:t>
            </a:r>
            <a:r>
              <a:rPr lang="en-US" dirty="0"/>
              <a:t> has called by name </a:t>
            </a:r>
            <a:r>
              <a:rPr lang="en-US" dirty="0">
                <a:solidFill>
                  <a:srgbClr val="3A1801"/>
                </a:solidFill>
                <a:latin typeface="+mj-lt"/>
              </a:rPr>
              <a:t>Bezalel</a:t>
            </a:r>
            <a:r>
              <a:rPr lang="en-US" dirty="0"/>
              <a:t> the son of Uri, the son of </a:t>
            </a:r>
            <a:r>
              <a:rPr lang="en-US" dirty="0" err="1"/>
              <a:t>Hur</a:t>
            </a:r>
            <a:r>
              <a:rPr lang="en-US" dirty="0"/>
              <a:t>, of the tribe of Judah; and He has filled him with the Spirit of God, in wisdom and understanding, in knowledge and all manner of workmanship’” (Exod. 35:30-31).</a:t>
            </a:r>
          </a:p>
          <a:p>
            <a:r>
              <a:rPr lang="en-US" dirty="0"/>
              <a:t>“And He has put in his heart the ability to teach, in him and </a:t>
            </a:r>
            <a:r>
              <a:rPr lang="en-US" dirty="0" err="1">
                <a:solidFill>
                  <a:srgbClr val="3A1801"/>
                </a:solidFill>
                <a:latin typeface="+mj-lt"/>
              </a:rPr>
              <a:t>Aholiab</a:t>
            </a:r>
            <a:r>
              <a:rPr lang="en-US" dirty="0"/>
              <a:t> the son of </a:t>
            </a:r>
            <a:r>
              <a:rPr lang="en-US" dirty="0" err="1"/>
              <a:t>Ahisamach</a:t>
            </a:r>
            <a:r>
              <a:rPr lang="en-US" dirty="0"/>
              <a:t>, of the tribe of Dan. He has filled them with skill to do all manner of work of the engraver and the designer and the tapestry maker, in blue, purple, and scarlet thread, and fine linen, and of the weaver—those who do every work and those who design artistic works” (Exod. 35:34-35).</a:t>
            </a:r>
          </a:p>
          <a:p>
            <a:pPr lvl="1"/>
            <a:r>
              <a:rPr lang="en-US" dirty="0"/>
              <a:t>Note that Bezalel is capable of teaching others to do the same crafts.</a:t>
            </a:r>
          </a:p>
        </p:txBody>
      </p:sp>
    </p:spTree>
    <p:extLst>
      <p:ext uri="{BB962C8B-B14F-4D97-AF65-F5344CB8AC3E}">
        <p14:creationId xmlns:p14="http://schemas.microsoft.com/office/powerpoint/2010/main" val="14928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F8C2-0FB9-2181-CCCC-AE4A8C920399}"/>
              </a:ext>
            </a:extLst>
          </p:cNvPr>
          <p:cNvSpPr>
            <a:spLocks noGrp="1"/>
          </p:cNvSpPr>
          <p:nvPr>
            <p:ph type="title"/>
          </p:nvPr>
        </p:nvSpPr>
        <p:spPr/>
        <p:txBody>
          <a:bodyPr/>
          <a:lstStyle/>
          <a:p>
            <a:r>
              <a:rPr lang="en-US" dirty="0"/>
              <a:t>Their Skills</a:t>
            </a:r>
          </a:p>
        </p:txBody>
      </p:sp>
      <p:sp>
        <p:nvSpPr>
          <p:cNvPr id="3" name="Content Placeholder 2">
            <a:extLst>
              <a:ext uri="{FF2B5EF4-FFF2-40B4-BE49-F238E27FC236}">
                <a16:creationId xmlns:a16="http://schemas.microsoft.com/office/drawing/2014/main" id="{DC5F7D11-9C6C-57D2-F6F7-A94C4DDEDF27}"/>
              </a:ext>
            </a:extLst>
          </p:cNvPr>
          <p:cNvSpPr>
            <a:spLocks noGrp="1"/>
          </p:cNvSpPr>
          <p:nvPr>
            <p:ph idx="1"/>
          </p:nvPr>
        </p:nvSpPr>
        <p:spPr/>
        <p:txBody>
          <a:bodyPr/>
          <a:lstStyle/>
          <a:p>
            <a:r>
              <a:rPr lang="en-US" dirty="0"/>
              <a:t>“And Bezalel and </a:t>
            </a:r>
            <a:r>
              <a:rPr lang="en-US" dirty="0" err="1"/>
              <a:t>Aholiab</a:t>
            </a:r>
            <a:r>
              <a:rPr lang="en-US" dirty="0"/>
              <a:t>, and every gifted artisan in whom the </a:t>
            </a:r>
            <a:r>
              <a:rPr lang="en-US" cap="small" dirty="0"/>
              <a:t>Lord</a:t>
            </a:r>
            <a:r>
              <a:rPr lang="en-US" dirty="0"/>
              <a:t> has put wisdom and understanding, to know how to do all manner of work for the service of the sanctuary, shall do according to all that the </a:t>
            </a:r>
            <a:r>
              <a:rPr lang="en-US" cap="small" dirty="0"/>
              <a:t>Lord</a:t>
            </a:r>
            <a:r>
              <a:rPr lang="en-US" dirty="0"/>
              <a:t> has commanded” (Exod. 36:1).</a:t>
            </a:r>
          </a:p>
        </p:txBody>
      </p:sp>
    </p:spTree>
    <p:extLst>
      <p:ext uri="{BB962C8B-B14F-4D97-AF65-F5344CB8AC3E}">
        <p14:creationId xmlns:p14="http://schemas.microsoft.com/office/powerpoint/2010/main" val="3590845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9F8BB918-1107-48D3-96E4-77FA465A84F5}" vid="{0921F662-AD09-437E-A944-0B87D886F094}"/>
    </a:ext>
  </a:extLst>
</a:theme>
</file>

<file path=docProps/app.xml><?xml version="1.0" encoding="utf-8"?>
<Properties xmlns="http://schemas.openxmlformats.org/officeDocument/2006/extended-properties" xmlns:vt="http://schemas.openxmlformats.org/officeDocument/2006/docPropsVTypes">
  <Template/>
  <TotalTime>339</TotalTime>
  <Words>1718</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Source Sans Pro Black</vt:lpstr>
      <vt:lpstr>Source Sans Pro Semibold</vt:lpstr>
      <vt:lpstr>Office Theme</vt:lpstr>
      <vt:lpstr>PowerPoint Presentation</vt:lpstr>
      <vt:lpstr>PowerPoint Presentation</vt:lpstr>
      <vt:lpstr>Introduction</vt:lpstr>
      <vt:lpstr>Why Talk about Bezalel?</vt:lpstr>
      <vt:lpstr>I. Appreciating Skilled Craftsmen</vt:lpstr>
      <vt:lpstr>Going to College</vt:lpstr>
      <vt:lpstr>Bezalel and Aholiab Were Skilled Tradesmen</vt:lpstr>
      <vt:lpstr>Their Skills</vt:lpstr>
      <vt:lpstr>Their Skills</vt:lpstr>
      <vt:lpstr>Used His Skills for God</vt:lpstr>
      <vt:lpstr>God Does Not Give All of Us the Same Gifts</vt:lpstr>
      <vt:lpstr>PowerPoint Presentation</vt:lpstr>
      <vt:lpstr>II. Essential Character Traits</vt:lpstr>
      <vt:lpstr>A. Honesty</vt:lpstr>
      <vt:lpstr>B. Self-Discipline</vt:lpstr>
      <vt:lpstr>No Room for a Procrastinator</vt:lpstr>
      <vt:lpstr>C. Diligence</vt:lpstr>
      <vt:lpstr>D. Aspiration for Excellence</vt:lpstr>
      <vt:lpstr>III. Appreciate America’s Skilled Tradesmen</vt:lpstr>
      <vt:lpstr>It Takes All of Us Working Together</vt:lpstr>
      <vt:lpstr>Conclusion</vt:lpstr>
      <vt:lpstr>Love Your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67</cp:revision>
  <dcterms:created xsi:type="dcterms:W3CDTF">2022-05-27T13:44:17Z</dcterms:created>
  <dcterms:modified xsi:type="dcterms:W3CDTF">2022-11-13T19:12:34Z</dcterms:modified>
</cp:coreProperties>
</file>