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58" r:id="rId3"/>
    <p:sldId id="357" r:id="rId4"/>
    <p:sldId id="356"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3C30"/>
    <a:srgbClr val="723736"/>
    <a:srgbClr val="CE3E3A"/>
    <a:srgbClr val="D5684B"/>
    <a:srgbClr val="1D3D81"/>
    <a:srgbClr val="788945"/>
    <a:srgbClr val="CF4B5E"/>
    <a:srgbClr val="462F29"/>
    <a:srgbClr val="EFD0BC"/>
    <a:srgbClr val="FB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11/6/2022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bg1">
              <a:lumMod val="85000"/>
            </a:schemeClr>
          </a:soli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11/6/2022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723736"/>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7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15D9-528F-95D9-BAD8-B403EF66396E}"/>
              </a:ext>
            </a:extLst>
          </p:cNvPr>
          <p:cNvSpPr>
            <a:spLocks noGrp="1"/>
          </p:cNvSpPr>
          <p:nvPr>
            <p:ph type="title"/>
          </p:nvPr>
        </p:nvSpPr>
        <p:spPr/>
        <p:txBody>
          <a:bodyPr/>
          <a:lstStyle/>
          <a:p>
            <a:r>
              <a:rPr lang="en-US" dirty="0"/>
              <a:t>Philippians 3:11</a:t>
            </a:r>
          </a:p>
        </p:txBody>
      </p:sp>
      <p:sp>
        <p:nvSpPr>
          <p:cNvPr id="3" name="Content Placeholder 2">
            <a:extLst>
              <a:ext uri="{FF2B5EF4-FFF2-40B4-BE49-F238E27FC236}">
                <a16:creationId xmlns:a16="http://schemas.microsoft.com/office/drawing/2014/main" id="{9E42E44E-CB78-9A17-DEE0-5F59F979BC29}"/>
              </a:ext>
            </a:extLst>
          </p:cNvPr>
          <p:cNvSpPr>
            <a:spLocks noGrp="1"/>
          </p:cNvSpPr>
          <p:nvPr>
            <p:ph idx="1"/>
          </p:nvPr>
        </p:nvSpPr>
        <p:spPr/>
        <p:txBody>
          <a:bodyPr/>
          <a:lstStyle/>
          <a:p>
            <a:r>
              <a:rPr lang="en-US" dirty="0">
                <a:latin typeface="+mj-lt"/>
              </a:rPr>
              <a:t>“. . . if, by any means, I may attain to the resurrection from the dead” (3:11).</a:t>
            </a:r>
          </a:p>
          <a:p>
            <a:pPr lvl="1"/>
            <a:r>
              <a:rPr lang="en-US" dirty="0"/>
              <a:t>The word </a:t>
            </a:r>
            <a:r>
              <a:rPr lang="en-US" i="1" dirty="0" err="1"/>
              <a:t>exanastasis</a:t>
            </a:r>
            <a:r>
              <a:rPr lang="en-US" dirty="0"/>
              <a:t> only appears here in the Greek New Testament; “resurrection” is usually translated from </a:t>
            </a:r>
            <a:r>
              <a:rPr lang="en-US" i="1" dirty="0"/>
              <a:t>anastasis</a:t>
            </a:r>
            <a:r>
              <a:rPr lang="en-US" dirty="0"/>
              <a:t>. The word </a:t>
            </a:r>
            <a:r>
              <a:rPr lang="en-US" i="1" dirty="0" err="1"/>
              <a:t>exanastasis</a:t>
            </a:r>
            <a:r>
              <a:rPr lang="en-US" dirty="0"/>
              <a:t>  means “the state or condition of coming up from among the dead, resurrection” with the compound word connoting “a coming to fullness of life” (BDAG, 345).</a:t>
            </a:r>
          </a:p>
          <a:p>
            <a:pPr lvl="1"/>
            <a:r>
              <a:rPr lang="en-US" dirty="0"/>
              <a:t>“Resurrection from the dead” is literally “the resurrection from among the corpses.” </a:t>
            </a:r>
          </a:p>
          <a:p>
            <a:endParaRPr lang="en-US" dirty="0"/>
          </a:p>
        </p:txBody>
      </p:sp>
    </p:spTree>
    <p:extLst>
      <p:ext uri="{BB962C8B-B14F-4D97-AF65-F5344CB8AC3E}">
        <p14:creationId xmlns:p14="http://schemas.microsoft.com/office/powerpoint/2010/main" val="33830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B05A-BD0E-9BAC-FE4C-6A164F3E2068}"/>
              </a:ext>
            </a:extLst>
          </p:cNvPr>
          <p:cNvSpPr>
            <a:spLocks noGrp="1"/>
          </p:cNvSpPr>
          <p:nvPr>
            <p:ph type="title"/>
          </p:nvPr>
        </p:nvSpPr>
        <p:spPr/>
        <p:txBody>
          <a:bodyPr/>
          <a:lstStyle/>
          <a:p>
            <a:r>
              <a:rPr lang="en-US" dirty="0"/>
              <a:t>I Press On</a:t>
            </a:r>
          </a:p>
        </p:txBody>
      </p:sp>
      <p:pic>
        <p:nvPicPr>
          <p:cNvPr id="4098" name="Picture 2" descr="New to Outdoor Sport Climbing? Start at These 5 Denver-Area Crags">
            <a:extLst>
              <a:ext uri="{FF2B5EF4-FFF2-40B4-BE49-F238E27FC236}">
                <a16:creationId xmlns:a16="http://schemas.microsoft.com/office/drawing/2014/main" id="{6E10A440-5989-2265-ECDA-C1BC0D945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496" y="1893454"/>
            <a:ext cx="7127008" cy="475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7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4829-9673-891C-81CB-F844ADF2DB5C}"/>
              </a:ext>
            </a:extLst>
          </p:cNvPr>
          <p:cNvSpPr>
            <a:spLocks noGrp="1"/>
          </p:cNvSpPr>
          <p:nvPr>
            <p:ph type="title"/>
          </p:nvPr>
        </p:nvSpPr>
        <p:spPr/>
        <p:txBody>
          <a:bodyPr/>
          <a:lstStyle/>
          <a:p>
            <a:r>
              <a:rPr lang="en-US" dirty="0"/>
              <a:t>Philippians 3:12</a:t>
            </a:r>
          </a:p>
        </p:txBody>
      </p:sp>
      <p:sp>
        <p:nvSpPr>
          <p:cNvPr id="3" name="Content Placeholder 2">
            <a:extLst>
              <a:ext uri="{FF2B5EF4-FFF2-40B4-BE49-F238E27FC236}">
                <a16:creationId xmlns:a16="http://schemas.microsoft.com/office/drawing/2014/main" id="{052162F6-49AF-7676-ACFA-384108F36D63}"/>
              </a:ext>
            </a:extLst>
          </p:cNvPr>
          <p:cNvSpPr>
            <a:spLocks noGrp="1"/>
          </p:cNvSpPr>
          <p:nvPr>
            <p:ph idx="1"/>
          </p:nvPr>
        </p:nvSpPr>
        <p:spPr/>
        <p:txBody>
          <a:bodyPr>
            <a:normAutofit fontScale="92500" lnSpcReduction="10000"/>
          </a:bodyPr>
          <a:lstStyle/>
          <a:p>
            <a:r>
              <a:rPr lang="en-US" dirty="0">
                <a:latin typeface="+mj-lt"/>
              </a:rPr>
              <a:t>“Not that I have already attained, or am already perfected; but I press on, that I may lay hold of that for which Christ Jesus has also laid hold of me” (3:12). Paul realized he had not yet been perfected.</a:t>
            </a:r>
          </a:p>
          <a:p>
            <a:pPr lvl="1"/>
            <a:r>
              <a:rPr lang="en-US" dirty="0"/>
              <a:t>The word </a:t>
            </a:r>
            <a:r>
              <a:rPr lang="en-US" dirty="0">
                <a:latin typeface="+mj-lt"/>
              </a:rPr>
              <a:t>perfected</a:t>
            </a:r>
            <a:r>
              <a:rPr lang="en-US" dirty="0"/>
              <a:t> (</a:t>
            </a:r>
            <a:r>
              <a:rPr lang="en-US" i="1" dirty="0" err="1"/>
              <a:t>teleioō</a:t>
            </a:r>
            <a:r>
              <a:rPr lang="en-US" dirty="0"/>
              <a:t>) does not bear the sense of sinlessness. The root meaning is “to complete an activity, complete, bring to an end, finish, accomplish, . . . bring to an end, bring to its goal/accomplishment.” </a:t>
            </a:r>
          </a:p>
          <a:p>
            <a:pPr lvl="1"/>
            <a:r>
              <a:rPr lang="en-US" dirty="0"/>
              <a:t>Sometimes the word was used in the mystery religions of an initiate who was privileged to know the secret mysteries of the religion. Here the word is used of the “perfection which will be his only at the resurrection . . . . The apostle denies, then, any sense of final perfection as a present experience” (Ralph P. Martin, </a:t>
            </a:r>
            <a:r>
              <a:rPr lang="en-US" i="1" dirty="0"/>
              <a:t>Philippians: An Introduction and Commentary</a:t>
            </a:r>
            <a:r>
              <a:rPr lang="en-US" dirty="0"/>
              <a:t>, 159).</a:t>
            </a:r>
          </a:p>
          <a:p>
            <a:r>
              <a:rPr lang="en-US" dirty="0"/>
              <a:t>All of us should constantly keep in our consciousness that we are not yet all that we should be.</a:t>
            </a:r>
          </a:p>
        </p:txBody>
      </p:sp>
    </p:spTree>
    <p:extLst>
      <p:ext uri="{BB962C8B-B14F-4D97-AF65-F5344CB8AC3E}">
        <p14:creationId xmlns:p14="http://schemas.microsoft.com/office/powerpoint/2010/main" val="15361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2D09-F46A-CF41-160E-7018336463D7}"/>
              </a:ext>
            </a:extLst>
          </p:cNvPr>
          <p:cNvSpPr>
            <a:spLocks noGrp="1"/>
          </p:cNvSpPr>
          <p:nvPr>
            <p:ph type="title"/>
          </p:nvPr>
        </p:nvSpPr>
        <p:spPr/>
        <p:txBody>
          <a:bodyPr/>
          <a:lstStyle/>
          <a:p>
            <a:r>
              <a:rPr lang="en-US" dirty="0"/>
              <a:t>Paul Recalls His Conversion</a:t>
            </a:r>
          </a:p>
        </p:txBody>
      </p:sp>
      <p:sp>
        <p:nvSpPr>
          <p:cNvPr id="3" name="Content Placeholder 2">
            <a:extLst>
              <a:ext uri="{FF2B5EF4-FFF2-40B4-BE49-F238E27FC236}">
                <a16:creationId xmlns:a16="http://schemas.microsoft.com/office/drawing/2014/main" id="{DE75AC2D-4EAD-F2DB-7FB6-4A8D17937441}"/>
              </a:ext>
            </a:extLst>
          </p:cNvPr>
          <p:cNvSpPr>
            <a:spLocks noGrp="1"/>
          </p:cNvSpPr>
          <p:nvPr>
            <p:ph idx="1"/>
          </p:nvPr>
        </p:nvSpPr>
        <p:spPr/>
        <p:txBody>
          <a:bodyPr>
            <a:normAutofit lnSpcReduction="10000"/>
          </a:bodyPr>
          <a:lstStyle/>
          <a:p>
            <a:r>
              <a:rPr lang="en-US" dirty="0"/>
              <a:t>Jesus “lay hold” of Paul at his conversion</a:t>
            </a:r>
          </a:p>
          <a:p>
            <a:pPr lvl="1"/>
            <a:r>
              <a:rPr lang="en-US" dirty="0"/>
              <a:t>“I am Jesus, whom you are persecuting. But rise and stand on your feet; for I have appeared to you for this purpose, to make you a minister and a witness both of the things which you have seen and of the things which I will yet reveal to you. I will deliver you from the Jewish people, as well as from the Gentiles, to whom I now send you, to open their eyes, in order to turn them from darkness to light, and from the power of Satan to God, that they may receive forgiveness of sins and an inheritance among those who are sanctified by faith in Me” (Acts 26:16-18).</a:t>
            </a:r>
          </a:p>
          <a:p>
            <a:r>
              <a:rPr lang="en-US" dirty="0"/>
              <a:t>Paul yearned to “lay hold on” (to attain, to grain control of something through pursuit) the inheritance for which Jesus “lay hold” on him.</a:t>
            </a:r>
          </a:p>
        </p:txBody>
      </p:sp>
    </p:spTree>
    <p:extLst>
      <p:ext uri="{BB962C8B-B14F-4D97-AF65-F5344CB8AC3E}">
        <p14:creationId xmlns:p14="http://schemas.microsoft.com/office/powerpoint/2010/main" val="6243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64A6-CA7B-FAD7-E628-00AEE39EC362}"/>
              </a:ext>
            </a:extLst>
          </p:cNvPr>
          <p:cNvSpPr>
            <a:spLocks noGrp="1"/>
          </p:cNvSpPr>
          <p:nvPr>
            <p:ph type="title"/>
          </p:nvPr>
        </p:nvSpPr>
        <p:spPr/>
        <p:txBody>
          <a:bodyPr/>
          <a:lstStyle/>
          <a:p>
            <a:r>
              <a:rPr lang="en-US" dirty="0"/>
              <a:t>“I Press On” Implies Progression</a:t>
            </a:r>
          </a:p>
        </p:txBody>
      </p:sp>
      <p:sp>
        <p:nvSpPr>
          <p:cNvPr id="3" name="Content Placeholder 2">
            <a:extLst>
              <a:ext uri="{FF2B5EF4-FFF2-40B4-BE49-F238E27FC236}">
                <a16:creationId xmlns:a16="http://schemas.microsoft.com/office/drawing/2014/main" id="{E1F81D40-2D51-C542-87AA-4E03CAF35D6F}"/>
              </a:ext>
            </a:extLst>
          </p:cNvPr>
          <p:cNvSpPr>
            <a:spLocks noGrp="1"/>
          </p:cNvSpPr>
          <p:nvPr>
            <p:ph idx="1"/>
          </p:nvPr>
        </p:nvSpPr>
        <p:spPr/>
        <p:txBody>
          <a:bodyPr/>
          <a:lstStyle/>
          <a:p>
            <a:r>
              <a:rPr lang="en-US" dirty="0">
                <a:latin typeface="+mj-lt"/>
              </a:rPr>
              <a:t>Ralph P. Martin: </a:t>
            </a:r>
            <a:r>
              <a:rPr lang="en-US" dirty="0"/>
              <a:t>“By his allusion to the future resurrection he makes it clear that the work of </a:t>
            </a:r>
            <a:r>
              <a:rPr lang="en-US" dirty="0">
                <a:latin typeface="+mj-lt"/>
              </a:rPr>
              <a:t>sanctifying grace is progressive</a:t>
            </a:r>
            <a:r>
              <a:rPr lang="en-US" dirty="0"/>
              <a:t>, that the believer lives within the tension of salvation begun now but not yet final, and that the </a:t>
            </a:r>
            <a:r>
              <a:rPr lang="en-US" i="1" dirty="0"/>
              <a:t>summum </a:t>
            </a:r>
            <a:r>
              <a:rPr lang="en-US" i="1" dirty="0" err="1"/>
              <a:t>bonum</a:t>
            </a:r>
            <a:r>
              <a:rPr lang="en-US" i="1" dirty="0"/>
              <a:t> </a:t>
            </a:r>
            <a:r>
              <a:rPr lang="en-US" dirty="0"/>
              <a:t>of Christian experience will be reached only at the </a:t>
            </a:r>
            <a:r>
              <a:rPr lang="en-US" i="1" dirty="0" err="1"/>
              <a:t>parousia</a:t>
            </a:r>
            <a:r>
              <a:rPr lang="en-US" dirty="0"/>
              <a:t> or coming of Christ. </a:t>
            </a:r>
            <a:r>
              <a:rPr lang="en-US" dirty="0">
                <a:latin typeface="+mj-lt"/>
              </a:rPr>
              <a:t>Final perfection cannot be expected in this life and there will always be room for progress while the church is God’s pilgrim people”</a:t>
            </a:r>
            <a:r>
              <a:rPr lang="en-US" dirty="0"/>
              <a:t> (Philippians, </a:t>
            </a:r>
            <a:r>
              <a:rPr lang="en-US" i="1" dirty="0"/>
              <a:t>An Introduction and Commentary</a:t>
            </a:r>
            <a:r>
              <a:rPr lang="en-US" dirty="0"/>
              <a:t>, 159).</a:t>
            </a:r>
          </a:p>
        </p:txBody>
      </p:sp>
    </p:spTree>
    <p:extLst>
      <p:ext uri="{BB962C8B-B14F-4D97-AF65-F5344CB8AC3E}">
        <p14:creationId xmlns:p14="http://schemas.microsoft.com/office/powerpoint/2010/main" val="163823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537F-C347-7179-6543-AAE13C28A3CD}"/>
              </a:ext>
            </a:extLst>
          </p:cNvPr>
          <p:cNvSpPr>
            <a:spLocks noGrp="1"/>
          </p:cNvSpPr>
          <p:nvPr>
            <p:ph type="title"/>
          </p:nvPr>
        </p:nvSpPr>
        <p:spPr/>
        <p:txBody>
          <a:bodyPr/>
          <a:lstStyle/>
          <a:p>
            <a:r>
              <a:rPr lang="en-US" dirty="0"/>
              <a:t>Not One and Done!</a:t>
            </a:r>
          </a:p>
        </p:txBody>
      </p:sp>
      <p:sp>
        <p:nvSpPr>
          <p:cNvPr id="3" name="Content Placeholder 2">
            <a:extLst>
              <a:ext uri="{FF2B5EF4-FFF2-40B4-BE49-F238E27FC236}">
                <a16:creationId xmlns:a16="http://schemas.microsoft.com/office/drawing/2014/main" id="{58BDCA74-4431-CDD5-03AD-8F07BADA045C}"/>
              </a:ext>
            </a:extLst>
          </p:cNvPr>
          <p:cNvSpPr>
            <a:spLocks noGrp="1"/>
          </p:cNvSpPr>
          <p:nvPr>
            <p:ph idx="1"/>
          </p:nvPr>
        </p:nvSpPr>
        <p:spPr/>
        <p:txBody>
          <a:bodyPr/>
          <a:lstStyle/>
          <a:p>
            <a:r>
              <a:rPr lang="en-US" dirty="0"/>
              <a:t>Christianity is not a “one and done” activity—I heard the gospel, believed in Jesus, repented of my sins, and was baptized.” I am done! I have a ticket to heaven!</a:t>
            </a:r>
          </a:p>
          <a:p>
            <a:pPr lvl="1"/>
            <a:r>
              <a:rPr lang="en-US" dirty="0"/>
              <a:t>Paul is pressing forward in his pursuit of eternal life with Jesus.</a:t>
            </a:r>
          </a:p>
          <a:p>
            <a:pPr lvl="1"/>
            <a:r>
              <a:rPr lang="en-US" dirty="0"/>
              <a:t>He recognizes that he is not now and never will reach perfection in this life.</a:t>
            </a:r>
          </a:p>
          <a:p>
            <a:pPr lvl="1"/>
            <a:r>
              <a:rPr lang="en-US" dirty="0"/>
              <a:t>He is straining every nerve to reach the prize which lies before him.</a:t>
            </a:r>
          </a:p>
          <a:p>
            <a:endParaRPr lang="en-US" dirty="0"/>
          </a:p>
        </p:txBody>
      </p:sp>
    </p:spTree>
    <p:extLst>
      <p:ext uri="{BB962C8B-B14F-4D97-AF65-F5344CB8AC3E}">
        <p14:creationId xmlns:p14="http://schemas.microsoft.com/office/powerpoint/2010/main" val="21120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2BE9-007C-D6A3-B035-D0E1282891A6}"/>
              </a:ext>
            </a:extLst>
          </p:cNvPr>
          <p:cNvSpPr>
            <a:spLocks noGrp="1"/>
          </p:cNvSpPr>
          <p:nvPr>
            <p:ph type="title"/>
          </p:nvPr>
        </p:nvSpPr>
        <p:spPr/>
        <p:txBody>
          <a:bodyPr/>
          <a:lstStyle/>
          <a:p>
            <a:r>
              <a:rPr lang="en-US" dirty="0"/>
              <a:t>Forgetting the Past</a:t>
            </a:r>
          </a:p>
        </p:txBody>
      </p:sp>
      <p:sp>
        <p:nvSpPr>
          <p:cNvPr id="3" name="Content Placeholder 2">
            <a:extLst>
              <a:ext uri="{FF2B5EF4-FFF2-40B4-BE49-F238E27FC236}">
                <a16:creationId xmlns:a16="http://schemas.microsoft.com/office/drawing/2014/main" id="{8A562798-9DD0-4C26-DD04-91E4C2A57EC9}"/>
              </a:ext>
            </a:extLst>
          </p:cNvPr>
          <p:cNvSpPr>
            <a:spLocks noGrp="1"/>
          </p:cNvSpPr>
          <p:nvPr>
            <p:ph idx="1"/>
          </p:nvPr>
        </p:nvSpPr>
        <p:spPr/>
        <p:txBody>
          <a:bodyPr>
            <a:normAutofit fontScale="92500" lnSpcReduction="10000"/>
          </a:bodyPr>
          <a:lstStyle/>
          <a:p>
            <a:r>
              <a:rPr lang="en-US" dirty="0">
                <a:latin typeface="+mj-lt"/>
              </a:rPr>
              <a:t>“Brethren, I do not count myself to have apprehended; but one thing I do, forgetting those things which are behind and reaching forward to those things which are ahead” (3:13).</a:t>
            </a:r>
          </a:p>
          <a:p>
            <a:r>
              <a:rPr lang="en-US" dirty="0"/>
              <a:t>We do not need to have a </a:t>
            </a:r>
            <a:r>
              <a:rPr lang="en-US" dirty="0" err="1"/>
              <a:t>Humpty</a:t>
            </a:r>
            <a:r>
              <a:rPr lang="en-US" dirty="0"/>
              <a:t> Dumpty approach to Christianity.</a:t>
            </a:r>
          </a:p>
          <a:p>
            <a:pPr marL="914400" lvl="2" indent="0">
              <a:buNone/>
            </a:pPr>
            <a:r>
              <a:rPr lang="en-US" sz="2600" dirty="0" err="1"/>
              <a:t>Humpty</a:t>
            </a:r>
            <a:r>
              <a:rPr lang="en-US" sz="2600" dirty="0"/>
              <a:t> Dumpty sat on a wall.</a:t>
            </a:r>
          </a:p>
          <a:p>
            <a:pPr marL="914400" lvl="2" indent="0">
              <a:buNone/>
            </a:pPr>
            <a:r>
              <a:rPr lang="en-US" sz="2600" dirty="0" err="1"/>
              <a:t>Humpty</a:t>
            </a:r>
            <a:r>
              <a:rPr lang="en-US" sz="2600" dirty="0"/>
              <a:t> Dumpty had a great fall.</a:t>
            </a:r>
          </a:p>
          <a:p>
            <a:pPr marL="914400" lvl="2" indent="0">
              <a:buNone/>
            </a:pPr>
            <a:r>
              <a:rPr lang="en-US" sz="2600" dirty="0"/>
              <a:t>All the king’s horses and all the King’s men</a:t>
            </a:r>
          </a:p>
          <a:p>
            <a:pPr marL="914400" lvl="2" indent="0">
              <a:buNone/>
            </a:pPr>
            <a:r>
              <a:rPr lang="en-US" sz="2600" dirty="0"/>
              <a:t>Could not put </a:t>
            </a:r>
            <a:r>
              <a:rPr lang="en-US" sz="2600" dirty="0" err="1"/>
              <a:t>Humpty</a:t>
            </a:r>
            <a:r>
              <a:rPr lang="en-US" sz="2600" dirty="0"/>
              <a:t> together again.</a:t>
            </a:r>
          </a:p>
          <a:p>
            <a:r>
              <a:rPr lang="en-US" dirty="0"/>
              <a:t>One cannot unscramble eggs! However, he can repent of his sins, confess them, and ask God’s forgiveness of them. Then, he needs to move forward to walk in newness of life.</a:t>
            </a:r>
          </a:p>
        </p:txBody>
      </p:sp>
    </p:spTree>
    <p:extLst>
      <p:ext uri="{BB962C8B-B14F-4D97-AF65-F5344CB8AC3E}">
        <p14:creationId xmlns:p14="http://schemas.microsoft.com/office/powerpoint/2010/main" val="422647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06ECC4-C176-2F01-7E2C-AEE199B50D33}"/>
              </a:ext>
            </a:extLst>
          </p:cNvPr>
          <p:cNvSpPr txBox="1"/>
          <p:nvPr/>
        </p:nvSpPr>
        <p:spPr>
          <a:xfrm>
            <a:off x="897308" y="397401"/>
            <a:ext cx="10126766" cy="6063198"/>
          </a:xfrm>
          <a:prstGeom prst="rect">
            <a:avLst/>
          </a:prstGeom>
          <a:noFill/>
        </p:spPr>
        <p:txBody>
          <a:bodyPr wrap="square" rtlCol="0">
            <a:spAutoFit/>
          </a:bodyPr>
          <a:lstStyle/>
          <a:p>
            <a:pPr algn="ctr"/>
            <a:r>
              <a:rPr lang="en-US" sz="2800" b="1" i="0" u="none" strike="noStrike" baseline="0" dirty="0">
                <a:solidFill>
                  <a:srgbClr val="723736"/>
                </a:solidFill>
                <a:latin typeface="Source Sans Pro" panose="020B0503030403020204" pitchFamily="34" charset="0"/>
              </a:rPr>
              <a:t>Thanks to Calvary</a:t>
            </a:r>
          </a:p>
          <a:p>
            <a:pPr algn="ctr"/>
            <a:r>
              <a:rPr lang="en-US" sz="2000" b="1" dirty="0">
                <a:solidFill>
                  <a:srgbClr val="723736"/>
                </a:solidFill>
                <a:latin typeface="Source Sans Pro" panose="020B0503030403020204" pitchFamily="34" charset="0"/>
              </a:rPr>
              <a:t>Bill Gaither</a:t>
            </a:r>
            <a:endParaRPr lang="en-US" sz="2000" b="0" i="0" u="none" strike="noStrike" baseline="0" dirty="0">
              <a:solidFill>
                <a:srgbClr val="723736"/>
              </a:solidFill>
              <a:latin typeface="Source Sans Pro" panose="020B0503030403020204" pitchFamily="34" charset="0"/>
            </a:endParaRPr>
          </a:p>
          <a:p>
            <a:r>
              <a:rPr lang="en-US" sz="2400" b="0" i="0" u="none" strike="noStrike" baseline="0" dirty="0">
                <a:latin typeface="Source Sans Pro Semibold" panose="020B0603030403020204" pitchFamily="34" charset="0"/>
              </a:rPr>
              <a:t>Today, I went down to the place where I used to go;</a:t>
            </a:r>
          </a:p>
          <a:p>
            <a:r>
              <a:rPr lang="en-US" sz="2400" b="0" i="0" u="none" strike="noStrike" baseline="0" dirty="0">
                <a:latin typeface="Source Sans Pro Semibold" panose="020B0603030403020204" pitchFamily="34" charset="0"/>
              </a:rPr>
              <a:t>Today, I saw the same old crowd I knew before.</a:t>
            </a:r>
          </a:p>
          <a:p>
            <a:r>
              <a:rPr lang="en-US" sz="2400" b="0" i="0" u="none" strike="noStrike" baseline="0" dirty="0">
                <a:latin typeface="Source Sans Pro Semibold" panose="020B0603030403020204" pitchFamily="34" charset="0"/>
              </a:rPr>
              <a:t>And when they asked me what had happened, I tried to tell them—</a:t>
            </a:r>
          </a:p>
          <a:p>
            <a:r>
              <a:rPr lang="en-US" sz="2400" b="0" i="0" u="none" strike="noStrike" baseline="0" dirty="0">
                <a:latin typeface="Source Sans Pro Semibold" panose="020B0603030403020204" pitchFamily="34" charset="0"/>
              </a:rPr>
              <a:t>Thanks to Calvary, I don’t come here anymore!</a:t>
            </a:r>
            <a:endParaRPr lang="en-US" sz="1200" b="0" i="0" u="none" strike="noStrike" baseline="0" dirty="0">
              <a:latin typeface="Source Sans Pro Semibold" panose="020B0603030403020204" pitchFamily="34" charset="0"/>
            </a:endParaRPr>
          </a:p>
          <a:p>
            <a:r>
              <a:rPr lang="en-US" sz="1200" b="0" i="0" u="none" strike="noStrike" baseline="0" dirty="0">
                <a:latin typeface="Source Sans Pro Semibold" panose="020B0603030403020204" pitchFamily="34" charset="0"/>
              </a:rPr>
              <a:t>	</a:t>
            </a:r>
          </a:p>
          <a:p>
            <a:pPr lvl="1"/>
            <a:r>
              <a:rPr lang="en-US" sz="2400" b="1" i="0" u="none" strike="noStrike" baseline="0" dirty="0">
                <a:latin typeface="+mj-lt"/>
              </a:rPr>
              <a:t>Refrain</a:t>
            </a:r>
            <a:endParaRPr lang="en-US" sz="2400" b="0" i="0" u="none" strike="noStrike" baseline="0" dirty="0">
              <a:latin typeface="+mj-lt"/>
            </a:endParaRPr>
          </a:p>
          <a:p>
            <a:pPr lvl="1"/>
            <a:r>
              <a:rPr lang="en-US" sz="2400" b="0" i="0" u="none" strike="noStrike" baseline="0" dirty="0">
                <a:latin typeface="Source Sans Pro Semibold" panose="020B0603030403020204" pitchFamily="34" charset="0"/>
              </a:rPr>
              <a:t>Thanks to Calvary I am not the man I used to be;</a:t>
            </a:r>
          </a:p>
          <a:p>
            <a:pPr lvl="1"/>
            <a:r>
              <a:rPr lang="en-US" sz="2400" b="0" i="0" u="none" strike="noStrike" baseline="0" dirty="0">
                <a:latin typeface="Source Sans Pro Semibold" panose="020B0603030403020204" pitchFamily="34" charset="0"/>
              </a:rPr>
              <a:t>Thanks to Calvary things are different than before.</a:t>
            </a:r>
          </a:p>
          <a:p>
            <a:pPr lvl="1"/>
            <a:r>
              <a:rPr lang="en-US" sz="2400" b="0" i="0" u="none" strike="noStrike" baseline="0" dirty="0">
                <a:latin typeface="Source Sans Pro Semibold" panose="020B0603030403020204" pitchFamily="34" charset="0"/>
              </a:rPr>
              <a:t>And as the tears ran down my face I tried to tell them him,</a:t>
            </a:r>
          </a:p>
          <a:p>
            <a:pPr lvl="1"/>
            <a:r>
              <a:rPr lang="en-US" sz="2400" b="0" i="0" u="none" strike="noStrike" baseline="0" dirty="0">
                <a:latin typeface="Source Sans Pro Semibold" panose="020B0603030403020204" pitchFamily="34" charset="0"/>
              </a:rPr>
              <a:t>Thanks to Calvary, I don’t come here anymore!</a:t>
            </a:r>
            <a:endParaRPr lang="en-US" sz="1200" b="0" i="0" u="none" strike="noStrike" baseline="0" dirty="0">
              <a:latin typeface="Source Sans Pro Semibold" panose="020B0603030403020204" pitchFamily="34" charset="0"/>
            </a:endParaRPr>
          </a:p>
          <a:p>
            <a:endParaRPr lang="en-US" sz="1200" b="0" i="0" u="none" strike="noStrike" baseline="0" dirty="0">
              <a:latin typeface="Source Sans Pro Semibold" panose="020B0603030403020204" pitchFamily="34" charset="0"/>
            </a:endParaRPr>
          </a:p>
          <a:p>
            <a:r>
              <a:rPr lang="en-US" sz="2400" b="0" i="0" u="none" strike="noStrike" baseline="0" dirty="0">
                <a:latin typeface="Source Sans Pro Semibold" panose="020B0603030403020204" pitchFamily="34" charset="0"/>
              </a:rPr>
              <a:t>Then we went down to the house where we used to live.</a:t>
            </a:r>
          </a:p>
          <a:p>
            <a:r>
              <a:rPr lang="en-US" sz="2400" b="0" i="0" u="none" strike="noStrike" baseline="0" dirty="0">
                <a:latin typeface="Source Sans Pro Semibold" panose="020B0603030403020204" pitchFamily="34" charset="0"/>
              </a:rPr>
              <a:t>My little boy ran behind the door, like so many times before;</a:t>
            </a:r>
          </a:p>
          <a:p>
            <a:r>
              <a:rPr lang="en-US" sz="2400" b="0" i="0" u="none" strike="noStrike" baseline="0" dirty="0">
                <a:latin typeface="Source Sans Pro Semibold" panose="020B0603030403020204" pitchFamily="34" charset="0"/>
              </a:rPr>
              <a:t>And I said, “Son you don’t need to be afraid, you’ve got a new Daddy now;</a:t>
            </a:r>
          </a:p>
          <a:p>
            <a:r>
              <a:rPr lang="en-US" sz="2400" b="0" i="0" u="none" strike="noStrike" baseline="0" dirty="0">
                <a:latin typeface="Source Sans Pro Semibold" panose="020B0603030403020204" pitchFamily="34" charset="0"/>
              </a:rPr>
              <a:t>Thanks to Calvary we don’t live here anymore!</a:t>
            </a:r>
            <a:endParaRPr lang="en-US" sz="2400" dirty="0">
              <a:latin typeface="Source Sans Pro Semibold" panose="020B0603030403020204" pitchFamily="34" charset="0"/>
            </a:endParaRPr>
          </a:p>
        </p:txBody>
      </p:sp>
    </p:spTree>
    <p:extLst>
      <p:ext uri="{BB962C8B-B14F-4D97-AF65-F5344CB8AC3E}">
        <p14:creationId xmlns:p14="http://schemas.microsoft.com/office/powerpoint/2010/main" val="187429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6524-427F-2950-F392-3D54DA2D898E}"/>
              </a:ext>
            </a:extLst>
          </p:cNvPr>
          <p:cNvSpPr>
            <a:spLocks noGrp="1"/>
          </p:cNvSpPr>
          <p:nvPr>
            <p:ph type="title"/>
          </p:nvPr>
        </p:nvSpPr>
        <p:spPr/>
        <p:txBody>
          <a:bodyPr/>
          <a:lstStyle/>
          <a:p>
            <a:r>
              <a:rPr lang="en-US" dirty="0"/>
              <a:t>“Reaching Forward”</a:t>
            </a:r>
          </a:p>
        </p:txBody>
      </p:sp>
      <p:pic>
        <p:nvPicPr>
          <p:cNvPr id="5122" name="Picture 2" descr="London 2012 hurdles: Aries Merritt, Jason Richardson finish 1-2 in 110m -  Washington Times">
            <a:extLst>
              <a:ext uri="{FF2B5EF4-FFF2-40B4-BE49-F238E27FC236}">
                <a16:creationId xmlns:a16="http://schemas.microsoft.com/office/drawing/2014/main" id="{67DE3C22-1814-DF74-A001-A352597A3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63" y="1905884"/>
            <a:ext cx="7740073" cy="474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50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E00E-977D-7E71-87C8-06566B814132}"/>
              </a:ext>
            </a:extLst>
          </p:cNvPr>
          <p:cNvSpPr>
            <a:spLocks noGrp="1"/>
          </p:cNvSpPr>
          <p:nvPr>
            <p:ph type="title"/>
          </p:nvPr>
        </p:nvSpPr>
        <p:spPr>
          <a:xfrm>
            <a:off x="324741" y="365125"/>
            <a:ext cx="11545367" cy="865469"/>
          </a:xfrm>
        </p:spPr>
        <p:txBody>
          <a:bodyPr>
            <a:normAutofit fontScale="90000"/>
          </a:bodyPr>
          <a:lstStyle/>
          <a:p>
            <a:r>
              <a:rPr lang="en-US" dirty="0"/>
              <a:t>Here Am I, Send Me!</a:t>
            </a:r>
            <a:br>
              <a:rPr lang="en-US" dirty="0"/>
            </a:br>
            <a:r>
              <a:rPr lang="en-US" sz="2000" dirty="0"/>
              <a:t>M.W. Spencer (1893)</a:t>
            </a:r>
          </a:p>
        </p:txBody>
      </p:sp>
      <p:sp>
        <p:nvSpPr>
          <p:cNvPr id="4" name="TextBox 3">
            <a:extLst>
              <a:ext uri="{FF2B5EF4-FFF2-40B4-BE49-F238E27FC236}">
                <a16:creationId xmlns:a16="http://schemas.microsoft.com/office/drawing/2014/main" id="{B7F40E44-9C32-5F6E-1E42-E1DCB7C9376F}"/>
              </a:ext>
            </a:extLst>
          </p:cNvPr>
          <p:cNvSpPr txBox="1"/>
          <p:nvPr/>
        </p:nvSpPr>
        <p:spPr>
          <a:xfrm>
            <a:off x="324741" y="1486968"/>
            <a:ext cx="5771260" cy="3170099"/>
          </a:xfrm>
          <a:prstGeom prst="rect">
            <a:avLst/>
          </a:prstGeom>
          <a:noFill/>
        </p:spPr>
        <p:txBody>
          <a:bodyPr wrap="square" rtlCol="0">
            <a:spAutoFit/>
          </a:bodyPr>
          <a:lstStyle/>
          <a:p>
            <a:r>
              <a:rPr lang="en-US" sz="2000" b="0" i="0" u="none" strike="noStrike" baseline="0" dirty="0"/>
              <a:t>There is much to do, there’s work on every hand. </a:t>
            </a:r>
          </a:p>
          <a:p>
            <a:r>
              <a:rPr lang="en-US" sz="2000" b="0" i="0" u="none" strike="noStrike" baseline="0" dirty="0"/>
              <a:t>Hark! the cry for help comes ringing thru the land, </a:t>
            </a:r>
          </a:p>
          <a:p>
            <a:r>
              <a:rPr lang="en-US" sz="2000" b="0" i="0" u="none" strike="noStrike" baseline="0" dirty="0"/>
              <a:t>Jesus calls for reapers, I must active be. </a:t>
            </a:r>
          </a:p>
          <a:p>
            <a:r>
              <a:rPr lang="en-US" sz="2000" b="0" i="0" u="none" strike="noStrike" baseline="0" dirty="0"/>
              <a:t>What wilt Thou, O Master? Here am I, send me.</a:t>
            </a:r>
          </a:p>
          <a:p>
            <a:endParaRPr lang="en-US" sz="2000" b="0" i="0" u="none" strike="noStrike" baseline="0" dirty="0"/>
          </a:p>
          <a:p>
            <a:r>
              <a:rPr lang="en-US" sz="2000" b="0" i="0" u="none" strike="noStrike" baseline="0" dirty="0"/>
              <a:t>There are </a:t>
            </a:r>
            <a:r>
              <a:rPr lang="en-US" sz="2000" b="0" i="0" u="none" strike="noStrike" baseline="0" dirty="0" err="1"/>
              <a:t>hung’ring</a:t>
            </a:r>
            <a:r>
              <a:rPr lang="en-US" sz="2000" b="0" i="0" u="none" strike="noStrike" baseline="0" dirty="0"/>
              <a:t> souls who cry aloud for bread; </a:t>
            </a:r>
          </a:p>
          <a:p>
            <a:r>
              <a:rPr lang="en-US" sz="2000" b="0" i="0" u="none" strike="noStrike" baseline="0" dirty="0"/>
              <a:t>With the bread of life they’re longing to be fed. </a:t>
            </a:r>
          </a:p>
          <a:p>
            <a:r>
              <a:rPr lang="en-US" sz="2000" b="0" i="0" u="none" strike="noStrike" baseline="0" dirty="0"/>
              <a:t>Shall they starve and famish while a feast is free? </a:t>
            </a:r>
          </a:p>
          <a:p>
            <a:r>
              <a:rPr lang="en-US" sz="2000" b="0" i="0" u="none" strike="noStrike" baseline="0" dirty="0"/>
              <a:t>I must be more faithful! Here am I, send me.</a:t>
            </a:r>
          </a:p>
          <a:p>
            <a:endParaRPr lang="en-US" sz="2000" b="0" i="0" u="none" strike="noStrike" baseline="0" dirty="0"/>
          </a:p>
        </p:txBody>
      </p:sp>
      <p:sp>
        <p:nvSpPr>
          <p:cNvPr id="5" name="TextBox 4">
            <a:extLst>
              <a:ext uri="{FF2B5EF4-FFF2-40B4-BE49-F238E27FC236}">
                <a16:creationId xmlns:a16="http://schemas.microsoft.com/office/drawing/2014/main" id="{E1AF1A79-05C5-6636-B27E-51E77A60A1B5}"/>
              </a:ext>
            </a:extLst>
          </p:cNvPr>
          <p:cNvSpPr txBox="1"/>
          <p:nvPr/>
        </p:nvSpPr>
        <p:spPr>
          <a:xfrm>
            <a:off x="6187155" y="1486968"/>
            <a:ext cx="5682953" cy="3447098"/>
          </a:xfrm>
          <a:prstGeom prst="rect">
            <a:avLst/>
          </a:prstGeom>
          <a:noFill/>
        </p:spPr>
        <p:txBody>
          <a:bodyPr wrap="square" rtlCol="0">
            <a:spAutoFit/>
          </a:bodyPr>
          <a:lstStyle/>
          <a:p>
            <a:r>
              <a:rPr lang="en-US" sz="2000" b="0" i="0" u="none" strike="noStrike" baseline="0" dirty="0"/>
              <a:t>There are souls who linger on the brink of woe; </a:t>
            </a:r>
          </a:p>
          <a:p>
            <a:r>
              <a:rPr lang="en-US" sz="2000" b="0" i="0" u="none" strike="noStrike" baseline="0" dirty="0"/>
              <a:t>Lord, I must not, cannot bear to let them go. </a:t>
            </a:r>
          </a:p>
          <a:p>
            <a:r>
              <a:rPr lang="en-US" sz="2000" b="0" i="0" u="none" strike="noStrike" baseline="0" dirty="0"/>
              <a:t>Let me go and tell them, “Brother, turn and flee!” </a:t>
            </a:r>
          </a:p>
          <a:p>
            <a:r>
              <a:rPr lang="en-US" sz="2000" b="0" i="0" u="none" strike="noStrike" baseline="0" dirty="0"/>
              <a:t>Master, I would save them! Here am I, send me.</a:t>
            </a:r>
          </a:p>
          <a:p>
            <a:endParaRPr lang="en-US" sz="2000" b="0" i="0" u="none" strike="noStrike" baseline="0" dirty="0">
              <a:latin typeface="Source Sans Pro" panose="020B0503030403020204" pitchFamily="34" charset="0"/>
            </a:endParaRPr>
          </a:p>
          <a:p>
            <a:r>
              <a:rPr lang="en-US" sz="2000" b="1" i="0" u="none" strike="noStrike" baseline="0" dirty="0">
                <a:latin typeface="Source Sans Pro" panose="020B0503030403020204" pitchFamily="34" charset="0"/>
              </a:rPr>
              <a:t>Chorus: </a:t>
            </a:r>
            <a:endParaRPr lang="en-US" sz="2000" b="0" i="0" u="none" strike="noStrike" baseline="0" dirty="0">
              <a:latin typeface="Source Sans Pro" panose="020B0503030403020204" pitchFamily="34" charset="0"/>
            </a:endParaRPr>
          </a:p>
          <a:p>
            <a:r>
              <a:rPr lang="en-US" sz="2000" b="0" i="0" u="none" strike="noStrike" baseline="0" dirty="0"/>
              <a:t>Here am I, send me, </a:t>
            </a:r>
          </a:p>
          <a:p>
            <a:r>
              <a:rPr lang="en-US" sz="2000" b="0" i="0" u="none" strike="noStrike" baseline="0" dirty="0"/>
              <a:t>Lord, send me, </a:t>
            </a:r>
          </a:p>
          <a:p>
            <a:r>
              <a:rPr lang="en-US" sz="2000" b="0" i="0" u="none" strike="noStrike" baseline="0" dirty="0"/>
              <a:t>Here am I, send me, </a:t>
            </a:r>
          </a:p>
          <a:p>
            <a:r>
              <a:rPr lang="en-US" sz="2000" b="0" i="0" u="none" strike="noStrike" baseline="0" dirty="0"/>
              <a:t>Lord, send me. </a:t>
            </a:r>
            <a:endParaRPr lang="en-US" sz="2000" dirty="0"/>
          </a:p>
          <a:p>
            <a:endParaRPr lang="en-US" dirty="0"/>
          </a:p>
        </p:txBody>
      </p:sp>
    </p:spTree>
    <p:extLst>
      <p:ext uri="{BB962C8B-B14F-4D97-AF65-F5344CB8AC3E}">
        <p14:creationId xmlns:p14="http://schemas.microsoft.com/office/powerpoint/2010/main" val="29513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A5C7-EF05-9C84-31A5-48F453DE7ED8}"/>
              </a:ext>
            </a:extLst>
          </p:cNvPr>
          <p:cNvSpPr>
            <a:spLocks noGrp="1"/>
          </p:cNvSpPr>
          <p:nvPr>
            <p:ph type="title"/>
          </p:nvPr>
        </p:nvSpPr>
        <p:spPr/>
        <p:txBody>
          <a:bodyPr/>
          <a:lstStyle/>
          <a:p>
            <a:r>
              <a:rPr lang="en-US" dirty="0"/>
              <a:t>Philippians 3:12-14</a:t>
            </a:r>
          </a:p>
        </p:txBody>
      </p:sp>
      <p:sp>
        <p:nvSpPr>
          <p:cNvPr id="3" name="Content Placeholder 2">
            <a:extLst>
              <a:ext uri="{FF2B5EF4-FFF2-40B4-BE49-F238E27FC236}">
                <a16:creationId xmlns:a16="http://schemas.microsoft.com/office/drawing/2014/main" id="{64377C75-4D3E-0BB5-110C-C7044BE08666}"/>
              </a:ext>
            </a:extLst>
          </p:cNvPr>
          <p:cNvSpPr>
            <a:spLocks noGrp="1"/>
          </p:cNvSpPr>
          <p:nvPr>
            <p:ph idx="1"/>
          </p:nvPr>
        </p:nvSpPr>
        <p:spPr/>
        <p:txBody>
          <a:bodyPr/>
          <a:lstStyle/>
          <a:p>
            <a:r>
              <a:rPr lang="en-US" dirty="0"/>
              <a:t>Not that I have already attained, or am already perfected; but I press on, that I may lay hold of that for which Christ Jesus has also laid hold of me. Brethren, I do not count myself to have apprehended; but one thing I do, forgetting those things which are behind and reaching forward to those things which are ahead, I press toward the goal for the prize of the upward call of God in Christ Jesus.</a:t>
            </a:r>
          </a:p>
          <a:p>
            <a:endParaRPr lang="en-US" dirty="0"/>
          </a:p>
          <a:p>
            <a:endParaRPr lang="en-US" dirty="0"/>
          </a:p>
        </p:txBody>
      </p:sp>
    </p:spTree>
    <p:extLst>
      <p:ext uri="{BB962C8B-B14F-4D97-AF65-F5344CB8AC3E}">
        <p14:creationId xmlns:p14="http://schemas.microsoft.com/office/powerpoint/2010/main" val="50671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essing Toward the Goal – Wilfred Graves Ministries">
            <a:extLst>
              <a:ext uri="{FF2B5EF4-FFF2-40B4-BE49-F238E27FC236}">
                <a16:creationId xmlns:a16="http://schemas.microsoft.com/office/drawing/2014/main" id="{39A0E7AB-7081-C41C-4A0B-BC87301AE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6858000"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50DA9E-2454-6E1F-297F-4DF1AEB54165}"/>
              </a:ext>
            </a:extLst>
          </p:cNvPr>
          <p:cNvSpPr txBox="1"/>
          <p:nvPr/>
        </p:nvSpPr>
        <p:spPr>
          <a:xfrm>
            <a:off x="616506" y="1536174"/>
            <a:ext cx="4165600" cy="3785652"/>
          </a:xfrm>
          <a:prstGeom prst="rect">
            <a:avLst/>
          </a:prstGeom>
          <a:noFill/>
        </p:spPr>
        <p:txBody>
          <a:bodyPr wrap="square" rtlCol="0">
            <a:spAutoFit/>
          </a:bodyPr>
          <a:lstStyle/>
          <a:p>
            <a:r>
              <a:rPr lang="en-US" sz="4800" b="0" i="0" u="none" strike="noStrike" baseline="0" dirty="0">
                <a:solidFill>
                  <a:srgbClr val="CE3E3A"/>
                </a:solidFill>
                <a:latin typeface="Arno Pro Smbd Display" panose="02020702050506090403" pitchFamily="18" charset="0"/>
              </a:rPr>
              <a:t>“I press toward the goal for the prize of the upward call of God in Christ Jesus” (Phil. 3:14).</a:t>
            </a:r>
            <a:endParaRPr lang="en-US" sz="4800" dirty="0">
              <a:solidFill>
                <a:srgbClr val="CE3E3A"/>
              </a:solidFill>
              <a:latin typeface="Arno Pro Smbd Display" panose="02020702050506090403" pitchFamily="18" charset="0"/>
            </a:endParaRPr>
          </a:p>
        </p:txBody>
      </p:sp>
    </p:spTree>
    <p:extLst>
      <p:ext uri="{BB962C8B-B14F-4D97-AF65-F5344CB8AC3E}">
        <p14:creationId xmlns:p14="http://schemas.microsoft.com/office/powerpoint/2010/main" val="14378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379F-7220-932C-0F2A-6D27445E74CB}"/>
              </a:ext>
            </a:extLst>
          </p:cNvPr>
          <p:cNvSpPr>
            <a:spLocks noGrp="1"/>
          </p:cNvSpPr>
          <p:nvPr>
            <p:ph type="title"/>
          </p:nvPr>
        </p:nvSpPr>
        <p:spPr/>
        <p:txBody>
          <a:bodyPr/>
          <a:lstStyle/>
          <a:p>
            <a:r>
              <a:rPr lang="en-US" dirty="0"/>
              <a:t>Descriptions of Our Goal</a:t>
            </a:r>
          </a:p>
        </p:txBody>
      </p:sp>
      <p:sp>
        <p:nvSpPr>
          <p:cNvPr id="3" name="Content Placeholder 2">
            <a:extLst>
              <a:ext uri="{FF2B5EF4-FFF2-40B4-BE49-F238E27FC236}">
                <a16:creationId xmlns:a16="http://schemas.microsoft.com/office/drawing/2014/main" id="{080ACC37-AEC5-E9D3-C5B9-BB0F89E8FCE6}"/>
              </a:ext>
            </a:extLst>
          </p:cNvPr>
          <p:cNvSpPr>
            <a:spLocks noGrp="1"/>
          </p:cNvSpPr>
          <p:nvPr>
            <p:ph idx="1"/>
          </p:nvPr>
        </p:nvSpPr>
        <p:spPr/>
        <p:txBody>
          <a:bodyPr/>
          <a:lstStyle/>
          <a:p>
            <a:r>
              <a:rPr lang="en-US" dirty="0"/>
              <a:t>A crown of life (2 Tim. 4:8)</a:t>
            </a:r>
          </a:p>
          <a:p>
            <a:r>
              <a:rPr lang="en-US" dirty="0"/>
              <a:t>An eternal home (Eccl. 12:5)</a:t>
            </a:r>
          </a:p>
          <a:p>
            <a:r>
              <a:rPr lang="en-US" dirty="0"/>
              <a:t>An everlasting dwelling place (John 14:2). The KJV/NKJV uses “mansion,” but the RSV “rooms” is closer. It should be contrasted with the temporary dwelling place of our earthly house (2 Cor. 5:1-2).</a:t>
            </a:r>
          </a:p>
          <a:p>
            <a:r>
              <a:rPr lang="en-US" dirty="0"/>
              <a:t>Paradise (Rev. 2:7)</a:t>
            </a:r>
          </a:p>
          <a:p>
            <a:r>
              <a:rPr lang="en-US" dirty="0"/>
              <a:t>A heavenly city described as the New Jerusalem (Rev. 21)</a:t>
            </a:r>
          </a:p>
        </p:txBody>
      </p:sp>
    </p:spTree>
    <p:extLst>
      <p:ext uri="{BB962C8B-B14F-4D97-AF65-F5344CB8AC3E}">
        <p14:creationId xmlns:p14="http://schemas.microsoft.com/office/powerpoint/2010/main" val="187441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7A60-1C40-D8ED-8E0D-17D9C70040C1}"/>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C18273B1-2FE1-F80D-15A7-203F3BB66DA9}"/>
              </a:ext>
            </a:extLst>
          </p:cNvPr>
          <p:cNvSpPr>
            <a:spLocks noGrp="1"/>
          </p:cNvSpPr>
          <p:nvPr>
            <p:ph type="body" idx="1"/>
          </p:nvPr>
        </p:nvSpPr>
        <p:spPr>
          <a:solidFill>
            <a:srgbClr val="723736"/>
          </a:solidFill>
          <a:ln>
            <a:solidFill>
              <a:srgbClr val="A23C30"/>
            </a:solidFill>
          </a:ln>
        </p:spPr>
        <p:txBody>
          <a:bodyPr/>
          <a:lstStyle/>
          <a:p>
            <a:endParaRPr lang="en-US"/>
          </a:p>
        </p:txBody>
      </p:sp>
    </p:spTree>
    <p:extLst>
      <p:ext uri="{BB962C8B-B14F-4D97-AF65-F5344CB8AC3E}">
        <p14:creationId xmlns:p14="http://schemas.microsoft.com/office/powerpoint/2010/main" val="3540663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A5C7-EF05-9C84-31A5-48F453DE7ED8}"/>
              </a:ext>
            </a:extLst>
          </p:cNvPr>
          <p:cNvSpPr>
            <a:spLocks noGrp="1"/>
          </p:cNvSpPr>
          <p:nvPr>
            <p:ph type="title"/>
          </p:nvPr>
        </p:nvSpPr>
        <p:spPr/>
        <p:txBody>
          <a:bodyPr/>
          <a:lstStyle/>
          <a:p>
            <a:r>
              <a:rPr lang="en-US" dirty="0"/>
              <a:t>Philippians 3:12-14</a:t>
            </a:r>
          </a:p>
        </p:txBody>
      </p:sp>
      <p:sp>
        <p:nvSpPr>
          <p:cNvPr id="3" name="Content Placeholder 2">
            <a:extLst>
              <a:ext uri="{FF2B5EF4-FFF2-40B4-BE49-F238E27FC236}">
                <a16:creationId xmlns:a16="http://schemas.microsoft.com/office/drawing/2014/main" id="{64377C75-4D3E-0BB5-110C-C7044BE08666}"/>
              </a:ext>
            </a:extLst>
          </p:cNvPr>
          <p:cNvSpPr>
            <a:spLocks noGrp="1"/>
          </p:cNvSpPr>
          <p:nvPr>
            <p:ph idx="1"/>
          </p:nvPr>
        </p:nvSpPr>
        <p:spPr/>
        <p:txBody>
          <a:bodyPr/>
          <a:lstStyle/>
          <a:p>
            <a:r>
              <a:rPr lang="en-US" dirty="0"/>
              <a:t>Not that I have already attained, or am already perfected; but I press on, that I may lay hold of that for which Christ Jesus has also laid hold of me. Brethren, I do not count myself to have apprehended; but one thing I do, forgetting those things which are behind and reaching forward to those things which are ahead, I press toward the goal for the prize of the upward call of God in Christ Jesus.</a:t>
            </a:r>
          </a:p>
          <a:p>
            <a:endParaRPr lang="en-US" dirty="0"/>
          </a:p>
          <a:p>
            <a:endParaRPr lang="en-US" dirty="0"/>
          </a:p>
        </p:txBody>
      </p:sp>
    </p:spTree>
    <p:extLst>
      <p:ext uri="{BB962C8B-B14F-4D97-AF65-F5344CB8AC3E}">
        <p14:creationId xmlns:p14="http://schemas.microsoft.com/office/powerpoint/2010/main" val="205663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ree, outdoor, ground, rock&#10;&#10;Description automatically generated">
            <a:extLst>
              <a:ext uri="{FF2B5EF4-FFF2-40B4-BE49-F238E27FC236}">
                <a16:creationId xmlns:a16="http://schemas.microsoft.com/office/drawing/2014/main" id="{835B8887-E68A-AA19-5A6D-7AE6EEB737B5}"/>
              </a:ext>
            </a:extLst>
          </p:cNvPr>
          <p:cNvPicPr>
            <a:picLocks noChangeAspect="1"/>
          </p:cNvPicPr>
          <p:nvPr/>
        </p:nvPicPr>
        <p:blipFill rotWithShape="1">
          <a:blip r:embed="rId2">
            <a:extLst>
              <a:ext uri="{28A0092B-C50C-407E-A947-70E740481C1C}">
                <a14:useLocalDpi xmlns:a14="http://schemas.microsoft.com/office/drawing/2010/main" val="0"/>
              </a:ext>
            </a:extLst>
          </a:blip>
          <a:srcRect t="8438" b="853"/>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70607764-5A0A-427B-9A25-B6FB911721D2}"/>
              </a:ext>
            </a:extLst>
          </p:cNvPr>
          <p:cNvSpPr txBox="1"/>
          <p:nvPr/>
        </p:nvSpPr>
        <p:spPr>
          <a:xfrm>
            <a:off x="5726545" y="840509"/>
            <a:ext cx="5809673" cy="1323439"/>
          </a:xfrm>
          <a:prstGeom prst="rect">
            <a:avLst/>
          </a:prstGeom>
          <a:noFill/>
        </p:spPr>
        <p:txBody>
          <a:bodyPr wrap="square" rtlCol="0">
            <a:spAutoFit/>
          </a:bodyPr>
          <a:lstStyle/>
          <a:p>
            <a:pPr algn="ctr"/>
            <a:r>
              <a:rPr lang="en-US" sz="4000" dirty="0"/>
              <a:t>Favorite Texts from Philippians</a:t>
            </a:r>
          </a:p>
        </p:txBody>
      </p:sp>
    </p:spTree>
    <p:extLst>
      <p:ext uri="{BB962C8B-B14F-4D97-AF65-F5344CB8AC3E}">
        <p14:creationId xmlns:p14="http://schemas.microsoft.com/office/powerpoint/2010/main" val="106150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outdoor, ground, mammal&#10;&#10;Description automatically generated">
            <a:extLst>
              <a:ext uri="{FF2B5EF4-FFF2-40B4-BE49-F238E27FC236}">
                <a16:creationId xmlns:a16="http://schemas.microsoft.com/office/drawing/2014/main" id="{0C60FBD5-DA92-0AB9-0306-CF79CDC8578A}"/>
              </a:ext>
            </a:extLst>
          </p:cNvPr>
          <p:cNvPicPr>
            <a:picLocks noChangeAspect="1"/>
          </p:cNvPicPr>
          <p:nvPr/>
        </p:nvPicPr>
        <p:blipFill rotWithShape="1">
          <a:blip r:embed="rId2">
            <a:extLst>
              <a:ext uri="{28A0092B-C50C-407E-A947-70E740481C1C}">
                <a14:useLocalDpi xmlns:a14="http://schemas.microsoft.com/office/drawing/2010/main" val="0"/>
              </a:ext>
            </a:extLst>
          </a:blip>
          <a:srcRect b="1937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0AF020B-FDD0-F11F-C9DD-9233792CBC75}"/>
              </a:ext>
            </a:extLst>
          </p:cNvPr>
          <p:cNvSpPr txBox="1"/>
          <p:nvPr/>
        </p:nvSpPr>
        <p:spPr>
          <a:xfrm>
            <a:off x="7016097" y="470019"/>
            <a:ext cx="4366901" cy="1077218"/>
          </a:xfrm>
          <a:prstGeom prst="rect">
            <a:avLst/>
          </a:prstGeom>
          <a:noFill/>
        </p:spPr>
        <p:txBody>
          <a:bodyPr wrap="square" rtlCol="0">
            <a:spAutoFit/>
          </a:bodyPr>
          <a:lstStyle/>
          <a:p>
            <a:pPr algn="ctr"/>
            <a:r>
              <a:rPr lang="en-US" sz="3200" dirty="0"/>
              <a:t>Keep Your Eye</a:t>
            </a:r>
          </a:p>
          <a:p>
            <a:pPr algn="ctr"/>
            <a:r>
              <a:rPr lang="en-US" sz="3200" dirty="0"/>
              <a:t>on the Post</a:t>
            </a:r>
          </a:p>
        </p:txBody>
      </p:sp>
    </p:spTree>
    <p:extLst>
      <p:ext uri="{BB962C8B-B14F-4D97-AF65-F5344CB8AC3E}">
        <p14:creationId xmlns:p14="http://schemas.microsoft.com/office/powerpoint/2010/main" val="346731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9047-F95B-4CAD-FF5D-B5D01DE9FA47}"/>
              </a:ext>
            </a:extLst>
          </p:cNvPr>
          <p:cNvSpPr>
            <a:spLocks noGrp="1"/>
          </p:cNvSpPr>
          <p:nvPr>
            <p:ph type="title"/>
          </p:nvPr>
        </p:nvSpPr>
        <p:spPr/>
        <p:txBody>
          <a:bodyPr/>
          <a:lstStyle/>
          <a:p>
            <a:r>
              <a:rPr lang="en-US" dirty="0"/>
              <a:t>A Personal Relationship with Jesus</a:t>
            </a:r>
          </a:p>
        </p:txBody>
      </p:sp>
      <p:pic>
        <p:nvPicPr>
          <p:cNvPr id="2050" name="Picture 2" descr="Why Bible Reading? - Institute For Bible Reading">
            <a:extLst>
              <a:ext uri="{FF2B5EF4-FFF2-40B4-BE49-F238E27FC236}">
                <a16:creationId xmlns:a16="http://schemas.microsoft.com/office/drawing/2014/main" id="{8A6ED93C-5A2F-59DA-2C31-BA9185C89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309" y="1796184"/>
            <a:ext cx="9393382" cy="469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31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308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8" name="Picture 6" descr="10 of the World's Most Expensive Autographs: Whose Signatures Are Now Worth  a Fortune? - Financesonline.com">
            <a:extLst>
              <a:ext uri="{FF2B5EF4-FFF2-40B4-BE49-F238E27FC236}">
                <a16:creationId xmlns:a16="http://schemas.microsoft.com/office/drawing/2014/main" id="{4B36C862-E84D-A0F8-6EAF-213C23EB51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38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0C2-5484-A78C-2D0A-FA4AEF6FA800}"/>
              </a:ext>
            </a:extLst>
          </p:cNvPr>
          <p:cNvSpPr>
            <a:spLocks noGrp="1"/>
          </p:cNvSpPr>
          <p:nvPr>
            <p:ph type="title"/>
          </p:nvPr>
        </p:nvSpPr>
        <p:spPr/>
        <p:txBody>
          <a:bodyPr/>
          <a:lstStyle/>
          <a:p>
            <a:r>
              <a:rPr lang="en-US" dirty="0"/>
              <a:t>Philippians 3:8</a:t>
            </a:r>
          </a:p>
        </p:txBody>
      </p:sp>
      <p:sp>
        <p:nvSpPr>
          <p:cNvPr id="3" name="Content Placeholder 2">
            <a:extLst>
              <a:ext uri="{FF2B5EF4-FFF2-40B4-BE49-F238E27FC236}">
                <a16:creationId xmlns:a16="http://schemas.microsoft.com/office/drawing/2014/main" id="{6227C153-7844-5BA9-ACF4-BF0392C762C5}"/>
              </a:ext>
            </a:extLst>
          </p:cNvPr>
          <p:cNvSpPr>
            <a:spLocks noGrp="1"/>
          </p:cNvSpPr>
          <p:nvPr>
            <p:ph idx="1"/>
          </p:nvPr>
        </p:nvSpPr>
        <p:spPr/>
        <p:txBody>
          <a:bodyPr>
            <a:normAutofit/>
          </a:bodyPr>
          <a:lstStyle/>
          <a:p>
            <a:r>
              <a:rPr lang="en-US" dirty="0">
                <a:latin typeface="+mj-lt"/>
              </a:rPr>
              <a:t>“Yet indeed I also count all things loss for the excellence of the knowledge of Christ Jesus my Lord, for whom I have suffered the loss of all things, and count them as rubbish, that I may gain Christ” (3:8).</a:t>
            </a:r>
          </a:p>
          <a:p>
            <a:pPr lvl="1"/>
            <a:r>
              <a:rPr lang="en-US" dirty="0"/>
              <a:t>Paul recognized what a privilege it was to know Christ Jesus. All other things else in his life were “loss” (</a:t>
            </a:r>
            <a:r>
              <a:rPr lang="en-US" i="1" dirty="0" err="1"/>
              <a:t>zēmia</a:t>
            </a:r>
            <a:r>
              <a:rPr lang="en-US" dirty="0"/>
              <a:t>) in comparison thereto. Everything else was “rubbish” (</a:t>
            </a:r>
            <a:r>
              <a:rPr lang="en-US" i="1" dirty="0" err="1"/>
              <a:t>skubalon</a:t>
            </a:r>
            <a:r>
              <a:rPr lang="en-US" dirty="0"/>
              <a:t>: “useless or undesirable material that is subject to disposal, refuse, garbage [in various senses, ‘excrement, manure, garbage, kitchen scraps’],” BDAG, 932).</a:t>
            </a:r>
          </a:p>
          <a:p>
            <a:r>
              <a:rPr lang="en-US" dirty="0"/>
              <a:t>What a high honor it is to know Jesus!</a:t>
            </a:r>
          </a:p>
        </p:txBody>
      </p:sp>
    </p:spTree>
    <p:extLst>
      <p:ext uri="{BB962C8B-B14F-4D97-AF65-F5344CB8AC3E}">
        <p14:creationId xmlns:p14="http://schemas.microsoft.com/office/powerpoint/2010/main" val="390139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B184-E6A8-D19D-739D-70513FDBA6EF}"/>
              </a:ext>
            </a:extLst>
          </p:cNvPr>
          <p:cNvSpPr>
            <a:spLocks noGrp="1"/>
          </p:cNvSpPr>
          <p:nvPr>
            <p:ph type="title"/>
          </p:nvPr>
        </p:nvSpPr>
        <p:spPr/>
        <p:txBody>
          <a:bodyPr/>
          <a:lstStyle/>
          <a:p>
            <a:r>
              <a:rPr lang="en-US" dirty="0"/>
              <a:t>Philippians 3:9</a:t>
            </a:r>
          </a:p>
        </p:txBody>
      </p:sp>
      <p:sp>
        <p:nvSpPr>
          <p:cNvPr id="3" name="Content Placeholder 2">
            <a:extLst>
              <a:ext uri="{FF2B5EF4-FFF2-40B4-BE49-F238E27FC236}">
                <a16:creationId xmlns:a16="http://schemas.microsoft.com/office/drawing/2014/main" id="{0139A6CC-2599-650B-3C91-52B6941F63E2}"/>
              </a:ext>
            </a:extLst>
          </p:cNvPr>
          <p:cNvSpPr>
            <a:spLocks noGrp="1"/>
          </p:cNvSpPr>
          <p:nvPr>
            <p:ph idx="1"/>
          </p:nvPr>
        </p:nvSpPr>
        <p:spPr/>
        <p:txBody>
          <a:bodyPr>
            <a:normAutofit/>
          </a:bodyPr>
          <a:lstStyle/>
          <a:p>
            <a:r>
              <a:rPr lang="en-US" dirty="0">
                <a:latin typeface="+mj-lt"/>
              </a:rPr>
              <a:t>“. . . and be found in Him, not having my own righteousness, which is from the law, but that which is through faith in Christ, the righteousness which is from God by faith” (3:9).</a:t>
            </a:r>
          </a:p>
          <a:p>
            <a:pPr lvl="1"/>
            <a:r>
              <a:rPr lang="en-US" dirty="0"/>
              <a:t>Two systems of salvation are contrasted in this passage:</a:t>
            </a:r>
          </a:p>
          <a:p>
            <a:pPr lvl="2"/>
            <a:r>
              <a:rPr lang="en-US" dirty="0"/>
              <a:t>That taught by the Judaizers logically led to salvation by perfect obedience to the Law of Moses (remember the Judaizers of v.2).</a:t>
            </a:r>
          </a:p>
          <a:p>
            <a:pPr lvl="2"/>
            <a:r>
              <a:rPr lang="en-US" dirty="0"/>
              <a:t>Salvation “through the faith of Christ” (the gospel) and attained conditionally upon one’s personal faith in Jesus.</a:t>
            </a:r>
          </a:p>
          <a:p>
            <a:pPr lvl="1"/>
            <a:r>
              <a:rPr lang="en-US" dirty="0"/>
              <a:t>Paul’s renounces any ability for man to save himself by perfect obedience to the Law and shows a dependence upon Jesus for his salvation.</a:t>
            </a:r>
          </a:p>
        </p:txBody>
      </p:sp>
    </p:spTree>
    <p:extLst>
      <p:ext uri="{BB962C8B-B14F-4D97-AF65-F5344CB8AC3E}">
        <p14:creationId xmlns:p14="http://schemas.microsoft.com/office/powerpoint/2010/main" val="19822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3370-7300-4F67-BBEB-EBE5EE2B3C34}"/>
              </a:ext>
            </a:extLst>
          </p:cNvPr>
          <p:cNvSpPr>
            <a:spLocks noGrp="1"/>
          </p:cNvSpPr>
          <p:nvPr>
            <p:ph type="title"/>
          </p:nvPr>
        </p:nvSpPr>
        <p:spPr/>
        <p:txBody>
          <a:bodyPr/>
          <a:lstStyle/>
          <a:p>
            <a:r>
              <a:rPr lang="en-US" dirty="0"/>
              <a:t>Philippians 3:10</a:t>
            </a:r>
          </a:p>
        </p:txBody>
      </p:sp>
      <p:sp>
        <p:nvSpPr>
          <p:cNvPr id="3" name="Content Placeholder 2">
            <a:extLst>
              <a:ext uri="{FF2B5EF4-FFF2-40B4-BE49-F238E27FC236}">
                <a16:creationId xmlns:a16="http://schemas.microsoft.com/office/drawing/2014/main" id="{139BE35F-9DFC-C643-4F6A-70869A06D69D}"/>
              </a:ext>
            </a:extLst>
          </p:cNvPr>
          <p:cNvSpPr>
            <a:spLocks noGrp="1"/>
          </p:cNvSpPr>
          <p:nvPr>
            <p:ph idx="1"/>
          </p:nvPr>
        </p:nvSpPr>
        <p:spPr/>
        <p:txBody>
          <a:bodyPr>
            <a:normAutofit/>
          </a:bodyPr>
          <a:lstStyle/>
          <a:p>
            <a:r>
              <a:rPr lang="en-US" dirty="0">
                <a:latin typeface="+mj-lt"/>
              </a:rPr>
              <a:t>“. . .that I may know Him and the power of His resurrection, and the fellowship of His sufferings, being conformed to His death” (3:10).</a:t>
            </a:r>
          </a:p>
          <a:p>
            <a:pPr lvl="1"/>
            <a:r>
              <a:rPr lang="en-US" dirty="0"/>
              <a:t>Paul wanted to know God’s Son, not some intermediate angel.</a:t>
            </a:r>
          </a:p>
          <a:p>
            <a:pPr lvl="1"/>
            <a:r>
              <a:rPr lang="en-US" dirty="0"/>
              <a:t>He wanted to experience the power of Jesus’s resurrection himself.</a:t>
            </a:r>
          </a:p>
          <a:p>
            <a:pPr lvl="1"/>
            <a:r>
              <a:rPr lang="en-US" dirty="0"/>
              <a:t>He was willing to have fellowship with Christ in His sufferings by suffering because of His faith.</a:t>
            </a:r>
          </a:p>
          <a:p>
            <a:pPr lvl="1"/>
            <a:r>
              <a:rPr lang="en-US" dirty="0"/>
              <a:t>He was willing to be conformed to Jesus’s death, in which act he submits his own will to the will of the heavenly Father. He was crucified with Christ so that he may live to God (Gal. 2:20).</a:t>
            </a:r>
          </a:p>
        </p:txBody>
      </p:sp>
    </p:spTree>
    <p:extLst>
      <p:ext uri="{BB962C8B-B14F-4D97-AF65-F5344CB8AC3E}">
        <p14:creationId xmlns:p14="http://schemas.microsoft.com/office/powerpoint/2010/main" val="286451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509</TotalTime>
  <Words>1810</Words>
  <Application>Microsoft Office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Arno Pro Smbd Display</vt:lpstr>
      <vt:lpstr>Source Sans Pro</vt:lpstr>
      <vt:lpstr>Source Sans Pro Black</vt:lpstr>
      <vt:lpstr>Source Sans Pro Semibold</vt:lpstr>
      <vt:lpstr>Office Theme</vt:lpstr>
      <vt:lpstr>PowerPoint Presentation</vt:lpstr>
      <vt:lpstr>Philippians 3:12-14</vt:lpstr>
      <vt:lpstr>PowerPoint Presentation</vt:lpstr>
      <vt:lpstr>PowerPoint Presentation</vt:lpstr>
      <vt:lpstr>A Personal Relationship with Jesus</vt:lpstr>
      <vt:lpstr>PowerPoint Presentation</vt:lpstr>
      <vt:lpstr>Philippians 3:8</vt:lpstr>
      <vt:lpstr>Philippians 3:9</vt:lpstr>
      <vt:lpstr>Philippians 3:10</vt:lpstr>
      <vt:lpstr>Philippians 3:11</vt:lpstr>
      <vt:lpstr>I Press On</vt:lpstr>
      <vt:lpstr>Philippians 3:12</vt:lpstr>
      <vt:lpstr>Paul Recalls His Conversion</vt:lpstr>
      <vt:lpstr>“I Press On” Implies Progression</vt:lpstr>
      <vt:lpstr>Not One and Done!</vt:lpstr>
      <vt:lpstr>Forgetting the Past</vt:lpstr>
      <vt:lpstr>PowerPoint Presentation</vt:lpstr>
      <vt:lpstr>“Reaching Forward”</vt:lpstr>
      <vt:lpstr>Here Am I, Send Me! M.W. Spencer (1893)</vt:lpstr>
      <vt:lpstr>PowerPoint Presentation</vt:lpstr>
      <vt:lpstr>Descriptions of Our Goal</vt:lpstr>
      <vt:lpstr>Conclusion</vt:lpstr>
      <vt:lpstr>Philippians 3:12-14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68</cp:revision>
  <dcterms:created xsi:type="dcterms:W3CDTF">2022-05-27T13:44:17Z</dcterms:created>
  <dcterms:modified xsi:type="dcterms:W3CDTF">2022-11-06T19:13:23Z</dcterms:modified>
</cp:coreProperties>
</file>