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62" r:id="rId4"/>
    <p:sldId id="265" r:id="rId5"/>
    <p:sldId id="263" r:id="rId6"/>
    <p:sldId id="268" r:id="rId7"/>
    <p:sldId id="264" r:id="rId8"/>
    <p:sldId id="266" r:id="rId9"/>
    <p:sldId id="267" r:id="rId10"/>
    <p:sldId id="269" r:id="rId11"/>
    <p:sldId id="270" r:id="rId12"/>
    <p:sldId id="271" r:id="rId13"/>
    <p:sldId id="272" r:id="rId14"/>
    <p:sldId id="273" r:id="rId15"/>
    <p:sldId id="274" r:id="rId16"/>
    <p:sldId id="275" r:id="rId17"/>
    <p:sldId id="276" r:id="rId18"/>
    <p:sldId id="277" r:id="rId19"/>
    <p:sldId id="279" r:id="rId20"/>
    <p:sldId id="278" r:id="rId21"/>
    <p:sldId id="280" r:id="rId22"/>
    <p:sldId id="281" r:id="rId23"/>
    <p:sldId id="282" r:id="rId24"/>
    <p:sldId id="283" r:id="rId25"/>
    <p:sldId id="284" r:id="rId26"/>
    <p:sldId id="285" r:id="rId27"/>
    <p:sldId id="308" r:id="rId28"/>
    <p:sldId id="309" r:id="rId29"/>
    <p:sldId id="310" r:id="rId30"/>
    <p:sldId id="311" r:id="rId31"/>
    <p:sldId id="312" r:id="rId32"/>
    <p:sldId id="314" r:id="rId33"/>
    <p:sldId id="313" r:id="rId34"/>
    <p:sldId id="315" r:id="rId35"/>
    <p:sldId id="316" r:id="rId36"/>
    <p:sldId id="317" r:id="rId37"/>
    <p:sldId id="318" r:id="rId38"/>
    <p:sldId id="320" r:id="rId39"/>
    <p:sldId id="323" r:id="rId40"/>
    <p:sldId id="321" r:id="rId41"/>
    <p:sldId id="322" r:id="rId42"/>
    <p:sldId id="324" r:id="rId43"/>
    <p:sldId id="325" r:id="rId44"/>
    <p:sldId id="326" r:id="rId45"/>
    <p:sldId id="327" r:id="rId46"/>
    <p:sldId id="328" r:id="rId47"/>
    <p:sldId id="329" r:id="rId48"/>
    <p:sldId id="330" r:id="rId49"/>
    <p:sldId id="331" r:id="rId50"/>
    <p:sldId id="332" r:id="rId51"/>
    <p:sldId id="333" r:id="rId52"/>
    <p:sldId id="334" r:id="rId53"/>
    <p:sldId id="335" r:id="rId54"/>
    <p:sldId id="336" r:id="rId55"/>
    <p:sldId id="337" r:id="rId56"/>
    <p:sldId id="338" r:id="rId57"/>
    <p:sldId id="339" r:id="rId58"/>
    <p:sldId id="340" r:id="rId59"/>
    <p:sldId id="341" r:id="rId60"/>
    <p:sldId id="342" r:id="rId61"/>
    <p:sldId id="343"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9" d="100"/>
          <a:sy n="109" d="100"/>
        </p:scale>
        <p:origin x="108"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11/29/2022</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11/29/2022</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11/29/2022</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lgn="ctr">
              <a:defRPr>
                <a:latin typeface="Source Sans Pro Black" panose="020B0803030403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11/29/2022</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11/29/2022</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11/29/2022</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11/29/2022</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11/29/2022</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11/29/2022</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11/29/2022</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11/29/2022</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chemeClr val="tx1"/>
          </a:solidFill>
          <a:ln>
            <a:solidFill>
              <a:schemeClr val="tx1"/>
            </a:solidFill>
          </a:ln>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11/29/2022</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accent4">
              <a:lumMod val="75000"/>
            </a:schemeClr>
          </a:solidFill>
          <a:latin typeface="Source Sans Pro Black" panose="020B0803030403020204" pitchFamily="34" charset="0"/>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Semibold" panose="020B0603030403020204" pitchFamily="34" charset="0"/>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Semibold" panose="020B0603030403020204" pitchFamily="34" charset="0"/>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Semibold" panose="020B0603030403020204" pitchFamily="34" charset="0"/>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topics/rabbi-mattia-b-heresh"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122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19B8F-E0D6-05C7-CAA6-8B3C97DE50A3}"/>
              </a:ext>
            </a:extLst>
          </p:cNvPr>
          <p:cNvSpPr>
            <a:spLocks noGrp="1"/>
          </p:cNvSpPr>
          <p:nvPr>
            <p:ph type="title"/>
          </p:nvPr>
        </p:nvSpPr>
        <p:spPr/>
        <p:txBody>
          <a:bodyPr/>
          <a:lstStyle/>
          <a:p>
            <a:r>
              <a:rPr lang="en-US" dirty="0"/>
              <a:t>Matthew 12:2</a:t>
            </a:r>
          </a:p>
        </p:txBody>
      </p:sp>
      <p:sp>
        <p:nvSpPr>
          <p:cNvPr id="3" name="Content Placeholder 2">
            <a:extLst>
              <a:ext uri="{FF2B5EF4-FFF2-40B4-BE49-F238E27FC236}">
                <a16:creationId xmlns:a16="http://schemas.microsoft.com/office/drawing/2014/main" id="{4097B8A0-7F4A-8941-738A-00550D7EABC2}"/>
              </a:ext>
            </a:extLst>
          </p:cNvPr>
          <p:cNvSpPr>
            <a:spLocks noGrp="1"/>
          </p:cNvSpPr>
          <p:nvPr>
            <p:ph idx="1"/>
          </p:nvPr>
        </p:nvSpPr>
        <p:spPr/>
        <p:txBody>
          <a:bodyPr/>
          <a:lstStyle/>
          <a:p>
            <a:r>
              <a:rPr lang="en-US" dirty="0">
                <a:latin typeface="Source Sans Pro Black" panose="020B0803030403020204" pitchFamily="34" charset="0"/>
              </a:rPr>
              <a:t>“And when the Pharisees saw it, they said to Him, ‘Look, Your disciples are doing what is not lawful to do on the Sabbath!’”</a:t>
            </a:r>
          </a:p>
          <a:p>
            <a:pPr lvl="1"/>
            <a:r>
              <a:rPr lang="en-US" dirty="0"/>
              <a:t>It is obvious that the disciples are present with Jesus, making this text refer to a time before or after the Limited Commission. </a:t>
            </a:r>
          </a:p>
          <a:p>
            <a:pPr lvl="1"/>
            <a:r>
              <a:rPr lang="en-US" dirty="0"/>
              <a:t>The Pharisees, who happened to witness the event, interpreted both the plucking and rubbing of the grain to be work, a violation of the Sabbath.</a:t>
            </a:r>
          </a:p>
          <a:p>
            <a:pPr lvl="1"/>
            <a:r>
              <a:rPr lang="en-US" dirty="0"/>
              <a:t>The charge is made against Jesus, even though it was the disciples who did this (probably without His rebuke).</a:t>
            </a:r>
          </a:p>
          <a:p>
            <a:pPr lvl="1"/>
            <a:r>
              <a:rPr lang="en-US" dirty="0"/>
              <a:t>Does this incident portray the Pharisees as enemies of Jesus just looking for a reason to accuse Him ( cf. Matt. 9:11, 34)?</a:t>
            </a:r>
          </a:p>
          <a:p>
            <a:pPr lvl="1"/>
            <a:endParaRPr lang="en-US" dirty="0"/>
          </a:p>
        </p:txBody>
      </p:sp>
    </p:spTree>
    <p:extLst>
      <p:ext uri="{BB962C8B-B14F-4D97-AF65-F5344CB8AC3E}">
        <p14:creationId xmlns:p14="http://schemas.microsoft.com/office/powerpoint/2010/main" val="132172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64A33-DAD3-A444-2F87-E18AD7F70DC1}"/>
              </a:ext>
            </a:extLst>
          </p:cNvPr>
          <p:cNvSpPr>
            <a:spLocks noGrp="1"/>
          </p:cNvSpPr>
          <p:nvPr>
            <p:ph type="title"/>
          </p:nvPr>
        </p:nvSpPr>
        <p:spPr/>
        <p:txBody>
          <a:bodyPr/>
          <a:lstStyle/>
          <a:p>
            <a:r>
              <a:rPr lang="en-US" dirty="0"/>
              <a:t>Matthew 12:3-4</a:t>
            </a:r>
          </a:p>
        </p:txBody>
      </p:sp>
      <p:sp>
        <p:nvSpPr>
          <p:cNvPr id="3" name="Content Placeholder 2">
            <a:extLst>
              <a:ext uri="{FF2B5EF4-FFF2-40B4-BE49-F238E27FC236}">
                <a16:creationId xmlns:a16="http://schemas.microsoft.com/office/drawing/2014/main" id="{E750CF53-DC9B-DBA6-877E-62B16456F71B}"/>
              </a:ext>
            </a:extLst>
          </p:cNvPr>
          <p:cNvSpPr>
            <a:spLocks noGrp="1"/>
          </p:cNvSpPr>
          <p:nvPr>
            <p:ph idx="1"/>
          </p:nvPr>
        </p:nvSpPr>
        <p:spPr/>
        <p:txBody>
          <a:bodyPr/>
          <a:lstStyle/>
          <a:p>
            <a:r>
              <a:rPr lang="en-US" dirty="0">
                <a:latin typeface="Source Sans Pro Black" panose="020B0803030403020204" pitchFamily="34" charset="0"/>
              </a:rPr>
              <a:t>“But He said to them, ‘Have you not read what David did when he was hungry, he and those who were with him: how he entered the house of God and ate the showbread which was not lawful for him to eat, nor for those who were with him, but only for the priests?’”</a:t>
            </a:r>
          </a:p>
          <a:p>
            <a:pPr lvl="1"/>
            <a:r>
              <a:rPr lang="en-US" dirty="0"/>
              <a:t>The incident referred in recorded in 1 Samuel 21:1-6, when David was fleeing from King Saul and stopped at the Tabernacle in Nob.</a:t>
            </a:r>
          </a:p>
          <a:p>
            <a:pPr lvl="1"/>
            <a:r>
              <a:rPr lang="en-US" dirty="0"/>
              <a:t>The showbread was replaced each Sabbath and was to be eaten by priests in the Holy Place (Lev. 24:8-9).</a:t>
            </a:r>
          </a:p>
          <a:p>
            <a:pPr lvl="1"/>
            <a:r>
              <a:rPr lang="en-US" dirty="0"/>
              <a:t>Jesus condemned what David and his men did: “how he entered the house of God and ate the showbread which was not lawful for him to eat.”</a:t>
            </a:r>
          </a:p>
          <a:p>
            <a:pPr lvl="1"/>
            <a:endParaRPr lang="en-US" dirty="0"/>
          </a:p>
        </p:txBody>
      </p:sp>
    </p:spTree>
    <p:extLst>
      <p:ext uri="{BB962C8B-B14F-4D97-AF65-F5344CB8AC3E}">
        <p14:creationId xmlns:p14="http://schemas.microsoft.com/office/powerpoint/2010/main" val="18067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3BC46-29A3-CADE-A2F5-DAC21D216593}"/>
              </a:ext>
            </a:extLst>
          </p:cNvPr>
          <p:cNvSpPr>
            <a:spLocks noGrp="1"/>
          </p:cNvSpPr>
          <p:nvPr>
            <p:ph type="title"/>
          </p:nvPr>
        </p:nvSpPr>
        <p:spPr/>
        <p:txBody>
          <a:bodyPr/>
          <a:lstStyle/>
          <a:p>
            <a:r>
              <a:rPr lang="en-US" dirty="0"/>
              <a:t>What Did Jesus Say about David?</a:t>
            </a:r>
          </a:p>
        </p:txBody>
      </p:sp>
      <p:sp>
        <p:nvSpPr>
          <p:cNvPr id="3" name="Content Placeholder 2">
            <a:extLst>
              <a:ext uri="{FF2B5EF4-FFF2-40B4-BE49-F238E27FC236}">
                <a16:creationId xmlns:a16="http://schemas.microsoft.com/office/drawing/2014/main" id="{C30E9286-3469-284C-D135-41F64858BF51}"/>
              </a:ext>
            </a:extLst>
          </p:cNvPr>
          <p:cNvSpPr>
            <a:spLocks noGrp="1"/>
          </p:cNvSpPr>
          <p:nvPr>
            <p:ph idx="1"/>
          </p:nvPr>
        </p:nvSpPr>
        <p:spPr/>
        <p:txBody>
          <a:bodyPr/>
          <a:lstStyle/>
          <a:p>
            <a:r>
              <a:rPr lang="en-US" dirty="0"/>
              <a:t>Jesus acknowledges:</a:t>
            </a:r>
          </a:p>
          <a:p>
            <a:pPr lvl="1"/>
            <a:r>
              <a:rPr lang="en-US" dirty="0"/>
              <a:t>The Showbread should have been eaten only by the priests in the Holy Place (Lev. 24:8-9).</a:t>
            </a:r>
          </a:p>
          <a:p>
            <a:pPr lvl="1"/>
            <a:r>
              <a:rPr lang="en-US" dirty="0"/>
              <a:t>David and his men were not priests.</a:t>
            </a:r>
          </a:p>
          <a:p>
            <a:r>
              <a:rPr lang="en-US" dirty="0"/>
              <a:t>The argument appears to expose an inconsistency in the Pharisees, who honored David and his men, even though they were guilty of a sin, but dishonored the Son of David’s disciples who did not violate the Law of Moses.</a:t>
            </a:r>
          </a:p>
          <a:p>
            <a:r>
              <a:rPr lang="en-US" dirty="0"/>
              <a:t>Jesus attacks the Pharisees’ role as legitimate law givers by teaching oral laws not given by God.</a:t>
            </a:r>
          </a:p>
        </p:txBody>
      </p:sp>
    </p:spTree>
    <p:extLst>
      <p:ext uri="{BB962C8B-B14F-4D97-AF65-F5344CB8AC3E}">
        <p14:creationId xmlns:p14="http://schemas.microsoft.com/office/powerpoint/2010/main" val="400085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28777-44BB-3C0C-D993-9F02BB06A21C}"/>
              </a:ext>
            </a:extLst>
          </p:cNvPr>
          <p:cNvSpPr>
            <a:spLocks noGrp="1"/>
          </p:cNvSpPr>
          <p:nvPr>
            <p:ph type="title"/>
          </p:nvPr>
        </p:nvSpPr>
        <p:spPr>
          <a:xfrm>
            <a:off x="838200" y="365126"/>
            <a:ext cx="10515600" cy="1019294"/>
          </a:xfrm>
        </p:spPr>
        <p:txBody>
          <a:bodyPr/>
          <a:lstStyle/>
          <a:p>
            <a:r>
              <a:rPr lang="en-US" dirty="0"/>
              <a:t>Matthew 12:5</a:t>
            </a:r>
          </a:p>
        </p:txBody>
      </p:sp>
      <p:sp>
        <p:nvSpPr>
          <p:cNvPr id="3" name="Content Placeholder 2">
            <a:extLst>
              <a:ext uri="{FF2B5EF4-FFF2-40B4-BE49-F238E27FC236}">
                <a16:creationId xmlns:a16="http://schemas.microsoft.com/office/drawing/2014/main" id="{12CBB16C-A45C-32A3-B68F-3817EA34961B}"/>
              </a:ext>
            </a:extLst>
          </p:cNvPr>
          <p:cNvSpPr>
            <a:spLocks noGrp="1"/>
          </p:cNvSpPr>
          <p:nvPr>
            <p:ph idx="1"/>
          </p:nvPr>
        </p:nvSpPr>
        <p:spPr>
          <a:xfrm>
            <a:off x="838200" y="1529697"/>
            <a:ext cx="10515600" cy="4963178"/>
          </a:xfrm>
        </p:spPr>
        <p:txBody>
          <a:bodyPr>
            <a:normAutofit lnSpcReduction="10000"/>
          </a:bodyPr>
          <a:lstStyle/>
          <a:p>
            <a:r>
              <a:rPr lang="en-US" dirty="0">
                <a:latin typeface="Source Sans Pro Black" panose="020B0803030403020204" pitchFamily="34" charset="0"/>
              </a:rPr>
              <a:t>“Or have you not read in the law that on the Sabbath the priests in the temple profane the Sabbath, and are blameless?”</a:t>
            </a:r>
          </a:p>
          <a:p>
            <a:pPr lvl="1"/>
            <a:r>
              <a:rPr lang="en-US" dirty="0"/>
              <a:t>This second example of work on the Sabbath appears only in Matthew.</a:t>
            </a:r>
          </a:p>
          <a:p>
            <a:pPr lvl="1"/>
            <a:r>
              <a:rPr lang="en-US" dirty="0"/>
              <a:t>The purpose of this is not to charge the Law with being inconsistent, but to call attention to the inconsistency of the Pharisees’ application of the law.</a:t>
            </a:r>
          </a:p>
          <a:p>
            <a:pPr lvl="2"/>
            <a:r>
              <a:rPr lang="en-US" dirty="0"/>
              <a:t>The priests “work” on the Sabbath in sacrificing animals (Num. 28:9-10). “Profane the Sabbath” is intentionally provocative.</a:t>
            </a:r>
          </a:p>
          <a:p>
            <a:pPr lvl="2"/>
            <a:r>
              <a:rPr lang="en-US" dirty="0"/>
              <a:t>Their work is specifically required by the Law of Moses, and is not an exception to what the Law allows. Therefore, they are blameless or innocent.</a:t>
            </a:r>
          </a:p>
          <a:p>
            <a:pPr lvl="1"/>
            <a:r>
              <a:rPr lang="en-US" dirty="0"/>
              <a:t>The legislating of additions to the law forbidding work on the Sabbath day on God’s people is unauthorized. The prohibition of “work” was never intended to forbid what Jesus’s disciples did.</a:t>
            </a:r>
          </a:p>
          <a:p>
            <a:pPr lvl="1"/>
            <a:endParaRPr lang="en-US" dirty="0"/>
          </a:p>
          <a:p>
            <a:endParaRPr lang="en-US" dirty="0"/>
          </a:p>
          <a:p>
            <a:endParaRPr lang="en-US" dirty="0"/>
          </a:p>
        </p:txBody>
      </p:sp>
    </p:spTree>
    <p:extLst>
      <p:ext uri="{BB962C8B-B14F-4D97-AF65-F5344CB8AC3E}">
        <p14:creationId xmlns:p14="http://schemas.microsoft.com/office/powerpoint/2010/main" val="428308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3459-6DC6-23CF-E7E7-6B306C31CD1A}"/>
              </a:ext>
            </a:extLst>
          </p:cNvPr>
          <p:cNvSpPr>
            <a:spLocks noGrp="1"/>
          </p:cNvSpPr>
          <p:nvPr>
            <p:ph type="title"/>
          </p:nvPr>
        </p:nvSpPr>
        <p:spPr/>
        <p:txBody>
          <a:bodyPr/>
          <a:lstStyle/>
          <a:p>
            <a:r>
              <a:rPr lang="en-US" dirty="0"/>
              <a:t>Matthew 12:6</a:t>
            </a:r>
          </a:p>
        </p:txBody>
      </p:sp>
      <p:sp>
        <p:nvSpPr>
          <p:cNvPr id="3" name="Content Placeholder 2">
            <a:extLst>
              <a:ext uri="{FF2B5EF4-FFF2-40B4-BE49-F238E27FC236}">
                <a16:creationId xmlns:a16="http://schemas.microsoft.com/office/drawing/2014/main" id="{0E767B79-6AEB-B1FD-818D-5579721A0416}"/>
              </a:ext>
            </a:extLst>
          </p:cNvPr>
          <p:cNvSpPr>
            <a:spLocks noGrp="1"/>
          </p:cNvSpPr>
          <p:nvPr>
            <p:ph idx="1"/>
          </p:nvPr>
        </p:nvSpPr>
        <p:spPr/>
        <p:txBody>
          <a:bodyPr/>
          <a:lstStyle/>
          <a:p>
            <a:r>
              <a:rPr lang="en-US" dirty="0">
                <a:latin typeface="Source Sans Pro Black" panose="020B0803030403020204" pitchFamily="34" charset="0"/>
              </a:rPr>
              <a:t>“Yet I say to you that in this place there is One greater than the temple.”</a:t>
            </a:r>
          </a:p>
          <a:p>
            <a:pPr lvl="1"/>
            <a:r>
              <a:rPr lang="en-US" dirty="0"/>
              <a:t>To flush out the argument, Jesus cited the work that priests do in the service of the Temple/Tabernacle on the Sabbath as authorized, even though it is “work.”</a:t>
            </a:r>
          </a:p>
          <a:p>
            <a:pPr lvl="1"/>
            <a:r>
              <a:rPr lang="en-US" dirty="0"/>
              <a:t>A strong argument about who Jesus is—One greater than the temple—legitimates the conduct of His disciples.</a:t>
            </a:r>
          </a:p>
          <a:p>
            <a:pPr lvl="1"/>
            <a:r>
              <a:rPr lang="en-US" dirty="0"/>
              <a:t>The </a:t>
            </a:r>
            <a:r>
              <a:rPr lang="en-US" dirty="0">
                <a:latin typeface="Source Sans Pro Black" panose="020B0803030403020204" pitchFamily="34" charset="0"/>
              </a:rPr>
              <a:t>I say unto you</a:t>
            </a:r>
            <a:r>
              <a:rPr lang="en-US" dirty="0"/>
              <a:t> adds emphasis to what Jesus said.</a:t>
            </a:r>
          </a:p>
          <a:p>
            <a:pPr lvl="1"/>
            <a:r>
              <a:rPr lang="en-US" dirty="0"/>
              <a:t>How would the Pharisees have reacted to what Jesus said?</a:t>
            </a:r>
          </a:p>
        </p:txBody>
      </p:sp>
    </p:spTree>
    <p:extLst>
      <p:ext uri="{BB962C8B-B14F-4D97-AF65-F5344CB8AC3E}">
        <p14:creationId xmlns:p14="http://schemas.microsoft.com/office/powerpoint/2010/main" val="247881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E04FD-08C5-3FD4-63E2-0566590F64C6}"/>
              </a:ext>
            </a:extLst>
          </p:cNvPr>
          <p:cNvSpPr>
            <a:spLocks noGrp="1"/>
          </p:cNvSpPr>
          <p:nvPr>
            <p:ph type="title"/>
          </p:nvPr>
        </p:nvSpPr>
        <p:spPr/>
        <p:txBody>
          <a:bodyPr/>
          <a:lstStyle/>
          <a:p>
            <a:r>
              <a:rPr lang="en-US" dirty="0"/>
              <a:t>Matthew 12:7</a:t>
            </a:r>
          </a:p>
        </p:txBody>
      </p:sp>
      <p:sp>
        <p:nvSpPr>
          <p:cNvPr id="3" name="Content Placeholder 2">
            <a:extLst>
              <a:ext uri="{FF2B5EF4-FFF2-40B4-BE49-F238E27FC236}">
                <a16:creationId xmlns:a16="http://schemas.microsoft.com/office/drawing/2014/main" id="{99B626CE-15B2-35C7-38FC-F61860E7DE9C}"/>
              </a:ext>
            </a:extLst>
          </p:cNvPr>
          <p:cNvSpPr>
            <a:spLocks noGrp="1"/>
          </p:cNvSpPr>
          <p:nvPr>
            <p:ph idx="1"/>
          </p:nvPr>
        </p:nvSpPr>
        <p:spPr/>
        <p:txBody>
          <a:bodyPr/>
          <a:lstStyle/>
          <a:p>
            <a:r>
              <a:rPr lang="en-US" dirty="0">
                <a:latin typeface="Source Sans Pro Black" panose="020B0803030403020204" pitchFamily="34" charset="0"/>
              </a:rPr>
              <a:t>“But if you had known what this means, ‘I desire mercy and not sacrifice,’ you would not have condemned the guiltless.”</a:t>
            </a:r>
          </a:p>
          <a:p>
            <a:pPr lvl="1"/>
            <a:r>
              <a:rPr lang="en-US" dirty="0"/>
              <a:t>Jesus quotes Hosea 6:6 for the second time in Matthew (see 9:13).</a:t>
            </a:r>
          </a:p>
          <a:p>
            <a:pPr lvl="1"/>
            <a:r>
              <a:rPr lang="en-US" dirty="0"/>
              <a:t>The passage in Hosea condemns those Jews who keep the sacrifices but were full of all kinds of wickedness (see Hos. 6:7-8).</a:t>
            </a:r>
          </a:p>
          <a:p>
            <a:pPr lvl="2"/>
            <a:r>
              <a:rPr lang="en-US" dirty="0"/>
              <a:t>The same emphasis on the externals of Temple rituals in contrast to purity and holiness was present in the Pharisees who were so concerned about defining “work” on the Sabbath but thought it lawful to hold a council on the Sabbath to plot the execution of their Messiah (Matt. 12:14).</a:t>
            </a:r>
          </a:p>
          <a:p>
            <a:pPr lvl="1"/>
            <a:r>
              <a:rPr lang="en-US" dirty="0"/>
              <a:t>Who are “the guiltless” in this verse?</a:t>
            </a:r>
          </a:p>
        </p:txBody>
      </p:sp>
    </p:spTree>
    <p:extLst>
      <p:ext uri="{BB962C8B-B14F-4D97-AF65-F5344CB8AC3E}">
        <p14:creationId xmlns:p14="http://schemas.microsoft.com/office/powerpoint/2010/main" val="272577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C83B6-469C-52E9-0C52-3CD90E42C914}"/>
              </a:ext>
            </a:extLst>
          </p:cNvPr>
          <p:cNvSpPr>
            <a:spLocks noGrp="1"/>
          </p:cNvSpPr>
          <p:nvPr>
            <p:ph type="title"/>
          </p:nvPr>
        </p:nvSpPr>
        <p:spPr/>
        <p:txBody>
          <a:bodyPr/>
          <a:lstStyle/>
          <a:p>
            <a:r>
              <a:rPr lang="en-US" dirty="0"/>
              <a:t>Matthew 12:8</a:t>
            </a:r>
          </a:p>
        </p:txBody>
      </p:sp>
      <p:sp>
        <p:nvSpPr>
          <p:cNvPr id="3" name="Content Placeholder 2">
            <a:extLst>
              <a:ext uri="{FF2B5EF4-FFF2-40B4-BE49-F238E27FC236}">
                <a16:creationId xmlns:a16="http://schemas.microsoft.com/office/drawing/2014/main" id="{9BAE75A9-5131-C2FB-CC6A-965F278D565F}"/>
              </a:ext>
            </a:extLst>
          </p:cNvPr>
          <p:cNvSpPr>
            <a:spLocks noGrp="1"/>
          </p:cNvSpPr>
          <p:nvPr>
            <p:ph idx="1"/>
          </p:nvPr>
        </p:nvSpPr>
        <p:spPr/>
        <p:txBody>
          <a:bodyPr/>
          <a:lstStyle/>
          <a:p>
            <a:r>
              <a:rPr lang="en-US" dirty="0">
                <a:latin typeface="Source Sans Pro Black" panose="020B0803030403020204" pitchFamily="34" charset="0"/>
              </a:rPr>
              <a:t>“For the Son of Man is Lord even of the Sabbath.”</a:t>
            </a:r>
          </a:p>
          <a:p>
            <a:pPr lvl="1"/>
            <a:r>
              <a:rPr lang="en-US" dirty="0"/>
              <a:t>How is “Son of Man” used in this verse?</a:t>
            </a:r>
          </a:p>
          <a:p>
            <a:pPr lvl="1"/>
            <a:r>
              <a:rPr lang="en-US" dirty="0"/>
              <a:t>What is Jesus claiming for Himself by calling Himself “Lord even of the Sabbath”?</a:t>
            </a:r>
          </a:p>
          <a:p>
            <a:pPr lvl="1"/>
            <a:r>
              <a:rPr lang="en-US" dirty="0">
                <a:latin typeface="Source Sans Pro Black" panose="020B0803030403020204" pitchFamily="34" charset="0"/>
              </a:rPr>
              <a:t>R. T. France: </a:t>
            </a:r>
            <a:r>
              <a:rPr lang="en-US" dirty="0"/>
              <a:t>“As Son of man Jesus does not abrogate the sabbath law, but claims the right to interpret it in a way which effectively undercuts Pharisaic legalism” (</a:t>
            </a:r>
            <a:r>
              <a:rPr lang="en-US" i="1" dirty="0"/>
              <a:t>Matthew: An Introduction and Commentary</a:t>
            </a:r>
            <a:r>
              <a:rPr lang="en-US" dirty="0"/>
              <a:t>, 208).</a:t>
            </a:r>
          </a:p>
          <a:p>
            <a:pPr lvl="2"/>
            <a:r>
              <a:rPr lang="en-US" dirty="0"/>
              <a:t>He destroys the foundation rock upon which oral law was based. Who gave the Pharisees the right to issue oral law?</a:t>
            </a:r>
          </a:p>
          <a:p>
            <a:pPr lvl="1"/>
            <a:r>
              <a:rPr lang="en-US" dirty="0"/>
              <a:t>How would you expect the Pharisees to react to Jesus’s claim that He is Lord even of the Sabbath?</a:t>
            </a:r>
          </a:p>
          <a:p>
            <a:pPr lvl="1"/>
            <a:endParaRPr lang="en-US" dirty="0"/>
          </a:p>
          <a:p>
            <a:endParaRPr lang="en-US" dirty="0"/>
          </a:p>
          <a:p>
            <a:endParaRPr lang="en-US" dirty="0"/>
          </a:p>
        </p:txBody>
      </p:sp>
    </p:spTree>
    <p:extLst>
      <p:ext uri="{BB962C8B-B14F-4D97-AF65-F5344CB8AC3E}">
        <p14:creationId xmlns:p14="http://schemas.microsoft.com/office/powerpoint/2010/main" val="294618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CCBC6-9ADB-1BE1-5805-92ED2D027A54}"/>
              </a:ext>
            </a:extLst>
          </p:cNvPr>
          <p:cNvSpPr>
            <a:spLocks noGrp="1"/>
          </p:cNvSpPr>
          <p:nvPr>
            <p:ph type="title"/>
          </p:nvPr>
        </p:nvSpPr>
        <p:spPr/>
        <p:txBody>
          <a:bodyPr/>
          <a:lstStyle/>
          <a:p>
            <a:r>
              <a:rPr lang="en-US" dirty="0"/>
              <a:t>Another Sabbath Controversy</a:t>
            </a:r>
            <a:br>
              <a:rPr lang="en-US" dirty="0"/>
            </a:br>
            <a:r>
              <a:rPr lang="en-US" sz="2400" dirty="0"/>
              <a:t>Matthew 12:9-14</a:t>
            </a:r>
          </a:p>
        </p:txBody>
      </p:sp>
      <p:sp>
        <p:nvSpPr>
          <p:cNvPr id="3" name="Content Placeholder 2">
            <a:extLst>
              <a:ext uri="{FF2B5EF4-FFF2-40B4-BE49-F238E27FC236}">
                <a16:creationId xmlns:a16="http://schemas.microsoft.com/office/drawing/2014/main" id="{F091F19F-A4FD-DA5E-1188-C4336E01F778}"/>
              </a:ext>
            </a:extLst>
          </p:cNvPr>
          <p:cNvSpPr>
            <a:spLocks noGrp="1"/>
          </p:cNvSpPr>
          <p:nvPr>
            <p:ph idx="1"/>
          </p:nvPr>
        </p:nvSpPr>
        <p:spPr/>
        <p:txBody>
          <a:bodyPr>
            <a:normAutofit/>
          </a:bodyPr>
          <a:lstStyle/>
          <a:p>
            <a:r>
              <a:rPr lang="en-US" dirty="0"/>
              <a:t>“Now when He had departed from there, He went into their synagogue. And behold, there was a man who had a withered hand. And they asked Him, saying, ‘Is it lawful to heal on the Sabbath?’—that they might accuse Him. Then He said to them, ‘What man is there among you who has one sheep, and if it falls into a pit on the Sabbath, will not lay hold of it and lift it out? Of how much more value then is a man than a sheep? Therefore it is lawful to do good on the Sabbath.’ Then He said to the man, ‘Stretch out your hand.’ And he stretched it out, and it was restored as whole as the other. Then the Pharisees went out and plotted against Him, how they might destroy Him.”</a:t>
            </a:r>
          </a:p>
          <a:p>
            <a:endParaRPr lang="en-US" dirty="0"/>
          </a:p>
          <a:p>
            <a:endParaRPr lang="en-US" dirty="0"/>
          </a:p>
        </p:txBody>
      </p:sp>
    </p:spTree>
    <p:extLst>
      <p:ext uri="{BB962C8B-B14F-4D97-AF65-F5344CB8AC3E}">
        <p14:creationId xmlns:p14="http://schemas.microsoft.com/office/powerpoint/2010/main" val="1335664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98358-6A01-AEEC-479B-4E1ABA5675CD}"/>
              </a:ext>
            </a:extLst>
          </p:cNvPr>
          <p:cNvSpPr>
            <a:spLocks noGrp="1"/>
          </p:cNvSpPr>
          <p:nvPr>
            <p:ph type="title"/>
          </p:nvPr>
        </p:nvSpPr>
        <p:spPr/>
        <p:txBody>
          <a:bodyPr/>
          <a:lstStyle/>
          <a:p>
            <a:r>
              <a:rPr lang="en-US" dirty="0"/>
              <a:t>Matthew 12:9</a:t>
            </a:r>
          </a:p>
        </p:txBody>
      </p:sp>
      <p:sp>
        <p:nvSpPr>
          <p:cNvPr id="3" name="Content Placeholder 2">
            <a:extLst>
              <a:ext uri="{FF2B5EF4-FFF2-40B4-BE49-F238E27FC236}">
                <a16:creationId xmlns:a16="http://schemas.microsoft.com/office/drawing/2014/main" id="{689F56AC-8742-A20E-7433-579329E89153}"/>
              </a:ext>
            </a:extLst>
          </p:cNvPr>
          <p:cNvSpPr>
            <a:spLocks noGrp="1"/>
          </p:cNvSpPr>
          <p:nvPr>
            <p:ph idx="1"/>
          </p:nvPr>
        </p:nvSpPr>
        <p:spPr/>
        <p:txBody>
          <a:bodyPr/>
          <a:lstStyle/>
          <a:p>
            <a:r>
              <a:rPr lang="en-US" dirty="0">
                <a:latin typeface="Source Sans Pro Black" panose="020B0803030403020204" pitchFamily="34" charset="0"/>
              </a:rPr>
              <a:t>Now when He had departed from there, He went into their synagogue. </a:t>
            </a:r>
          </a:p>
          <a:p>
            <a:pPr lvl="1"/>
            <a:r>
              <a:rPr lang="en-US" dirty="0"/>
              <a:t>Matthew is obviously linking together conflicts between Jesus and the Pharisees on Sabbath observance.</a:t>
            </a:r>
          </a:p>
          <a:p>
            <a:pPr lvl="1"/>
            <a:r>
              <a:rPr lang="en-US" dirty="0"/>
              <a:t>The first conflict was outside; this one occurred inside the synagogue.</a:t>
            </a:r>
          </a:p>
          <a:p>
            <a:pPr lvl="1"/>
            <a:endParaRPr lang="en-US" dirty="0"/>
          </a:p>
          <a:p>
            <a:endParaRPr lang="en-US" dirty="0"/>
          </a:p>
        </p:txBody>
      </p:sp>
    </p:spTree>
    <p:extLst>
      <p:ext uri="{BB962C8B-B14F-4D97-AF65-F5344CB8AC3E}">
        <p14:creationId xmlns:p14="http://schemas.microsoft.com/office/powerpoint/2010/main" val="120319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8B9CF-44B3-55E9-5460-76C6DD702AA0}"/>
              </a:ext>
            </a:extLst>
          </p:cNvPr>
          <p:cNvSpPr>
            <a:spLocks noGrp="1"/>
          </p:cNvSpPr>
          <p:nvPr>
            <p:ph type="title"/>
          </p:nvPr>
        </p:nvSpPr>
        <p:spPr/>
        <p:txBody>
          <a:bodyPr/>
          <a:lstStyle/>
          <a:p>
            <a:r>
              <a:rPr lang="en-US" dirty="0"/>
              <a:t>Matthew 12:10</a:t>
            </a:r>
          </a:p>
        </p:txBody>
      </p:sp>
      <p:sp>
        <p:nvSpPr>
          <p:cNvPr id="3" name="Content Placeholder 2">
            <a:extLst>
              <a:ext uri="{FF2B5EF4-FFF2-40B4-BE49-F238E27FC236}">
                <a16:creationId xmlns:a16="http://schemas.microsoft.com/office/drawing/2014/main" id="{90134386-941A-8877-EDFF-C52EEF07020B}"/>
              </a:ext>
            </a:extLst>
          </p:cNvPr>
          <p:cNvSpPr>
            <a:spLocks noGrp="1"/>
          </p:cNvSpPr>
          <p:nvPr>
            <p:ph idx="1"/>
          </p:nvPr>
        </p:nvSpPr>
        <p:spPr/>
        <p:txBody>
          <a:bodyPr>
            <a:normAutofit/>
          </a:bodyPr>
          <a:lstStyle/>
          <a:p>
            <a:r>
              <a:rPr lang="en-US" dirty="0">
                <a:latin typeface="Source Sans Pro Black" panose="020B0803030403020204" pitchFamily="34" charset="0"/>
              </a:rPr>
              <a:t>“And behold, there was a man who had a withered hand. And they asked Him, saying, ‘Is it lawful to heal on the Sabbath?’ —that they might accuse Him.”</a:t>
            </a:r>
          </a:p>
          <a:p>
            <a:pPr lvl="1"/>
            <a:r>
              <a:rPr lang="en-US" dirty="0">
                <a:latin typeface="Source Sans Pro Black" panose="020B0803030403020204" pitchFamily="34" charset="0"/>
              </a:rPr>
              <a:t>And behold </a:t>
            </a:r>
            <a:r>
              <a:rPr lang="en-US" dirty="0"/>
              <a:t>(</a:t>
            </a:r>
            <a:r>
              <a:rPr lang="en-US" i="1" dirty="0"/>
              <a:t>kai </a:t>
            </a:r>
            <a:r>
              <a:rPr lang="en-US" i="1" dirty="0" err="1"/>
              <a:t>idou</a:t>
            </a:r>
            <a:r>
              <a:rPr lang="en-US" dirty="0"/>
              <a:t>) is a frequent Matthean expression that makes the scene vivid for the reader.</a:t>
            </a:r>
          </a:p>
          <a:p>
            <a:pPr lvl="1"/>
            <a:r>
              <a:rPr lang="en-US" dirty="0"/>
              <a:t>The Pharisees raise the question about healing on the Sabbath in order to have something with which to accuse Jesus.</a:t>
            </a:r>
          </a:p>
          <a:p>
            <a:pPr lvl="2"/>
            <a:r>
              <a:rPr lang="en-US" dirty="0"/>
              <a:t>They are not seeking information but are lobbing the first shots in a battle. They ask so that they might accuse Him.</a:t>
            </a:r>
          </a:p>
          <a:p>
            <a:pPr lvl="2"/>
            <a:r>
              <a:rPr lang="en-US" dirty="0">
                <a:latin typeface="Source Sans Pro Black" panose="020B0803030403020204" pitchFamily="34" charset="0"/>
              </a:rPr>
              <a:t>That they might accuse Him: </a:t>
            </a:r>
            <a:r>
              <a:rPr lang="en-US" dirty="0"/>
              <a:t>Matthew gives us the Pharisees’ motivation behind their question, displaying the radical alienation already present toward Jesus.</a:t>
            </a:r>
          </a:p>
          <a:p>
            <a:endParaRPr lang="en-US" dirty="0"/>
          </a:p>
        </p:txBody>
      </p:sp>
    </p:spTree>
    <p:extLst>
      <p:ext uri="{BB962C8B-B14F-4D97-AF65-F5344CB8AC3E}">
        <p14:creationId xmlns:p14="http://schemas.microsoft.com/office/powerpoint/2010/main" val="360013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7DF22C-9EF0-4CAA-BA27-DC3CAA0AC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6" y="0"/>
            <a:ext cx="12108024" cy="6858000"/>
          </a:xfrm>
          <a:prstGeom prst="rect">
            <a:avLst/>
          </a:prstGeom>
        </p:spPr>
      </p:pic>
      <p:sp>
        <p:nvSpPr>
          <p:cNvPr id="4" name="TextBox 3">
            <a:extLst>
              <a:ext uri="{FF2B5EF4-FFF2-40B4-BE49-F238E27FC236}">
                <a16:creationId xmlns:a16="http://schemas.microsoft.com/office/drawing/2014/main" id="{BFEAB557-9151-4F3F-8617-1D8064E6F7ED}"/>
              </a:ext>
            </a:extLst>
          </p:cNvPr>
          <p:cNvSpPr txBox="1"/>
          <p:nvPr/>
        </p:nvSpPr>
        <p:spPr>
          <a:xfrm>
            <a:off x="981598" y="666496"/>
            <a:ext cx="4544008" cy="3170099"/>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ea typeface="Adobe Gothic Std B" panose="020B0800000000000000" pitchFamily="34" charset="-128"/>
              </a:rPr>
              <a:t>The Gospel of Matthew</a:t>
            </a:r>
          </a:p>
          <a:p>
            <a:pPr algn="ctr"/>
            <a:r>
              <a:rPr lang="en-US" sz="2000" dirty="0">
                <a:solidFill>
                  <a:schemeClr val="bg1"/>
                </a:solidFill>
                <a:latin typeface="Adobe Gothic Std B" panose="020B0800000000000000" pitchFamily="34" charset="-128"/>
                <a:ea typeface="Adobe Gothic Std B" panose="020B0800000000000000" pitchFamily="34" charset="-128"/>
              </a:rPr>
              <a:t>Chapter 12</a:t>
            </a:r>
          </a:p>
          <a:p>
            <a:pPr algn="ctr"/>
            <a:endParaRPr lang="en-US" sz="6000" dirty="0">
              <a:solidFill>
                <a:schemeClr val="bg1"/>
              </a:solidFill>
              <a:latin typeface="Arial Rounded MT Bold" panose="020F0704030504030204" pitchFamily="34" charset="0"/>
              <a:ea typeface="Adobe Gothic Std B" panose="020B0800000000000000" pitchFamily="34" charset="-128"/>
            </a:endParaRPr>
          </a:p>
        </p:txBody>
      </p:sp>
    </p:spTree>
    <p:extLst>
      <p:ext uri="{BB962C8B-B14F-4D97-AF65-F5344CB8AC3E}">
        <p14:creationId xmlns:p14="http://schemas.microsoft.com/office/powerpoint/2010/main" val="2768532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65A9C-74B3-9996-7E25-FEEC54FAD021}"/>
              </a:ext>
            </a:extLst>
          </p:cNvPr>
          <p:cNvSpPr>
            <a:spLocks noGrp="1"/>
          </p:cNvSpPr>
          <p:nvPr>
            <p:ph type="title"/>
          </p:nvPr>
        </p:nvSpPr>
        <p:spPr/>
        <p:txBody>
          <a:bodyPr/>
          <a:lstStyle/>
          <a:p>
            <a:r>
              <a:rPr lang="en-US" dirty="0"/>
              <a:t>The Mishnah Regulations</a:t>
            </a:r>
          </a:p>
        </p:txBody>
      </p:sp>
      <p:sp>
        <p:nvSpPr>
          <p:cNvPr id="3" name="Content Placeholder 2">
            <a:extLst>
              <a:ext uri="{FF2B5EF4-FFF2-40B4-BE49-F238E27FC236}">
                <a16:creationId xmlns:a16="http://schemas.microsoft.com/office/drawing/2014/main" id="{DD03209A-E2AE-3ECE-B8F5-0481672E0F3D}"/>
              </a:ext>
            </a:extLst>
          </p:cNvPr>
          <p:cNvSpPr>
            <a:spLocks noGrp="1"/>
          </p:cNvSpPr>
          <p:nvPr>
            <p:ph idx="1"/>
          </p:nvPr>
        </p:nvSpPr>
        <p:spPr>
          <a:xfrm>
            <a:off x="838200" y="1825624"/>
            <a:ext cx="10515600" cy="4737545"/>
          </a:xfrm>
        </p:spPr>
        <p:txBody>
          <a:bodyPr>
            <a:normAutofit fontScale="92500" lnSpcReduction="20000"/>
          </a:bodyPr>
          <a:lstStyle/>
          <a:p>
            <a:pPr marL="0" indent="0">
              <a:buNone/>
            </a:pPr>
            <a:r>
              <a:rPr lang="en-US" dirty="0"/>
              <a:t>In the case of </a:t>
            </a:r>
            <a:r>
              <a:rPr lang="en-US" b="1" dirty="0">
                <a:solidFill>
                  <a:srgbClr val="FF0000"/>
                </a:solidFill>
                <a:latin typeface="Source Sans Pro Black" panose="020B0803030403020204" pitchFamily="34" charset="0"/>
              </a:rPr>
              <a:t>one who is seized</a:t>
            </a:r>
            <a:r>
              <a:rPr lang="en-US" dirty="0">
                <a:solidFill>
                  <a:srgbClr val="FF0000"/>
                </a:solidFill>
                <a:latin typeface="Source Sans Pro Black" panose="020B0803030403020204" pitchFamily="34" charset="0"/>
              </a:rPr>
              <a:t> with the life-threatening illness </a:t>
            </a:r>
            <a:r>
              <a:rPr lang="en-US" b="1" i="1" dirty="0" err="1"/>
              <a:t>bulmos</a:t>
            </a:r>
            <a:r>
              <a:rPr lang="en-US" b="1" dirty="0"/>
              <a:t>,</a:t>
            </a:r>
            <a:r>
              <a:rPr lang="en-US" dirty="0"/>
              <a:t> causing him unbearable hunger pangs and impaired vision, </a:t>
            </a:r>
            <a:r>
              <a:rPr lang="en-US" b="1" dirty="0"/>
              <a:t>one</a:t>
            </a:r>
            <a:r>
              <a:rPr lang="en-US" dirty="0"/>
              <a:t> may </a:t>
            </a:r>
            <a:r>
              <a:rPr lang="en-US" b="1" dirty="0"/>
              <a:t>feed him even impure foods</a:t>
            </a:r>
            <a:r>
              <a:rPr lang="en-US" dirty="0"/>
              <a:t> on Yom Kippur or any other day </a:t>
            </a:r>
            <a:r>
              <a:rPr lang="en-US" b="1" dirty="0"/>
              <a:t>until his eyes recover,</a:t>
            </a:r>
            <a:r>
              <a:rPr lang="en-US" dirty="0"/>
              <a:t> as the return of his sight indicates that he is recovering. In the case of </a:t>
            </a:r>
            <a:r>
              <a:rPr lang="en-US" b="1" dirty="0"/>
              <a:t>one whom a mad dog bit, one</a:t>
            </a:r>
            <a:r>
              <a:rPr lang="en-US" dirty="0"/>
              <a:t> may </a:t>
            </a:r>
            <a:r>
              <a:rPr lang="en-US" b="1" dirty="0"/>
              <a:t>not feed him from the lobe of</a:t>
            </a:r>
            <a:r>
              <a:rPr lang="en-US" dirty="0"/>
              <a:t> the dog’s </a:t>
            </a:r>
            <a:r>
              <a:rPr lang="en-US" b="1" dirty="0"/>
              <a:t>liver.</a:t>
            </a:r>
            <a:r>
              <a:rPr lang="en-US" dirty="0"/>
              <a:t> This was thought to be a remedy for the bite, but the Rabbis deem it ineffective. </a:t>
            </a:r>
            <a:r>
              <a:rPr lang="en-US" b="1" dirty="0"/>
              <a:t>And </a:t>
            </a:r>
            <a:r>
              <a:rPr lang="en-US" b="1" dirty="0">
                <a:hlinkClick r:id="rId2" action="ppaction://hlinkfile"/>
              </a:rPr>
              <a:t>Rabbi </a:t>
            </a:r>
            <a:r>
              <a:rPr lang="en-US" b="1" dirty="0" err="1">
                <a:hlinkClick r:id="rId2" action="ppaction://hlinkfile"/>
              </a:rPr>
              <a:t>Matya</a:t>
            </a:r>
            <a:r>
              <a:rPr lang="en-US" b="1" dirty="0">
                <a:hlinkClick r:id="rId2" action="ppaction://hlinkfile"/>
              </a:rPr>
              <a:t> ben </a:t>
            </a:r>
            <a:r>
              <a:rPr lang="en-US" b="1" dirty="0" err="1">
                <a:hlinkClick r:id="rId2" action="ppaction://hlinkfile"/>
              </a:rPr>
              <a:t>Ḥarash</a:t>
            </a:r>
            <a:r>
              <a:rPr lang="en-US" b="1" dirty="0"/>
              <a:t> permits</a:t>
            </a:r>
            <a:r>
              <a:rPr lang="en-US" dirty="0"/>
              <a:t> feeding it to him, as he deems it effective. </a:t>
            </a:r>
            <a:r>
              <a:rPr lang="en-US" b="1" dirty="0"/>
              <a:t>And furthermore, </a:t>
            </a:r>
            <a:r>
              <a:rPr lang="en-US" b="1" dirty="0">
                <a:hlinkClick r:id="rId2" action="ppaction://hlinkfile"/>
              </a:rPr>
              <a:t>Rabbi </a:t>
            </a:r>
            <a:r>
              <a:rPr lang="en-US" b="1" dirty="0" err="1">
                <a:hlinkClick r:id="rId2" action="ppaction://hlinkfile"/>
              </a:rPr>
              <a:t>Matya</a:t>
            </a:r>
            <a:r>
              <a:rPr lang="en-US" b="1" dirty="0">
                <a:hlinkClick r:id="rId2" action="ppaction://hlinkfile"/>
              </a:rPr>
              <a:t> ben </a:t>
            </a:r>
            <a:r>
              <a:rPr lang="en-US" b="1" dirty="0" err="1">
                <a:hlinkClick r:id="rId2" action="ppaction://hlinkfile"/>
              </a:rPr>
              <a:t>Ḥarash</a:t>
            </a:r>
            <a:r>
              <a:rPr lang="en-US" b="1" dirty="0"/>
              <a:t> said:</a:t>
            </a:r>
            <a:r>
              <a:rPr lang="en-US" dirty="0"/>
              <a:t> With regard to </a:t>
            </a:r>
            <a:r>
              <a:rPr lang="en-US" b="1" dirty="0"/>
              <a:t>one who suffers pain in his throat, one</a:t>
            </a:r>
            <a:r>
              <a:rPr lang="en-US" dirty="0"/>
              <a:t> may </a:t>
            </a:r>
            <a:r>
              <a:rPr lang="en-US" b="1" dirty="0"/>
              <a:t>place medicine inside his mouth on Shabbat,</a:t>
            </a:r>
            <a:r>
              <a:rPr lang="en-US" dirty="0"/>
              <a:t> although administering a remedy is prohibited on Shabbat. </a:t>
            </a:r>
            <a:r>
              <a:rPr lang="en-US" dirty="0">
                <a:solidFill>
                  <a:srgbClr val="FF0000"/>
                </a:solidFill>
                <a:latin typeface="Source Sans Pro Black" panose="020B0803030403020204" pitchFamily="34" charset="0"/>
              </a:rPr>
              <a:t>This is </a:t>
            </a:r>
            <a:r>
              <a:rPr lang="en-US" b="1" dirty="0">
                <a:solidFill>
                  <a:srgbClr val="FF0000"/>
                </a:solidFill>
                <a:latin typeface="Source Sans Pro Black" panose="020B0803030403020204" pitchFamily="34" charset="0"/>
              </a:rPr>
              <a:t>because</a:t>
            </a:r>
            <a:r>
              <a:rPr lang="en-US" dirty="0">
                <a:solidFill>
                  <a:srgbClr val="FF0000"/>
                </a:solidFill>
                <a:latin typeface="Source Sans Pro Black" panose="020B0803030403020204" pitchFamily="34" charset="0"/>
              </a:rPr>
              <a:t> there is </a:t>
            </a:r>
            <a:r>
              <a:rPr lang="en-US" b="1" dirty="0">
                <a:solidFill>
                  <a:srgbClr val="FF0000"/>
                </a:solidFill>
                <a:latin typeface="Source Sans Pro Black" panose="020B0803030403020204" pitchFamily="34" charset="0"/>
              </a:rPr>
              <a:t>uncertainty</a:t>
            </a:r>
            <a:r>
              <a:rPr lang="en-US" dirty="0">
                <a:solidFill>
                  <a:srgbClr val="FF0000"/>
                </a:solidFill>
                <a:latin typeface="Source Sans Pro Black" panose="020B0803030403020204" pitchFamily="34" charset="0"/>
              </a:rPr>
              <a:t> whether or not it is a </a:t>
            </a:r>
            <a:r>
              <a:rPr lang="en-US" b="1" dirty="0">
                <a:solidFill>
                  <a:srgbClr val="FF0000"/>
                </a:solidFill>
                <a:latin typeface="Source Sans Pro Black" panose="020B0803030403020204" pitchFamily="34" charset="0"/>
              </a:rPr>
              <a:t>life-threatening</a:t>
            </a:r>
            <a:r>
              <a:rPr lang="en-US" dirty="0">
                <a:solidFill>
                  <a:srgbClr val="FF0000"/>
                </a:solidFill>
                <a:latin typeface="Source Sans Pro Black" panose="020B0803030403020204" pitchFamily="34" charset="0"/>
              </a:rPr>
              <a:t> situation for him, as it is difficult to ascertain the severity of internal pain. </a:t>
            </a:r>
            <a:r>
              <a:rPr lang="en-US" b="1" dirty="0">
                <a:solidFill>
                  <a:srgbClr val="FF0000"/>
                </a:solidFill>
                <a:latin typeface="Source Sans Pro Black" panose="020B0803030403020204" pitchFamily="34" charset="0"/>
              </a:rPr>
              <a:t>And</a:t>
            </a:r>
            <a:r>
              <a:rPr lang="en-US" dirty="0">
                <a:solidFill>
                  <a:srgbClr val="FF0000"/>
                </a:solidFill>
                <a:latin typeface="Source Sans Pro Black" panose="020B0803030403020204" pitchFamily="34" charset="0"/>
              </a:rPr>
              <a:t> a case of </a:t>
            </a:r>
            <a:r>
              <a:rPr lang="en-US" b="1" dirty="0">
                <a:solidFill>
                  <a:srgbClr val="FF0000"/>
                </a:solidFill>
                <a:latin typeface="Source Sans Pro Black" panose="020B0803030403020204" pitchFamily="34" charset="0"/>
              </a:rPr>
              <a:t>uncertainty</a:t>
            </a:r>
            <a:r>
              <a:rPr lang="en-US" dirty="0">
                <a:solidFill>
                  <a:srgbClr val="FF0000"/>
                </a:solidFill>
                <a:latin typeface="Source Sans Pro Black" panose="020B0803030403020204" pitchFamily="34" charset="0"/>
              </a:rPr>
              <a:t> concerning a </a:t>
            </a:r>
            <a:r>
              <a:rPr lang="en-US" b="1" dirty="0">
                <a:solidFill>
                  <a:srgbClr val="FF0000"/>
                </a:solidFill>
                <a:latin typeface="Source Sans Pro Black" panose="020B0803030403020204" pitchFamily="34" charset="0"/>
              </a:rPr>
              <a:t>life-threatening</a:t>
            </a:r>
            <a:r>
              <a:rPr lang="en-US" dirty="0">
                <a:solidFill>
                  <a:srgbClr val="FF0000"/>
                </a:solidFill>
                <a:latin typeface="Source Sans Pro Black" panose="020B0803030403020204" pitchFamily="34" charset="0"/>
              </a:rPr>
              <a:t> situation </a:t>
            </a:r>
            <a:r>
              <a:rPr lang="en-US" b="1" dirty="0">
                <a:solidFill>
                  <a:srgbClr val="FF0000"/>
                </a:solidFill>
                <a:latin typeface="Source Sans Pro Black" panose="020B0803030403020204" pitchFamily="34" charset="0"/>
              </a:rPr>
              <a:t>overrides Shabbat </a:t>
            </a:r>
            <a:r>
              <a:rPr lang="en-US" b="1" dirty="0"/>
              <a:t>(Yoma 8:6).</a:t>
            </a:r>
            <a:endParaRPr lang="en-US" dirty="0"/>
          </a:p>
        </p:txBody>
      </p:sp>
    </p:spTree>
    <p:extLst>
      <p:ext uri="{BB962C8B-B14F-4D97-AF65-F5344CB8AC3E}">
        <p14:creationId xmlns:p14="http://schemas.microsoft.com/office/powerpoint/2010/main" val="594444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7001B-B6E2-5CB8-FDAC-C8C5BA0B8738}"/>
              </a:ext>
            </a:extLst>
          </p:cNvPr>
          <p:cNvSpPr>
            <a:spLocks noGrp="1"/>
          </p:cNvSpPr>
          <p:nvPr>
            <p:ph type="title"/>
          </p:nvPr>
        </p:nvSpPr>
        <p:spPr/>
        <p:txBody>
          <a:bodyPr/>
          <a:lstStyle/>
          <a:p>
            <a:r>
              <a:rPr lang="en-US" dirty="0"/>
              <a:t>What Is Jesus Doing?</a:t>
            </a:r>
          </a:p>
        </p:txBody>
      </p:sp>
      <p:sp>
        <p:nvSpPr>
          <p:cNvPr id="3" name="Content Placeholder 2">
            <a:extLst>
              <a:ext uri="{FF2B5EF4-FFF2-40B4-BE49-F238E27FC236}">
                <a16:creationId xmlns:a16="http://schemas.microsoft.com/office/drawing/2014/main" id="{62A4882C-132A-C1B7-8EF0-C8C495C69824}"/>
              </a:ext>
            </a:extLst>
          </p:cNvPr>
          <p:cNvSpPr>
            <a:spLocks noGrp="1"/>
          </p:cNvSpPr>
          <p:nvPr>
            <p:ph idx="1"/>
          </p:nvPr>
        </p:nvSpPr>
        <p:spPr/>
        <p:txBody>
          <a:bodyPr/>
          <a:lstStyle/>
          <a:p>
            <a:r>
              <a:rPr lang="en-US" dirty="0"/>
              <a:t>How would you assess the man’s condition? Was his physical condition life threatening, requiring immediate action?</a:t>
            </a:r>
          </a:p>
          <a:p>
            <a:pPr lvl="1"/>
            <a:r>
              <a:rPr lang="en-US" dirty="0"/>
              <a:t>The hand was “withered” (</a:t>
            </a:r>
            <a:r>
              <a:rPr lang="en-US" i="1" dirty="0" err="1"/>
              <a:t>xēros</a:t>
            </a:r>
            <a:r>
              <a:rPr lang="en-US" dirty="0"/>
              <a:t>), “pertaining to being shrunken or withered, and therefore immobile because of disease, </a:t>
            </a:r>
            <a:r>
              <a:rPr lang="en-US" i="1" dirty="0"/>
              <a:t>withered, shrunken, paralyzed”</a:t>
            </a:r>
            <a:r>
              <a:rPr lang="en-US" dirty="0"/>
              <a:t> (BDAG, 685).</a:t>
            </a:r>
          </a:p>
          <a:p>
            <a:pPr lvl="2"/>
            <a:r>
              <a:rPr lang="en-US" dirty="0"/>
              <a:t>The physician Luke adds that this was his right hand (Luke 6:5).</a:t>
            </a:r>
          </a:p>
          <a:p>
            <a:pPr lvl="1"/>
            <a:r>
              <a:rPr lang="en-US" dirty="0"/>
              <a:t>How might Jesus’s conduct relate to what He said in 12:7?</a:t>
            </a:r>
          </a:p>
          <a:p>
            <a:pPr lvl="1"/>
            <a:r>
              <a:rPr lang="en-US" dirty="0"/>
              <a:t>How could Jesus have handled this situation without conflict?</a:t>
            </a:r>
          </a:p>
          <a:p>
            <a:pPr lvl="1"/>
            <a:r>
              <a:rPr lang="en-US" dirty="0"/>
              <a:t>Why didn’t He?</a:t>
            </a:r>
          </a:p>
        </p:txBody>
      </p:sp>
    </p:spTree>
    <p:extLst>
      <p:ext uri="{BB962C8B-B14F-4D97-AF65-F5344CB8AC3E}">
        <p14:creationId xmlns:p14="http://schemas.microsoft.com/office/powerpoint/2010/main" val="115650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DC624-1866-8260-5FE6-98808B3CC50F}"/>
              </a:ext>
            </a:extLst>
          </p:cNvPr>
          <p:cNvSpPr>
            <a:spLocks noGrp="1"/>
          </p:cNvSpPr>
          <p:nvPr>
            <p:ph type="title"/>
          </p:nvPr>
        </p:nvSpPr>
        <p:spPr/>
        <p:txBody>
          <a:bodyPr/>
          <a:lstStyle/>
          <a:p>
            <a:r>
              <a:rPr lang="en-US" dirty="0"/>
              <a:t>Is It Lawful?</a:t>
            </a:r>
          </a:p>
        </p:txBody>
      </p:sp>
      <p:sp>
        <p:nvSpPr>
          <p:cNvPr id="3" name="Content Placeholder 2">
            <a:extLst>
              <a:ext uri="{FF2B5EF4-FFF2-40B4-BE49-F238E27FC236}">
                <a16:creationId xmlns:a16="http://schemas.microsoft.com/office/drawing/2014/main" id="{7EF4393F-CF82-9F96-34C4-79BC3D33F4A6}"/>
              </a:ext>
            </a:extLst>
          </p:cNvPr>
          <p:cNvSpPr>
            <a:spLocks noGrp="1"/>
          </p:cNvSpPr>
          <p:nvPr>
            <p:ph idx="1"/>
          </p:nvPr>
        </p:nvSpPr>
        <p:spPr/>
        <p:txBody>
          <a:bodyPr/>
          <a:lstStyle/>
          <a:p>
            <a:r>
              <a:rPr lang="en-US" dirty="0"/>
              <a:t>How does one determine the answer to the “Is it lawful” question?</a:t>
            </a:r>
          </a:p>
          <a:p>
            <a:r>
              <a:rPr lang="en-US" dirty="0"/>
              <a:t>What did the Pharisees use to determine what is lawful?</a:t>
            </a:r>
          </a:p>
          <a:p>
            <a:r>
              <a:rPr lang="en-US" dirty="0"/>
              <a:t>The issue continues in Matthew and will be addressed again in Matthew 15:1-9.</a:t>
            </a:r>
          </a:p>
          <a:p>
            <a:pPr lvl="1"/>
            <a:r>
              <a:rPr lang="en-US" dirty="0"/>
              <a:t>Jesus is not running from a fight started by the Pharisees. </a:t>
            </a:r>
          </a:p>
          <a:p>
            <a:pPr lvl="1"/>
            <a:r>
              <a:rPr lang="en-US" dirty="0"/>
              <a:t>He challenges them head-on.</a:t>
            </a:r>
          </a:p>
        </p:txBody>
      </p:sp>
    </p:spTree>
    <p:extLst>
      <p:ext uri="{BB962C8B-B14F-4D97-AF65-F5344CB8AC3E}">
        <p14:creationId xmlns:p14="http://schemas.microsoft.com/office/powerpoint/2010/main" val="154241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3D2E8-B37A-3056-98EE-DA91ED09D12B}"/>
              </a:ext>
            </a:extLst>
          </p:cNvPr>
          <p:cNvSpPr>
            <a:spLocks noGrp="1"/>
          </p:cNvSpPr>
          <p:nvPr>
            <p:ph type="title"/>
          </p:nvPr>
        </p:nvSpPr>
        <p:spPr/>
        <p:txBody>
          <a:bodyPr/>
          <a:lstStyle/>
          <a:p>
            <a:r>
              <a:rPr lang="en-US" dirty="0"/>
              <a:t>Matthew 12:11</a:t>
            </a:r>
          </a:p>
        </p:txBody>
      </p:sp>
      <p:sp>
        <p:nvSpPr>
          <p:cNvPr id="3" name="Content Placeholder 2">
            <a:extLst>
              <a:ext uri="{FF2B5EF4-FFF2-40B4-BE49-F238E27FC236}">
                <a16:creationId xmlns:a16="http://schemas.microsoft.com/office/drawing/2014/main" id="{533A2426-40DE-B4C7-E847-2E101CBD2B91}"/>
              </a:ext>
            </a:extLst>
          </p:cNvPr>
          <p:cNvSpPr>
            <a:spLocks noGrp="1"/>
          </p:cNvSpPr>
          <p:nvPr>
            <p:ph idx="1"/>
          </p:nvPr>
        </p:nvSpPr>
        <p:spPr/>
        <p:txBody>
          <a:bodyPr>
            <a:normAutofit lnSpcReduction="10000"/>
          </a:bodyPr>
          <a:lstStyle/>
          <a:p>
            <a:r>
              <a:rPr lang="en-US" dirty="0">
                <a:latin typeface="Source Sans Pro Black" panose="020B0803030403020204" pitchFamily="34" charset="0"/>
              </a:rPr>
              <a:t>“Then He said to them, ‘What man is there among you who has one sheep, and if it falls into a pit on the Sabbath, will not lay hold of it and lift it out?’”</a:t>
            </a:r>
          </a:p>
          <a:p>
            <a:pPr lvl="1"/>
            <a:r>
              <a:rPr lang="en-US" dirty="0"/>
              <a:t>Note what Jesus does not use:</a:t>
            </a:r>
          </a:p>
          <a:p>
            <a:pPr lvl="2"/>
            <a:r>
              <a:rPr lang="en-US" dirty="0"/>
              <a:t>A quotation from the Old Testament to provide an example that would allow the healing.</a:t>
            </a:r>
          </a:p>
          <a:p>
            <a:pPr lvl="2"/>
            <a:r>
              <a:rPr lang="en-US" dirty="0"/>
              <a:t>He does not assert His own authority as being greater than the Law.</a:t>
            </a:r>
          </a:p>
          <a:p>
            <a:pPr lvl="1"/>
            <a:r>
              <a:rPr lang="en-US" dirty="0"/>
              <a:t>What is the basis of the argument Jesus used in this verse?</a:t>
            </a:r>
          </a:p>
          <a:p>
            <a:pPr lvl="2"/>
            <a:r>
              <a:rPr lang="en-US" dirty="0"/>
              <a:t>The Talmud </a:t>
            </a:r>
            <a:r>
              <a:rPr lang="en-US" i="1" dirty="0"/>
              <a:t>Shabbat 128b</a:t>
            </a:r>
            <a:r>
              <a:rPr lang="en-US" dirty="0"/>
              <a:t> contains discussion about what can or cannot be done on the Sabbath for an animal that fell into a pit.</a:t>
            </a:r>
          </a:p>
          <a:p>
            <a:pPr lvl="1"/>
            <a:r>
              <a:rPr lang="en-US" dirty="0"/>
              <a:t>The negative (will not, </a:t>
            </a:r>
            <a:r>
              <a:rPr lang="en-US" i="1" dirty="0" err="1"/>
              <a:t>ouchi</a:t>
            </a:r>
            <a:r>
              <a:rPr lang="en-US" dirty="0"/>
              <a:t>) that Matthew uses expects a positive answer.</a:t>
            </a:r>
          </a:p>
          <a:p>
            <a:pPr lvl="1"/>
            <a:endParaRPr lang="en-US" dirty="0"/>
          </a:p>
          <a:p>
            <a:endParaRPr lang="en-US" dirty="0"/>
          </a:p>
          <a:p>
            <a:endParaRPr lang="en-US" dirty="0"/>
          </a:p>
        </p:txBody>
      </p:sp>
    </p:spTree>
    <p:extLst>
      <p:ext uri="{BB962C8B-B14F-4D97-AF65-F5344CB8AC3E}">
        <p14:creationId xmlns:p14="http://schemas.microsoft.com/office/powerpoint/2010/main" val="252053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EC9DA-508A-3945-5BDB-D09B564DFB64}"/>
              </a:ext>
            </a:extLst>
          </p:cNvPr>
          <p:cNvSpPr>
            <a:spLocks noGrp="1"/>
          </p:cNvSpPr>
          <p:nvPr>
            <p:ph type="title"/>
          </p:nvPr>
        </p:nvSpPr>
        <p:spPr/>
        <p:txBody>
          <a:bodyPr/>
          <a:lstStyle/>
          <a:p>
            <a:r>
              <a:rPr lang="en-US" dirty="0"/>
              <a:t>Matthew 12:12</a:t>
            </a:r>
          </a:p>
        </p:txBody>
      </p:sp>
      <p:sp>
        <p:nvSpPr>
          <p:cNvPr id="3" name="Content Placeholder 2">
            <a:extLst>
              <a:ext uri="{FF2B5EF4-FFF2-40B4-BE49-F238E27FC236}">
                <a16:creationId xmlns:a16="http://schemas.microsoft.com/office/drawing/2014/main" id="{14CC05D6-F4BA-B503-80DB-151D6795C3D7}"/>
              </a:ext>
            </a:extLst>
          </p:cNvPr>
          <p:cNvSpPr>
            <a:spLocks noGrp="1"/>
          </p:cNvSpPr>
          <p:nvPr>
            <p:ph idx="1"/>
          </p:nvPr>
        </p:nvSpPr>
        <p:spPr/>
        <p:txBody>
          <a:bodyPr>
            <a:normAutofit lnSpcReduction="10000"/>
          </a:bodyPr>
          <a:lstStyle/>
          <a:p>
            <a:r>
              <a:rPr lang="en-US" dirty="0">
                <a:latin typeface="Source Sans Pro Black" panose="020B0803030403020204" pitchFamily="34" charset="0"/>
              </a:rPr>
              <a:t>“Of how much more value then is a man than a sheep? Therefore it is lawful to do good on the Sabbath.”</a:t>
            </a:r>
          </a:p>
          <a:p>
            <a:pPr lvl="1"/>
            <a:r>
              <a:rPr lang="en-US" dirty="0"/>
              <a:t>What part does Jesus’s statement “of how much more value then is a man than a sheep” play in His argument with the Pharisees?</a:t>
            </a:r>
          </a:p>
          <a:p>
            <a:pPr lvl="1"/>
            <a:r>
              <a:rPr lang="en-US" dirty="0"/>
              <a:t>What answer does Jesus’s question presuppose?</a:t>
            </a:r>
          </a:p>
          <a:p>
            <a:pPr lvl="2"/>
            <a:r>
              <a:rPr lang="en-US" dirty="0"/>
              <a:t>This is the third time Matthew has recorded that Jesus made this argument (see 6:26; 10:31).</a:t>
            </a:r>
          </a:p>
          <a:p>
            <a:pPr lvl="1"/>
            <a:r>
              <a:rPr lang="en-US" dirty="0"/>
              <a:t>How would 21</a:t>
            </a:r>
            <a:r>
              <a:rPr lang="en-US" baseline="30000" dirty="0"/>
              <a:t>st</a:t>
            </a:r>
            <a:r>
              <a:rPr lang="en-US" dirty="0"/>
              <a:t> century members of the animal rights movements answer the same question?</a:t>
            </a:r>
          </a:p>
          <a:p>
            <a:pPr lvl="1"/>
            <a:r>
              <a:rPr lang="en-US" dirty="0"/>
              <a:t>What conclusion does Jesus draw from the expected answer that a man is of more value than a sheep?</a:t>
            </a:r>
          </a:p>
          <a:p>
            <a:pPr lvl="1"/>
            <a:r>
              <a:rPr lang="en-US" dirty="0"/>
              <a:t>How does this answer tie in with 12:7?</a:t>
            </a:r>
          </a:p>
        </p:txBody>
      </p:sp>
    </p:spTree>
    <p:extLst>
      <p:ext uri="{BB962C8B-B14F-4D97-AF65-F5344CB8AC3E}">
        <p14:creationId xmlns:p14="http://schemas.microsoft.com/office/powerpoint/2010/main" val="263114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3C62F-1A50-38B4-8B5A-02F5625B77D4}"/>
              </a:ext>
            </a:extLst>
          </p:cNvPr>
          <p:cNvSpPr>
            <a:spLocks noGrp="1"/>
          </p:cNvSpPr>
          <p:nvPr>
            <p:ph type="title"/>
          </p:nvPr>
        </p:nvSpPr>
        <p:spPr/>
        <p:txBody>
          <a:bodyPr/>
          <a:lstStyle/>
          <a:p>
            <a:r>
              <a:rPr lang="en-US" dirty="0"/>
              <a:t>Matthew 12:13</a:t>
            </a:r>
          </a:p>
        </p:txBody>
      </p:sp>
      <p:sp>
        <p:nvSpPr>
          <p:cNvPr id="3" name="Content Placeholder 2">
            <a:extLst>
              <a:ext uri="{FF2B5EF4-FFF2-40B4-BE49-F238E27FC236}">
                <a16:creationId xmlns:a16="http://schemas.microsoft.com/office/drawing/2014/main" id="{E67F0CBE-2E4C-730B-8D06-BDF13F06A4F3}"/>
              </a:ext>
            </a:extLst>
          </p:cNvPr>
          <p:cNvSpPr>
            <a:spLocks noGrp="1"/>
          </p:cNvSpPr>
          <p:nvPr>
            <p:ph idx="1"/>
          </p:nvPr>
        </p:nvSpPr>
        <p:spPr/>
        <p:txBody>
          <a:bodyPr/>
          <a:lstStyle/>
          <a:p>
            <a:r>
              <a:rPr lang="en-US" dirty="0">
                <a:latin typeface="Source Sans Pro Black" panose="020B0803030403020204" pitchFamily="34" charset="0"/>
              </a:rPr>
              <a:t>“Then He said to the man, ‘Stretch out your hand.’ And he stretched it out, and it was restored as whole as the other.”</a:t>
            </a:r>
          </a:p>
          <a:p>
            <a:pPr lvl="1"/>
            <a:r>
              <a:rPr lang="en-US" dirty="0"/>
              <a:t>The word “restore” (</a:t>
            </a:r>
            <a:r>
              <a:rPr lang="en-US" i="1" dirty="0" err="1"/>
              <a:t>apokathistēmi</a:t>
            </a:r>
            <a:r>
              <a:rPr lang="en-US" dirty="0"/>
              <a:t>) is used in Greek literature as a technical term meaning “cure”; it means “to change to an earlier good state or condition, </a:t>
            </a:r>
            <a:r>
              <a:rPr lang="en-US" i="1" dirty="0"/>
              <a:t>restore, reestablish</a:t>
            </a:r>
            <a:r>
              <a:rPr lang="en-US" dirty="0"/>
              <a:t>” (BDAG, 131).</a:t>
            </a:r>
          </a:p>
          <a:p>
            <a:pPr lvl="1"/>
            <a:r>
              <a:rPr lang="en-US" dirty="0"/>
              <a:t>Would the audience be able to see with their eyes whether or not a miracle had occurred?</a:t>
            </a:r>
          </a:p>
          <a:p>
            <a:pPr lvl="2"/>
            <a:r>
              <a:rPr lang="en-US" dirty="0"/>
              <a:t>How do you think the Pharisees would have reacted had the man tried to stretch out his hand and been unable to move it?</a:t>
            </a:r>
          </a:p>
          <a:p>
            <a:pPr lvl="2"/>
            <a:r>
              <a:rPr lang="en-US" dirty="0"/>
              <a:t>How does their reaction confirm the miracle?</a:t>
            </a:r>
          </a:p>
          <a:p>
            <a:pPr lvl="1"/>
            <a:r>
              <a:rPr lang="en-US" dirty="0"/>
              <a:t>What “work” did Jesus do in healing the man?</a:t>
            </a:r>
          </a:p>
          <a:p>
            <a:endParaRPr lang="en-US" dirty="0"/>
          </a:p>
        </p:txBody>
      </p:sp>
    </p:spTree>
    <p:extLst>
      <p:ext uri="{BB962C8B-B14F-4D97-AF65-F5344CB8AC3E}">
        <p14:creationId xmlns:p14="http://schemas.microsoft.com/office/powerpoint/2010/main" val="243073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B24A-8F68-E8E2-1D68-22CE9E612BFA}"/>
              </a:ext>
            </a:extLst>
          </p:cNvPr>
          <p:cNvSpPr>
            <a:spLocks noGrp="1"/>
          </p:cNvSpPr>
          <p:nvPr>
            <p:ph type="title"/>
          </p:nvPr>
        </p:nvSpPr>
        <p:spPr>
          <a:xfrm>
            <a:off x="923658" y="356579"/>
            <a:ext cx="10515600" cy="1325563"/>
          </a:xfrm>
        </p:spPr>
        <p:txBody>
          <a:bodyPr/>
          <a:lstStyle/>
          <a:p>
            <a:r>
              <a:rPr lang="en-US" dirty="0"/>
              <a:t>Matthew 12:14</a:t>
            </a:r>
          </a:p>
        </p:txBody>
      </p:sp>
      <p:sp>
        <p:nvSpPr>
          <p:cNvPr id="3" name="Content Placeholder 2">
            <a:extLst>
              <a:ext uri="{FF2B5EF4-FFF2-40B4-BE49-F238E27FC236}">
                <a16:creationId xmlns:a16="http://schemas.microsoft.com/office/drawing/2014/main" id="{191B8174-A527-9508-FDE2-EA42B3B980D5}"/>
              </a:ext>
            </a:extLst>
          </p:cNvPr>
          <p:cNvSpPr>
            <a:spLocks noGrp="1"/>
          </p:cNvSpPr>
          <p:nvPr>
            <p:ph idx="1"/>
          </p:nvPr>
        </p:nvSpPr>
        <p:spPr/>
        <p:txBody>
          <a:bodyPr/>
          <a:lstStyle/>
          <a:p>
            <a:r>
              <a:rPr lang="en-US" dirty="0">
                <a:latin typeface="Source Sans Pro Black" panose="020B0803030403020204" pitchFamily="34" charset="0"/>
              </a:rPr>
              <a:t>Then the Pharisees went out and plotted against Him, how they might destroy Him. </a:t>
            </a:r>
          </a:p>
          <a:p>
            <a:pPr lvl="1"/>
            <a:r>
              <a:rPr lang="en-US" dirty="0"/>
              <a:t>How does this verse relate to Jesus’s statement in v. 12: “It is lawful to do good on the Sabbath”?</a:t>
            </a:r>
          </a:p>
          <a:p>
            <a:pPr lvl="2"/>
            <a:r>
              <a:rPr lang="en-US" dirty="0"/>
              <a:t>What two things are contrasted?</a:t>
            </a:r>
          </a:p>
          <a:p>
            <a:pPr lvl="1"/>
            <a:r>
              <a:rPr lang="en-US" dirty="0">
                <a:latin typeface="Source Sans Pro Black" panose="020B0803030403020204" pitchFamily="34" charset="0"/>
              </a:rPr>
              <a:t>Plotted</a:t>
            </a:r>
            <a:r>
              <a:rPr lang="en-US" dirty="0"/>
              <a:t> is translated from </a:t>
            </a:r>
            <a:r>
              <a:rPr lang="en-US" i="1" dirty="0" err="1"/>
              <a:t>sumboulion</a:t>
            </a:r>
            <a:r>
              <a:rPr lang="en-US" i="1" dirty="0"/>
              <a:t> </a:t>
            </a:r>
            <a:r>
              <a:rPr lang="en-US" i="1" dirty="0" err="1"/>
              <a:t>elabon</a:t>
            </a:r>
            <a:r>
              <a:rPr lang="en-US" dirty="0"/>
              <a:t>, “to take council.” A council is “an official deliberative assembly as a body, </a:t>
            </a:r>
            <a:r>
              <a:rPr lang="en-US" i="1" dirty="0"/>
              <a:t>council</a:t>
            </a:r>
            <a:r>
              <a:rPr lang="en-US" dirty="0"/>
              <a:t>” (BDAG, 957).</a:t>
            </a:r>
          </a:p>
          <a:p>
            <a:pPr lvl="2"/>
            <a:r>
              <a:rPr lang="en-US" dirty="0"/>
              <a:t>What did “destroy Him” mean?</a:t>
            </a:r>
          </a:p>
          <a:p>
            <a:pPr lvl="1"/>
            <a:r>
              <a:rPr lang="en-US" dirty="0"/>
              <a:t>The Pharisees’ position: It is authorized on the Sabbath to meet in council to plot and plan the murder of Jesus, but it is wrong to heal a man on the Sabbath.</a:t>
            </a:r>
          </a:p>
        </p:txBody>
      </p:sp>
    </p:spTree>
    <p:extLst>
      <p:ext uri="{BB962C8B-B14F-4D97-AF65-F5344CB8AC3E}">
        <p14:creationId xmlns:p14="http://schemas.microsoft.com/office/powerpoint/2010/main" val="427946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FA508-98FF-D6B0-972E-C2250C412D89}"/>
              </a:ext>
            </a:extLst>
          </p:cNvPr>
          <p:cNvSpPr>
            <a:spLocks noGrp="1"/>
          </p:cNvSpPr>
          <p:nvPr>
            <p:ph type="title"/>
          </p:nvPr>
        </p:nvSpPr>
        <p:spPr/>
        <p:txBody>
          <a:bodyPr/>
          <a:lstStyle/>
          <a:p>
            <a:r>
              <a:rPr lang="en-US" dirty="0"/>
              <a:t>The Servant of Yahweh (12:15-21)</a:t>
            </a:r>
            <a:br>
              <a:rPr lang="en-US" dirty="0"/>
            </a:br>
            <a:r>
              <a:rPr lang="en-US" sz="2400" dirty="0"/>
              <a:t>Matthew 12:15-21</a:t>
            </a:r>
          </a:p>
        </p:txBody>
      </p:sp>
      <p:sp>
        <p:nvSpPr>
          <p:cNvPr id="3" name="Content Placeholder 2">
            <a:extLst>
              <a:ext uri="{FF2B5EF4-FFF2-40B4-BE49-F238E27FC236}">
                <a16:creationId xmlns:a16="http://schemas.microsoft.com/office/drawing/2014/main" id="{02C8C1AD-E566-8816-A531-78F3CDF2B876}"/>
              </a:ext>
            </a:extLst>
          </p:cNvPr>
          <p:cNvSpPr>
            <a:spLocks noGrp="1"/>
          </p:cNvSpPr>
          <p:nvPr>
            <p:ph idx="1"/>
          </p:nvPr>
        </p:nvSpPr>
        <p:spPr/>
        <p:txBody>
          <a:bodyPr/>
          <a:lstStyle/>
          <a:p>
            <a:pPr marL="0" indent="0">
              <a:buNone/>
            </a:pPr>
            <a:r>
              <a:rPr lang="en-US" dirty="0"/>
              <a:t>“But when Jesus knew it, He withdrew from there. And great multitudes followed Him, and He healed them all. Yet He warned them not to make Him known, that it might be fulfilled which was spoken by Isaiah the prophet, saying: ‘Behold! My Servant whom I have chosen, My Beloved in whom My soul is well pleased! I will put My Spirit upon Him, And He will declare justice to the Gentiles. He will not quarrel nor cry out, Nor will anyone hear His voice in the streets. A bruised reed He will not break, And smoking flax He will not quench, Till He sends forth justice to victory; And in His name Gentiles will trust.’”</a:t>
            </a:r>
          </a:p>
        </p:txBody>
      </p:sp>
    </p:spTree>
    <p:extLst>
      <p:ext uri="{BB962C8B-B14F-4D97-AF65-F5344CB8AC3E}">
        <p14:creationId xmlns:p14="http://schemas.microsoft.com/office/powerpoint/2010/main" val="511336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1890A-E9C5-634B-0E16-2B90BCFB076D}"/>
              </a:ext>
            </a:extLst>
          </p:cNvPr>
          <p:cNvSpPr>
            <a:spLocks noGrp="1"/>
          </p:cNvSpPr>
          <p:nvPr>
            <p:ph type="title"/>
          </p:nvPr>
        </p:nvSpPr>
        <p:spPr/>
        <p:txBody>
          <a:bodyPr/>
          <a:lstStyle/>
          <a:p>
            <a:r>
              <a:rPr lang="en-US" dirty="0"/>
              <a:t>Matthew 12:15-21</a:t>
            </a:r>
          </a:p>
        </p:txBody>
      </p:sp>
      <p:sp>
        <p:nvSpPr>
          <p:cNvPr id="3" name="Content Placeholder 2">
            <a:extLst>
              <a:ext uri="{FF2B5EF4-FFF2-40B4-BE49-F238E27FC236}">
                <a16:creationId xmlns:a16="http://schemas.microsoft.com/office/drawing/2014/main" id="{9335DD4F-482D-ED0D-5D07-D076E2901A60}"/>
              </a:ext>
            </a:extLst>
          </p:cNvPr>
          <p:cNvSpPr>
            <a:spLocks noGrp="1"/>
          </p:cNvSpPr>
          <p:nvPr>
            <p:ph idx="1"/>
          </p:nvPr>
        </p:nvSpPr>
        <p:spPr/>
        <p:txBody>
          <a:bodyPr/>
          <a:lstStyle/>
          <a:p>
            <a:r>
              <a:rPr lang="en-US" dirty="0"/>
              <a:t>Contains the longest quotation from the OT in the book of Matthew—Isaiah 42:1-4.</a:t>
            </a:r>
          </a:p>
          <a:p>
            <a:r>
              <a:rPr lang="en-US" dirty="0"/>
              <a:t>The passage should be linked with Matthew 12:14—“Then the Pharisees went out and plotted against Him, how they might destroy Him.”</a:t>
            </a:r>
          </a:p>
          <a:p>
            <a:pPr lvl="1"/>
            <a:r>
              <a:rPr lang="en-US" dirty="0"/>
              <a:t>Jesus’s withdrawal is based on His knowledge of the plotting against Him.</a:t>
            </a:r>
          </a:p>
        </p:txBody>
      </p:sp>
    </p:spTree>
    <p:extLst>
      <p:ext uri="{BB962C8B-B14F-4D97-AF65-F5344CB8AC3E}">
        <p14:creationId xmlns:p14="http://schemas.microsoft.com/office/powerpoint/2010/main" val="51275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508BD-55E9-D7C4-71C8-F3637DD84288}"/>
              </a:ext>
            </a:extLst>
          </p:cNvPr>
          <p:cNvSpPr>
            <a:spLocks noGrp="1"/>
          </p:cNvSpPr>
          <p:nvPr>
            <p:ph type="title"/>
          </p:nvPr>
        </p:nvSpPr>
        <p:spPr/>
        <p:txBody>
          <a:bodyPr/>
          <a:lstStyle/>
          <a:p>
            <a:r>
              <a:rPr lang="en-US" dirty="0"/>
              <a:t>Matthew 12:15</a:t>
            </a:r>
          </a:p>
        </p:txBody>
      </p:sp>
      <p:sp>
        <p:nvSpPr>
          <p:cNvPr id="3" name="Content Placeholder 2">
            <a:extLst>
              <a:ext uri="{FF2B5EF4-FFF2-40B4-BE49-F238E27FC236}">
                <a16:creationId xmlns:a16="http://schemas.microsoft.com/office/drawing/2014/main" id="{166B9BA4-10CC-2D33-3F22-A2B1C7D27358}"/>
              </a:ext>
            </a:extLst>
          </p:cNvPr>
          <p:cNvSpPr>
            <a:spLocks noGrp="1"/>
          </p:cNvSpPr>
          <p:nvPr>
            <p:ph idx="1"/>
          </p:nvPr>
        </p:nvSpPr>
        <p:spPr/>
        <p:txBody>
          <a:bodyPr/>
          <a:lstStyle/>
          <a:p>
            <a:r>
              <a:rPr lang="en-US" dirty="0">
                <a:latin typeface="Source Sans Pro Black" panose="020B0803030403020204" pitchFamily="34" charset="0"/>
              </a:rPr>
              <a:t>“But when Jesus knew it, He withdrew from there. And great multitudes followed Him, and He healed them all.”</a:t>
            </a:r>
          </a:p>
          <a:p>
            <a:pPr lvl="1"/>
            <a:r>
              <a:rPr lang="en-US" dirty="0"/>
              <a:t>This passage is similar to other summary statements about Jesus (cf. Matt. 4:25; 8:1).</a:t>
            </a:r>
          </a:p>
          <a:p>
            <a:pPr lvl="1"/>
            <a:r>
              <a:rPr lang="en-US" dirty="0"/>
              <a:t>The Scriptures do not tell us how Jesus knew of the plotting of the Pharisees, whether through observation, here-say, or omniscience.</a:t>
            </a:r>
          </a:p>
          <a:p>
            <a:endParaRPr lang="en-US" dirty="0"/>
          </a:p>
          <a:p>
            <a:endParaRPr lang="en-US" dirty="0"/>
          </a:p>
        </p:txBody>
      </p:sp>
    </p:spTree>
    <p:extLst>
      <p:ext uri="{BB962C8B-B14F-4D97-AF65-F5344CB8AC3E}">
        <p14:creationId xmlns:p14="http://schemas.microsoft.com/office/powerpoint/2010/main" val="315134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2E420-8FF5-6159-53D8-FA97FC6BF8FD}"/>
              </a:ext>
            </a:extLst>
          </p:cNvPr>
          <p:cNvSpPr>
            <a:spLocks noGrp="1"/>
          </p:cNvSpPr>
          <p:nvPr>
            <p:ph type="title"/>
          </p:nvPr>
        </p:nvSpPr>
        <p:spPr/>
        <p:txBody>
          <a:bodyPr/>
          <a:lstStyle/>
          <a:p>
            <a:r>
              <a:rPr lang="en-US" dirty="0"/>
              <a:t>Public Opposition to Jesus</a:t>
            </a:r>
            <a:br>
              <a:rPr lang="en-US" dirty="0"/>
            </a:br>
            <a:r>
              <a:rPr lang="en-US" sz="2400" dirty="0"/>
              <a:t>Matthew 12:1-50</a:t>
            </a:r>
          </a:p>
        </p:txBody>
      </p:sp>
      <p:sp>
        <p:nvSpPr>
          <p:cNvPr id="3" name="Content Placeholder 2">
            <a:extLst>
              <a:ext uri="{FF2B5EF4-FFF2-40B4-BE49-F238E27FC236}">
                <a16:creationId xmlns:a16="http://schemas.microsoft.com/office/drawing/2014/main" id="{26592957-CD37-F973-C1CF-65BD193B3354}"/>
              </a:ext>
            </a:extLst>
          </p:cNvPr>
          <p:cNvSpPr>
            <a:spLocks noGrp="1"/>
          </p:cNvSpPr>
          <p:nvPr>
            <p:ph idx="1"/>
          </p:nvPr>
        </p:nvSpPr>
        <p:spPr/>
        <p:txBody>
          <a:bodyPr/>
          <a:lstStyle/>
          <a:p>
            <a:r>
              <a:rPr lang="en-US" dirty="0"/>
              <a:t>The Son of Man Is Lord of the Sabbath (12:1-8)</a:t>
            </a:r>
          </a:p>
          <a:p>
            <a:r>
              <a:rPr lang="en-US" dirty="0"/>
              <a:t>Another Sabbath Controversy (12:9-14)</a:t>
            </a:r>
          </a:p>
          <a:p>
            <a:r>
              <a:rPr lang="en-US" dirty="0"/>
              <a:t>The Servant of Yahweh (12:15-21)</a:t>
            </a:r>
          </a:p>
          <a:p>
            <a:r>
              <a:rPr lang="en-US" dirty="0"/>
              <a:t>The </a:t>
            </a:r>
            <a:r>
              <a:rPr lang="en-US" dirty="0" err="1"/>
              <a:t>Beelzebul</a:t>
            </a:r>
            <a:r>
              <a:rPr lang="en-US" dirty="0"/>
              <a:t> Controversy (12:22-37)</a:t>
            </a:r>
          </a:p>
          <a:p>
            <a:r>
              <a:rPr lang="en-US" dirty="0"/>
              <a:t>Request for a Sign (12:38-45)</a:t>
            </a:r>
          </a:p>
          <a:p>
            <a:r>
              <a:rPr lang="en-US" dirty="0"/>
              <a:t>Jesus’s True Family (12:46-50)</a:t>
            </a:r>
          </a:p>
        </p:txBody>
      </p:sp>
    </p:spTree>
    <p:extLst>
      <p:ext uri="{BB962C8B-B14F-4D97-AF65-F5344CB8AC3E}">
        <p14:creationId xmlns:p14="http://schemas.microsoft.com/office/powerpoint/2010/main" val="2990473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21A55-BE44-42EA-3A4D-183EE28C93DF}"/>
              </a:ext>
            </a:extLst>
          </p:cNvPr>
          <p:cNvSpPr>
            <a:spLocks noGrp="1"/>
          </p:cNvSpPr>
          <p:nvPr>
            <p:ph type="title"/>
          </p:nvPr>
        </p:nvSpPr>
        <p:spPr/>
        <p:txBody>
          <a:bodyPr/>
          <a:lstStyle/>
          <a:p>
            <a:r>
              <a:rPr lang="en-US" dirty="0"/>
              <a:t>Matthew 12:16</a:t>
            </a:r>
          </a:p>
        </p:txBody>
      </p:sp>
      <p:sp>
        <p:nvSpPr>
          <p:cNvPr id="3" name="Content Placeholder 2">
            <a:extLst>
              <a:ext uri="{FF2B5EF4-FFF2-40B4-BE49-F238E27FC236}">
                <a16:creationId xmlns:a16="http://schemas.microsoft.com/office/drawing/2014/main" id="{D7E85935-665B-1ABB-8E8C-62F69FD8B0A6}"/>
              </a:ext>
            </a:extLst>
          </p:cNvPr>
          <p:cNvSpPr>
            <a:spLocks noGrp="1"/>
          </p:cNvSpPr>
          <p:nvPr>
            <p:ph idx="1"/>
          </p:nvPr>
        </p:nvSpPr>
        <p:spPr/>
        <p:txBody>
          <a:bodyPr/>
          <a:lstStyle/>
          <a:p>
            <a:r>
              <a:rPr lang="en-US" dirty="0">
                <a:latin typeface="Source Sans Pro Black" panose="020B0803030403020204" pitchFamily="34" charset="0"/>
              </a:rPr>
              <a:t>“Yet He warned them not to make Him known. . . .”</a:t>
            </a:r>
          </a:p>
          <a:p>
            <a:pPr lvl="1"/>
            <a:r>
              <a:rPr lang="en-US" dirty="0"/>
              <a:t>Obviously, the opposition to Jesus could provoke a premature confrontation with Jewish leadership.</a:t>
            </a:r>
          </a:p>
          <a:p>
            <a:pPr lvl="1"/>
            <a:r>
              <a:rPr lang="en-US" dirty="0">
                <a:latin typeface="Source Sans Pro Black" panose="020B0803030403020204" pitchFamily="34" charset="0"/>
              </a:rPr>
              <a:t>Warned</a:t>
            </a:r>
            <a:r>
              <a:rPr lang="en-US" dirty="0"/>
              <a:t> (</a:t>
            </a:r>
            <a:r>
              <a:rPr lang="en-US" i="1" dirty="0" err="1"/>
              <a:t>epitimaō</a:t>
            </a:r>
            <a:r>
              <a:rPr lang="en-US" dirty="0"/>
              <a:t>): “to express strong disapproval of someone, </a:t>
            </a:r>
            <a:r>
              <a:rPr lang="en-US" i="1" dirty="0"/>
              <a:t>rebuke, reprove, censure </a:t>
            </a:r>
            <a:r>
              <a:rPr lang="en-US" dirty="0"/>
              <a:t>also </a:t>
            </a:r>
            <a:r>
              <a:rPr lang="en-US" i="1" dirty="0"/>
              <a:t>speak seriously, warn </a:t>
            </a:r>
            <a:r>
              <a:rPr lang="en-US" dirty="0"/>
              <a:t>in order to prevent an action or bring one to an end” (BDAG, 384).</a:t>
            </a:r>
          </a:p>
          <a:p>
            <a:pPr lvl="2"/>
            <a:r>
              <a:rPr lang="en-US" dirty="0"/>
              <a:t>This passage helps explain the command in Matt. 8:4 not to tell others of the miraculous healing Jesus had performed.</a:t>
            </a:r>
          </a:p>
          <a:p>
            <a:pPr lvl="1"/>
            <a:r>
              <a:rPr lang="en-US" dirty="0"/>
              <a:t>Jesus’s conduct on this occasion fits the prophetic description of the coming Messiah.</a:t>
            </a:r>
          </a:p>
          <a:p>
            <a:pPr lvl="2"/>
            <a:r>
              <a:rPr lang="en-US" dirty="0"/>
              <a:t>It was not Jesus’s manner to wrangle and quarrel with His opponents.</a:t>
            </a:r>
          </a:p>
        </p:txBody>
      </p:sp>
    </p:spTree>
    <p:extLst>
      <p:ext uri="{BB962C8B-B14F-4D97-AF65-F5344CB8AC3E}">
        <p14:creationId xmlns:p14="http://schemas.microsoft.com/office/powerpoint/2010/main" val="320139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ED62F-20EF-A88B-1FF5-6BA8D8FD6624}"/>
              </a:ext>
            </a:extLst>
          </p:cNvPr>
          <p:cNvSpPr>
            <a:spLocks noGrp="1"/>
          </p:cNvSpPr>
          <p:nvPr>
            <p:ph type="title"/>
          </p:nvPr>
        </p:nvSpPr>
        <p:spPr/>
        <p:txBody>
          <a:bodyPr/>
          <a:lstStyle/>
          <a:p>
            <a:r>
              <a:rPr lang="en-US" dirty="0"/>
              <a:t>Matthew 12:17</a:t>
            </a:r>
          </a:p>
        </p:txBody>
      </p:sp>
      <p:sp>
        <p:nvSpPr>
          <p:cNvPr id="3" name="Content Placeholder 2">
            <a:extLst>
              <a:ext uri="{FF2B5EF4-FFF2-40B4-BE49-F238E27FC236}">
                <a16:creationId xmlns:a16="http://schemas.microsoft.com/office/drawing/2014/main" id="{43E831C3-7B70-35A2-47D3-98CE34E0362A}"/>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 . . that it might be fulfilled which was spoken by Isaiah the prophet, saying: . . .”</a:t>
            </a:r>
          </a:p>
          <a:p>
            <a:pPr lvl="1"/>
            <a:r>
              <a:rPr lang="en-US" dirty="0"/>
              <a:t>This is the sixth time “that it might be fulfilled” occurs in Matthew (1:22; 2:15, 23; 4:14; 8:17) and follows the Isaiah passage quoted in chapter 11:5 (Isa. 35:4-6).</a:t>
            </a:r>
          </a:p>
          <a:p>
            <a:pPr lvl="1"/>
            <a:r>
              <a:rPr lang="en-US" b="0" i="0" dirty="0">
                <a:solidFill>
                  <a:srgbClr val="050505"/>
                </a:solidFill>
                <a:effectLst/>
              </a:rPr>
              <a:t>Rabbinic Judaism generally teaches that the servant of Isaiah 42:1-4 is the nation of Israel and not the Messiah. </a:t>
            </a:r>
            <a:r>
              <a:rPr lang="en-US" b="0" i="0" dirty="0" err="1">
                <a:solidFill>
                  <a:srgbClr val="050505"/>
                </a:solidFill>
                <a:effectLst/>
              </a:rPr>
              <a:t>Rashi</a:t>
            </a:r>
            <a:r>
              <a:rPr lang="en-US" b="0" i="0" dirty="0">
                <a:solidFill>
                  <a:srgbClr val="050505"/>
                </a:solidFill>
                <a:effectLst/>
              </a:rPr>
              <a:t>, for example, rendered verse 1a as “Behold My servant Jacob is not like you, for I will support him.” However, the </a:t>
            </a:r>
            <a:r>
              <a:rPr lang="en-US" b="0" i="0" dirty="0">
                <a:solidFill>
                  <a:srgbClr val="050505"/>
                </a:solidFill>
                <a:effectLst/>
                <a:latin typeface="Source Sans Pro Black" panose="020B0803030403020204" pitchFamily="34" charset="0"/>
              </a:rPr>
              <a:t>Targum Jonathan on Isaiah, an Aramaic translation of the Hebrew Scriptures</a:t>
            </a:r>
            <a:r>
              <a:rPr lang="en-US" b="0" i="0" dirty="0">
                <a:solidFill>
                  <a:srgbClr val="050505"/>
                </a:solidFill>
                <a:effectLst/>
              </a:rPr>
              <a:t>, understood the verse differently and translated it as “Behold, my servant, the Messiah.”</a:t>
            </a:r>
          </a:p>
          <a:p>
            <a:pPr lvl="2"/>
            <a:r>
              <a:rPr lang="en-US" dirty="0">
                <a:solidFill>
                  <a:srgbClr val="050505"/>
                </a:solidFill>
              </a:rPr>
              <a:t>Jonathan Ben </a:t>
            </a:r>
            <a:r>
              <a:rPr lang="en-US" dirty="0" err="1">
                <a:solidFill>
                  <a:srgbClr val="050505"/>
                </a:solidFill>
              </a:rPr>
              <a:t>Uziel</a:t>
            </a:r>
            <a:r>
              <a:rPr lang="en-US" dirty="0">
                <a:solidFill>
                  <a:srgbClr val="050505"/>
                </a:solidFill>
              </a:rPr>
              <a:t> is thought to have lived 30 years before the birth of Jesus, so his understanding that the “servant” of Isaiah 42 was the Messiah is contemporary evidence of how Isaiah was understood.</a:t>
            </a:r>
            <a:endParaRPr lang="en-US" dirty="0"/>
          </a:p>
          <a:p>
            <a:endParaRPr lang="en-US" dirty="0"/>
          </a:p>
          <a:p>
            <a:endParaRPr lang="en-US" dirty="0"/>
          </a:p>
        </p:txBody>
      </p:sp>
    </p:spTree>
    <p:extLst>
      <p:ext uri="{BB962C8B-B14F-4D97-AF65-F5344CB8AC3E}">
        <p14:creationId xmlns:p14="http://schemas.microsoft.com/office/powerpoint/2010/main" val="205813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FC6EC-EB82-D0BE-36EA-53C44D9E6198}"/>
              </a:ext>
            </a:extLst>
          </p:cNvPr>
          <p:cNvSpPr>
            <a:spLocks noGrp="1"/>
          </p:cNvSpPr>
          <p:nvPr>
            <p:ph type="title"/>
          </p:nvPr>
        </p:nvSpPr>
        <p:spPr/>
        <p:txBody>
          <a:bodyPr/>
          <a:lstStyle/>
          <a:p>
            <a:r>
              <a:rPr lang="en-US" dirty="0"/>
              <a:t>Isaiah 42:1-4</a:t>
            </a:r>
          </a:p>
        </p:txBody>
      </p:sp>
      <p:sp>
        <p:nvSpPr>
          <p:cNvPr id="4" name="TextBox 3">
            <a:extLst>
              <a:ext uri="{FF2B5EF4-FFF2-40B4-BE49-F238E27FC236}">
                <a16:creationId xmlns:a16="http://schemas.microsoft.com/office/drawing/2014/main" id="{7FF92C68-B867-711C-C33E-B1F00EE822AB}"/>
              </a:ext>
            </a:extLst>
          </p:cNvPr>
          <p:cNvSpPr txBox="1"/>
          <p:nvPr/>
        </p:nvSpPr>
        <p:spPr>
          <a:xfrm>
            <a:off x="3041234" y="1968560"/>
            <a:ext cx="6109531" cy="4524315"/>
          </a:xfrm>
          <a:prstGeom prst="rect">
            <a:avLst/>
          </a:prstGeom>
          <a:noFill/>
        </p:spPr>
        <p:txBody>
          <a:bodyPr wrap="square" rtlCol="0">
            <a:spAutoFit/>
          </a:bodyPr>
          <a:lstStyle/>
          <a:p>
            <a:r>
              <a:rPr lang="en-US" sz="2400" dirty="0">
                <a:latin typeface="Source Sans Pro Semibold" panose="020B0603030403020204" pitchFamily="34" charset="0"/>
              </a:rPr>
              <a:t>“Behold! My Servant whom I uphold, </a:t>
            </a:r>
          </a:p>
          <a:p>
            <a:r>
              <a:rPr lang="en-US" sz="2400" dirty="0">
                <a:latin typeface="Source Sans Pro Semibold" panose="020B0603030403020204" pitchFamily="34" charset="0"/>
              </a:rPr>
              <a:t>My Elect One in whom My soul delights! </a:t>
            </a:r>
          </a:p>
          <a:p>
            <a:r>
              <a:rPr lang="en-US" sz="2400" dirty="0">
                <a:latin typeface="Source Sans Pro Semibold" panose="020B0603030403020204" pitchFamily="34" charset="0"/>
              </a:rPr>
              <a:t>I have put My Spirit upon Him; </a:t>
            </a:r>
          </a:p>
          <a:p>
            <a:r>
              <a:rPr lang="en-US" sz="2400" dirty="0">
                <a:latin typeface="Source Sans Pro Semibold" panose="020B0603030403020204" pitchFamily="34" charset="0"/>
              </a:rPr>
              <a:t>He will bring forth justice to the Gentiles. </a:t>
            </a:r>
          </a:p>
          <a:p>
            <a:r>
              <a:rPr lang="en-US" sz="2400" dirty="0">
                <a:latin typeface="Source Sans Pro Semibold" panose="020B0603030403020204" pitchFamily="34" charset="0"/>
              </a:rPr>
              <a:t>He will not cry out, nor raise His voice, </a:t>
            </a:r>
          </a:p>
          <a:p>
            <a:r>
              <a:rPr lang="en-US" sz="2400" dirty="0">
                <a:latin typeface="Source Sans Pro Semibold" panose="020B0603030403020204" pitchFamily="34" charset="0"/>
              </a:rPr>
              <a:t>Nor cause His voice to be heard in the street. </a:t>
            </a:r>
          </a:p>
          <a:p>
            <a:r>
              <a:rPr lang="en-US" sz="2400" dirty="0">
                <a:latin typeface="Source Sans Pro Semibold" panose="020B0603030403020204" pitchFamily="34" charset="0"/>
              </a:rPr>
              <a:t>A bruised reed He will not break, </a:t>
            </a:r>
          </a:p>
          <a:p>
            <a:r>
              <a:rPr lang="en-US" sz="2400" dirty="0">
                <a:latin typeface="Source Sans Pro Semibold" panose="020B0603030403020204" pitchFamily="34" charset="0"/>
              </a:rPr>
              <a:t>And smoking flax He will not quench; </a:t>
            </a:r>
          </a:p>
          <a:p>
            <a:r>
              <a:rPr lang="en-US" sz="2400" dirty="0">
                <a:latin typeface="Source Sans Pro Semibold" panose="020B0603030403020204" pitchFamily="34" charset="0"/>
              </a:rPr>
              <a:t>He will bring forth justice for truth. </a:t>
            </a:r>
          </a:p>
          <a:p>
            <a:r>
              <a:rPr lang="en-US" sz="2400" dirty="0">
                <a:latin typeface="Source Sans Pro Semibold" panose="020B0603030403020204" pitchFamily="34" charset="0"/>
              </a:rPr>
              <a:t>He will not fail nor be discouraged, </a:t>
            </a:r>
          </a:p>
          <a:p>
            <a:r>
              <a:rPr lang="en-US" sz="2400" dirty="0">
                <a:latin typeface="Source Sans Pro Semibold" panose="020B0603030403020204" pitchFamily="34" charset="0"/>
              </a:rPr>
              <a:t>Till He has established justice in the earth; </a:t>
            </a:r>
          </a:p>
          <a:p>
            <a:r>
              <a:rPr lang="en-US" sz="2400" dirty="0">
                <a:latin typeface="Source Sans Pro Semibold" panose="020B0603030403020204" pitchFamily="34" charset="0"/>
              </a:rPr>
              <a:t>And the coastlands shall wait for His law.”</a:t>
            </a:r>
          </a:p>
        </p:txBody>
      </p:sp>
    </p:spTree>
    <p:extLst>
      <p:ext uri="{BB962C8B-B14F-4D97-AF65-F5344CB8AC3E}">
        <p14:creationId xmlns:p14="http://schemas.microsoft.com/office/powerpoint/2010/main" val="2217393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C7D0A-D7DE-A42E-86FC-0367369524D2}"/>
              </a:ext>
            </a:extLst>
          </p:cNvPr>
          <p:cNvSpPr>
            <a:spLocks noGrp="1"/>
          </p:cNvSpPr>
          <p:nvPr>
            <p:ph type="title"/>
          </p:nvPr>
        </p:nvSpPr>
        <p:spPr/>
        <p:txBody>
          <a:bodyPr/>
          <a:lstStyle/>
          <a:p>
            <a:r>
              <a:rPr lang="en-US" dirty="0"/>
              <a:t>Matthew 12:18</a:t>
            </a:r>
          </a:p>
        </p:txBody>
      </p:sp>
      <p:sp>
        <p:nvSpPr>
          <p:cNvPr id="3" name="Content Placeholder 2">
            <a:extLst>
              <a:ext uri="{FF2B5EF4-FFF2-40B4-BE49-F238E27FC236}">
                <a16:creationId xmlns:a16="http://schemas.microsoft.com/office/drawing/2014/main" id="{428BF0D0-A822-F029-0745-B6A5AFAF7570}"/>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“Behold! My Servant whom I have chosen, My Beloved in whom My soul is well pleased! I will put My Spirit upon Him, And He will declare justice to the Gentiles.”</a:t>
            </a:r>
          </a:p>
          <a:p>
            <a:pPr lvl="1"/>
            <a:r>
              <a:rPr lang="en-US" dirty="0"/>
              <a:t>Matthew links the events of Matthew 12 to the fulfillment of Isaiah 42:1-4. He presents to us a novel interpretation of “Messiah” in so doing.</a:t>
            </a:r>
          </a:p>
          <a:p>
            <a:pPr lvl="1"/>
            <a:r>
              <a:rPr lang="en-US" dirty="0"/>
              <a:t>The Messiah was popularly expected to exercise His authority by crushing political opposition—to be a conquering military leader.</a:t>
            </a:r>
          </a:p>
          <a:p>
            <a:pPr lvl="1"/>
            <a:r>
              <a:rPr lang="en-US" dirty="0"/>
              <a:t>Isaiah foretold the Messiah as being:</a:t>
            </a:r>
          </a:p>
          <a:p>
            <a:pPr lvl="2"/>
            <a:r>
              <a:rPr lang="en-US" dirty="0">
                <a:latin typeface="Source Sans Pro Black" panose="020B0803030403020204" pitchFamily="34" charset="0"/>
              </a:rPr>
              <a:t>God’s Chosen Servant </a:t>
            </a:r>
            <a:r>
              <a:rPr lang="en-US" dirty="0"/>
              <a:t>(</a:t>
            </a:r>
            <a:r>
              <a:rPr lang="en-US" i="1" dirty="0" err="1"/>
              <a:t>pais</a:t>
            </a:r>
            <a:r>
              <a:rPr lang="en-US" dirty="0"/>
              <a:t>). Remember “taking the form of a servant” (Phil. 2:5-6).</a:t>
            </a:r>
          </a:p>
          <a:p>
            <a:pPr lvl="2"/>
            <a:r>
              <a:rPr lang="en-US" dirty="0">
                <a:latin typeface="Source Sans Pro Black" panose="020B0803030403020204" pitchFamily="34" charset="0"/>
              </a:rPr>
              <a:t>God’s Beloved </a:t>
            </a:r>
            <a:r>
              <a:rPr lang="en-US" dirty="0"/>
              <a:t>(</a:t>
            </a:r>
            <a:r>
              <a:rPr lang="en-US" i="1" dirty="0" err="1"/>
              <a:t>agapētos</a:t>
            </a:r>
            <a:r>
              <a:rPr lang="en-US" dirty="0"/>
              <a:t>): used three times of Jesus in Matthew (3:17; 12:18; 17:5), the word means “one who is in a very special relationship with another, </a:t>
            </a:r>
            <a:r>
              <a:rPr lang="en-US" i="1" dirty="0"/>
              <a:t>only, only beloved</a:t>
            </a:r>
            <a:r>
              <a:rPr lang="en-US" dirty="0"/>
              <a:t>” (BDAG, 7).</a:t>
            </a:r>
          </a:p>
          <a:p>
            <a:pPr lvl="2"/>
            <a:r>
              <a:rPr lang="en-US" dirty="0">
                <a:latin typeface="Source Sans Pro Black" panose="020B0803030403020204" pitchFamily="34" charset="0"/>
              </a:rPr>
              <a:t>In Whom God is well pleased </a:t>
            </a:r>
            <a:r>
              <a:rPr lang="en-US" dirty="0"/>
              <a:t>(</a:t>
            </a:r>
            <a:r>
              <a:rPr lang="en-US" i="1" dirty="0" err="1"/>
              <a:t>eudokeō</a:t>
            </a:r>
            <a:r>
              <a:rPr lang="en-US" dirty="0"/>
              <a:t>): “to take pleasure or find satisfaction in something, </a:t>
            </a:r>
            <a:r>
              <a:rPr lang="en-US" i="1" dirty="0"/>
              <a:t>be well pleased, take delight</a:t>
            </a:r>
            <a:r>
              <a:rPr lang="en-US" dirty="0"/>
              <a:t>” (BDAG, 404).</a:t>
            </a:r>
          </a:p>
          <a:p>
            <a:endParaRPr lang="en-US" dirty="0"/>
          </a:p>
        </p:txBody>
      </p:sp>
    </p:spTree>
    <p:extLst>
      <p:ext uri="{BB962C8B-B14F-4D97-AF65-F5344CB8AC3E}">
        <p14:creationId xmlns:p14="http://schemas.microsoft.com/office/powerpoint/2010/main" val="209012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DBDB0-BBEB-4B32-C32D-F3917E1B3C35}"/>
              </a:ext>
            </a:extLst>
          </p:cNvPr>
          <p:cNvSpPr>
            <a:spLocks noGrp="1"/>
          </p:cNvSpPr>
          <p:nvPr>
            <p:ph type="title"/>
          </p:nvPr>
        </p:nvSpPr>
        <p:spPr>
          <a:xfrm>
            <a:off x="838200" y="365125"/>
            <a:ext cx="10515600" cy="950927"/>
          </a:xfrm>
        </p:spPr>
        <p:txBody>
          <a:bodyPr/>
          <a:lstStyle/>
          <a:p>
            <a:r>
              <a:rPr lang="en-US" dirty="0"/>
              <a:t>Character Traits of the Messiah</a:t>
            </a:r>
          </a:p>
        </p:txBody>
      </p:sp>
      <p:sp>
        <p:nvSpPr>
          <p:cNvPr id="3" name="Content Placeholder 2">
            <a:extLst>
              <a:ext uri="{FF2B5EF4-FFF2-40B4-BE49-F238E27FC236}">
                <a16:creationId xmlns:a16="http://schemas.microsoft.com/office/drawing/2014/main" id="{AA2AFAAE-B3E4-4785-DEAF-291FE1E213E6}"/>
              </a:ext>
            </a:extLst>
          </p:cNvPr>
          <p:cNvSpPr>
            <a:spLocks noGrp="1"/>
          </p:cNvSpPr>
          <p:nvPr>
            <p:ph idx="1"/>
          </p:nvPr>
        </p:nvSpPr>
        <p:spPr>
          <a:xfrm>
            <a:off x="838200" y="1435693"/>
            <a:ext cx="10515600" cy="5057182"/>
          </a:xfrm>
        </p:spPr>
        <p:txBody>
          <a:bodyPr>
            <a:normAutofit fontScale="85000" lnSpcReduction="10000"/>
          </a:bodyPr>
          <a:lstStyle/>
          <a:p>
            <a:r>
              <a:rPr lang="en-US" dirty="0">
                <a:latin typeface="Source Sans Pro Black" panose="020B0803030403020204" pitchFamily="34" charset="0"/>
              </a:rPr>
              <a:t>Humility</a:t>
            </a:r>
            <a:r>
              <a:rPr lang="en-US" dirty="0"/>
              <a:t> is seen from His taking the form of a servant.</a:t>
            </a:r>
          </a:p>
          <a:p>
            <a:pPr lvl="1"/>
            <a:r>
              <a:rPr lang="en-US" dirty="0"/>
              <a:t>But, Jesus is God’s chosen servant (cf. to Moses, Num. 12:3)!</a:t>
            </a:r>
          </a:p>
          <a:p>
            <a:r>
              <a:rPr lang="en-US" dirty="0">
                <a:latin typeface="Source Sans Pro Black" panose="020B0803030403020204" pitchFamily="34" charset="0"/>
              </a:rPr>
              <a:t>Loved by God </a:t>
            </a:r>
            <a:r>
              <a:rPr lang="en-US" dirty="0"/>
              <a:t>(“beloved”; in whom my soul delights). Cf. Matt. 3:17.</a:t>
            </a:r>
          </a:p>
          <a:p>
            <a:r>
              <a:rPr lang="en-US" dirty="0">
                <a:latin typeface="Source Sans Pro Black" panose="020B0803030403020204" pitchFamily="34" charset="0"/>
              </a:rPr>
              <a:t>Empowered by God</a:t>
            </a:r>
            <a:r>
              <a:rPr lang="en-US" dirty="0"/>
              <a:t> (“I will put My Spirit upon Him”).</a:t>
            </a:r>
          </a:p>
          <a:p>
            <a:r>
              <a:rPr lang="en-US" dirty="0">
                <a:latin typeface="Source Sans Pro Black" panose="020B0803030403020204" pitchFamily="34" charset="0"/>
              </a:rPr>
              <a:t>Just. </a:t>
            </a:r>
            <a:r>
              <a:rPr lang="en-US" dirty="0"/>
              <a:t>The word </a:t>
            </a:r>
            <a:r>
              <a:rPr lang="en-US" i="1" dirty="0" err="1"/>
              <a:t>krisis</a:t>
            </a:r>
            <a:r>
              <a:rPr lang="en-US" dirty="0"/>
              <a:t> can refer to the legal act of judging (usually of condemnation), the activity of God as judge in the final judgment, and here of “administration of what is right and fair.”</a:t>
            </a:r>
          </a:p>
          <a:p>
            <a:pPr lvl="1"/>
            <a:r>
              <a:rPr lang="en-US" dirty="0">
                <a:latin typeface="Source Sans Pro Black" panose="020B0803030403020204" pitchFamily="34" charset="0"/>
              </a:rPr>
              <a:t>Leon Morris: </a:t>
            </a:r>
            <a:r>
              <a:rPr lang="en-US" dirty="0"/>
              <a:t>“among the Jews the nations generally were despised since the people of God saw themselves as specially favored. But the prophet regarded all the world’s peoples as having worth before God, and it will be the function of the servant of whom he writes to make sure that justice is done for them. This was not a conspicuous feature of Jesus’ ministry here on earth, but the salvation he brought about was available to people of all nations and by the time Matthew wrote something of a fulfilment of this part of the prophecy was evident” (</a:t>
            </a:r>
            <a:r>
              <a:rPr lang="en-US" i="1" dirty="0"/>
              <a:t>The Gospel according to Matthew</a:t>
            </a:r>
            <a:r>
              <a:rPr lang="en-US" dirty="0"/>
              <a:t>, 310–311).</a:t>
            </a:r>
          </a:p>
          <a:p>
            <a:r>
              <a:rPr lang="en-US" dirty="0">
                <a:latin typeface="Source Sans Pro Black" panose="020B0803030403020204" pitchFamily="34" charset="0"/>
              </a:rPr>
              <a:t>Justice to the Gentiles. </a:t>
            </a:r>
            <a:r>
              <a:rPr lang="en-US" dirty="0"/>
              <a:t>Describes Jesus’s work of bringing salvation to all men.</a:t>
            </a:r>
          </a:p>
        </p:txBody>
      </p:sp>
    </p:spTree>
    <p:extLst>
      <p:ext uri="{BB962C8B-B14F-4D97-AF65-F5344CB8AC3E}">
        <p14:creationId xmlns:p14="http://schemas.microsoft.com/office/powerpoint/2010/main" val="124287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482B6-E620-6702-4F94-168A32083021}"/>
              </a:ext>
            </a:extLst>
          </p:cNvPr>
          <p:cNvSpPr>
            <a:spLocks noGrp="1"/>
          </p:cNvSpPr>
          <p:nvPr>
            <p:ph type="title"/>
          </p:nvPr>
        </p:nvSpPr>
        <p:spPr/>
        <p:txBody>
          <a:bodyPr/>
          <a:lstStyle/>
          <a:p>
            <a:r>
              <a:rPr lang="en-US" dirty="0"/>
              <a:t>Matthew 12:19</a:t>
            </a:r>
          </a:p>
        </p:txBody>
      </p:sp>
      <p:sp>
        <p:nvSpPr>
          <p:cNvPr id="3" name="Content Placeholder 2">
            <a:extLst>
              <a:ext uri="{FF2B5EF4-FFF2-40B4-BE49-F238E27FC236}">
                <a16:creationId xmlns:a16="http://schemas.microsoft.com/office/drawing/2014/main" id="{3860BC59-F6D4-0976-AB00-2DDBBE57BEC4}"/>
              </a:ext>
            </a:extLst>
          </p:cNvPr>
          <p:cNvSpPr>
            <a:spLocks noGrp="1"/>
          </p:cNvSpPr>
          <p:nvPr>
            <p:ph idx="1"/>
          </p:nvPr>
        </p:nvSpPr>
        <p:spPr/>
        <p:txBody>
          <a:bodyPr>
            <a:normAutofit lnSpcReduction="10000"/>
          </a:bodyPr>
          <a:lstStyle/>
          <a:p>
            <a:r>
              <a:rPr lang="en-US" dirty="0">
                <a:latin typeface="Source Sans Pro Black" panose="020B0803030403020204" pitchFamily="34" charset="0"/>
              </a:rPr>
              <a:t>He will not quarrel nor cry out, Nor will anyone hear His voice in the streets.</a:t>
            </a:r>
          </a:p>
          <a:p>
            <a:pPr lvl="1"/>
            <a:r>
              <a:rPr lang="en-US" dirty="0"/>
              <a:t>Verses 19-21 are the reason for Matthew quoting Isaiah 42:1-4.</a:t>
            </a:r>
          </a:p>
          <a:p>
            <a:pPr lvl="1"/>
            <a:r>
              <a:rPr lang="en-US" dirty="0"/>
              <a:t>The descriptions are of what Jesus would not do, most of which were expected of a political contender.</a:t>
            </a:r>
          </a:p>
          <a:p>
            <a:pPr lvl="1"/>
            <a:r>
              <a:rPr lang="en-US" dirty="0"/>
              <a:t>Instead of quarreling with the Pharisees or protesting in the streets, Jesus withdrew to avoid such conflict.</a:t>
            </a:r>
          </a:p>
          <a:p>
            <a:pPr lvl="2"/>
            <a:r>
              <a:rPr lang="en-US" dirty="0">
                <a:latin typeface="Source Sans Pro Black" panose="020B0803030403020204" pitchFamily="34" charset="0"/>
              </a:rPr>
              <a:t>Quarrel</a:t>
            </a:r>
            <a:r>
              <a:rPr lang="en-US" dirty="0"/>
              <a:t> (</a:t>
            </a:r>
            <a:r>
              <a:rPr lang="en-US" i="1" dirty="0" err="1"/>
              <a:t>erizō</a:t>
            </a:r>
            <a:r>
              <a:rPr lang="en-US" dirty="0"/>
              <a:t>): “quarrel, wrangle” (BDAG, 392).</a:t>
            </a:r>
          </a:p>
          <a:p>
            <a:pPr lvl="2"/>
            <a:r>
              <a:rPr lang="en-US" dirty="0">
                <a:latin typeface="Source Sans Pro Black" panose="020B0803030403020204" pitchFamily="34" charset="0"/>
              </a:rPr>
              <a:t>Cry out </a:t>
            </a:r>
            <a:r>
              <a:rPr lang="en-US" dirty="0"/>
              <a:t>(</a:t>
            </a:r>
            <a:r>
              <a:rPr lang="en-US" i="1" dirty="0" err="1"/>
              <a:t>kraugazō</a:t>
            </a:r>
            <a:r>
              <a:rPr lang="en-US" dirty="0"/>
              <a:t>): “to utter a loud sound, ordinarily of harsh texture, </a:t>
            </a:r>
            <a:r>
              <a:rPr lang="en-US" i="1" dirty="0"/>
              <a:t>cry out</a:t>
            </a:r>
            <a:r>
              <a:rPr lang="en-US" dirty="0"/>
              <a:t> . . . Of the human voice, </a:t>
            </a:r>
            <a:r>
              <a:rPr lang="en-US" i="1" dirty="0"/>
              <a:t>cry out, cry for help, scream</a:t>
            </a:r>
            <a:r>
              <a:rPr lang="en-US" dirty="0"/>
              <a:t> excitedly” (BDAG, 565).	</a:t>
            </a:r>
          </a:p>
          <a:p>
            <a:pPr lvl="2"/>
            <a:r>
              <a:rPr lang="en-US" dirty="0"/>
              <a:t>Jesus’s word were not heard in the streets. The “streets” are the “wide streets” where restless political crowds usually assembled.</a:t>
            </a:r>
            <a:endParaRPr lang="en-US" i="1" dirty="0"/>
          </a:p>
          <a:p>
            <a:pPr lvl="2"/>
            <a:endParaRPr lang="en-US" dirty="0"/>
          </a:p>
          <a:p>
            <a:endParaRPr lang="en-US" dirty="0"/>
          </a:p>
        </p:txBody>
      </p:sp>
    </p:spTree>
    <p:extLst>
      <p:ext uri="{BB962C8B-B14F-4D97-AF65-F5344CB8AC3E}">
        <p14:creationId xmlns:p14="http://schemas.microsoft.com/office/powerpoint/2010/main" val="60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14B5A-40B3-2793-9C5C-01157E5819D9}"/>
              </a:ext>
            </a:extLst>
          </p:cNvPr>
          <p:cNvSpPr>
            <a:spLocks noGrp="1"/>
          </p:cNvSpPr>
          <p:nvPr>
            <p:ph type="title"/>
          </p:nvPr>
        </p:nvSpPr>
        <p:spPr/>
        <p:txBody>
          <a:bodyPr/>
          <a:lstStyle/>
          <a:p>
            <a:r>
              <a:rPr lang="en-US" dirty="0"/>
              <a:t>Matthew 12:20</a:t>
            </a:r>
          </a:p>
        </p:txBody>
      </p:sp>
      <p:sp>
        <p:nvSpPr>
          <p:cNvPr id="3" name="Content Placeholder 2">
            <a:extLst>
              <a:ext uri="{FF2B5EF4-FFF2-40B4-BE49-F238E27FC236}">
                <a16:creationId xmlns:a16="http://schemas.microsoft.com/office/drawing/2014/main" id="{E453927D-168D-25B0-7373-49CD35D44CDC}"/>
              </a:ext>
            </a:extLst>
          </p:cNvPr>
          <p:cNvSpPr>
            <a:spLocks noGrp="1"/>
          </p:cNvSpPr>
          <p:nvPr>
            <p:ph idx="1"/>
          </p:nvPr>
        </p:nvSpPr>
        <p:spPr/>
        <p:txBody>
          <a:bodyPr>
            <a:normAutofit fontScale="92500"/>
          </a:bodyPr>
          <a:lstStyle/>
          <a:p>
            <a:r>
              <a:rPr lang="en-US" dirty="0">
                <a:latin typeface="Source Sans Pro Black" panose="020B0803030403020204" pitchFamily="34" charset="0"/>
              </a:rPr>
              <a:t>“A bruised reed He will not break, And smoking flax He will not quench, Till He sends forth justice to victory; . . .”</a:t>
            </a:r>
          </a:p>
          <a:p>
            <a:pPr lvl="1"/>
            <a:r>
              <a:rPr lang="en-US" dirty="0"/>
              <a:t>The Isaiah passage uses two figures of brokenness:</a:t>
            </a:r>
          </a:p>
          <a:p>
            <a:pPr lvl="2"/>
            <a:r>
              <a:rPr lang="en-US" dirty="0">
                <a:latin typeface="Source Sans Pro Black" panose="020B0803030403020204" pitchFamily="34" charset="0"/>
              </a:rPr>
              <a:t>A bent reed: </a:t>
            </a:r>
            <a:r>
              <a:rPr lang="en-US" dirty="0"/>
              <a:t>“A reed might be used as a flute, a measuring rod, a pen, and in many other ways. But for whatever purpose it was wanted, a whole reed was desirable. Reeds grew plentifully and were cheap. ‘The reed, growing by millions in every marsh and riverside, was a type of commonplace insignificance’ (Glover). The natural thing was to discard an imperfect reed and replace it with a better one” (Leon Morris, </a:t>
            </a:r>
            <a:r>
              <a:rPr lang="en-US" i="1" dirty="0"/>
              <a:t>The Gospel according to Matthew</a:t>
            </a:r>
            <a:r>
              <a:rPr lang="en-US" dirty="0"/>
              <a:t>, 311).</a:t>
            </a:r>
          </a:p>
          <a:p>
            <a:pPr lvl="2"/>
            <a:r>
              <a:rPr lang="en-US" dirty="0">
                <a:latin typeface="Source Sans Pro Black" panose="020B0803030403020204" pitchFamily="34" charset="0"/>
              </a:rPr>
              <a:t>A smoking flax lamp wick: </a:t>
            </a:r>
            <a:r>
              <a:rPr lang="en-US" dirty="0"/>
              <a:t>“A wick that functioned imperfectly was a nuisance: it would not give out good light and its smoldering released a certain amount of smoke. The simple thing was to snuff it out and throw it away. A little bit of flax did not cost much, so replacing it was the normal procedure” (Ibid.).</a:t>
            </a:r>
          </a:p>
          <a:p>
            <a:endParaRPr lang="en-US" dirty="0"/>
          </a:p>
        </p:txBody>
      </p:sp>
    </p:spTree>
    <p:extLst>
      <p:ext uri="{BB962C8B-B14F-4D97-AF65-F5344CB8AC3E}">
        <p14:creationId xmlns:p14="http://schemas.microsoft.com/office/powerpoint/2010/main" val="380872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B6CB5-6685-B09F-9D6E-3C45C41EBA75}"/>
              </a:ext>
            </a:extLst>
          </p:cNvPr>
          <p:cNvSpPr>
            <a:spLocks noGrp="1"/>
          </p:cNvSpPr>
          <p:nvPr>
            <p:ph type="title"/>
          </p:nvPr>
        </p:nvSpPr>
        <p:spPr/>
        <p:txBody>
          <a:bodyPr/>
          <a:lstStyle/>
          <a:p>
            <a:r>
              <a:rPr lang="en-US" dirty="0"/>
              <a:t>Jesus and the Broken Hearted</a:t>
            </a:r>
          </a:p>
        </p:txBody>
      </p:sp>
      <p:sp>
        <p:nvSpPr>
          <p:cNvPr id="3" name="Content Placeholder 2">
            <a:extLst>
              <a:ext uri="{FF2B5EF4-FFF2-40B4-BE49-F238E27FC236}">
                <a16:creationId xmlns:a16="http://schemas.microsoft.com/office/drawing/2014/main" id="{7D5774F8-220A-9713-5B37-C6CC09C7635B}"/>
              </a:ext>
            </a:extLst>
          </p:cNvPr>
          <p:cNvSpPr>
            <a:spLocks noGrp="1"/>
          </p:cNvSpPr>
          <p:nvPr>
            <p:ph idx="1"/>
          </p:nvPr>
        </p:nvSpPr>
        <p:spPr/>
        <p:txBody>
          <a:bodyPr>
            <a:normAutofit/>
          </a:bodyPr>
          <a:lstStyle/>
          <a:p>
            <a:r>
              <a:rPr lang="en-US" dirty="0"/>
              <a:t>“It took time and patience and the willingness to take pains to make anything useful out of a bruised reed or a smoking wick. People in general would not take the trouble. In a similar fashion most of us regard the world’s down-and-outs as not worth troubling ourselves over; we do not see how anything can be made of them. But love and care and patience can do wonders, and that is what the prophet is talking about” (Morris, 311-312).</a:t>
            </a:r>
          </a:p>
          <a:p>
            <a:r>
              <a:rPr lang="en-US" dirty="0"/>
              <a:t>“Implicit is the idea that there is always hope for human beings, however wretched or unremarkable they may seem” (Davies </a:t>
            </a:r>
            <a:r>
              <a:rPr lang="en-US"/>
              <a:t>and Allison, 2:326).</a:t>
            </a:r>
            <a:endParaRPr lang="en-US" dirty="0"/>
          </a:p>
        </p:txBody>
      </p:sp>
    </p:spTree>
    <p:extLst>
      <p:ext uri="{BB962C8B-B14F-4D97-AF65-F5344CB8AC3E}">
        <p14:creationId xmlns:p14="http://schemas.microsoft.com/office/powerpoint/2010/main" val="2963961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3885D-BED6-12D1-E454-2AA0DAB88AFB}"/>
              </a:ext>
            </a:extLst>
          </p:cNvPr>
          <p:cNvSpPr>
            <a:spLocks noGrp="1"/>
          </p:cNvSpPr>
          <p:nvPr>
            <p:ph type="title"/>
          </p:nvPr>
        </p:nvSpPr>
        <p:spPr/>
        <p:txBody>
          <a:bodyPr/>
          <a:lstStyle/>
          <a:p>
            <a:r>
              <a:rPr lang="en-US" dirty="0"/>
              <a:t>Matthew 12:21</a:t>
            </a:r>
          </a:p>
        </p:txBody>
      </p:sp>
      <p:sp>
        <p:nvSpPr>
          <p:cNvPr id="3" name="Content Placeholder 2">
            <a:extLst>
              <a:ext uri="{FF2B5EF4-FFF2-40B4-BE49-F238E27FC236}">
                <a16:creationId xmlns:a16="http://schemas.microsoft.com/office/drawing/2014/main" id="{E55E35BA-0DF9-6C0F-190A-5C676215D124}"/>
              </a:ext>
            </a:extLst>
          </p:cNvPr>
          <p:cNvSpPr>
            <a:spLocks noGrp="1"/>
          </p:cNvSpPr>
          <p:nvPr>
            <p:ph idx="1"/>
          </p:nvPr>
        </p:nvSpPr>
        <p:spPr/>
        <p:txBody>
          <a:bodyPr/>
          <a:lstStyle/>
          <a:p>
            <a:r>
              <a:rPr lang="en-US" dirty="0">
                <a:latin typeface="Source Sans Pro Black" panose="020B0803030403020204" pitchFamily="34" charset="0"/>
              </a:rPr>
              <a:t>“And in His name Gentiles will trust.”</a:t>
            </a:r>
          </a:p>
          <a:p>
            <a:pPr lvl="1"/>
            <a:r>
              <a:rPr lang="en-US" dirty="0"/>
              <a:t>This is the second time the passage from Isaiah 42:1-4 has spoken of the Gentiles (see 12:18—“He will declare justice to the Gentiles”).</a:t>
            </a:r>
          </a:p>
          <a:p>
            <a:pPr lvl="1"/>
            <a:r>
              <a:rPr lang="en-US" dirty="0">
                <a:latin typeface="Source Sans Pro Black" panose="020B0803030403020204" pitchFamily="34" charset="0"/>
              </a:rPr>
              <a:t>Trust</a:t>
            </a:r>
            <a:r>
              <a:rPr lang="en-US" dirty="0"/>
              <a:t> (</a:t>
            </a:r>
            <a:r>
              <a:rPr lang="en-US" i="1" dirty="0" err="1"/>
              <a:t>elpizō</a:t>
            </a:r>
            <a:r>
              <a:rPr lang="en-US" dirty="0"/>
              <a:t>): “to look forward to something, with implication of confidence about something coming to pass, </a:t>
            </a:r>
            <a:r>
              <a:rPr lang="en-US" i="1" dirty="0"/>
              <a:t>hope, hope for. . </a:t>
            </a:r>
            <a:r>
              <a:rPr lang="en-US" dirty="0"/>
              <a:t>.with indication of the person or thing on whom (which) hope is based, </a:t>
            </a:r>
            <a:r>
              <a:rPr lang="en-US" i="1" dirty="0"/>
              <a:t>put one’s confidence in someone or something</a:t>
            </a:r>
            <a:r>
              <a:rPr lang="en-US" dirty="0"/>
              <a:t>” (BDAG, 319).</a:t>
            </a:r>
          </a:p>
          <a:p>
            <a:pPr lvl="1"/>
            <a:r>
              <a:rPr lang="en-US" dirty="0"/>
              <a:t>The Gentiles will be trusting in the name of the Lord’s Servant Messiah!</a:t>
            </a:r>
          </a:p>
          <a:p>
            <a:pPr lvl="1"/>
            <a:endParaRPr lang="en-US" dirty="0"/>
          </a:p>
        </p:txBody>
      </p:sp>
    </p:spTree>
    <p:extLst>
      <p:ext uri="{BB962C8B-B14F-4D97-AF65-F5344CB8AC3E}">
        <p14:creationId xmlns:p14="http://schemas.microsoft.com/office/powerpoint/2010/main" val="194858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3AC85-B440-CA8C-CADE-EDCCBA948328}"/>
              </a:ext>
            </a:extLst>
          </p:cNvPr>
          <p:cNvSpPr>
            <a:spLocks noGrp="1"/>
          </p:cNvSpPr>
          <p:nvPr>
            <p:ph type="title"/>
          </p:nvPr>
        </p:nvSpPr>
        <p:spPr/>
        <p:txBody>
          <a:bodyPr/>
          <a:lstStyle/>
          <a:p>
            <a:r>
              <a:rPr lang="en-US" dirty="0"/>
              <a:t>The </a:t>
            </a:r>
            <a:r>
              <a:rPr lang="en-US" dirty="0" err="1"/>
              <a:t>Beelzebul</a:t>
            </a:r>
            <a:r>
              <a:rPr lang="en-US" dirty="0"/>
              <a:t> Controversy (12:22-37)</a:t>
            </a:r>
          </a:p>
        </p:txBody>
      </p:sp>
      <p:pic>
        <p:nvPicPr>
          <p:cNvPr id="1028" name="Picture 4" descr="English: unfoldingWord® Open Bible Stories - 32.html">
            <a:extLst>
              <a:ext uri="{FF2B5EF4-FFF2-40B4-BE49-F238E27FC236}">
                <a16:creationId xmlns:a16="http://schemas.microsoft.com/office/drawing/2014/main" id="{C4B23FA4-8DE2-4C23-2D1B-C5E206175B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641" y="1903036"/>
            <a:ext cx="8364718" cy="47051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631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29ACC-52DC-9A7D-E7F5-A29858641A95}"/>
              </a:ext>
            </a:extLst>
          </p:cNvPr>
          <p:cNvSpPr>
            <a:spLocks noGrp="1"/>
          </p:cNvSpPr>
          <p:nvPr>
            <p:ph type="title"/>
          </p:nvPr>
        </p:nvSpPr>
        <p:spPr/>
        <p:txBody>
          <a:bodyPr/>
          <a:lstStyle/>
          <a:p>
            <a:r>
              <a:rPr lang="en-US" dirty="0"/>
              <a:t>Rising Opposition</a:t>
            </a:r>
          </a:p>
        </p:txBody>
      </p:sp>
      <p:sp>
        <p:nvSpPr>
          <p:cNvPr id="3" name="Content Placeholder 2">
            <a:extLst>
              <a:ext uri="{FF2B5EF4-FFF2-40B4-BE49-F238E27FC236}">
                <a16:creationId xmlns:a16="http://schemas.microsoft.com/office/drawing/2014/main" id="{3456B367-0EE3-5A4F-0CD7-C55AD9C99247}"/>
              </a:ext>
            </a:extLst>
          </p:cNvPr>
          <p:cNvSpPr>
            <a:spLocks noGrp="1"/>
          </p:cNvSpPr>
          <p:nvPr>
            <p:ph idx="1"/>
          </p:nvPr>
        </p:nvSpPr>
        <p:spPr/>
        <p:txBody>
          <a:bodyPr/>
          <a:lstStyle/>
          <a:p>
            <a:r>
              <a:rPr lang="en-US" dirty="0"/>
              <a:t>Matthew’s record of the early part of Jesus’s ministry shows that it was widely accepted and received.</a:t>
            </a:r>
          </a:p>
          <a:p>
            <a:r>
              <a:rPr lang="en-US" dirty="0"/>
              <a:t>In the course of time the Pharisees began to see that Jesus’s teachings were incompatible with their oral traditions, so they began to oppose Him.</a:t>
            </a:r>
          </a:p>
          <a:p>
            <a:r>
              <a:rPr lang="en-US" dirty="0"/>
              <a:t>Matthew has grouped together a number of incidents that show this growing conflict between the Jewish leaders and Jesus, ultimately ending in Jesus’s crucifixion.</a:t>
            </a:r>
          </a:p>
        </p:txBody>
      </p:sp>
    </p:spTree>
    <p:extLst>
      <p:ext uri="{BB962C8B-B14F-4D97-AF65-F5344CB8AC3E}">
        <p14:creationId xmlns:p14="http://schemas.microsoft.com/office/powerpoint/2010/main" val="159563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DC4E4-61EA-C84A-1B84-647667FEAB1A}"/>
              </a:ext>
            </a:extLst>
          </p:cNvPr>
          <p:cNvSpPr>
            <a:spLocks noGrp="1"/>
          </p:cNvSpPr>
          <p:nvPr>
            <p:ph type="title"/>
          </p:nvPr>
        </p:nvSpPr>
        <p:spPr>
          <a:xfrm>
            <a:off x="838200" y="365125"/>
            <a:ext cx="10515600" cy="1129567"/>
          </a:xfrm>
        </p:spPr>
        <p:txBody>
          <a:bodyPr/>
          <a:lstStyle/>
          <a:p>
            <a:r>
              <a:rPr lang="en-US" dirty="0"/>
              <a:t>Matthew 12:22-29</a:t>
            </a:r>
          </a:p>
        </p:txBody>
      </p:sp>
      <p:sp>
        <p:nvSpPr>
          <p:cNvPr id="3" name="TextBox 2">
            <a:extLst>
              <a:ext uri="{FF2B5EF4-FFF2-40B4-BE49-F238E27FC236}">
                <a16:creationId xmlns:a16="http://schemas.microsoft.com/office/drawing/2014/main" id="{5D754D3D-8C85-D847-B89B-F4BBFA84A23C}"/>
              </a:ext>
            </a:extLst>
          </p:cNvPr>
          <p:cNvSpPr txBox="1"/>
          <p:nvPr/>
        </p:nvSpPr>
        <p:spPr>
          <a:xfrm>
            <a:off x="844062" y="1723301"/>
            <a:ext cx="10489223" cy="4893647"/>
          </a:xfrm>
          <a:prstGeom prst="rect">
            <a:avLst/>
          </a:prstGeom>
          <a:noFill/>
        </p:spPr>
        <p:txBody>
          <a:bodyPr wrap="square" rtlCol="0">
            <a:spAutoFit/>
          </a:bodyPr>
          <a:lstStyle/>
          <a:p>
            <a:r>
              <a:rPr lang="en-US" sz="2400" dirty="0">
                <a:latin typeface="Source Sans Pro Semibold" panose="020B0603030403020204" pitchFamily="34" charset="0"/>
              </a:rPr>
              <a:t>“Then one was brought to Him who was demon-possessed, blind and mute; and He healed him, so that the blind and mute man both spoke and saw. And all the multitudes were amazed and said, ‘Could this be the Son of David?’ Now when the Pharisees heard it they said, ‘This fellow does not cast out demons except by Beelzebub, the ruler of the demons.’ But Jesus knew their thoughts, and said to them: ‘Every kingdom divided against itself is brought to desolation, and every city or house divided against itself will not stand. If Satan casts out Satan, he is divided against himself. How then will his kingdom stand? And if I cast out demons by Beelzebub, by whom do your sons cast them out? Therefore they shall be your judges. But if I cast out demons by the Spirit of God, surely the kingdom of God has come upon you. Or how can one enter a strong man’s house and plunder his goods, unless he first binds the strong man? And then he will plunder his house.”</a:t>
            </a:r>
          </a:p>
        </p:txBody>
      </p:sp>
    </p:spTree>
    <p:extLst>
      <p:ext uri="{BB962C8B-B14F-4D97-AF65-F5344CB8AC3E}">
        <p14:creationId xmlns:p14="http://schemas.microsoft.com/office/powerpoint/2010/main" val="2615782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12EE5-8A2D-B0BA-1806-437F76F394F3}"/>
              </a:ext>
            </a:extLst>
          </p:cNvPr>
          <p:cNvSpPr>
            <a:spLocks noGrp="1"/>
          </p:cNvSpPr>
          <p:nvPr>
            <p:ph type="title"/>
          </p:nvPr>
        </p:nvSpPr>
        <p:spPr/>
        <p:txBody>
          <a:bodyPr/>
          <a:lstStyle/>
          <a:p>
            <a:r>
              <a:rPr lang="en-US" dirty="0"/>
              <a:t>Matthew 12:30-37</a:t>
            </a:r>
          </a:p>
        </p:txBody>
      </p:sp>
      <p:sp>
        <p:nvSpPr>
          <p:cNvPr id="3" name="Content Placeholder 2">
            <a:extLst>
              <a:ext uri="{FF2B5EF4-FFF2-40B4-BE49-F238E27FC236}">
                <a16:creationId xmlns:a16="http://schemas.microsoft.com/office/drawing/2014/main" id="{1D891D1A-75F5-A240-3573-492716A283D9}"/>
              </a:ext>
            </a:extLst>
          </p:cNvPr>
          <p:cNvSpPr>
            <a:spLocks noGrp="1"/>
          </p:cNvSpPr>
          <p:nvPr>
            <p:ph idx="1"/>
          </p:nvPr>
        </p:nvSpPr>
        <p:spPr>
          <a:xfrm>
            <a:off x="838200" y="1825625"/>
            <a:ext cx="10515600" cy="4667250"/>
          </a:xfrm>
        </p:spPr>
        <p:txBody>
          <a:bodyPr>
            <a:normAutofit fontScale="92500" lnSpcReduction="10000"/>
          </a:bodyPr>
          <a:lstStyle/>
          <a:p>
            <a:pPr marL="0" indent="0">
              <a:buNone/>
            </a:pPr>
            <a:r>
              <a:rPr lang="en-US" dirty="0"/>
              <a:t>“He who is not with Me is against Me, and he who does not gather with Me scatters abroad. Therefore I say to you, every sin and blasphemy will be forgiven men, but the blasphemy against the Spirit will not be forgiven men. Anyone who speaks a word against the Son of Man, it will be forgiven him; but whoever speaks against the Holy Spirit, it will not be forgiven him, either in this age or in the age to come. Either make the tree good and its fruit good, or else make the tree bad and its fruit bad; for a tree is known by its fruit. Brood of vipers! How can you, being evil, speak good things? For out of the abundance of the heart the mouth speaks. A good man out of the good treasure of his heart brings forth good things, and an evil man out of the evil treasure brings forth evil things. But I say to you that for every idle word men may speak, they will give account of it in the day of judgment. For by your words you will be justified, and by your words you will be condemned.”</a:t>
            </a:r>
          </a:p>
        </p:txBody>
      </p:sp>
    </p:spTree>
    <p:extLst>
      <p:ext uri="{BB962C8B-B14F-4D97-AF65-F5344CB8AC3E}">
        <p14:creationId xmlns:p14="http://schemas.microsoft.com/office/powerpoint/2010/main" val="3504678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4712E-E71B-D757-62EE-D7D230A1F439}"/>
              </a:ext>
            </a:extLst>
          </p:cNvPr>
          <p:cNvSpPr>
            <a:spLocks noGrp="1"/>
          </p:cNvSpPr>
          <p:nvPr>
            <p:ph type="title"/>
          </p:nvPr>
        </p:nvSpPr>
        <p:spPr/>
        <p:txBody>
          <a:bodyPr/>
          <a:lstStyle/>
          <a:p>
            <a:r>
              <a:rPr lang="en-US" dirty="0"/>
              <a:t>The </a:t>
            </a:r>
            <a:r>
              <a:rPr lang="en-US" dirty="0" err="1"/>
              <a:t>Beelzebul</a:t>
            </a:r>
            <a:r>
              <a:rPr lang="en-US" dirty="0"/>
              <a:t> Controversy</a:t>
            </a:r>
          </a:p>
        </p:txBody>
      </p:sp>
      <p:sp>
        <p:nvSpPr>
          <p:cNvPr id="3" name="Content Placeholder 2">
            <a:extLst>
              <a:ext uri="{FF2B5EF4-FFF2-40B4-BE49-F238E27FC236}">
                <a16:creationId xmlns:a16="http://schemas.microsoft.com/office/drawing/2014/main" id="{1BEED34F-4161-4837-D240-F59976EE64A3}"/>
              </a:ext>
            </a:extLst>
          </p:cNvPr>
          <p:cNvSpPr>
            <a:spLocks noGrp="1"/>
          </p:cNvSpPr>
          <p:nvPr>
            <p:ph idx="1"/>
          </p:nvPr>
        </p:nvSpPr>
        <p:spPr/>
        <p:txBody>
          <a:bodyPr/>
          <a:lstStyle/>
          <a:p>
            <a:r>
              <a:rPr lang="en-US" dirty="0"/>
              <a:t>The length of the exchange is surprising.</a:t>
            </a:r>
          </a:p>
          <a:p>
            <a:r>
              <a:rPr lang="en-US" dirty="0"/>
              <a:t>The conflict shows the rise of opposition to Jesus.</a:t>
            </a:r>
          </a:p>
          <a:p>
            <a:r>
              <a:rPr lang="en-US" dirty="0"/>
              <a:t>The Pharisees use a different argument than they previously used:</a:t>
            </a:r>
          </a:p>
          <a:p>
            <a:pPr lvl="1"/>
            <a:r>
              <a:rPr lang="en-US" dirty="0"/>
              <a:t>Healing on the Sabbath (12:1-8, 9-14)</a:t>
            </a:r>
          </a:p>
          <a:p>
            <a:pPr lvl="1"/>
            <a:r>
              <a:rPr lang="en-US" dirty="0"/>
              <a:t>It charges that Jesus heals people by an alliance with the Devil.</a:t>
            </a:r>
          </a:p>
        </p:txBody>
      </p:sp>
    </p:spTree>
    <p:extLst>
      <p:ext uri="{BB962C8B-B14F-4D97-AF65-F5344CB8AC3E}">
        <p14:creationId xmlns:p14="http://schemas.microsoft.com/office/powerpoint/2010/main" val="90632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435A7-F7D4-A36C-EC58-5441888B5271}"/>
              </a:ext>
            </a:extLst>
          </p:cNvPr>
          <p:cNvSpPr>
            <a:spLocks noGrp="1"/>
          </p:cNvSpPr>
          <p:nvPr>
            <p:ph type="title"/>
          </p:nvPr>
        </p:nvSpPr>
        <p:spPr/>
        <p:txBody>
          <a:bodyPr/>
          <a:lstStyle/>
          <a:p>
            <a:r>
              <a:rPr lang="en-US" dirty="0"/>
              <a:t>Matthew 12:22</a:t>
            </a:r>
          </a:p>
        </p:txBody>
      </p:sp>
      <p:sp>
        <p:nvSpPr>
          <p:cNvPr id="3" name="Content Placeholder 2">
            <a:extLst>
              <a:ext uri="{FF2B5EF4-FFF2-40B4-BE49-F238E27FC236}">
                <a16:creationId xmlns:a16="http://schemas.microsoft.com/office/drawing/2014/main" id="{2024BEE8-610D-BF5F-BFC9-83EDAB86F693}"/>
              </a:ext>
            </a:extLst>
          </p:cNvPr>
          <p:cNvSpPr>
            <a:spLocks noGrp="1"/>
          </p:cNvSpPr>
          <p:nvPr>
            <p:ph idx="1"/>
          </p:nvPr>
        </p:nvSpPr>
        <p:spPr/>
        <p:txBody>
          <a:bodyPr>
            <a:normAutofit/>
          </a:bodyPr>
          <a:lstStyle/>
          <a:p>
            <a:r>
              <a:rPr lang="en-US" dirty="0">
                <a:latin typeface="Source Sans Pro Black" panose="020B0803030403020204" pitchFamily="34" charset="0"/>
              </a:rPr>
              <a:t>“Then one was brought to Him who was demon-possessed, blind and mute; and He healed him, so that the blind and mute man both spoke and saw.”</a:t>
            </a:r>
          </a:p>
          <a:p>
            <a:pPr lvl="1"/>
            <a:r>
              <a:rPr lang="en-US" dirty="0"/>
              <a:t>The two conditions of the man:</a:t>
            </a:r>
          </a:p>
          <a:p>
            <a:pPr lvl="2"/>
            <a:r>
              <a:rPr lang="en-US" dirty="0">
                <a:latin typeface="Source Sans Pro Black" panose="020B0803030403020204" pitchFamily="34" charset="0"/>
              </a:rPr>
              <a:t>Blind</a:t>
            </a:r>
            <a:r>
              <a:rPr lang="en-US" dirty="0"/>
              <a:t>.</a:t>
            </a:r>
          </a:p>
          <a:p>
            <a:pPr lvl="2"/>
            <a:r>
              <a:rPr lang="en-US" dirty="0">
                <a:latin typeface="Source Sans Pro Black" panose="020B0803030403020204" pitchFamily="34" charset="0"/>
              </a:rPr>
              <a:t>Mute</a:t>
            </a:r>
            <a:r>
              <a:rPr lang="en-US" dirty="0"/>
              <a:t> (</a:t>
            </a:r>
            <a:r>
              <a:rPr lang="en-US" i="1" dirty="0" err="1"/>
              <a:t>kōphos</a:t>
            </a:r>
            <a:r>
              <a:rPr lang="en-US" dirty="0"/>
              <a:t>): BDAG (580) gives two definitions of the Greek word:</a:t>
            </a:r>
          </a:p>
          <a:p>
            <a:pPr lvl="3"/>
            <a:r>
              <a:rPr lang="en-US" dirty="0"/>
              <a:t>“Pertaining to lack of speech capability, </a:t>
            </a:r>
            <a:r>
              <a:rPr lang="en-US" i="1" dirty="0"/>
              <a:t>mute</a:t>
            </a:r>
            <a:r>
              <a:rPr lang="en-US" dirty="0"/>
              <a:t>” </a:t>
            </a:r>
          </a:p>
          <a:p>
            <a:pPr lvl="3"/>
            <a:r>
              <a:rPr lang="en-US" dirty="0"/>
              <a:t>“Pertaining to lack of hearing capability, </a:t>
            </a:r>
            <a:r>
              <a:rPr lang="en-US" i="1" dirty="0"/>
              <a:t>deaf</a:t>
            </a:r>
            <a:r>
              <a:rPr lang="en-US" dirty="0"/>
              <a:t>”</a:t>
            </a:r>
          </a:p>
          <a:p>
            <a:pPr lvl="3"/>
            <a:r>
              <a:rPr lang="en-US" dirty="0"/>
              <a:t>The determinative factor is the healing—he </a:t>
            </a:r>
            <a:r>
              <a:rPr lang="en-US" i="1" dirty="0"/>
              <a:t>spoke</a:t>
            </a:r>
            <a:r>
              <a:rPr lang="en-US" dirty="0"/>
              <a:t> and saw.</a:t>
            </a:r>
          </a:p>
          <a:p>
            <a:pPr lvl="1"/>
            <a:r>
              <a:rPr lang="en-US" dirty="0"/>
              <a:t>Jesus </a:t>
            </a:r>
            <a:r>
              <a:rPr lang="en-US" dirty="0">
                <a:latin typeface="Source Sans Pro Black" panose="020B0803030403020204" pitchFamily="34" charset="0"/>
              </a:rPr>
              <a:t>healed</a:t>
            </a:r>
            <a:r>
              <a:rPr lang="en-US" dirty="0"/>
              <a:t> (</a:t>
            </a:r>
            <a:r>
              <a:rPr lang="en-US" i="1" dirty="0" err="1"/>
              <a:t>therapeuō</a:t>
            </a:r>
            <a:r>
              <a:rPr lang="en-US" dirty="0"/>
              <a:t>) the demon-possessed man by casting out the demon, as the charge brought against Jesus indicates.</a:t>
            </a:r>
          </a:p>
          <a:p>
            <a:pPr lvl="3"/>
            <a:endParaRPr lang="en-US" dirty="0"/>
          </a:p>
        </p:txBody>
      </p:sp>
    </p:spTree>
    <p:extLst>
      <p:ext uri="{BB962C8B-B14F-4D97-AF65-F5344CB8AC3E}">
        <p14:creationId xmlns:p14="http://schemas.microsoft.com/office/powerpoint/2010/main" val="369226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circle(in)">
                                      <p:cBhvr>
                                        <p:cTn id="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4C57B-92F0-6A27-005D-9EA27B79CB7D}"/>
              </a:ext>
            </a:extLst>
          </p:cNvPr>
          <p:cNvSpPr>
            <a:spLocks noGrp="1"/>
          </p:cNvSpPr>
          <p:nvPr>
            <p:ph type="title"/>
          </p:nvPr>
        </p:nvSpPr>
        <p:spPr/>
        <p:txBody>
          <a:bodyPr/>
          <a:lstStyle/>
          <a:p>
            <a:r>
              <a:rPr lang="en-US" dirty="0"/>
              <a:t>Matthew 12:23</a:t>
            </a:r>
          </a:p>
        </p:txBody>
      </p:sp>
      <p:sp>
        <p:nvSpPr>
          <p:cNvPr id="3" name="Content Placeholder 2">
            <a:extLst>
              <a:ext uri="{FF2B5EF4-FFF2-40B4-BE49-F238E27FC236}">
                <a16:creationId xmlns:a16="http://schemas.microsoft.com/office/drawing/2014/main" id="{3D06E725-9C10-F649-5BF1-7EF1E9CFBB1A}"/>
              </a:ext>
            </a:extLst>
          </p:cNvPr>
          <p:cNvSpPr>
            <a:spLocks noGrp="1"/>
          </p:cNvSpPr>
          <p:nvPr>
            <p:ph idx="1"/>
          </p:nvPr>
        </p:nvSpPr>
        <p:spPr/>
        <p:txBody>
          <a:bodyPr/>
          <a:lstStyle/>
          <a:p>
            <a:r>
              <a:rPr lang="en-US" dirty="0">
                <a:latin typeface="Source Sans Pro Black" panose="020B0803030403020204" pitchFamily="34" charset="0"/>
              </a:rPr>
              <a:t>“And all the multitudes were amazed and said, ‘Could this be the Son of David?’”</a:t>
            </a:r>
          </a:p>
          <a:p>
            <a:pPr lvl="1"/>
            <a:r>
              <a:rPr lang="en-US" dirty="0"/>
              <a:t>Matthew pays little attention to the miracle; its significance is that it introduces the conflict with the Pharisees.</a:t>
            </a:r>
          </a:p>
          <a:p>
            <a:pPr lvl="1"/>
            <a:r>
              <a:rPr lang="en-US" dirty="0">
                <a:latin typeface="Source Sans Pro Black" panose="020B0803030403020204" pitchFamily="34" charset="0"/>
              </a:rPr>
              <a:t>Amazed</a:t>
            </a:r>
            <a:r>
              <a:rPr lang="en-US" dirty="0"/>
              <a:t> (</a:t>
            </a:r>
            <a:r>
              <a:rPr lang="en-US" i="1" dirty="0" err="1"/>
              <a:t>existēmi</a:t>
            </a:r>
            <a:r>
              <a:rPr lang="en-US" dirty="0"/>
              <a:t>): Used in this text to mean “</a:t>
            </a:r>
            <a:r>
              <a:rPr lang="en-US" i="1" dirty="0"/>
              <a:t>be amazed, be astonished,</a:t>
            </a:r>
            <a:r>
              <a:rPr lang="en-US" dirty="0"/>
              <a:t> of the feeling of astonishment mingled with fear, caused by events which are miraculous, extraordinary, or difficult to understand” (BDAG, 350).</a:t>
            </a:r>
          </a:p>
          <a:p>
            <a:pPr lvl="1"/>
            <a:r>
              <a:rPr lang="en-US" dirty="0"/>
              <a:t>What does “Could this be the Son of David” mean?</a:t>
            </a:r>
          </a:p>
          <a:p>
            <a:pPr lvl="2"/>
            <a:r>
              <a:rPr lang="en-US" dirty="0"/>
              <a:t>The </a:t>
            </a:r>
            <a:r>
              <a:rPr lang="en-US" i="1" dirty="0" err="1"/>
              <a:t>mēti</a:t>
            </a:r>
            <a:r>
              <a:rPr lang="en-US" dirty="0"/>
              <a:t> introduces a question expecting a negative response: “This can’t be the Son of David, can it?”</a:t>
            </a:r>
            <a:endParaRPr lang="en-US" i="1" dirty="0"/>
          </a:p>
          <a:p>
            <a:pPr lvl="1"/>
            <a:r>
              <a:rPr lang="en-US" dirty="0"/>
              <a:t>Why is attention given to “all the multitudes”?</a:t>
            </a:r>
          </a:p>
        </p:txBody>
      </p:sp>
    </p:spTree>
    <p:extLst>
      <p:ext uri="{BB962C8B-B14F-4D97-AF65-F5344CB8AC3E}">
        <p14:creationId xmlns:p14="http://schemas.microsoft.com/office/powerpoint/2010/main" val="231636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6D658-FB4C-60E6-7E23-855E6288F3BD}"/>
              </a:ext>
            </a:extLst>
          </p:cNvPr>
          <p:cNvSpPr>
            <a:spLocks noGrp="1"/>
          </p:cNvSpPr>
          <p:nvPr>
            <p:ph type="title"/>
          </p:nvPr>
        </p:nvSpPr>
        <p:spPr/>
        <p:txBody>
          <a:bodyPr/>
          <a:lstStyle/>
          <a:p>
            <a:r>
              <a:rPr lang="en-US" dirty="0"/>
              <a:t>Matthew 12:24</a:t>
            </a:r>
          </a:p>
        </p:txBody>
      </p:sp>
      <p:sp>
        <p:nvSpPr>
          <p:cNvPr id="3" name="Content Placeholder 2">
            <a:extLst>
              <a:ext uri="{FF2B5EF4-FFF2-40B4-BE49-F238E27FC236}">
                <a16:creationId xmlns:a16="http://schemas.microsoft.com/office/drawing/2014/main" id="{E7D5DEDE-D9C7-AF5F-5D86-1356FCE33A6C}"/>
              </a:ext>
            </a:extLst>
          </p:cNvPr>
          <p:cNvSpPr>
            <a:spLocks noGrp="1"/>
          </p:cNvSpPr>
          <p:nvPr>
            <p:ph idx="1"/>
          </p:nvPr>
        </p:nvSpPr>
        <p:spPr/>
        <p:txBody>
          <a:bodyPr>
            <a:normAutofit lnSpcReduction="10000"/>
          </a:bodyPr>
          <a:lstStyle/>
          <a:p>
            <a:r>
              <a:rPr lang="en-US" dirty="0">
                <a:latin typeface="Source Sans Pro Black" panose="020B0803030403020204" pitchFamily="34" charset="0"/>
              </a:rPr>
              <a:t>“Now when the Pharisees heard it they said, ‘This fellow does not cast out demons except by Beelzebub, the ruler of the demons.’”</a:t>
            </a:r>
          </a:p>
          <a:p>
            <a:pPr lvl="1"/>
            <a:r>
              <a:rPr lang="en-US" dirty="0"/>
              <a:t>The Pharisees cannot deny the reality of Jesus’s healing power. Beelzebub is used as a synonym for the Devil.</a:t>
            </a:r>
          </a:p>
          <a:p>
            <a:pPr lvl="1"/>
            <a:r>
              <a:rPr lang="en-US" dirty="0">
                <a:latin typeface="Source Sans Pro Black" panose="020B0803030403020204" pitchFamily="34" charset="0"/>
              </a:rPr>
              <a:t>Craig Blomberg: </a:t>
            </a:r>
            <a:r>
              <a:rPr lang="en-US" dirty="0"/>
              <a:t>“Interestingly, this charge persisted as a common view of Jesus among Jews in the early centuries of the Christian era. They did not deny the genuineness of his miracles but ascribed his power to the devil, so that he was branded a sorcerer (e.g., b. </a:t>
            </a:r>
            <a:r>
              <a:rPr lang="en-US" dirty="0" err="1"/>
              <a:t>Sanh</a:t>
            </a:r>
            <a:r>
              <a:rPr lang="en-US" dirty="0"/>
              <a:t>. 107b; b. </a:t>
            </a:r>
            <a:r>
              <a:rPr lang="en-US" dirty="0" err="1"/>
              <a:t>Sabb</a:t>
            </a:r>
            <a:r>
              <a:rPr lang="en-US" dirty="0"/>
              <a:t>. 104b) and worthy of death (m. </a:t>
            </a:r>
            <a:r>
              <a:rPr lang="en-US" dirty="0" err="1"/>
              <a:t>Sanh</a:t>
            </a:r>
            <a:r>
              <a:rPr lang="en-US" dirty="0"/>
              <a:t>. 7:4)” (</a:t>
            </a:r>
            <a:r>
              <a:rPr lang="en-US" i="1" dirty="0"/>
              <a:t>Matthew</a:t>
            </a:r>
            <a:r>
              <a:rPr lang="en-US" dirty="0"/>
              <a:t>, The New American Commentary, 201).</a:t>
            </a:r>
          </a:p>
          <a:p>
            <a:pPr lvl="1"/>
            <a:r>
              <a:rPr lang="en-US" dirty="0"/>
              <a:t>Several commentaries think that describing Jesus as “this fellow” is either dismissive or contemptuous.</a:t>
            </a:r>
          </a:p>
          <a:p>
            <a:endParaRPr lang="en-US" dirty="0"/>
          </a:p>
          <a:p>
            <a:endParaRPr lang="en-US" dirty="0"/>
          </a:p>
        </p:txBody>
      </p:sp>
    </p:spTree>
    <p:extLst>
      <p:ext uri="{BB962C8B-B14F-4D97-AF65-F5344CB8AC3E}">
        <p14:creationId xmlns:p14="http://schemas.microsoft.com/office/powerpoint/2010/main" val="275215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4BE05-DBB7-4573-9EE3-F49BA7AAE2D8}"/>
              </a:ext>
            </a:extLst>
          </p:cNvPr>
          <p:cNvSpPr>
            <a:spLocks noGrp="1"/>
          </p:cNvSpPr>
          <p:nvPr>
            <p:ph type="title"/>
          </p:nvPr>
        </p:nvSpPr>
        <p:spPr/>
        <p:txBody>
          <a:bodyPr/>
          <a:lstStyle/>
          <a:p>
            <a:r>
              <a:rPr lang="en-US" dirty="0"/>
              <a:t>Matthew 12:25</a:t>
            </a:r>
          </a:p>
        </p:txBody>
      </p:sp>
      <p:sp>
        <p:nvSpPr>
          <p:cNvPr id="3" name="Content Placeholder 2">
            <a:extLst>
              <a:ext uri="{FF2B5EF4-FFF2-40B4-BE49-F238E27FC236}">
                <a16:creationId xmlns:a16="http://schemas.microsoft.com/office/drawing/2014/main" id="{3794B0E1-972D-75AE-AADC-3D89F60E6F07}"/>
              </a:ext>
            </a:extLst>
          </p:cNvPr>
          <p:cNvSpPr>
            <a:spLocks noGrp="1"/>
          </p:cNvSpPr>
          <p:nvPr>
            <p:ph idx="1"/>
          </p:nvPr>
        </p:nvSpPr>
        <p:spPr/>
        <p:txBody>
          <a:bodyPr/>
          <a:lstStyle/>
          <a:p>
            <a:r>
              <a:rPr lang="en-US" dirty="0">
                <a:latin typeface="Source Sans Pro Black" panose="020B0803030403020204" pitchFamily="34" charset="0"/>
              </a:rPr>
              <a:t>“But Jesus knew their thoughts, and said to them: ‘Every kingdom divided against itself is brought to desolation, and every city or house divided against itself will not stand.’”</a:t>
            </a:r>
          </a:p>
          <a:p>
            <a:pPr lvl="1"/>
            <a:r>
              <a:rPr lang="en-US" dirty="0"/>
              <a:t>Jesus responds to the argument of the Pharisees by showing its utter ridiculousness. A kingdom divided against itself is self-destructive.</a:t>
            </a:r>
          </a:p>
          <a:p>
            <a:pPr lvl="1"/>
            <a:r>
              <a:rPr lang="en-US" dirty="0"/>
              <a:t>The argument presumes that the Kingdom of God and the kingdom of Satan are locked in conflict with each other.</a:t>
            </a:r>
          </a:p>
          <a:p>
            <a:pPr lvl="1"/>
            <a:r>
              <a:rPr lang="en-US" dirty="0"/>
              <a:t>“Every kingdom” is general, meaning any and every kingdom.</a:t>
            </a:r>
          </a:p>
          <a:p>
            <a:pPr lvl="1"/>
            <a:r>
              <a:rPr lang="en-US" dirty="0"/>
              <a:t>A side note: A church engaged in bitter conflict will not stand, for the same reason!</a:t>
            </a:r>
          </a:p>
        </p:txBody>
      </p:sp>
    </p:spTree>
    <p:extLst>
      <p:ext uri="{BB962C8B-B14F-4D97-AF65-F5344CB8AC3E}">
        <p14:creationId xmlns:p14="http://schemas.microsoft.com/office/powerpoint/2010/main" val="145612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2E863-316C-3B4F-09F6-B1E4C405E734}"/>
              </a:ext>
            </a:extLst>
          </p:cNvPr>
          <p:cNvSpPr>
            <a:spLocks noGrp="1"/>
          </p:cNvSpPr>
          <p:nvPr>
            <p:ph type="title"/>
          </p:nvPr>
        </p:nvSpPr>
        <p:spPr/>
        <p:txBody>
          <a:bodyPr/>
          <a:lstStyle/>
          <a:p>
            <a:r>
              <a:rPr lang="en-US" dirty="0"/>
              <a:t>Matthew 12:26</a:t>
            </a:r>
          </a:p>
        </p:txBody>
      </p:sp>
      <p:sp>
        <p:nvSpPr>
          <p:cNvPr id="3" name="Content Placeholder 2">
            <a:extLst>
              <a:ext uri="{FF2B5EF4-FFF2-40B4-BE49-F238E27FC236}">
                <a16:creationId xmlns:a16="http://schemas.microsoft.com/office/drawing/2014/main" id="{710E1237-4F4C-E97D-6334-DAECE9C477C8}"/>
              </a:ext>
            </a:extLst>
          </p:cNvPr>
          <p:cNvSpPr>
            <a:spLocks noGrp="1"/>
          </p:cNvSpPr>
          <p:nvPr>
            <p:ph idx="1"/>
          </p:nvPr>
        </p:nvSpPr>
        <p:spPr/>
        <p:txBody>
          <a:bodyPr/>
          <a:lstStyle/>
          <a:p>
            <a:r>
              <a:rPr lang="en-US" dirty="0">
                <a:latin typeface="Source Sans Pro Black" panose="020B0803030403020204" pitchFamily="34" charset="0"/>
              </a:rPr>
              <a:t>“If Satan casts out Satan, he is divided against himself. How then will his kingdom stand?”</a:t>
            </a:r>
          </a:p>
          <a:p>
            <a:pPr lvl="1"/>
            <a:r>
              <a:rPr lang="en-US" dirty="0"/>
              <a:t>As another name for the Devil, </a:t>
            </a:r>
            <a:r>
              <a:rPr lang="en-US" dirty="0">
                <a:latin typeface="Source Sans Pro Black" panose="020B0803030403020204" pitchFamily="34" charset="0"/>
              </a:rPr>
              <a:t>Satan</a:t>
            </a:r>
            <a:r>
              <a:rPr lang="en-US" dirty="0"/>
              <a:t> has the meaning of “the enemy.” The word is used three times in Matthew (4:10; 12:26; 16:23).</a:t>
            </a:r>
          </a:p>
          <a:p>
            <a:pPr lvl="1"/>
            <a:r>
              <a:rPr lang="en-US" dirty="0"/>
              <a:t>The argument of this verse heightens the ridiculousness of the Pharisee’s argument by picturing Satan in a battle against himself!</a:t>
            </a:r>
          </a:p>
          <a:p>
            <a:endParaRPr lang="en-US" dirty="0"/>
          </a:p>
        </p:txBody>
      </p:sp>
    </p:spTree>
    <p:extLst>
      <p:ext uri="{BB962C8B-B14F-4D97-AF65-F5344CB8AC3E}">
        <p14:creationId xmlns:p14="http://schemas.microsoft.com/office/powerpoint/2010/main" val="23113597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ED5EC-D48E-B8BA-7553-6DFA2FA49FC9}"/>
              </a:ext>
            </a:extLst>
          </p:cNvPr>
          <p:cNvSpPr>
            <a:spLocks noGrp="1"/>
          </p:cNvSpPr>
          <p:nvPr>
            <p:ph type="title"/>
          </p:nvPr>
        </p:nvSpPr>
        <p:spPr/>
        <p:txBody>
          <a:bodyPr/>
          <a:lstStyle/>
          <a:p>
            <a:r>
              <a:rPr lang="en-US" dirty="0"/>
              <a:t>Matthew 12:27</a:t>
            </a:r>
          </a:p>
        </p:txBody>
      </p:sp>
      <p:sp>
        <p:nvSpPr>
          <p:cNvPr id="3" name="Content Placeholder 2">
            <a:extLst>
              <a:ext uri="{FF2B5EF4-FFF2-40B4-BE49-F238E27FC236}">
                <a16:creationId xmlns:a16="http://schemas.microsoft.com/office/drawing/2014/main" id="{5A14A7D5-1D7B-A5F1-9D0F-EC7050615765}"/>
              </a:ext>
            </a:extLst>
          </p:cNvPr>
          <p:cNvSpPr>
            <a:spLocks noGrp="1"/>
          </p:cNvSpPr>
          <p:nvPr>
            <p:ph idx="1"/>
          </p:nvPr>
        </p:nvSpPr>
        <p:spPr/>
        <p:txBody>
          <a:bodyPr>
            <a:normAutofit fontScale="92500"/>
          </a:bodyPr>
          <a:lstStyle/>
          <a:p>
            <a:r>
              <a:rPr lang="en-US" dirty="0">
                <a:latin typeface="Source Sans Pro Black" panose="020B0803030403020204" pitchFamily="34" charset="0"/>
              </a:rPr>
              <a:t>“And if I cast out demons by Beelzebub, by whom do your sons cast them out? Therefore they shall be your judges.”</a:t>
            </a:r>
          </a:p>
          <a:p>
            <a:pPr lvl="1"/>
            <a:r>
              <a:rPr lang="en-US" dirty="0"/>
              <a:t>This is an argument based on inconsistency. There were others in Judaism who were trying to cast out demons and were accepted by the Pharisees.</a:t>
            </a:r>
          </a:p>
          <a:p>
            <a:pPr lvl="1"/>
            <a:r>
              <a:rPr lang="en-US" dirty="0"/>
              <a:t>For the sake of the argument, Jesus assumes as true the Pharisees’ statement that he casts out demons by Beelzebub to prove them wrong. If that is the case, then “your sons,” who were also casting out demons, must be casting them out  by the power of Beelzebub. How well would that sit with Jewish exorcists? </a:t>
            </a:r>
          </a:p>
          <a:p>
            <a:pPr lvl="1"/>
            <a:r>
              <a:rPr lang="en-US" dirty="0"/>
              <a:t>The Jews were in the same position as a Catholic who might accuse Jesus of casting out demons by the Devil. The question would then seem logical: By who do your priests cast out demons? By Beelzebub? A Catholic would be caught in the same position at the Pharisees.</a:t>
            </a:r>
          </a:p>
        </p:txBody>
      </p:sp>
    </p:spTree>
    <p:extLst>
      <p:ext uri="{BB962C8B-B14F-4D97-AF65-F5344CB8AC3E}">
        <p14:creationId xmlns:p14="http://schemas.microsoft.com/office/powerpoint/2010/main" val="93438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C8DB3-46C8-269B-32A2-C9096BFE8C6D}"/>
              </a:ext>
            </a:extLst>
          </p:cNvPr>
          <p:cNvSpPr>
            <a:spLocks noGrp="1"/>
          </p:cNvSpPr>
          <p:nvPr>
            <p:ph type="title"/>
          </p:nvPr>
        </p:nvSpPr>
        <p:spPr/>
        <p:txBody>
          <a:bodyPr/>
          <a:lstStyle/>
          <a:p>
            <a:r>
              <a:rPr lang="en-US" dirty="0"/>
              <a:t>Jews Casting Out Demons</a:t>
            </a:r>
          </a:p>
        </p:txBody>
      </p:sp>
      <p:sp>
        <p:nvSpPr>
          <p:cNvPr id="3" name="Content Placeholder 2">
            <a:extLst>
              <a:ext uri="{FF2B5EF4-FFF2-40B4-BE49-F238E27FC236}">
                <a16:creationId xmlns:a16="http://schemas.microsoft.com/office/drawing/2014/main" id="{DD3077E5-32EA-AA8B-ACAF-1EAE6173EBBE}"/>
              </a:ext>
            </a:extLst>
          </p:cNvPr>
          <p:cNvSpPr>
            <a:spLocks noGrp="1"/>
          </p:cNvSpPr>
          <p:nvPr>
            <p:ph idx="1"/>
          </p:nvPr>
        </p:nvSpPr>
        <p:spPr/>
        <p:txBody>
          <a:bodyPr>
            <a:normAutofit fontScale="92500" lnSpcReduction="10000"/>
          </a:bodyPr>
          <a:lstStyle/>
          <a:p>
            <a:r>
              <a:rPr lang="en-US" dirty="0"/>
              <a:t>“Then some of the itinerant Jewish exorcists took it upon themselves to call the name of the Lord Jesus over those who had evil spirits, saying, ‘We exorcise you by the Jesus whom Paul preaches’” (Acts 19:13).</a:t>
            </a:r>
          </a:p>
          <a:p>
            <a:r>
              <a:rPr lang="en-US" dirty="0"/>
              <a:t>“Now John answered Him, saying, ‘Teacher, we saw someone who does not follow us casting out demons in Your name, and we forbade him because he does not follow us’” (Mark 9:38).</a:t>
            </a:r>
          </a:p>
          <a:p>
            <a:r>
              <a:rPr lang="en-US" dirty="0"/>
              <a:t>Josephus tells of Jews using a root from a tree in casting out demons, which he describes as the spirits of wicked men who have passed on before (</a:t>
            </a:r>
            <a:r>
              <a:rPr lang="en-US" i="1" dirty="0"/>
              <a:t>Wars of the Jews, </a:t>
            </a:r>
            <a:r>
              <a:rPr lang="en-US" dirty="0"/>
              <a:t>7.6.3).</a:t>
            </a:r>
          </a:p>
          <a:p>
            <a:r>
              <a:rPr lang="en-US" dirty="0"/>
              <a:t>Jesus is not defending the exorcists, but showing the inconsistency of the Pharisees.</a:t>
            </a:r>
          </a:p>
          <a:p>
            <a:endParaRPr lang="en-US" dirty="0"/>
          </a:p>
          <a:p>
            <a:endParaRPr lang="en-US" dirty="0"/>
          </a:p>
        </p:txBody>
      </p:sp>
    </p:spTree>
    <p:extLst>
      <p:ext uri="{BB962C8B-B14F-4D97-AF65-F5344CB8AC3E}">
        <p14:creationId xmlns:p14="http://schemas.microsoft.com/office/powerpoint/2010/main" val="144472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E5545-16C9-C1C1-C4BE-6CBD7B30CCAD}"/>
              </a:ext>
            </a:extLst>
          </p:cNvPr>
          <p:cNvSpPr>
            <a:spLocks noGrp="1"/>
          </p:cNvSpPr>
          <p:nvPr>
            <p:ph type="title"/>
          </p:nvPr>
        </p:nvSpPr>
        <p:spPr/>
        <p:txBody>
          <a:bodyPr>
            <a:normAutofit/>
          </a:bodyPr>
          <a:lstStyle/>
          <a:p>
            <a:r>
              <a:rPr lang="en-US" dirty="0"/>
              <a:t>The Son of Man Is Lord of the Sabbath </a:t>
            </a:r>
            <a:br>
              <a:rPr lang="en-US" dirty="0"/>
            </a:br>
            <a:r>
              <a:rPr lang="en-US" sz="2400" dirty="0"/>
              <a:t>Matthew 12:1-8</a:t>
            </a:r>
          </a:p>
        </p:txBody>
      </p:sp>
      <p:sp>
        <p:nvSpPr>
          <p:cNvPr id="3" name="Content Placeholder 2">
            <a:extLst>
              <a:ext uri="{FF2B5EF4-FFF2-40B4-BE49-F238E27FC236}">
                <a16:creationId xmlns:a16="http://schemas.microsoft.com/office/drawing/2014/main" id="{95188606-6AF6-A700-EF9B-4ED6D6C43D82}"/>
              </a:ext>
            </a:extLst>
          </p:cNvPr>
          <p:cNvSpPr>
            <a:spLocks noGrp="1"/>
          </p:cNvSpPr>
          <p:nvPr>
            <p:ph idx="1"/>
          </p:nvPr>
        </p:nvSpPr>
        <p:spPr/>
        <p:txBody>
          <a:bodyPr>
            <a:normAutofit fontScale="92500" lnSpcReduction="10000"/>
          </a:bodyPr>
          <a:lstStyle/>
          <a:p>
            <a:r>
              <a:rPr lang="en-US" dirty="0"/>
              <a:t>“At that time Jesus went through the grainfields on the Sabbath. And His disciples were hungry, and began to pluck heads of grain and to eat. And when the Pharisees saw it, they said to Him, ‘Look, Your disciples are doing what is not lawful to do on the Sabbath!’ But He said to them, ‘Have you not read what David did when he was hungry, he and those who were with him: how he entered the house of God and ate the showbread which was not lawful for him to eat, nor for those who were with him, but only for the priests? Or have you not read in the law that on the Sabbath the priests in the temple profane the Sabbath, and are blameless? Yet I say to you that in this place there is One greater than the temple. But if you had known what this means, “I desire mercy and not sacrifice,” you would not have condemned the guiltless. For the Son of Man is Lord even of the Sabbath.’”</a:t>
            </a:r>
          </a:p>
        </p:txBody>
      </p:sp>
    </p:spTree>
    <p:extLst>
      <p:ext uri="{BB962C8B-B14F-4D97-AF65-F5344CB8AC3E}">
        <p14:creationId xmlns:p14="http://schemas.microsoft.com/office/powerpoint/2010/main" val="4243271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04635-A276-D145-A8DC-12DD1A0B69B8}"/>
              </a:ext>
            </a:extLst>
          </p:cNvPr>
          <p:cNvSpPr>
            <a:spLocks noGrp="1"/>
          </p:cNvSpPr>
          <p:nvPr>
            <p:ph type="title"/>
          </p:nvPr>
        </p:nvSpPr>
        <p:spPr/>
        <p:txBody>
          <a:bodyPr/>
          <a:lstStyle/>
          <a:p>
            <a:r>
              <a:rPr lang="en-US" dirty="0"/>
              <a:t>Matthew 12:28</a:t>
            </a:r>
          </a:p>
        </p:txBody>
      </p:sp>
      <p:sp>
        <p:nvSpPr>
          <p:cNvPr id="3" name="Content Placeholder 2">
            <a:extLst>
              <a:ext uri="{FF2B5EF4-FFF2-40B4-BE49-F238E27FC236}">
                <a16:creationId xmlns:a16="http://schemas.microsoft.com/office/drawing/2014/main" id="{B1F152FE-EBFC-F217-E776-692A15F574C8}"/>
              </a:ext>
            </a:extLst>
          </p:cNvPr>
          <p:cNvSpPr>
            <a:spLocks noGrp="1"/>
          </p:cNvSpPr>
          <p:nvPr>
            <p:ph idx="1"/>
          </p:nvPr>
        </p:nvSpPr>
        <p:spPr/>
        <p:txBody>
          <a:bodyPr>
            <a:normAutofit lnSpcReduction="10000"/>
          </a:bodyPr>
          <a:lstStyle/>
          <a:p>
            <a:r>
              <a:rPr lang="en-US" dirty="0">
                <a:latin typeface="Source Sans Pro Black" panose="020B0803030403020204" pitchFamily="34" charset="0"/>
              </a:rPr>
              <a:t>“But if I cast out demons by the Spirit of God, surely the kingdom of God has come upon you.”</a:t>
            </a:r>
          </a:p>
          <a:p>
            <a:pPr lvl="1"/>
            <a:r>
              <a:rPr lang="en-US" dirty="0"/>
              <a:t>Here is the key point of Jesus’s argument. Luke uses “the finger of God” rather than “by the Spirit of God” (11:20). Both emphasize Jesus’s divine power in His victory over Satan.</a:t>
            </a:r>
          </a:p>
          <a:p>
            <a:pPr lvl="1"/>
            <a:r>
              <a:rPr lang="en-US" dirty="0"/>
              <a:t>Note Matthew’s rare use of “kingdom of God,” instead of the more familiar “kingdom of Heaven.”</a:t>
            </a:r>
          </a:p>
          <a:p>
            <a:pPr lvl="1"/>
            <a:r>
              <a:rPr lang="en-US" dirty="0"/>
              <a:t>Jesus uses His miracles to affirm the inauguration of the kingdom of God.</a:t>
            </a:r>
          </a:p>
          <a:p>
            <a:pPr lvl="2"/>
            <a:r>
              <a:rPr lang="en-US" dirty="0"/>
              <a:t>Jesus’s work inaugurated (began or introduced; </a:t>
            </a:r>
            <a:r>
              <a:rPr lang="en-US" i="1" dirty="0" err="1"/>
              <a:t>phthanō</a:t>
            </a:r>
            <a:r>
              <a:rPr lang="en-US" dirty="0"/>
              <a:t>, to arrive) the kingdom, which did not fully come into being until Pentecost.</a:t>
            </a:r>
          </a:p>
          <a:p>
            <a:pPr lvl="2"/>
            <a:r>
              <a:rPr lang="en-US" dirty="0"/>
              <a:t>The Pharisees needed to come to grips with the fact that the Messiah was among them, working signs to demonstrated that He was their Christ. They refused to acknowledge the arrival of the Messiah.</a:t>
            </a:r>
          </a:p>
        </p:txBody>
      </p:sp>
    </p:spTree>
    <p:extLst>
      <p:ext uri="{BB962C8B-B14F-4D97-AF65-F5344CB8AC3E}">
        <p14:creationId xmlns:p14="http://schemas.microsoft.com/office/powerpoint/2010/main" val="38888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40390-9CC6-A72B-D0B7-E4C0BDAB00CA}"/>
              </a:ext>
            </a:extLst>
          </p:cNvPr>
          <p:cNvSpPr>
            <a:spLocks noGrp="1"/>
          </p:cNvSpPr>
          <p:nvPr>
            <p:ph type="title"/>
          </p:nvPr>
        </p:nvSpPr>
        <p:spPr/>
        <p:txBody>
          <a:bodyPr/>
          <a:lstStyle/>
          <a:p>
            <a:r>
              <a:rPr lang="en-US" dirty="0"/>
              <a:t>Matthew 12:29</a:t>
            </a:r>
          </a:p>
        </p:txBody>
      </p:sp>
      <p:sp>
        <p:nvSpPr>
          <p:cNvPr id="3" name="Content Placeholder 2">
            <a:extLst>
              <a:ext uri="{FF2B5EF4-FFF2-40B4-BE49-F238E27FC236}">
                <a16:creationId xmlns:a16="http://schemas.microsoft.com/office/drawing/2014/main" id="{27D62165-F3CC-68D4-882B-03804D5F9515}"/>
              </a:ext>
            </a:extLst>
          </p:cNvPr>
          <p:cNvSpPr>
            <a:spLocks noGrp="1"/>
          </p:cNvSpPr>
          <p:nvPr>
            <p:ph idx="1"/>
          </p:nvPr>
        </p:nvSpPr>
        <p:spPr/>
        <p:txBody>
          <a:bodyPr/>
          <a:lstStyle/>
          <a:p>
            <a:r>
              <a:rPr lang="en-US" dirty="0">
                <a:latin typeface="Source Sans Pro Black" panose="020B0803030403020204" pitchFamily="34" charset="0"/>
              </a:rPr>
              <a:t>“Or how can one enter a strong man’s house and plunder his goods, unless he first binds the strong man? And then he will plunder his house.”</a:t>
            </a:r>
          </a:p>
          <a:p>
            <a:pPr lvl="1"/>
            <a:r>
              <a:rPr lang="en-US" dirty="0"/>
              <a:t>Who is the strong man? The one who binds the strong man?</a:t>
            </a:r>
          </a:p>
          <a:p>
            <a:pPr lvl="1"/>
            <a:r>
              <a:rPr lang="en-US" dirty="0"/>
              <a:t>What is this example teaching?</a:t>
            </a:r>
          </a:p>
          <a:p>
            <a:pPr lvl="1"/>
            <a:r>
              <a:rPr lang="en-US" dirty="0"/>
              <a:t>What do the exorcism show?</a:t>
            </a:r>
          </a:p>
          <a:p>
            <a:pPr lvl="1"/>
            <a:r>
              <a:rPr lang="en-US" dirty="0"/>
              <a:t>What should we learn from Jesus’s casting out demons?</a:t>
            </a:r>
          </a:p>
          <a:p>
            <a:endParaRPr lang="en-US" dirty="0"/>
          </a:p>
          <a:p>
            <a:endParaRPr lang="en-US" dirty="0"/>
          </a:p>
        </p:txBody>
      </p:sp>
    </p:spTree>
    <p:extLst>
      <p:ext uri="{BB962C8B-B14F-4D97-AF65-F5344CB8AC3E}">
        <p14:creationId xmlns:p14="http://schemas.microsoft.com/office/powerpoint/2010/main" val="83204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F1507-EDED-C902-0E81-66F3E40BB5FE}"/>
              </a:ext>
            </a:extLst>
          </p:cNvPr>
          <p:cNvSpPr>
            <a:spLocks noGrp="1"/>
          </p:cNvSpPr>
          <p:nvPr>
            <p:ph type="title"/>
          </p:nvPr>
        </p:nvSpPr>
        <p:spPr/>
        <p:txBody>
          <a:bodyPr/>
          <a:lstStyle/>
          <a:p>
            <a:r>
              <a:rPr lang="en-US" dirty="0"/>
              <a:t>Matthew 12:30</a:t>
            </a:r>
          </a:p>
        </p:txBody>
      </p:sp>
      <p:sp>
        <p:nvSpPr>
          <p:cNvPr id="3" name="Content Placeholder 2">
            <a:extLst>
              <a:ext uri="{FF2B5EF4-FFF2-40B4-BE49-F238E27FC236}">
                <a16:creationId xmlns:a16="http://schemas.microsoft.com/office/drawing/2014/main" id="{F57FC4AA-37CA-5027-DCF2-1B2C9A94761D}"/>
              </a:ext>
            </a:extLst>
          </p:cNvPr>
          <p:cNvSpPr>
            <a:spLocks noGrp="1"/>
          </p:cNvSpPr>
          <p:nvPr>
            <p:ph idx="1"/>
          </p:nvPr>
        </p:nvSpPr>
        <p:spPr/>
        <p:txBody>
          <a:bodyPr/>
          <a:lstStyle/>
          <a:p>
            <a:r>
              <a:rPr lang="en-US" dirty="0">
                <a:latin typeface="Source Sans Pro Black" panose="020B0803030403020204" pitchFamily="34" charset="0"/>
              </a:rPr>
              <a:t>“He who is not with Me is against Me, and he who does not gather with Me scatters abroad.”</a:t>
            </a:r>
          </a:p>
          <a:p>
            <a:pPr lvl="1"/>
            <a:r>
              <a:rPr lang="en-US" dirty="0"/>
              <a:t>In the conflict between the kingdom of God and the kingdom of Satan, neutrality is impossible.</a:t>
            </a:r>
          </a:p>
          <a:p>
            <a:pPr lvl="1"/>
            <a:r>
              <a:rPr lang="en-US" dirty="0">
                <a:latin typeface="Source Sans Pro Black" panose="020B0803030403020204" pitchFamily="34" charset="0"/>
              </a:rPr>
              <a:t>William Barclay: </a:t>
            </a:r>
            <a:r>
              <a:rPr lang="en-US" dirty="0"/>
              <a:t>“We may take this saying and apply it to ourselves and to the Church. </a:t>
            </a:r>
            <a:r>
              <a:rPr lang="en-US" i="1" dirty="0"/>
              <a:t>If our presence does not strengthen the Church, then our absence is weakening it</a:t>
            </a:r>
            <a:r>
              <a:rPr lang="en-US" dirty="0"/>
              <a:t>” (The Daily Study Bible: Matthew, 2:44).</a:t>
            </a:r>
          </a:p>
        </p:txBody>
      </p:sp>
    </p:spTree>
    <p:extLst>
      <p:ext uri="{BB962C8B-B14F-4D97-AF65-F5344CB8AC3E}">
        <p14:creationId xmlns:p14="http://schemas.microsoft.com/office/powerpoint/2010/main" val="336083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EA3C1-B69B-1500-BEEC-D15EB3F1D89A}"/>
              </a:ext>
            </a:extLst>
          </p:cNvPr>
          <p:cNvSpPr>
            <a:spLocks noGrp="1"/>
          </p:cNvSpPr>
          <p:nvPr>
            <p:ph type="title"/>
          </p:nvPr>
        </p:nvSpPr>
        <p:spPr/>
        <p:txBody>
          <a:bodyPr/>
          <a:lstStyle/>
          <a:p>
            <a:r>
              <a:rPr lang="en-US" dirty="0"/>
              <a:t>Matthew 12:31</a:t>
            </a:r>
          </a:p>
        </p:txBody>
      </p:sp>
      <p:sp>
        <p:nvSpPr>
          <p:cNvPr id="3" name="Content Placeholder 2">
            <a:extLst>
              <a:ext uri="{FF2B5EF4-FFF2-40B4-BE49-F238E27FC236}">
                <a16:creationId xmlns:a16="http://schemas.microsoft.com/office/drawing/2014/main" id="{35EF1495-883D-28EA-02EB-C516B66B81CC}"/>
              </a:ext>
            </a:extLst>
          </p:cNvPr>
          <p:cNvSpPr>
            <a:spLocks noGrp="1"/>
          </p:cNvSpPr>
          <p:nvPr>
            <p:ph idx="1"/>
          </p:nvPr>
        </p:nvSpPr>
        <p:spPr/>
        <p:txBody>
          <a:bodyPr>
            <a:normAutofit lnSpcReduction="10000"/>
          </a:bodyPr>
          <a:lstStyle/>
          <a:p>
            <a:r>
              <a:rPr lang="en-US" dirty="0">
                <a:latin typeface="Source Sans Pro Black" panose="020B0803030403020204" pitchFamily="34" charset="0"/>
              </a:rPr>
              <a:t>“Therefore I say to you, every sin and blasphemy will be forgiven men, but the blasphemy against the Spirit will not be forgiven men.”</a:t>
            </a:r>
          </a:p>
          <a:p>
            <a:pPr lvl="1"/>
            <a:r>
              <a:rPr lang="en-US" dirty="0">
                <a:latin typeface="Source Sans Pro Black" panose="020B0803030403020204" pitchFamily="34" charset="0"/>
              </a:rPr>
              <a:t>Therefore</a:t>
            </a:r>
            <a:r>
              <a:rPr lang="en-US" dirty="0"/>
              <a:t> (</a:t>
            </a:r>
            <a:r>
              <a:rPr lang="en-US" i="1" dirty="0" err="1"/>
              <a:t>dia</a:t>
            </a:r>
            <a:r>
              <a:rPr lang="en-US" i="1" dirty="0"/>
              <a:t> </a:t>
            </a:r>
            <a:r>
              <a:rPr lang="en-US" i="1" dirty="0" err="1"/>
              <a:t>touto</a:t>
            </a:r>
            <a:r>
              <a:rPr lang="en-US" dirty="0"/>
              <a:t>) ties this statement to the preceding events.</a:t>
            </a:r>
          </a:p>
          <a:p>
            <a:pPr lvl="1"/>
            <a:r>
              <a:rPr lang="en-US" dirty="0">
                <a:latin typeface="Source Sans Pro Black" panose="020B0803030403020204" pitchFamily="34" charset="0"/>
              </a:rPr>
              <a:t>Blasphemy</a:t>
            </a:r>
            <a:r>
              <a:rPr lang="en-US" dirty="0"/>
              <a:t> (</a:t>
            </a:r>
            <a:r>
              <a:rPr lang="en-US" i="1" dirty="0" err="1"/>
              <a:t>blasphēmia</a:t>
            </a:r>
            <a:r>
              <a:rPr lang="en-US" dirty="0"/>
              <a:t>): “speech that denigrates or defames, </a:t>
            </a:r>
            <a:r>
              <a:rPr lang="en-US" i="1" dirty="0"/>
              <a:t>reviling, denigration, disrespect, slander</a:t>
            </a:r>
            <a:r>
              <a:rPr lang="en-US" dirty="0"/>
              <a:t>” (BDAG, 178). The verb form explains blaspheming deity: “</a:t>
            </a:r>
            <a:r>
              <a:rPr lang="en-US" i="1" dirty="0"/>
              <a:t>slander, revile, defame, speak irreverently/impiously/ disrespectfully of or about.</a:t>
            </a:r>
            <a:r>
              <a:rPr lang="en-US" dirty="0"/>
              <a:t>”</a:t>
            </a:r>
          </a:p>
          <a:p>
            <a:pPr lvl="1"/>
            <a:r>
              <a:rPr lang="en-US" dirty="0"/>
              <a:t>Any sin can be forgiven on the conditions spelled out in the gospel: “But if we walk in the light as He is in the light, we have fellowship with one another, and the blood of Jesus Christ His Son cleanses us </a:t>
            </a:r>
            <a:r>
              <a:rPr lang="en-US" dirty="0">
                <a:latin typeface="Source Sans Pro Black" panose="020B0803030403020204" pitchFamily="34" charset="0"/>
              </a:rPr>
              <a:t>from all sin</a:t>
            </a:r>
            <a:r>
              <a:rPr lang="en-US" dirty="0"/>
              <a:t>” (1 John 1:7).</a:t>
            </a:r>
          </a:p>
          <a:p>
            <a:endParaRPr lang="en-US" dirty="0"/>
          </a:p>
          <a:p>
            <a:endParaRPr lang="en-US" dirty="0"/>
          </a:p>
        </p:txBody>
      </p:sp>
    </p:spTree>
    <p:extLst>
      <p:ext uri="{BB962C8B-B14F-4D97-AF65-F5344CB8AC3E}">
        <p14:creationId xmlns:p14="http://schemas.microsoft.com/office/powerpoint/2010/main" val="73304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05B31-74BA-32D6-1618-9C90EF84EB2C}"/>
              </a:ext>
            </a:extLst>
          </p:cNvPr>
          <p:cNvSpPr>
            <a:spLocks noGrp="1"/>
          </p:cNvSpPr>
          <p:nvPr>
            <p:ph type="title"/>
          </p:nvPr>
        </p:nvSpPr>
        <p:spPr/>
        <p:txBody>
          <a:bodyPr/>
          <a:lstStyle/>
          <a:p>
            <a:r>
              <a:rPr lang="en-US" dirty="0"/>
              <a:t>Blasphemy Against the Spirit</a:t>
            </a:r>
          </a:p>
        </p:txBody>
      </p:sp>
      <p:sp>
        <p:nvSpPr>
          <p:cNvPr id="3" name="Content Placeholder 2">
            <a:extLst>
              <a:ext uri="{FF2B5EF4-FFF2-40B4-BE49-F238E27FC236}">
                <a16:creationId xmlns:a16="http://schemas.microsoft.com/office/drawing/2014/main" id="{77DEF241-93F5-C9F2-6480-DAD381716636}"/>
              </a:ext>
            </a:extLst>
          </p:cNvPr>
          <p:cNvSpPr>
            <a:spLocks noGrp="1"/>
          </p:cNvSpPr>
          <p:nvPr>
            <p:ph idx="1"/>
          </p:nvPr>
        </p:nvSpPr>
        <p:spPr/>
        <p:txBody>
          <a:bodyPr/>
          <a:lstStyle/>
          <a:p>
            <a:r>
              <a:rPr lang="en-US" dirty="0"/>
              <a:t>The passage illustrates what blasphemy against the Spirit is: it is a deliberate refusal to acknowledge God’s power.</a:t>
            </a:r>
          </a:p>
          <a:p>
            <a:pPr lvl="1"/>
            <a:r>
              <a:rPr lang="en-US" dirty="0"/>
              <a:t>Cf. Isaiah 5:20—“Woe to those who call evil good, and good evil; Who put darkness for light, and light for darkness; Who put bitter for sweet, and sweet for bitter!”</a:t>
            </a:r>
          </a:p>
          <a:p>
            <a:pPr lvl="1"/>
            <a:r>
              <a:rPr lang="en-US" dirty="0"/>
              <a:t>The Pharisees saw the miraculous works that Jesus was doing and attributed them to Jesus working through Satan.</a:t>
            </a:r>
          </a:p>
          <a:p>
            <a:pPr lvl="1"/>
            <a:r>
              <a:rPr lang="en-US" dirty="0"/>
              <a:t>Theirs was a flagrant, willful, and persistent rejection of God and His commands as revealed by Jesus.</a:t>
            </a:r>
          </a:p>
          <a:p>
            <a:pPr lvl="1"/>
            <a:r>
              <a:rPr lang="en-US" dirty="0"/>
              <a:t>The point is that those who refuse heaven’s call, rejecting what God has revealed in the gospel and calling it evil, cannot access God’s forgiveness.</a:t>
            </a:r>
          </a:p>
        </p:txBody>
      </p:sp>
    </p:spTree>
    <p:extLst>
      <p:ext uri="{BB962C8B-B14F-4D97-AF65-F5344CB8AC3E}">
        <p14:creationId xmlns:p14="http://schemas.microsoft.com/office/powerpoint/2010/main" val="127879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AC9CA-A5EA-DE7B-1B16-B5594B6D067F}"/>
              </a:ext>
            </a:extLst>
          </p:cNvPr>
          <p:cNvSpPr>
            <a:spLocks noGrp="1"/>
          </p:cNvSpPr>
          <p:nvPr>
            <p:ph type="title"/>
          </p:nvPr>
        </p:nvSpPr>
        <p:spPr/>
        <p:txBody>
          <a:bodyPr/>
          <a:lstStyle/>
          <a:p>
            <a:r>
              <a:rPr lang="en-US" dirty="0"/>
              <a:t>Blasphemy Against the Holy Spirit</a:t>
            </a:r>
          </a:p>
        </p:txBody>
      </p:sp>
      <p:sp>
        <p:nvSpPr>
          <p:cNvPr id="3" name="Content Placeholder 2">
            <a:extLst>
              <a:ext uri="{FF2B5EF4-FFF2-40B4-BE49-F238E27FC236}">
                <a16:creationId xmlns:a16="http://schemas.microsoft.com/office/drawing/2014/main" id="{E86E4942-D03D-AD58-044A-1005913F8449}"/>
              </a:ext>
            </a:extLst>
          </p:cNvPr>
          <p:cNvSpPr>
            <a:spLocks noGrp="1"/>
          </p:cNvSpPr>
          <p:nvPr>
            <p:ph idx="1"/>
          </p:nvPr>
        </p:nvSpPr>
        <p:spPr/>
        <p:txBody>
          <a:bodyPr/>
          <a:lstStyle/>
          <a:p>
            <a:r>
              <a:rPr lang="en-US" dirty="0"/>
              <a:t>“Come to Me, all you who labor and are heavy laden, and I will give you rest. Take My yoke upon you and learn from Me, for I am gentle and lowly in heart, and you will find rest for your souls. For My yoke is easy and My burden is light” (Matt. 11:28-30).</a:t>
            </a:r>
          </a:p>
          <a:p>
            <a:pPr lvl="1"/>
            <a:r>
              <a:rPr lang="en-US" dirty="0"/>
              <a:t>Forgiveness is available for everyone.</a:t>
            </a:r>
          </a:p>
          <a:p>
            <a:r>
              <a:rPr lang="en-US" dirty="0"/>
              <a:t>The Pharisees rejected the light of the gospel, calling Jesus’s healing of the demon possessed man a miracle done by the power of Satan. </a:t>
            </a:r>
            <a:r>
              <a:rPr lang="en-US" dirty="0">
                <a:latin typeface="Source Sans Pro Black" panose="020B0803030403020204" pitchFamily="34" charset="0"/>
              </a:rPr>
              <a:t>By so doing, they rejected the only means God has provided for man’s forgiveness and salvation! </a:t>
            </a:r>
          </a:p>
          <a:p>
            <a:endParaRPr lang="en-US" dirty="0"/>
          </a:p>
          <a:p>
            <a:endParaRPr lang="en-US" dirty="0"/>
          </a:p>
        </p:txBody>
      </p:sp>
    </p:spTree>
    <p:extLst>
      <p:ext uri="{BB962C8B-B14F-4D97-AF65-F5344CB8AC3E}">
        <p14:creationId xmlns:p14="http://schemas.microsoft.com/office/powerpoint/2010/main" val="217717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3DF4-4BBA-807F-611F-93EF989C3290}"/>
              </a:ext>
            </a:extLst>
          </p:cNvPr>
          <p:cNvSpPr>
            <a:spLocks noGrp="1"/>
          </p:cNvSpPr>
          <p:nvPr>
            <p:ph type="title"/>
          </p:nvPr>
        </p:nvSpPr>
        <p:spPr/>
        <p:txBody>
          <a:bodyPr/>
          <a:lstStyle/>
          <a:p>
            <a:r>
              <a:rPr lang="en-US" dirty="0"/>
              <a:t>John </a:t>
            </a:r>
            <a:r>
              <a:rPr lang="en-US" dirty="0" err="1"/>
              <a:t>Nolland</a:t>
            </a:r>
            <a:endParaRPr lang="en-US" dirty="0"/>
          </a:p>
        </p:txBody>
      </p:sp>
      <p:sp>
        <p:nvSpPr>
          <p:cNvPr id="3" name="Content Placeholder 2">
            <a:extLst>
              <a:ext uri="{FF2B5EF4-FFF2-40B4-BE49-F238E27FC236}">
                <a16:creationId xmlns:a16="http://schemas.microsoft.com/office/drawing/2014/main" id="{C5E01356-3CEC-FE51-446D-51928456F0EB}"/>
              </a:ext>
            </a:extLst>
          </p:cNvPr>
          <p:cNvSpPr>
            <a:spLocks noGrp="1"/>
          </p:cNvSpPr>
          <p:nvPr>
            <p:ph idx="1"/>
          </p:nvPr>
        </p:nvSpPr>
        <p:spPr>
          <a:xfrm>
            <a:off x="838200" y="1825625"/>
            <a:ext cx="10515600" cy="4667250"/>
          </a:xfrm>
        </p:spPr>
        <p:txBody>
          <a:bodyPr>
            <a:normAutofit lnSpcReduction="10000"/>
          </a:bodyPr>
          <a:lstStyle/>
          <a:p>
            <a:r>
              <a:rPr lang="en-US" dirty="0"/>
              <a:t>“Presumably what makes the blasphemy of attributing to </a:t>
            </a:r>
            <a:r>
              <a:rPr lang="en-US" dirty="0" err="1"/>
              <a:t>Beezeboul</a:t>
            </a:r>
            <a:r>
              <a:rPr lang="en-US" dirty="0"/>
              <a:t> the work of the Spirit in Jesus unforgivable is that </a:t>
            </a:r>
            <a:r>
              <a:rPr lang="en-US" dirty="0">
                <a:latin typeface="Source Sans Pro Black" panose="020B0803030403020204" pitchFamily="34" charset="0"/>
              </a:rPr>
              <a:t>it excludes people from participating in what God is doing in Jesus, and thus from the ‘forgiveness project’. </a:t>
            </a:r>
            <a:r>
              <a:rPr lang="en-US" dirty="0"/>
              <a:t>No doubt such blasphemy remains unforgivable only as long as it is sustained. It too may be repented of” (</a:t>
            </a:r>
            <a:r>
              <a:rPr lang="en-US" i="1" dirty="0"/>
              <a:t>The Gospel of Matthew</a:t>
            </a:r>
            <a:r>
              <a:rPr lang="en-US" dirty="0"/>
              <a:t>: </a:t>
            </a:r>
            <a:r>
              <a:rPr lang="en-US" i="1" dirty="0"/>
              <a:t>A Commentary on the Greek Text</a:t>
            </a:r>
            <a:r>
              <a:rPr lang="en-US" dirty="0"/>
              <a:t>, New International Greek Testament, 505).</a:t>
            </a:r>
          </a:p>
          <a:p>
            <a:pPr lvl="1"/>
            <a:r>
              <a:rPr lang="en-US" dirty="0"/>
              <a:t>Think about the conversion of Saul, who at first thought Christianity was a heresy, but saw the evidence of the deity of Jesus and was converted.</a:t>
            </a:r>
          </a:p>
          <a:p>
            <a:pPr lvl="1"/>
            <a:r>
              <a:rPr lang="en-US" dirty="0"/>
              <a:t>“And I thank Christ Jesus our Lord who has enabled me, because He counted me faithful, putting me into the ministry, </a:t>
            </a:r>
            <a:r>
              <a:rPr lang="en-US" dirty="0">
                <a:latin typeface="Source Sans Pro Black" panose="020B0803030403020204" pitchFamily="34" charset="0"/>
              </a:rPr>
              <a:t>although I was formerly a blasphemer</a:t>
            </a:r>
            <a:r>
              <a:rPr lang="en-US" dirty="0"/>
              <a:t>, a persecutor, and an insolent man; but I obtained mercy because I did it ignorantly in unbelief” (1 Tim. 1:12-13).</a:t>
            </a:r>
          </a:p>
        </p:txBody>
      </p:sp>
    </p:spTree>
    <p:extLst>
      <p:ext uri="{BB962C8B-B14F-4D97-AF65-F5344CB8AC3E}">
        <p14:creationId xmlns:p14="http://schemas.microsoft.com/office/powerpoint/2010/main" val="205771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7179F-DD8E-1D54-0ADD-9D9B60CFBDE5}"/>
              </a:ext>
            </a:extLst>
          </p:cNvPr>
          <p:cNvSpPr>
            <a:spLocks noGrp="1"/>
          </p:cNvSpPr>
          <p:nvPr>
            <p:ph type="title"/>
          </p:nvPr>
        </p:nvSpPr>
        <p:spPr/>
        <p:txBody>
          <a:bodyPr/>
          <a:lstStyle/>
          <a:p>
            <a:r>
              <a:rPr lang="en-US" dirty="0"/>
              <a:t>Matthew 12:32</a:t>
            </a:r>
          </a:p>
        </p:txBody>
      </p:sp>
      <p:sp>
        <p:nvSpPr>
          <p:cNvPr id="3" name="Content Placeholder 2">
            <a:extLst>
              <a:ext uri="{FF2B5EF4-FFF2-40B4-BE49-F238E27FC236}">
                <a16:creationId xmlns:a16="http://schemas.microsoft.com/office/drawing/2014/main" id="{A6342F78-3063-41C2-010E-5AF750E3BF35}"/>
              </a:ext>
            </a:extLst>
          </p:cNvPr>
          <p:cNvSpPr>
            <a:spLocks noGrp="1"/>
          </p:cNvSpPr>
          <p:nvPr>
            <p:ph idx="1"/>
          </p:nvPr>
        </p:nvSpPr>
        <p:spPr/>
        <p:txBody>
          <a:bodyPr>
            <a:normAutofit fontScale="92500"/>
          </a:bodyPr>
          <a:lstStyle/>
          <a:p>
            <a:r>
              <a:rPr lang="en-US" dirty="0">
                <a:latin typeface="Source Sans Pro Black" panose="020B0803030403020204" pitchFamily="34" charset="0"/>
              </a:rPr>
              <a:t>“Anyone who speaks a word against the Son of Man, it will be forgiven him; but whoever speaks against the Holy Spirit, it will not be forgiven him, either in this age or in the age to come.”</a:t>
            </a:r>
          </a:p>
          <a:p>
            <a:pPr lvl="1"/>
            <a:r>
              <a:rPr lang="en-US" dirty="0"/>
              <a:t>Have you experienced someone fearful that he had committed the unforgiveable sin?</a:t>
            </a:r>
          </a:p>
          <a:p>
            <a:pPr lvl="1"/>
            <a:r>
              <a:rPr lang="en-US" dirty="0"/>
              <a:t>“For it is impossible for those who were once enlightened, and have tasted the heavenly gift, and have become partakers of the Holy Spirit, and have tasted the good word of God and the powers of the age to come, if they fall away, to renew them again to repentance, since they crucify again for themselves the Son of God, and put Him to an open shame” (Heb. 6:4-6).</a:t>
            </a:r>
          </a:p>
          <a:p>
            <a:pPr lvl="2"/>
            <a:r>
              <a:rPr lang="en-US" dirty="0"/>
              <a:t>What makes this sin unforgiveable?</a:t>
            </a:r>
          </a:p>
          <a:p>
            <a:pPr lvl="1"/>
            <a:r>
              <a:rPr lang="en-US" dirty="0"/>
              <a:t>What is meant by “this age” and “the age to come”?</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08115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7F78-A5FA-479C-5E9C-9EC5D612281D}"/>
              </a:ext>
            </a:extLst>
          </p:cNvPr>
          <p:cNvSpPr>
            <a:spLocks noGrp="1"/>
          </p:cNvSpPr>
          <p:nvPr>
            <p:ph type="title"/>
          </p:nvPr>
        </p:nvSpPr>
        <p:spPr/>
        <p:txBody>
          <a:bodyPr/>
          <a:lstStyle/>
          <a:p>
            <a:r>
              <a:rPr lang="en-US" dirty="0"/>
              <a:t>Matthew 12:33-35</a:t>
            </a:r>
          </a:p>
        </p:txBody>
      </p:sp>
      <p:sp>
        <p:nvSpPr>
          <p:cNvPr id="3" name="Content Placeholder 2">
            <a:extLst>
              <a:ext uri="{FF2B5EF4-FFF2-40B4-BE49-F238E27FC236}">
                <a16:creationId xmlns:a16="http://schemas.microsoft.com/office/drawing/2014/main" id="{E84B59BA-4C28-8A49-E59E-8FF8D86AE812}"/>
              </a:ext>
            </a:extLst>
          </p:cNvPr>
          <p:cNvSpPr>
            <a:spLocks noGrp="1"/>
          </p:cNvSpPr>
          <p:nvPr>
            <p:ph idx="1"/>
          </p:nvPr>
        </p:nvSpPr>
        <p:spPr/>
        <p:txBody>
          <a:bodyPr>
            <a:normAutofit lnSpcReduction="10000"/>
          </a:bodyPr>
          <a:lstStyle/>
          <a:p>
            <a:r>
              <a:rPr lang="en-US" dirty="0">
                <a:latin typeface="Source Sans Pro Black" panose="020B0803030403020204" pitchFamily="34" charset="0"/>
              </a:rPr>
              <a:t>“Either make the tree good and its fruit good, or else make the tree bad and its fruit bad; for a tree is known by its fruit. Brood of vipers! How can you, being evil, speak good things? For out of the abundance of the heart the mouth speaks. A good man out of the good treasure of his heart brings forth good things, and an evil man out of the evil treasure brings forth evil things.”</a:t>
            </a:r>
          </a:p>
          <a:p>
            <a:pPr lvl="1"/>
            <a:r>
              <a:rPr lang="en-US" dirty="0"/>
              <a:t>Compare Matthew 7:16-20.</a:t>
            </a:r>
          </a:p>
          <a:p>
            <a:pPr lvl="1"/>
            <a:r>
              <a:rPr lang="en-US" dirty="0"/>
              <a:t>What is the point of these verses? Are they proverbs (general truths) or aimed at the audience to whom Jesus is speaking?</a:t>
            </a:r>
          </a:p>
          <a:p>
            <a:pPr lvl="1"/>
            <a:r>
              <a:rPr lang="en-US" dirty="0"/>
              <a:t>Who are intended by the bad tree/fruit, “brood of vipers,” and evil man?</a:t>
            </a:r>
          </a:p>
          <a:p>
            <a:pPr lvl="1"/>
            <a:r>
              <a:rPr lang="en-US" dirty="0"/>
              <a:t>What does Jesus say about the connection of the heart and the mouth?</a:t>
            </a:r>
          </a:p>
          <a:p>
            <a:endParaRPr lang="en-US" dirty="0"/>
          </a:p>
        </p:txBody>
      </p:sp>
    </p:spTree>
    <p:extLst>
      <p:ext uri="{BB962C8B-B14F-4D97-AF65-F5344CB8AC3E}">
        <p14:creationId xmlns:p14="http://schemas.microsoft.com/office/powerpoint/2010/main" val="202929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049FA-E416-379D-1C7B-929EC5547BFC}"/>
              </a:ext>
            </a:extLst>
          </p:cNvPr>
          <p:cNvSpPr>
            <a:spLocks noGrp="1"/>
          </p:cNvSpPr>
          <p:nvPr>
            <p:ph type="title"/>
          </p:nvPr>
        </p:nvSpPr>
        <p:spPr/>
        <p:txBody>
          <a:bodyPr/>
          <a:lstStyle/>
          <a:p>
            <a:r>
              <a:rPr lang="en-US" dirty="0"/>
              <a:t>Matthew 12:36</a:t>
            </a:r>
          </a:p>
        </p:txBody>
      </p:sp>
      <p:sp>
        <p:nvSpPr>
          <p:cNvPr id="3" name="Content Placeholder 2">
            <a:extLst>
              <a:ext uri="{FF2B5EF4-FFF2-40B4-BE49-F238E27FC236}">
                <a16:creationId xmlns:a16="http://schemas.microsoft.com/office/drawing/2014/main" id="{96597CCF-3CBC-3F37-B948-019C8AB2C5FE}"/>
              </a:ext>
            </a:extLst>
          </p:cNvPr>
          <p:cNvSpPr>
            <a:spLocks noGrp="1"/>
          </p:cNvSpPr>
          <p:nvPr>
            <p:ph idx="1"/>
          </p:nvPr>
        </p:nvSpPr>
        <p:spPr/>
        <p:txBody>
          <a:bodyPr>
            <a:normAutofit fontScale="92500"/>
          </a:bodyPr>
          <a:lstStyle/>
          <a:p>
            <a:r>
              <a:rPr lang="en-US" dirty="0">
                <a:latin typeface="Source Sans Pro Black" panose="020B0803030403020204" pitchFamily="34" charset="0"/>
              </a:rPr>
              <a:t>“But I say to you that for every idle word men may speak, they will give account of it in the day of judgment.”</a:t>
            </a:r>
          </a:p>
          <a:p>
            <a:pPr lvl="1"/>
            <a:r>
              <a:rPr lang="en-US" dirty="0">
                <a:latin typeface="Source Sans Pro Black" panose="020B0803030403020204" pitchFamily="34" charset="0"/>
              </a:rPr>
              <a:t>Idle</a:t>
            </a:r>
            <a:r>
              <a:rPr lang="en-US" dirty="0"/>
              <a:t> (</a:t>
            </a:r>
            <a:r>
              <a:rPr lang="en-US" i="1" dirty="0" err="1"/>
              <a:t>argos</a:t>
            </a:r>
            <a:r>
              <a:rPr lang="en-US" dirty="0"/>
              <a:t>): the word is used of one who is unemployed, idle, or lazy. It is defined as “pertaining to being unproductive, </a:t>
            </a:r>
            <a:r>
              <a:rPr lang="en-US" i="1" dirty="0"/>
              <a:t>useless, worthless.</a:t>
            </a:r>
            <a:r>
              <a:rPr lang="en-US" dirty="0"/>
              <a:t>” With specific reference to this verse, an idle world is “a careless utterance which, because of its worthlessness, had better been left unspoken” (BDAG, 128).</a:t>
            </a:r>
          </a:p>
          <a:p>
            <a:pPr lvl="1"/>
            <a:r>
              <a:rPr lang="en-US" dirty="0">
                <a:latin typeface="Source Sans Pro Black" panose="020B0803030403020204" pitchFamily="34" charset="0"/>
              </a:rPr>
              <a:t>R. T. France: </a:t>
            </a:r>
            <a:r>
              <a:rPr lang="en-US" dirty="0"/>
              <a:t>“. . . the point is that what might appear an idle quip, and therefore quite innocuous, may, because of what it reveals about the person who says it, be the basis for a severe condemnation” (</a:t>
            </a:r>
            <a:r>
              <a:rPr lang="en-US" i="1" dirty="0"/>
              <a:t>Matthew: An Introduction and Commentary</a:t>
            </a:r>
            <a:r>
              <a:rPr lang="en-US" dirty="0"/>
              <a:t>, 215).</a:t>
            </a:r>
          </a:p>
          <a:p>
            <a:pPr lvl="1"/>
            <a:r>
              <a:rPr lang="en-US" dirty="0"/>
              <a:t>In the context, the Pharisees’ charge that Jesus worked miracles by the power of </a:t>
            </a:r>
            <a:r>
              <a:rPr lang="en-US" dirty="0" err="1"/>
              <a:t>Beelzebul</a:t>
            </a:r>
            <a:r>
              <a:rPr lang="en-US" dirty="0"/>
              <a:t> is what is intended. It may have been a half-thought out answer to what they witnessed, but it exposed their heart.</a:t>
            </a:r>
          </a:p>
          <a:p>
            <a:endParaRPr lang="en-US" dirty="0"/>
          </a:p>
        </p:txBody>
      </p:sp>
    </p:spTree>
    <p:extLst>
      <p:ext uri="{BB962C8B-B14F-4D97-AF65-F5344CB8AC3E}">
        <p14:creationId xmlns:p14="http://schemas.microsoft.com/office/powerpoint/2010/main" val="242844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Komentarz do Ewangelii, 15 lipca 2022">
            <a:extLst>
              <a:ext uri="{FF2B5EF4-FFF2-40B4-BE49-F238E27FC236}">
                <a16:creationId xmlns:a16="http://schemas.microsoft.com/office/drawing/2014/main" id="{044526DD-C98F-391F-2822-BAFA5CD0D9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631" b="3115"/>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2830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7D321-C324-0136-AB19-360309B42635}"/>
              </a:ext>
            </a:extLst>
          </p:cNvPr>
          <p:cNvSpPr>
            <a:spLocks noGrp="1"/>
          </p:cNvSpPr>
          <p:nvPr>
            <p:ph type="title"/>
          </p:nvPr>
        </p:nvSpPr>
        <p:spPr/>
        <p:txBody>
          <a:bodyPr/>
          <a:lstStyle/>
          <a:p>
            <a:r>
              <a:rPr lang="en-US" dirty="0"/>
              <a:t>Matthew 12:37</a:t>
            </a:r>
          </a:p>
        </p:txBody>
      </p:sp>
      <p:sp>
        <p:nvSpPr>
          <p:cNvPr id="3" name="Content Placeholder 2">
            <a:extLst>
              <a:ext uri="{FF2B5EF4-FFF2-40B4-BE49-F238E27FC236}">
                <a16:creationId xmlns:a16="http://schemas.microsoft.com/office/drawing/2014/main" id="{D5F9C251-AADB-8520-5691-E85A0088EFE5}"/>
              </a:ext>
            </a:extLst>
          </p:cNvPr>
          <p:cNvSpPr>
            <a:spLocks noGrp="1"/>
          </p:cNvSpPr>
          <p:nvPr>
            <p:ph idx="1"/>
          </p:nvPr>
        </p:nvSpPr>
        <p:spPr/>
        <p:txBody>
          <a:bodyPr/>
          <a:lstStyle/>
          <a:p>
            <a:r>
              <a:rPr lang="en-US" dirty="0">
                <a:latin typeface="Source Sans Pro Black" panose="020B0803030403020204" pitchFamily="34" charset="0"/>
              </a:rPr>
              <a:t>“For by your words you will be justified, and by your words you will be condemned.”</a:t>
            </a:r>
          </a:p>
          <a:p>
            <a:pPr lvl="1"/>
            <a:r>
              <a:rPr lang="en-US" dirty="0"/>
              <a:t>This statement emphasizes that you and I will be held accountable for the words that we speak. </a:t>
            </a:r>
          </a:p>
          <a:p>
            <a:pPr lvl="1"/>
            <a:r>
              <a:rPr lang="en-US" dirty="0"/>
              <a:t>Think of sins we commit with the tongue: gossip, lying, false witnessing, cursing men and God, filthy speech, etc. Indeed, the tongue tells who we are (cf. James 3:1-12).</a:t>
            </a:r>
          </a:p>
        </p:txBody>
      </p:sp>
    </p:spTree>
    <p:extLst>
      <p:ext uri="{BB962C8B-B14F-4D97-AF65-F5344CB8AC3E}">
        <p14:creationId xmlns:p14="http://schemas.microsoft.com/office/powerpoint/2010/main" val="5645573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E064-5E18-2774-C94D-CE1BBED06FC1}"/>
              </a:ext>
            </a:extLst>
          </p:cNvPr>
          <p:cNvSpPr>
            <a:spLocks noGrp="1"/>
          </p:cNvSpPr>
          <p:nvPr>
            <p:ph type="title"/>
          </p:nvPr>
        </p:nvSpPr>
        <p:spPr/>
        <p:txBody>
          <a:bodyPr/>
          <a:lstStyle/>
          <a:p>
            <a:r>
              <a:rPr lang="en-US" dirty="0"/>
              <a:t>Request for a Sign (12:38-45)</a:t>
            </a:r>
          </a:p>
        </p:txBody>
      </p:sp>
      <p:sp>
        <p:nvSpPr>
          <p:cNvPr id="3" name="Content Placeholder 2">
            <a:extLst>
              <a:ext uri="{FF2B5EF4-FFF2-40B4-BE49-F238E27FC236}">
                <a16:creationId xmlns:a16="http://schemas.microsoft.com/office/drawing/2014/main" id="{D3B1AD03-6402-0B6B-DCB8-C1274420DFC2}"/>
              </a:ext>
            </a:extLst>
          </p:cNvPr>
          <p:cNvSpPr>
            <a:spLocks noGrp="1"/>
          </p:cNvSpPr>
          <p:nvPr>
            <p:ph idx="1"/>
          </p:nvPr>
        </p:nvSpPr>
        <p:spPr/>
        <p:txBody>
          <a:bodyPr>
            <a:normAutofit fontScale="85000" lnSpcReduction="20000"/>
          </a:bodyPr>
          <a:lstStyle/>
          <a:p>
            <a:pPr marL="0" indent="0">
              <a:buNone/>
            </a:pPr>
            <a:r>
              <a:rPr lang="en-US" dirty="0"/>
              <a:t>“Then some of the scribes and Pharisees answered, saying, ‘Teacher, we want to see a sign from You.’ But He answered and said to them, ‘An evil and adulterous generation seeks after a sign, and no sign will be given to it except the sign of the prophet Jonah. For as Jonah was three days and three nights in the belly of the great fish, so will the Son of Man be three days and three nights in the heart of the earth. The men of Nineveh will rise up in the judgment with this generation and condemn it, because they repented at the preaching of Jonah; and indeed a greater than Jonah is here. The queen of the South will rise up in the judgment with this generation and condemn it, for she came from the ends of the earth to hear the wisdom of Solomon; and indeed a greater than Solomon is here. When an unclean spirit goes out of a man, he goes through dry places, seeking rest, and finds none. Then he says, “I will return to my house from which I came.” And when he comes, he finds it empty, swept, and put in order. Then he goes and takes with him seven other spirits more wicked than himself, and they enter and dwell there; and the last state of that man is worse than the first. So shall it also be with this wicked generation.’”</a:t>
            </a:r>
          </a:p>
        </p:txBody>
      </p:sp>
    </p:spTree>
    <p:extLst>
      <p:ext uri="{BB962C8B-B14F-4D97-AF65-F5344CB8AC3E}">
        <p14:creationId xmlns:p14="http://schemas.microsoft.com/office/powerpoint/2010/main" val="48652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6E05A-DE34-B3A8-3C46-FBFA1F93DA38}"/>
              </a:ext>
            </a:extLst>
          </p:cNvPr>
          <p:cNvSpPr>
            <a:spLocks noGrp="1"/>
          </p:cNvSpPr>
          <p:nvPr>
            <p:ph type="title"/>
          </p:nvPr>
        </p:nvSpPr>
        <p:spPr/>
        <p:txBody>
          <a:bodyPr/>
          <a:lstStyle/>
          <a:p>
            <a:r>
              <a:rPr lang="en-US" dirty="0"/>
              <a:t>Sabbath Regulations</a:t>
            </a:r>
          </a:p>
        </p:txBody>
      </p:sp>
      <p:sp>
        <p:nvSpPr>
          <p:cNvPr id="3" name="Content Placeholder 2">
            <a:extLst>
              <a:ext uri="{FF2B5EF4-FFF2-40B4-BE49-F238E27FC236}">
                <a16:creationId xmlns:a16="http://schemas.microsoft.com/office/drawing/2014/main" id="{73AE7E75-6D64-8D22-4C1D-FE840136C78F}"/>
              </a:ext>
            </a:extLst>
          </p:cNvPr>
          <p:cNvSpPr>
            <a:spLocks noGrp="1"/>
          </p:cNvSpPr>
          <p:nvPr>
            <p:ph idx="1"/>
          </p:nvPr>
        </p:nvSpPr>
        <p:spPr/>
        <p:txBody>
          <a:bodyPr/>
          <a:lstStyle/>
          <a:p>
            <a:r>
              <a:rPr lang="en-US" dirty="0"/>
              <a:t>During the intertestamental period, the Jews developed oral laws that began to be as binding as the Torah. Both the </a:t>
            </a:r>
            <a:r>
              <a:rPr lang="en-US" i="1" dirty="0"/>
              <a:t>Mishnah</a:t>
            </a:r>
            <a:r>
              <a:rPr lang="en-US" dirty="0"/>
              <a:t> and </a:t>
            </a:r>
            <a:r>
              <a:rPr lang="en-US" i="1" dirty="0"/>
              <a:t>Talmud</a:t>
            </a:r>
            <a:r>
              <a:rPr lang="en-US" dirty="0"/>
              <a:t> have extensive sections entitled </a:t>
            </a:r>
            <a:r>
              <a:rPr lang="en-US" i="1" dirty="0"/>
              <a:t>Shabbat, </a:t>
            </a:r>
            <a:r>
              <a:rPr lang="en-US" dirty="0"/>
              <a:t>providing regulations for observing the Sabbath. </a:t>
            </a:r>
          </a:p>
          <a:p>
            <a:r>
              <a:rPr lang="en-US" dirty="0"/>
              <a:t>Their regulations became extremely burdensome. </a:t>
            </a:r>
          </a:p>
          <a:p>
            <a:pPr lvl="1"/>
            <a:r>
              <a:rPr lang="en-US" dirty="0"/>
              <a:t>One should note the connection between the “heavy burdens” of Matthew 11:28-30 and the conflict over the observance of the Sabbath in chapter 12.</a:t>
            </a:r>
          </a:p>
          <a:p>
            <a:r>
              <a:rPr lang="en-US" dirty="0"/>
              <a:t>Sabbath observance, circumcision, and the dietary laws were distinguishing characteristics of Jewish people.</a:t>
            </a:r>
          </a:p>
        </p:txBody>
      </p:sp>
    </p:spTree>
    <p:extLst>
      <p:ext uri="{BB962C8B-B14F-4D97-AF65-F5344CB8AC3E}">
        <p14:creationId xmlns:p14="http://schemas.microsoft.com/office/powerpoint/2010/main" val="402392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76010-9F32-ED2D-BC94-56DBE85D6F4F}"/>
              </a:ext>
            </a:extLst>
          </p:cNvPr>
          <p:cNvSpPr>
            <a:spLocks noGrp="1"/>
          </p:cNvSpPr>
          <p:nvPr>
            <p:ph type="title"/>
          </p:nvPr>
        </p:nvSpPr>
        <p:spPr/>
        <p:txBody>
          <a:bodyPr/>
          <a:lstStyle/>
          <a:p>
            <a:r>
              <a:rPr lang="en-US" dirty="0"/>
              <a:t>Matthew 12:1</a:t>
            </a:r>
          </a:p>
        </p:txBody>
      </p:sp>
      <p:sp>
        <p:nvSpPr>
          <p:cNvPr id="3" name="Content Placeholder 2">
            <a:extLst>
              <a:ext uri="{FF2B5EF4-FFF2-40B4-BE49-F238E27FC236}">
                <a16:creationId xmlns:a16="http://schemas.microsoft.com/office/drawing/2014/main" id="{7F36F59D-FA69-D7CB-D811-C93070184D4B}"/>
              </a:ext>
            </a:extLst>
          </p:cNvPr>
          <p:cNvSpPr>
            <a:spLocks noGrp="1"/>
          </p:cNvSpPr>
          <p:nvPr>
            <p:ph idx="1"/>
          </p:nvPr>
        </p:nvSpPr>
        <p:spPr>
          <a:xfrm>
            <a:off x="838200" y="1825625"/>
            <a:ext cx="10515600" cy="4667250"/>
          </a:xfrm>
        </p:spPr>
        <p:txBody>
          <a:bodyPr>
            <a:normAutofit fontScale="92500" lnSpcReduction="10000"/>
          </a:bodyPr>
          <a:lstStyle/>
          <a:p>
            <a:r>
              <a:rPr lang="en-US" dirty="0">
                <a:latin typeface="Source Sans Pro Black" panose="020B0803030403020204" pitchFamily="34" charset="0"/>
              </a:rPr>
              <a:t>At that time Jesus went through the grainfields on the Sabbath. And His disciples were hungry, and began to pluck heads of grain and to eat.</a:t>
            </a:r>
          </a:p>
          <a:p>
            <a:pPr lvl="1"/>
            <a:r>
              <a:rPr lang="en-US" dirty="0">
                <a:latin typeface="Source Sans Pro Black" panose="020B0803030403020204" pitchFamily="34" charset="0"/>
              </a:rPr>
              <a:t>At that time </a:t>
            </a:r>
            <a:r>
              <a:rPr lang="en-US" dirty="0"/>
              <a:t>is not so much a chronological notation as it is to link the “heavy burdens” of 11:28-30 to the conflict with the Pharisees (Davies and Allison, 2:305). Both Mark and Luke have “and it came to pass” (</a:t>
            </a:r>
            <a:r>
              <a:rPr lang="en-US" i="1" dirty="0" err="1"/>
              <a:t>egeneto</a:t>
            </a:r>
            <a:r>
              <a:rPr lang="en-US" dirty="0"/>
              <a:t>).</a:t>
            </a:r>
          </a:p>
          <a:p>
            <a:pPr lvl="1"/>
            <a:r>
              <a:rPr lang="en-US" dirty="0"/>
              <a:t>The fact that the grain was ripened suggests that this event came around the time of Pentecost, which celebrated the first fruits of harvest (late May/early June). </a:t>
            </a:r>
          </a:p>
          <a:p>
            <a:pPr lvl="1"/>
            <a:r>
              <a:rPr lang="en-US" dirty="0"/>
              <a:t>The significant reference to time was that it was the Sabbath Day.</a:t>
            </a:r>
          </a:p>
          <a:p>
            <a:pPr lvl="1"/>
            <a:r>
              <a:rPr lang="en-US" dirty="0"/>
              <a:t>What the disciples did in plucking and eating grain from someone’s field as they traveled was not a violation of the law.</a:t>
            </a:r>
          </a:p>
          <a:p>
            <a:pPr lvl="2"/>
            <a:r>
              <a:rPr lang="en-US" dirty="0"/>
              <a:t>“When you come into your neighbor’s standing grain, you may pluck the heads with your hand, but you shall not use a sickle on your neighbor’s standing grain” (Deut. 23:25).</a:t>
            </a:r>
          </a:p>
        </p:txBody>
      </p:sp>
    </p:spTree>
    <p:extLst>
      <p:ext uri="{BB962C8B-B14F-4D97-AF65-F5344CB8AC3E}">
        <p14:creationId xmlns:p14="http://schemas.microsoft.com/office/powerpoint/2010/main" val="415115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DAEA6-B2B9-2D59-6DE9-D895A5BE7285}"/>
              </a:ext>
            </a:extLst>
          </p:cNvPr>
          <p:cNvSpPr>
            <a:spLocks noGrp="1"/>
          </p:cNvSpPr>
          <p:nvPr>
            <p:ph type="title"/>
          </p:nvPr>
        </p:nvSpPr>
        <p:spPr/>
        <p:txBody>
          <a:bodyPr/>
          <a:lstStyle/>
          <a:p>
            <a:r>
              <a:rPr lang="en-US" dirty="0"/>
              <a:t>Shabbat 7:2</a:t>
            </a:r>
          </a:p>
        </p:txBody>
      </p:sp>
      <p:sp>
        <p:nvSpPr>
          <p:cNvPr id="3" name="Content Placeholder 2">
            <a:extLst>
              <a:ext uri="{FF2B5EF4-FFF2-40B4-BE49-F238E27FC236}">
                <a16:creationId xmlns:a16="http://schemas.microsoft.com/office/drawing/2014/main" id="{5AC121E1-F08F-532C-A42C-3AA9F25C188C}"/>
              </a:ext>
            </a:extLst>
          </p:cNvPr>
          <p:cNvSpPr>
            <a:spLocks noGrp="1"/>
          </p:cNvSpPr>
          <p:nvPr>
            <p:ph idx="1"/>
          </p:nvPr>
        </p:nvSpPr>
        <p:spPr>
          <a:xfrm>
            <a:off x="838200" y="1825625"/>
            <a:ext cx="4888345" cy="4351338"/>
          </a:xfrm>
        </p:spPr>
        <p:txBody>
          <a:bodyPr>
            <a:normAutofit lnSpcReduction="10000"/>
          </a:bodyPr>
          <a:lstStyle/>
          <a:p>
            <a:r>
              <a:rPr lang="en-US" dirty="0"/>
              <a:t>In the </a:t>
            </a:r>
            <a:r>
              <a:rPr lang="en-US" i="1" dirty="0"/>
              <a:t>Mishnah</a:t>
            </a:r>
            <a:r>
              <a:rPr lang="en-US" dirty="0"/>
              <a:t>, “reaping” and “threshing” are two works specifically forbidden for the Sabbath day.</a:t>
            </a:r>
          </a:p>
          <a:p>
            <a:pPr lvl="1"/>
            <a:r>
              <a:rPr lang="en-US" dirty="0"/>
              <a:t>We grew peanuts a few times in East Texas. There is quite a difference between harvesting the peanuts and an individual shelling and eating a few peanuts for food. This same distinction should have been apparent to any first century Pharisee.</a:t>
            </a:r>
          </a:p>
        </p:txBody>
      </p:sp>
      <p:pic>
        <p:nvPicPr>
          <p:cNvPr id="1026" name="Picture 2" descr="Peanut Harvest Time - Learn When To Dig Up Peanuts">
            <a:extLst>
              <a:ext uri="{FF2B5EF4-FFF2-40B4-BE49-F238E27FC236}">
                <a16:creationId xmlns:a16="http://schemas.microsoft.com/office/drawing/2014/main" id="{5FD847F0-50A3-7987-0DD1-E6BE4361C5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007" y="1825624"/>
            <a:ext cx="5181793" cy="3886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399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490C90FF-20FF-47D5-8843-2E6596586CF1}" vid="{1826B2CA-E9CD-4B43-9CEC-9EBFAABAE7B0}"/>
    </a:ext>
  </a:extLst>
</a:theme>
</file>

<file path=docProps/app.xml><?xml version="1.0" encoding="utf-8"?>
<Properties xmlns="http://schemas.openxmlformats.org/officeDocument/2006/extended-properties" xmlns:vt="http://schemas.openxmlformats.org/officeDocument/2006/docPropsVTypes">
  <Template/>
  <TotalTime>2185</TotalTime>
  <Words>7645</Words>
  <Application>Microsoft Office PowerPoint</Application>
  <PresentationFormat>Widescreen</PresentationFormat>
  <Paragraphs>317</Paragraphs>
  <Slides>61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Adobe Gothic Std B</vt:lpstr>
      <vt:lpstr>Arial</vt:lpstr>
      <vt:lpstr>Arial Rounded MT Bold</vt:lpstr>
      <vt:lpstr>Calibri</vt:lpstr>
      <vt:lpstr>Source Sans Pro Black</vt:lpstr>
      <vt:lpstr>Source Sans Pro Semibold</vt:lpstr>
      <vt:lpstr>Office Theme</vt:lpstr>
      <vt:lpstr>PowerPoint Presentation</vt:lpstr>
      <vt:lpstr>PowerPoint Presentation</vt:lpstr>
      <vt:lpstr>Public Opposition to Jesus Matthew 12:1-50</vt:lpstr>
      <vt:lpstr>Rising Opposition</vt:lpstr>
      <vt:lpstr>The Son of Man Is Lord of the Sabbath  Matthew 12:1-8</vt:lpstr>
      <vt:lpstr>PowerPoint Presentation</vt:lpstr>
      <vt:lpstr>Sabbath Regulations</vt:lpstr>
      <vt:lpstr>Matthew 12:1</vt:lpstr>
      <vt:lpstr>Shabbat 7:2</vt:lpstr>
      <vt:lpstr>Matthew 12:2</vt:lpstr>
      <vt:lpstr>Matthew 12:3-4</vt:lpstr>
      <vt:lpstr>What Did Jesus Say about David?</vt:lpstr>
      <vt:lpstr>Matthew 12:5</vt:lpstr>
      <vt:lpstr>Matthew 12:6</vt:lpstr>
      <vt:lpstr>Matthew 12:7</vt:lpstr>
      <vt:lpstr>Matthew 12:8</vt:lpstr>
      <vt:lpstr>Another Sabbath Controversy Matthew 12:9-14</vt:lpstr>
      <vt:lpstr>Matthew 12:9</vt:lpstr>
      <vt:lpstr>Matthew 12:10</vt:lpstr>
      <vt:lpstr>The Mishnah Regulations</vt:lpstr>
      <vt:lpstr>What Is Jesus Doing?</vt:lpstr>
      <vt:lpstr>Is It Lawful?</vt:lpstr>
      <vt:lpstr>Matthew 12:11</vt:lpstr>
      <vt:lpstr>Matthew 12:12</vt:lpstr>
      <vt:lpstr>Matthew 12:13</vt:lpstr>
      <vt:lpstr>Matthew 12:14</vt:lpstr>
      <vt:lpstr>The Servant of Yahweh (12:15-21) Matthew 12:15-21</vt:lpstr>
      <vt:lpstr>Matthew 12:15-21</vt:lpstr>
      <vt:lpstr>Matthew 12:15</vt:lpstr>
      <vt:lpstr>Matthew 12:16</vt:lpstr>
      <vt:lpstr>Matthew 12:17</vt:lpstr>
      <vt:lpstr>Isaiah 42:1-4</vt:lpstr>
      <vt:lpstr>Matthew 12:18</vt:lpstr>
      <vt:lpstr>Character Traits of the Messiah</vt:lpstr>
      <vt:lpstr>Matthew 12:19</vt:lpstr>
      <vt:lpstr>Matthew 12:20</vt:lpstr>
      <vt:lpstr>Jesus and the Broken Hearted</vt:lpstr>
      <vt:lpstr>Matthew 12:21</vt:lpstr>
      <vt:lpstr>The Beelzebul Controversy (12:22-37)</vt:lpstr>
      <vt:lpstr>Matthew 12:22-29</vt:lpstr>
      <vt:lpstr>Matthew 12:30-37</vt:lpstr>
      <vt:lpstr>The Beelzebul Controversy</vt:lpstr>
      <vt:lpstr>Matthew 12:22</vt:lpstr>
      <vt:lpstr>Matthew 12:23</vt:lpstr>
      <vt:lpstr>Matthew 12:24</vt:lpstr>
      <vt:lpstr>Matthew 12:25</vt:lpstr>
      <vt:lpstr>Matthew 12:26</vt:lpstr>
      <vt:lpstr>Matthew 12:27</vt:lpstr>
      <vt:lpstr>Jews Casting Out Demons</vt:lpstr>
      <vt:lpstr>Matthew 12:28</vt:lpstr>
      <vt:lpstr>Matthew 12:29</vt:lpstr>
      <vt:lpstr>Matthew 12:30</vt:lpstr>
      <vt:lpstr>Matthew 12:31</vt:lpstr>
      <vt:lpstr>Blasphemy Against the Spirit</vt:lpstr>
      <vt:lpstr>Blasphemy Against the Holy Spirit</vt:lpstr>
      <vt:lpstr>John Nolland</vt:lpstr>
      <vt:lpstr>Matthew 12:32</vt:lpstr>
      <vt:lpstr>Matthew 12:33-35</vt:lpstr>
      <vt:lpstr>Matthew 12:36</vt:lpstr>
      <vt:lpstr>Matthew 12:37</vt:lpstr>
      <vt:lpstr>Request for a Sign (12:38-45)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11</cp:revision>
  <dcterms:created xsi:type="dcterms:W3CDTF">2022-04-12T15:32:23Z</dcterms:created>
  <dcterms:modified xsi:type="dcterms:W3CDTF">2022-11-30T14:10:20Z</dcterms:modified>
</cp:coreProperties>
</file>