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9" r:id="rId3"/>
    <p:sldId id="358" r:id="rId4"/>
    <p:sldId id="360" r:id="rId5"/>
    <p:sldId id="361" r:id="rId6"/>
    <p:sldId id="362" r:id="rId7"/>
    <p:sldId id="363" r:id="rId8"/>
    <p:sldId id="364" r:id="rId9"/>
    <p:sldId id="365" r:id="rId10"/>
    <p:sldId id="366" r:id="rId11"/>
    <p:sldId id="367" r:id="rId12"/>
    <p:sldId id="368" r:id="rId13"/>
    <p:sldId id="369" r:id="rId14"/>
    <p:sldId id="370" r:id="rId15"/>
    <p:sldId id="371" r:id="rId16"/>
    <p:sldId id="372" r:id="rId17"/>
    <p:sldId id="376" r:id="rId18"/>
    <p:sldId id="377" r:id="rId19"/>
    <p:sldId id="373" r:id="rId20"/>
    <p:sldId id="374" r:id="rId21"/>
    <p:sldId id="375" r:id="rId22"/>
    <p:sldId id="378" r:id="rId23"/>
    <p:sldId id="379" r:id="rId24"/>
    <p:sldId id="380" r:id="rId25"/>
    <p:sldId id="381" r:id="rId26"/>
    <p:sldId id="382" r:id="rId27"/>
    <p:sldId id="383" r:id="rId28"/>
    <p:sldId id="384" r:id="rId29"/>
    <p:sldId id="3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3736"/>
    <a:srgbClr val="D9C79F"/>
    <a:srgbClr val="A23C30"/>
    <a:srgbClr val="D5684B"/>
    <a:srgbClr val="1D3D81"/>
    <a:srgbClr val="788945"/>
    <a:srgbClr val="CF4B5E"/>
    <a:srgbClr val="462F29"/>
    <a:srgbClr val="EFD0BC"/>
    <a:srgbClr val="FBFC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lvl1pPr>
              <a:defRPr>
                <a:solidFill>
                  <a:srgbClr val="723736"/>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12/4/2022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blipFill dpi="0" rotWithShape="1">
            <a:blip r:embed="rId13">
              <a:alphaModFix amt="74000"/>
            </a:blip>
            <a:srcRect/>
            <a:tile tx="0" ty="0" sx="100000" sy="100000" flip="none" algn="tl"/>
          </a:blip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12/4/2022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723736"/>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C5232-F42B-8F3A-9836-A21510E1214B}"/>
              </a:ext>
            </a:extLst>
          </p:cNvPr>
          <p:cNvSpPr>
            <a:spLocks noGrp="1"/>
          </p:cNvSpPr>
          <p:nvPr>
            <p:ph type="title"/>
          </p:nvPr>
        </p:nvSpPr>
        <p:spPr/>
        <p:txBody>
          <a:bodyPr/>
          <a:lstStyle/>
          <a:p>
            <a:r>
              <a:rPr lang="en-US" dirty="0"/>
              <a:t>Not a Political Savior</a:t>
            </a:r>
          </a:p>
        </p:txBody>
      </p:sp>
      <p:sp>
        <p:nvSpPr>
          <p:cNvPr id="3" name="Content Placeholder 2">
            <a:extLst>
              <a:ext uri="{FF2B5EF4-FFF2-40B4-BE49-F238E27FC236}">
                <a16:creationId xmlns:a16="http://schemas.microsoft.com/office/drawing/2014/main" id="{9D7163B0-8F31-545F-E308-BD367CD4EF1C}"/>
              </a:ext>
            </a:extLst>
          </p:cNvPr>
          <p:cNvSpPr>
            <a:spLocks noGrp="1"/>
          </p:cNvSpPr>
          <p:nvPr>
            <p:ph idx="1"/>
          </p:nvPr>
        </p:nvSpPr>
        <p:spPr/>
        <p:txBody>
          <a:bodyPr>
            <a:normAutofit/>
          </a:bodyPr>
          <a:lstStyle/>
          <a:p>
            <a:r>
              <a:rPr lang="en-US" dirty="0"/>
              <a:t>In first century Judaism, the consensus opinion of what the Messiah would be when He came was that He would be a great military leader who could overthrow and drive out the Romans who occupied Palestine.</a:t>
            </a:r>
          </a:p>
          <a:p>
            <a:r>
              <a:rPr lang="en-US" dirty="0"/>
              <a:t>But, Jesus made no pretense to being a savior of the Jewish nation from political oppression.</a:t>
            </a:r>
          </a:p>
          <a:p>
            <a:r>
              <a:rPr lang="en-US" dirty="0"/>
              <a:t>On trial before Pontius Pilate, Jesus said, “My kingdom is not of this world. If my kingdom were of this world, my servants would have been fighting, that I might not be delivered over to the Jews. But my kingdom is not from the world” (John 18:36).</a:t>
            </a:r>
          </a:p>
        </p:txBody>
      </p:sp>
    </p:spTree>
    <p:extLst>
      <p:ext uri="{BB962C8B-B14F-4D97-AF65-F5344CB8AC3E}">
        <p14:creationId xmlns:p14="http://schemas.microsoft.com/office/powerpoint/2010/main" val="3965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2544-CD72-1A77-7A7D-717BA9438AA5}"/>
              </a:ext>
            </a:extLst>
          </p:cNvPr>
          <p:cNvSpPr>
            <a:spLocks noGrp="1"/>
          </p:cNvSpPr>
          <p:nvPr>
            <p:ph type="title"/>
          </p:nvPr>
        </p:nvSpPr>
        <p:spPr/>
        <p:txBody>
          <a:bodyPr/>
          <a:lstStyle/>
          <a:p>
            <a:r>
              <a:rPr lang="en-US" dirty="0"/>
              <a:t>One Who Can Save from Sin</a:t>
            </a:r>
          </a:p>
        </p:txBody>
      </p:sp>
      <p:sp>
        <p:nvSpPr>
          <p:cNvPr id="3" name="Content Placeholder 2">
            <a:extLst>
              <a:ext uri="{FF2B5EF4-FFF2-40B4-BE49-F238E27FC236}">
                <a16:creationId xmlns:a16="http://schemas.microsoft.com/office/drawing/2014/main" id="{032E9886-5E9A-218E-1625-BFAE6E370806}"/>
              </a:ext>
            </a:extLst>
          </p:cNvPr>
          <p:cNvSpPr>
            <a:spLocks noGrp="1"/>
          </p:cNvSpPr>
          <p:nvPr>
            <p:ph idx="1"/>
          </p:nvPr>
        </p:nvSpPr>
        <p:spPr/>
        <p:txBody>
          <a:bodyPr/>
          <a:lstStyle/>
          <a:p>
            <a:r>
              <a:rPr lang="en-US" dirty="0"/>
              <a:t>However, in terms of the religions, the predominant thought of the word “Savior” was salvation from sin.</a:t>
            </a:r>
          </a:p>
          <a:p>
            <a:pPr lvl="1"/>
            <a:r>
              <a:rPr lang="en-US" dirty="0"/>
              <a:t>All men need a Savior because all men are sinners (Rom. 3:23).</a:t>
            </a:r>
          </a:p>
          <a:p>
            <a:r>
              <a:rPr lang="en-US" dirty="0"/>
              <a:t>This is the sense in which Jesus is a Savior: “And she will bring forth a Son, and you shall call His name JESUS, </a:t>
            </a:r>
            <a:r>
              <a:rPr lang="en-US" dirty="0">
                <a:solidFill>
                  <a:srgbClr val="723736"/>
                </a:solidFill>
                <a:latin typeface="+mj-lt"/>
              </a:rPr>
              <a:t>for He will save His people from their sins</a:t>
            </a:r>
            <a:r>
              <a:rPr lang="en-US" dirty="0"/>
              <a:t>” (Matt. 1:21).</a:t>
            </a:r>
          </a:p>
          <a:p>
            <a:r>
              <a:rPr lang="en-US" dirty="0"/>
              <a:t>Zacharias, under the influence of the Holy Spirit, said, “And (GOD) has raised up </a:t>
            </a:r>
            <a:r>
              <a:rPr lang="en-US" dirty="0">
                <a:solidFill>
                  <a:srgbClr val="723736"/>
                </a:solidFill>
                <a:latin typeface="+mj-lt"/>
              </a:rPr>
              <a:t>a horn of salvation for us </a:t>
            </a:r>
            <a:r>
              <a:rPr lang="en-US" dirty="0"/>
              <a:t>In the house of His servant David” (Luke 1:69).</a:t>
            </a:r>
          </a:p>
          <a:p>
            <a:endParaRPr lang="en-US" dirty="0"/>
          </a:p>
        </p:txBody>
      </p:sp>
    </p:spTree>
    <p:extLst>
      <p:ext uri="{BB962C8B-B14F-4D97-AF65-F5344CB8AC3E}">
        <p14:creationId xmlns:p14="http://schemas.microsoft.com/office/powerpoint/2010/main" val="345093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40AE2-306F-F439-19C8-58D089BBAF4B}"/>
              </a:ext>
            </a:extLst>
          </p:cNvPr>
          <p:cNvSpPr>
            <a:spLocks noGrp="1"/>
          </p:cNvSpPr>
          <p:nvPr>
            <p:ph type="title"/>
          </p:nvPr>
        </p:nvSpPr>
        <p:spPr/>
        <p:txBody>
          <a:bodyPr/>
          <a:lstStyle/>
          <a:p>
            <a:r>
              <a:rPr lang="en-US" dirty="0"/>
              <a:t>2. The Child Is the Lord’s Messiah </a:t>
            </a:r>
          </a:p>
        </p:txBody>
      </p:sp>
      <p:pic>
        <p:nvPicPr>
          <p:cNvPr id="3" name="Picture 2" descr="The Jesus in the Manger | CBN.com">
            <a:extLst>
              <a:ext uri="{FF2B5EF4-FFF2-40B4-BE49-F238E27FC236}">
                <a16:creationId xmlns:a16="http://schemas.microsoft.com/office/drawing/2014/main" id="{54D53ADD-75D6-A531-DE2C-7BD8C25342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239" b="11775"/>
          <a:stretch/>
        </p:blipFill>
        <p:spPr bwMode="auto">
          <a:xfrm>
            <a:off x="1921443" y="1865550"/>
            <a:ext cx="8349114" cy="4695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01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1B1F-CE02-8BD3-D779-E73D9B07A30B}"/>
              </a:ext>
            </a:extLst>
          </p:cNvPr>
          <p:cNvSpPr>
            <a:spLocks noGrp="1"/>
          </p:cNvSpPr>
          <p:nvPr>
            <p:ph type="title"/>
          </p:nvPr>
        </p:nvSpPr>
        <p:spPr/>
        <p:txBody>
          <a:bodyPr/>
          <a:lstStyle/>
          <a:p>
            <a:r>
              <a:rPr lang="en-US" dirty="0"/>
              <a:t>What Does Messiah Mean?</a:t>
            </a:r>
          </a:p>
        </p:txBody>
      </p:sp>
      <p:sp>
        <p:nvSpPr>
          <p:cNvPr id="3" name="Content Placeholder 2">
            <a:extLst>
              <a:ext uri="{FF2B5EF4-FFF2-40B4-BE49-F238E27FC236}">
                <a16:creationId xmlns:a16="http://schemas.microsoft.com/office/drawing/2014/main" id="{0325774E-1CB0-0BBA-BA95-CFB27D0330EB}"/>
              </a:ext>
            </a:extLst>
          </p:cNvPr>
          <p:cNvSpPr>
            <a:spLocks noGrp="1"/>
          </p:cNvSpPr>
          <p:nvPr>
            <p:ph idx="1"/>
          </p:nvPr>
        </p:nvSpPr>
        <p:spPr/>
        <p:txBody>
          <a:bodyPr>
            <a:normAutofit/>
          </a:bodyPr>
          <a:lstStyle/>
          <a:p>
            <a:r>
              <a:rPr lang="en-US" dirty="0"/>
              <a:t>Messiah is from the Hebrew noun which means “anointed”; the Greek equivalent is </a:t>
            </a:r>
            <a:r>
              <a:rPr lang="en-US" i="1" dirty="0"/>
              <a:t>Christos</a:t>
            </a:r>
            <a:r>
              <a:rPr lang="en-US" dirty="0"/>
              <a:t>, Christ. The term is drawn from the act of pouring oil over the head of the king, high priest, and prophet.</a:t>
            </a:r>
          </a:p>
          <a:p>
            <a:r>
              <a:rPr lang="en-US" dirty="0"/>
              <a:t>The term takes one back to the promises made by God in the Old Testament.</a:t>
            </a:r>
          </a:p>
          <a:p>
            <a:pPr lvl="1"/>
            <a:r>
              <a:rPr lang="en-US" dirty="0"/>
              <a:t>After Adam and Eve sinned, God promised that through the seed of woman would come the one who would defeat the serpent. </a:t>
            </a:r>
          </a:p>
          <a:p>
            <a:pPr lvl="1"/>
            <a:r>
              <a:rPr lang="en-US" dirty="0"/>
              <a:t>Speaking to the Serpent, God said, “I will put enmity between you and the woman, and between your offspring and </a:t>
            </a:r>
            <a:r>
              <a:rPr lang="en-US" dirty="0">
                <a:solidFill>
                  <a:srgbClr val="723736"/>
                </a:solidFill>
                <a:latin typeface="+mj-lt"/>
              </a:rPr>
              <a:t>her offspring</a:t>
            </a:r>
            <a:r>
              <a:rPr lang="en-US" dirty="0"/>
              <a:t>; </a:t>
            </a:r>
            <a:r>
              <a:rPr lang="en-US" dirty="0">
                <a:solidFill>
                  <a:srgbClr val="723736"/>
                </a:solidFill>
                <a:latin typeface="+mj-lt"/>
              </a:rPr>
              <a:t>he shall bruise your head, and you shall bruise his heel</a:t>
            </a:r>
            <a:r>
              <a:rPr lang="en-US" dirty="0"/>
              <a:t>” (Gen. 3:15).</a:t>
            </a:r>
          </a:p>
        </p:txBody>
      </p:sp>
    </p:spTree>
    <p:extLst>
      <p:ext uri="{BB962C8B-B14F-4D97-AF65-F5344CB8AC3E}">
        <p14:creationId xmlns:p14="http://schemas.microsoft.com/office/powerpoint/2010/main" val="84761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444FC-28C8-CDB0-9FE6-13223806D0EF}"/>
              </a:ext>
            </a:extLst>
          </p:cNvPr>
          <p:cNvSpPr>
            <a:spLocks noGrp="1"/>
          </p:cNvSpPr>
          <p:nvPr>
            <p:ph type="title"/>
          </p:nvPr>
        </p:nvSpPr>
        <p:spPr/>
        <p:txBody>
          <a:bodyPr/>
          <a:lstStyle/>
          <a:p>
            <a:r>
              <a:rPr lang="en-US" dirty="0"/>
              <a:t>The Fulfillment of Abrahamic Promises</a:t>
            </a:r>
          </a:p>
        </p:txBody>
      </p:sp>
      <p:sp>
        <p:nvSpPr>
          <p:cNvPr id="3" name="Content Placeholder 2">
            <a:extLst>
              <a:ext uri="{FF2B5EF4-FFF2-40B4-BE49-F238E27FC236}">
                <a16:creationId xmlns:a16="http://schemas.microsoft.com/office/drawing/2014/main" id="{1986AD88-8BCF-CE5C-CCC8-1BC47F367CE4}"/>
              </a:ext>
            </a:extLst>
          </p:cNvPr>
          <p:cNvSpPr>
            <a:spLocks noGrp="1"/>
          </p:cNvSpPr>
          <p:nvPr>
            <p:ph idx="1"/>
          </p:nvPr>
        </p:nvSpPr>
        <p:spPr/>
        <p:txBody>
          <a:bodyPr>
            <a:normAutofit fontScale="92500" lnSpcReduction="20000"/>
          </a:bodyPr>
          <a:lstStyle/>
          <a:p>
            <a:r>
              <a:rPr lang="en-US" dirty="0"/>
              <a:t>God made several promises to Abraham, the three most important of which were a nation, a land, and descendant who would bless all of mankind.</a:t>
            </a:r>
          </a:p>
          <a:p>
            <a:pPr lvl="1"/>
            <a:r>
              <a:rPr lang="en-US" dirty="0"/>
              <a:t>“. . . </a:t>
            </a:r>
            <a:r>
              <a:rPr lang="en-US" dirty="0">
                <a:solidFill>
                  <a:srgbClr val="723736"/>
                </a:solidFill>
                <a:latin typeface="+mj-lt"/>
              </a:rPr>
              <a:t>in you all the families of the earth shall be blessed</a:t>
            </a:r>
            <a:r>
              <a:rPr lang="en-US" dirty="0"/>
              <a:t>” (Gen. 12:3).</a:t>
            </a:r>
          </a:p>
          <a:p>
            <a:pPr lvl="1"/>
            <a:r>
              <a:rPr lang="en-US" dirty="0"/>
              <a:t>“. . . since Abraham shall surely become a great and mighty nation, and </a:t>
            </a:r>
            <a:r>
              <a:rPr lang="en-US" dirty="0">
                <a:solidFill>
                  <a:srgbClr val="723736"/>
                </a:solidFill>
                <a:latin typeface="+mj-lt"/>
              </a:rPr>
              <a:t>all the nations of the earth shall be blessed in him</a:t>
            </a:r>
            <a:r>
              <a:rPr lang="en-US" dirty="0"/>
              <a:t>?” (Gen. 18:18).</a:t>
            </a:r>
          </a:p>
          <a:p>
            <a:pPr lvl="1"/>
            <a:r>
              <a:rPr lang="en-US" dirty="0"/>
              <a:t>“</a:t>
            </a:r>
            <a:r>
              <a:rPr lang="en-US" dirty="0">
                <a:solidFill>
                  <a:srgbClr val="723736"/>
                </a:solidFill>
                <a:latin typeface="+mj-lt"/>
              </a:rPr>
              <a:t>In your seed all the nations of the earth shall be blessed</a:t>
            </a:r>
            <a:r>
              <a:rPr lang="en-US" dirty="0"/>
              <a:t>, because you have obeyed My voice” (Gen. 22:18).</a:t>
            </a:r>
          </a:p>
          <a:p>
            <a:pPr lvl="1"/>
            <a:r>
              <a:rPr lang="en-US" dirty="0"/>
              <a:t>“And I will make your descendants multiply as the stars of heaven; I will give to your descendants all these lands; and </a:t>
            </a:r>
            <a:r>
              <a:rPr lang="en-US" dirty="0">
                <a:solidFill>
                  <a:srgbClr val="723736"/>
                </a:solidFill>
                <a:latin typeface="+mj-lt"/>
              </a:rPr>
              <a:t>in your seed all the nations of the earth shall be blessed</a:t>
            </a:r>
            <a:r>
              <a:rPr lang="en-US" dirty="0"/>
              <a:t>” (Gen. 26:4).</a:t>
            </a:r>
          </a:p>
          <a:p>
            <a:r>
              <a:rPr lang="en-US" dirty="0"/>
              <a:t>Zacharias quoted from God’s promise to Abraham when he said, “To perform the mercy promised to our fathers And to remember His holy covenant, </a:t>
            </a:r>
            <a:r>
              <a:rPr lang="en-US" dirty="0">
                <a:solidFill>
                  <a:srgbClr val="723736"/>
                </a:solidFill>
                <a:latin typeface="+mj-lt"/>
              </a:rPr>
              <a:t>The oath which He swore to our father Abraham</a:t>
            </a:r>
            <a:r>
              <a:rPr lang="en-US" dirty="0"/>
              <a:t>” (Luke 1:72-73).</a:t>
            </a:r>
          </a:p>
        </p:txBody>
      </p:sp>
    </p:spTree>
    <p:extLst>
      <p:ext uri="{BB962C8B-B14F-4D97-AF65-F5344CB8AC3E}">
        <p14:creationId xmlns:p14="http://schemas.microsoft.com/office/powerpoint/2010/main" val="324662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7C07-4CEC-C6B7-ED4C-257DD6EFFCD9}"/>
              </a:ext>
            </a:extLst>
          </p:cNvPr>
          <p:cNvSpPr>
            <a:spLocks noGrp="1"/>
          </p:cNvSpPr>
          <p:nvPr>
            <p:ph type="title"/>
          </p:nvPr>
        </p:nvSpPr>
        <p:spPr/>
        <p:txBody>
          <a:bodyPr/>
          <a:lstStyle/>
          <a:p>
            <a:r>
              <a:rPr lang="en-US" dirty="0"/>
              <a:t>The Fulfillment of the Davidic Promise</a:t>
            </a:r>
          </a:p>
        </p:txBody>
      </p:sp>
      <p:sp>
        <p:nvSpPr>
          <p:cNvPr id="3" name="Content Placeholder 2">
            <a:extLst>
              <a:ext uri="{FF2B5EF4-FFF2-40B4-BE49-F238E27FC236}">
                <a16:creationId xmlns:a16="http://schemas.microsoft.com/office/drawing/2014/main" id="{AF803B40-CB3B-3F49-A11A-19E38AF80AE8}"/>
              </a:ext>
            </a:extLst>
          </p:cNvPr>
          <p:cNvSpPr>
            <a:spLocks noGrp="1"/>
          </p:cNvSpPr>
          <p:nvPr>
            <p:ph idx="1"/>
          </p:nvPr>
        </p:nvSpPr>
        <p:spPr/>
        <p:txBody>
          <a:bodyPr>
            <a:normAutofit/>
          </a:bodyPr>
          <a:lstStyle/>
          <a:p>
            <a:r>
              <a:rPr lang="en-US" dirty="0"/>
              <a:t>The Abrahamic promise was to be fulfilled through a descendant of David.</a:t>
            </a:r>
          </a:p>
          <a:p>
            <a:pPr lvl="1"/>
            <a:r>
              <a:rPr lang="en-US" dirty="0"/>
              <a:t>“When your days are fulfilled and you rest with your fathers, I will set up your seed after you, who will come from your body, and I will establish his kingdom. He shall build a house for My name, and I will establish the throne of his kingdom forever” (2 Sam. 7:12-13).</a:t>
            </a:r>
          </a:p>
          <a:p>
            <a:pPr lvl="1"/>
            <a:r>
              <a:rPr lang="en-US" dirty="0"/>
              <a:t>The angels alluded to the promise when they announced to Mary that she would have a child: “He will be great, and will be called the Son of the Highest; and </a:t>
            </a:r>
            <a:r>
              <a:rPr lang="en-US" dirty="0">
                <a:solidFill>
                  <a:srgbClr val="723736"/>
                </a:solidFill>
                <a:latin typeface="+mj-lt"/>
              </a:rPr>
              <a:t>the Lord God will give Him the throne of His father David</a:t>
            </a:r>
            <a:r>
              <a:rPr lang="en-US" dirty="0"/>
              <a:t>. And He will reign over the house of Jacob forever, and of His kingdom there will be no end” (Luke 1:32-33).</a:t>
            </a:r>
          </a:p>
        </p:txBody>
      </p:sp>
    </p:spTree>
    <p:extLst>
      <p:ext uri="{BB962C8B-B14F-4D97-AF65-F5344CB8AC3E}">
        <p14:creationId xmlns:p14="http://schemas.microsoft.com/office/powerpoint/2010/main" val="317185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0109-CC2E-E275-50CE-299289ADA5B8}"/>
              </a:ext>
            </a:extLst>
          </p:cNvPr>
          <p:cNvSpPr>
            <a:spLocks noGrp="1"/>
          </p:cNvSpPr>
          <p:nvPr>
            <p:ph type="title"/>
          </p:nvPr>
        </p:nvSpPr>
        <p:spPr/>
        <p:txBody>
          <a:bodyPr/>
          <a:lstStyle/>
          <a:p>
            <a:r>
              <a:rPr lang="en-US" dirty="0"/>
              <a:t>Simeon’s Prophecy</a:t>
            </a:r>
          </a:p>
        </p:txBody>
      </p:sp>
      <p:sp>
        <p:nvSpPr>
          <p:cNvPr id="3" name="Content Placeholder 2">
            <a:extLst>
              <a:ext uri="{FF2B5EF4-FFF2-40B4-BE49-F238E27FC236}">
                <a16:creationId xmlns:a16="http://schemas.microsoft.com/office/drawing/2014/main" id="{379BC858-98A7-5E4E-9136-9EB4E7FA00BF}"/>
              </a:ext>
            </a:extLst>
          </p:cNvPr>
          <p:cNvSpPr>
            <a:spLocks noGrp="1"/>
          </p:cNvSpPr>
          <p:nvPr>
            <p:ph idx="1"/>
          </p:nvPr>
        </p:nvSpPr>
        <p:spPr/>
        <p:txBody>
          <a:bodyPr/>
          <a:lstStyle/>
          <a:p>
            <a:r>
              <a:rPr lang="en-US" dirty="0"/>
              <a:t>When Mary presented herself in the Temple forty days after giving birth, Simeon was present. </a:t>
            </a:r>
          </a:p>
          <a:p>
            <a:r>
              <a:rPr lang="en-US" dirty="0"/>
              <a:t>The Lord had promised him that he would not die until he had seen the Lord’s Messiah (Luke 2:26). </a:t>
            </a:r>
          </a:p>
          <a:p>
            <a:r>
              <a:rPr lang="en-US" dirty="0"/>
              <a:t>When he had seen Jesus, Simeon spoke under the influence of the Holy Spirit, saying, “Lord, now You are letting Your servant depart in peace, According to Your word; For my eyes have seen </a:t>
            </a:r>
            <a:r>
              <a:rPr lang="en-US" dirty="0">
                <a:solidFill>
                  <a:srgbClr val="723736"/>
                </a:solidFill>
                <a:latin typeface="+mj-lt"/>
              </a:rPr>
              <a:t>Your salvation Which You have prepared before the face of all peoples, A light to bring revelation to the Gentiles, And the glory of Your people Israel</a:t>
            </a:r>
            <a:r>
              <a:rPr lang="en-US" dirty="0"/>
              <a:t>” (Luke 2:29-32).</a:t>
            </a:r>
          </a:p>
          <a:p>
            <a:endParaRPr lang="en-US" dirty="0"/>
          </a:p>
        </p:txBody>
      </p:sp>
    </p:spTree>
    <p:extLst>
      <p:ext uri="{BB962C8B-B14F-4D97-AF65-F5344CB8AC3E}">
        <p14:creationId xmlns:p14="http://schemas.microsoft.com/office/powerpoint/2010/main" val="143705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7F5D-A6AF-6A51-F3C4-7CD59BB4D7A7}"/>
              </a:ext>
            </a:extLst>
          </p:cNvPr>
          <p:cNvSpPr>
            <a:spLocks noGrp="1"/>
          </p:cNvSpPr>
          <p:nvPr>
            <p:ph type="title"/>
          </p:nvPr>
        </p:nvSpPr>
        <p:spPr/>
        <p:txBody>
          <a:bodyPr/>
          <a:lstStyle/>
          <a:p>
            <a:r>
              <a:rPr lang="en-US" dirty="0"/>
              <a:t>Jesus’s Resurrection Appearance</a:t>
            </a:r>
          </a:p>
        </p:txBody>
      </p:sp>
      <p:sp>
        <p:nvSpPr>
          <p:cNvPr id="3" name="Content Placeholder 2">
            <a:extLst>
              <a:ext uri="{FF2B5EF4-FFF2-40B4-BE49-F238E27FC236}">
                <a16:creationId xmlns:a16="http://schemas.microsoft.com/office/drawing/2014/main" id="{2B5E6D1C-5D19-8F58-A48C-F506D3FCAB7E}"/>
              </a:ext>
            </a:extLst>
          </p:cNvPr>
          <p:cNvSpPr>
            <a:spLocks noGrp="1"/>
          </p:cNvSpPr>
          <p:nvPr>
            <p:ph idx="1"/>
          </p:nvPr>
        </p:nvSpPr>
        <p:spPr/>
        <p:txBody>
          <a:bodyPr/>
          <a:lstStyle/>
          <a:p>
            <a:r>
              <a:rPr lang="en-US" dirty="0"/>
              <a:t>“‘O foolish ones, and slow of heart to believe in all that the prophets have spoken! </a:t>
            </a:r>
            <a:r>
              <a:rPr lang="en-US" dirty="0">
                <a:solidFill>
                  <a:srgbClr val="723736"/>
                </a:solidFill>
                <a:latin typeface="+mj-lt"/>
              </a:rPr>
              <a:t>Ought not the Christ to have suffered these things and to enter into His glory</a:t>
            </a:r>
            <a:r>
              <a:rPr lang="en-US" dirty="0"/>
              <a:t>?’ And beginning at Moses and all the Prophets, He expounded to them in all the Scriptures the things concerning Himself” (Luke 24:25-27).</a:t>
            </a:r>
          </a:p>
          <a:p>
            <a:endParaRPr lang="en-US" dirty="0"/>
          </a:p>
          <a:p>
            <a:endParaRPr lang="en-US" dirty="0"/>
          </a:p>
        </p:txBody>
      </p:sp>
    </p:spTree>
    <p:extLst>
      <p:ext uri="{BB962C8B-B14F-4D97-AF65-F5344CB8AC3E}">
        <p14:creationId xmlns:p14="http://schemas.microsoft.com/office/powerpoint/2010/main" val="2397108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134A4-910D-EC62-F2AB-E6942A8DE958}"/>
              </a:ext>
            </a:extLst>
          </p:cNvPr>
          <p:cNvSpPr>
            <a:spLocks noGrp="1"/>
          </p:cNvSpPr>
          <p:nvPr>
            <p:ph type="title"/>
          </p:nvPr>
        </p:nvSpPr>
        <p:spPr/>
        <p:txBody>
          <a:bodyPr/>
          <a:lstStyle/>
          <a:p>
            <a:r>
              <a:rPr lang="en-US" dirty="0"/>
              <a:t>Peter’s Sermon on Pentecost</a:t>
            </a:r>
          </a:p>
        </p:txBody>
      </p:sp>
      <p:sp>
        <p:nvSpPr>
          <p:cNvPr id="3" name="Content Placeholder 2">
            <a:extLst>
              <a:ext uri="{FF2B5EF4-FFF2-40B4-BE49-F238E27FC236}">
                <a16:creationId xmlns:a16="http://schemas.microsoft.com/office/drawing/2014/main" id="{AA4BAAEE-695B-B506-5201-3CCA950DD05C}"/>
              </a:ext>
            </a:extLst>
          </p:cNvPr>
          <p:cNvSpPr>
            <a:spLocks noGrp="1"/>
          </p:cNvSpPr>
          <p:nvPr>
            <p:ph idx="1"/>
          </p:nvPr>
        </p:nvSpPr>
        <p:spPr/>
        <p:txBody>
          <a:bodyPr/>
          <a:lstStyle/>
          <a:p>
            <a:r>
              <a:rPr lang="en-US" dirty="0"/>
              <a:t>“Men of Israel, hear these words: Jesus of Nazareth, a Man attested by God to you by miracles, wonders, and signs which God did through Him in your midst, as you yourselves also know—</a:t>
            </a:r>
            <a:r>
              <a:rPr lang="en-US" dirty="0">
                <a:solidFill>
                  <a:srgbClr val="723736"/>
                </a:solidFill>
                <a:latin typeface="+mj-lt"/>
              </a:rPr>
              <a:t>Him, being delivered by the determined purpose and foreknowledge of God, you have taken by lawless hands, have crucified, and put to death; whom God raised up</a:t>
            </a:r>
            <a:r>
              <a:rPr lang="en-US" dirty="0"/>
              <a:t>, having loosed the pains of death, because it was not possible that He should be held by it” (Acts 2:22-24).</a:t>
            </a:r>
          </a:p>
          <a:p>
            <a:endParaRPr lang="en-US" dirty="0"/>
          </a:p>
          <a:p>
            <a:endParaRPr lang="en-US" dirty="0"/>
          </a:p>
        </p:txBody>
      </p:sp>
    </p:spTree>
    <p:extLst>
      <p:ext uri="{BB962C8B-B14F-4D97-AF65-F5344CB8AC3E}">
        <p14:creationId xmlns:p14="http://schemas.microsoft.com/office/powerpoint/2010/main" val="2562030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7F5D-A6AF-6A51-F3C4-7CD59BB4D7A7}"/>
              </a:ext>
            </a:extLst>
          </p:cNvPr>
          <p:cNvSpPr>
            <a:spLocks noGrp="1"/>
          </p:cNvSpPr>
          <p:nvPr>
            <p:ph type="title"/>
          </p:nvPr>
        </p:nvSpPr>
        <p:spPr/>
        <p:txBody>
          <a:bodyPr/>
          <a:lstStyle/>
          <a:p>
            <a:r>
              <a:rPr lang="en-US" dirty="0"/>
              <a:t>God’s Eternal Purpose</a:t>
            </a:r>
          </a:p>
        </p:txBody>
      </p:sp>
      <p:sp>
        <p:nvSpPr>
          <p:cNvPr id="3" name="Content Placeholder 2">
            <a:extLst>
              <a:ext uri="{FF2B5EF4-FFF2-40B4-BE49-F238E27FC236}">
                <a16:creationId xmlns:a16="http://schemas.microsoft.com/office/drawing/2014/main" id="{2B5E6D1C-5D19-8F58-A48C-F506D3FCAB7E}"/>
              </a:ext>
            </a:extLst>
          </p:cNvPr>
          <p:cNvSpPr>
            <a:spLocks noGrp="1"/>
          </p:cNvSpPr>
          <p:nvPr>
            <p:ph idx="1"/>
          </p:nvPr>
        </p:nvSpPr>
        <p:spPr/>
        <p:txBody>
          <a:bodyPr>
            <a:normAutofit/>
          </a:bodyPr>
          <a:lstStyle/>
          <a:p>
            <a:r>
              <a:rPr lang="en-US" dirty="0"/>
              <a:t>God’s predetermined plan before the creation of the heavens and earth was to send His Son Jesus to die for our sins.</a:t>
            </a:r>
          </a:p>
          <a:p>
            <a:pPr lvl="1"/>
            <a:r>
              <a:rPr lang="en-US" dirty="0"/>
              <a:t>“Blessed be the God and Father of our Lord Jesus Christ, </a:t>
            </a:r>
            <a:r>
              <a:rPr lang="en-US" dirty="0">
                <a:solidFill>
                  <a:srgbClr val="723736"/>
                </a:solidFill>
                <a:latin typeface="+mj-lt"/>
              </a:rPr>
              <a:t>who has blessed us with every spiritual blessing in the heavenly places in Christ</a:t>
            </a:r>
            <a:r>
              <a:rPr lang="en-US" dirty="0"/>
              <a:t>, just as He chose us in Him before the foundation of the world, that we should be holy and without blame before Him in love” (Eph. 1:3-4).</a:t>
            </a:r>
          </a:p>
          <a:p>
            <a:pPr lvl="1"/>
            <a:r>
              <a:rPr lang="en-US" dirty="0"/>
              <a:t>“. . . that in the dispensation of the fullness of the times </a:t>
            </a:r>
            <a:r>
              <a:rPr lang="en-US" dirty="0">
                <a:solidFill>
                  <a:srgbClr val="723736"/>
                </a:solidFill>
                <a:latin typeface="+mj-lt"/>
              </a:rPr>
              <a:t>He might gather together in one all things in Christ</a:t>
            </a:r>
            <a:r>
              <a:rPr lang="en-US" dirty="0"/>
              <a:t>, both which are in heaven and which are on earth” (Eph. 1:10).</a:t>
            </a:r>
          </a:p>
        </p:txBody>
      </p:sp>
    </p:spTree>
    <p:extLst>
      <p:ext uri="{BB962C8B-B14F-4D97-AF65-F5344CB8AC3E}">
        <p14:creationId xmlns:p14="http://schemas.microsoft.com/office/powerpoint/2010/main" val="238577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41D2-20C8-15F6-7718-0B27DC8A71A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B5CD8BA-4A47-F0A6-C4F9-0174A9D78C41}"/>
              </a:ext>
            </a:extLst>
          </p:cNvPr>
          <p:cNvSpPr>
            <a:spLocks noGrp="1"/>
          </p:cNvSpPr>
          <p:nvPr>
            <p:ph idx="1"/>
          </p:nvPr>
        </p:nvSpPr>
        <p:spPr>
          <a:xfrm>
            <a:off x="838200" y="1825624"/>
            <a:ext cx="10515600" cy="4824557"/>
          </a:xfrm>
        </p:spPr>
        <p:txBody>
          <a:bodyPr>
            <a:normAutofit fontScale="92500" lnSpcReduction="10000"/>
          </a:bodyPr>
          <a:lstStyle/>
          <a:p>
            <a:pPr marL="0" indent="0">
              <a:buNone/>
            </a:pPr>
            <a:r>
              <a:rPr lang="en-US" dirty="0"/>
              <a:t>“Now there were in the same country shepherds living out in the fields, keeping watch over their flock by night. And behold, an angel of the Lord stood before them, and the glory of the Lord shone around them, and they were greatly afraid. Then the angel said to them, ‘Do not be afraid, for behold, </a:t>
            </a:r>
            <a:r>
              <a:rPr lang="en-US" dirty="0">
                <a:solidFill>
                  <a:srgbClr val="723736"/>
                </a:solidFill>
                <a:latin typeface="+mj-lt"/>
              </a:rPr>
              <a:t>I bring you good tidings of great joy </a:t>
            </a:r>
            <a:r>
              <a:rPr lang="en-US" dirty="0"/>
              <a:t>which will be to all people. For there is born to you this day in the city of David a Savior, who is Christ the Lord. And this will be the sign to you: You will find a Babe wrapped in swaddling cloths, lying in a manger.’ And suddenly there was with the angel a multitude of the heavenly host praising God and saying: ‘Glory to God in the highest, And on earth peace, goodwill toward men!’ So it was, when the angels had gone away from them into heaven, that the shepherds said to one another, ‘Let us now go to Bethlehem and see this thing that has come to pass, which the Lord has made known to us’” (Luke 2:8-15).</a:t>
            </a:r>
          </a:p>
          <a:p>
            <a:endParaRPr lang="en-US" dirty="0"/>
          </a:p>
          <a:p>
            <a:endParaRPr lang="en-US" dirty="0"/>
          </a:p>
        </p:txBody>
      </p:sp>
    </p:spTree>
    <p:extLst>
      <p:ext uri="{BB962C8B-B14F-4D97-AF65-F5344CB8AC3E}">
        <p14:creationId xmlns:p14="http://schemas.microsoft.com/office/powerpoint/2010/main" val="280832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7F5D-A6AF-6A51-F3C4-7CD59BB4D7A7}"/>
              </a:ext>
            </a:extLst>
          </p:cNvPr>
          <p:cNvSpPr>
            <a:spLocks noGrp="1"/>
          </p:cNvSpPr>
          <p:nvPr>
            <p:ph type="title"/>
          </p:nvPr>
        </p:nvSpPr>
        <p:spPr/>
        <p:txBody>
          <a:bodyPr/>
          <a:lstStyle/>
          <a:p>
            <a:r>
              <a:rPr lang="en-US" dirty="0"/>
              <a:t>God’s Eternal Purpose</a:t>
            </a:r>
          </a:p>
        </p:txBody>
      </p:sp>
      <p:sp>
        <p:nvSpPr>
          <p:cNvPr id="3" name="Content Placeholder 2">
            <a:extLst>
              <a:ext uri="{FF2B5EF4-FFF2-40B4-BE49-F238E27FC236}">
                <a16:creationId xmlns:a16="http://schemas.microsoft.com/office/drawing/2014/main" id="{2B5E6D1C-5D19-8F58-A48C-F506D3FCAB7E}"/>
              </a:ext>
            </a:extLst>
          </p:cNvPr>
          <p:cNvSpPr>
            <a:spLocks noGrp="1"/>
          </p:cNvSpPr>
          <p:nvPr>
            <p:ph idx="1"/>
          </p:nvPr>
        </p:nvSpPr>
        <p:spPr/>
        <p:txBody>
          <a:bodyPr>
            <a:normAutofit/>
          </a:bodyPr>
          <a:lstStyle/>
          <a:p>
            <a:r>
              <a:rPr lang="en-US" dirty="0"/>
              <a:t>But now </a:t>
            </a:r>
            <a:r>
              <a:rPr lang="en-US" dirty="0">
                <a:solidFill>
                  <a:srgbClr val="723736"/>
                </a:solidFill>
                <a:latin typeface="+mj-lt"/>
              </a:rPr>
              <a:t>in Christ Jesus </a:t>
            </a:r>
            <a:r>
              <a:rPr lang="en-US" dirty="0"/>
              <a:t>you who once were far off </a:t>
            </a:r>
            <a:r>
              <a:rPr lang="en-US" dirty="0">
                <a:solidFill>
                  <a:srgbClr val="723736"/>
                </a:solidFill>
                <a:latin typeface="+mj-lt"/>
              </a:rPr>
              <a:t>have been brought near by the blood of Christ</a:t>
            </a:r>
            <a:r>
              <a:rPr lang="en-US" dirty="0"/>
              <a:t>. For He Himself is our peace, who has made both one, and has broken down the middle wall of separation, having abolished in His flesh the enmity, that is, the law of commandments contained in ordinances, so as to create in Himself one new man from the two, thus making peace, and that He might reconcile them both to God in one body through the cross, thereby putting to death the enmity. And He came and preached peace to you who were afar off and to those who were near. For through Him we both have access by one Spirit to the Father” (Eph. 2:13-18).</a:t>
            </a:r>
          </a:p>
        </p:txBody>
      </p:sp>
    </p:spTree>
    <p:extLst>
      <p:ext uri="{BB962C8B-B14F-4D97-AF65-F5344CB8AC3E}">
        <p14:creationId xmlns:p14="http://schemas.microsoft.com/office/powerpoint/2010/main" val="1064215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7F5D-A6AF-6A51-F3C4-7CD59BB4D7A7}"/>
              </a:ext>
            </a:extLst>
          </p:cNvPr>
          <p:cNvSpPr>
            <a:spLocks noGrp="1"/>
          </p:cNvSpPr>
          <p:nvPr>
            <p:ph type="title"/>
          </p:nvPr>
        </p:nvSpPr>
        <p:spPr/>
        <p:txBody>
          <a:bodyPr/>
          <a:lstStyle/>
          <a:p>
            <a:r>
              <a:rPr lang="en-US" dirty="0"/>
              <a:t>God’s Eternal Purpose</a:t>
            </a:r>
          </a:p>
        </p:txBody>
      </p:sp>
      <p:sp>
        <p:nvSpPr>
          <p:cNvPr id="3" name="Content Placeholder 2">
            <a:extLst>
              <a:ext uri="{FF2B5EF4-FFF2-40B4-BE49-F238E27FC236}">
                <a16:creationId xmlns:a16="http://schemas.microsoft.com/office/drawing/2014/main" id="{2B5E6D1C-5D19-8F58-A48C-F506D3FCAB7E}"/>
              </a:ext>
            </a:extLst>
          </p:cNvPr>
          <p:cNvSpPr>
            <a:spLocks noGrp="1"/>
          </p:cNvSpPr>
          <p:nvPr>
            <p:ph idx="1"/>
          </p:nvPr>
        </p:nvSpPr>
        <p:spPr/>
        <p:txBody>
          <a:bodyPr/>
          <a:lstStyle/>
          <a:p>
            <a:r>
              <a:rPr lang="en-US" dirty="0"/>
              <a:t>“. . . and to make all see what is the fellowship of the mystery, which from the beginning of the ages has been hidden in God who created all things through Jesus Christ; to the intent that now the manifold wisdom of God might be made known by the church to the principalities and powers in the heavenly places, </a:t>
            </a:r>
            <a:r>
              <a:rPr lang="en-US" dirty="0">
                <a:solidFill>
                  <a:srgbClr val="723736"/>
                </a:solidFill>
                <a:latin typeface="+mj-lt"/>
              </a:rPr>
              <a:t>according to the eternal purpose which He accomplished in Christ Jesus our Lord</a:t>
            </a:r>
            <a:r>
              <a:rPr lang="en-US" dirty="0"/>
              <a:t>” (Eph. 3:9-11).</a:t>
            </a:r>
          </a:p>
          <a:p>
            <a:endParaRPr lang="en-US" dirty="0"/>
          </a:p>
          <a:p>
            <a:r>
              <a:rPr lang="en-US" dirty="0">
                <a:solidFill>
                  <a:srgbClr val="723736"/>
                </a:solidFill>
                <a:latin typeface="+mj-lt"/>
              </a:rPr>
              <a:t>This is what is meant when we understand that the baby born in Bethlehem was the Christ!</a:t>
            </a:r>
          </a:p>
        </p:txBody>
      </p:sp>
    </p:spTree>
    <p:extLst>
      <p:ext uri="{BB962C8B-B14F-4D97-AF65-F5344CB8AC3E}">
        <p14:creationId xmlns:p14="http://schemas.microsoft.com/office/powerpoint/2010/main" val="16476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A6370-EF6F-8B33-58F0-1456E414EEF7}"/>
              </a:ext>
            </a:extLst>
          </p:cNvPr>
          <p:cNvSpPr>
            <a:spLocks noGrp="1"/>
          </p:cNvSpPr>
          <p:nvPr>
            <p:ph type="title"/>
          </p:nvPr>
        </p:nvSpPr>
        <p:spPr/>
        <p:txBody>
          <a:bodyPr/>
          <a:lstStyle/>
          <a:p>
            <a:r>
              <a:rPr lang="en-US" dirty="0"/>
              <a:t>3. The Child Was Immanuel—God With Us!</a:t>
            </a:r>
          </a:p>
        </p:txBody>
      </p:sp>
      <p:pic>
        <p:nvPicPr>
          <p:cNvPr id="3" name="Picture 2" descr="The Jesus in the Manger | CBN.com">
            <a:extLst>
              <a:ext uri="{FF2B5EF4-FFF2-40B4-BE49-F238E27FC236}">
                <a16:creationId xmlns:a16="http://schemas.microsoft.com/office/drawing/2014/main" id="{AEF195BC-7164-649C-A4CC-2E868F9A4F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239" b="11775"/>
          <a:stretch/>
        </p:blipFill>
        <p:spPr bwMode="auto">
          <a:xfrm>
            <a:off x="1921443" y="1865550"/>
            <a:ext cx="8349114" cy="4695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517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8E704-1A9B-0401-E88B-D59B145C5079}"/>
              </a:ext>
            </a:extLst>
          </p:cNvPr>
          <p:cNvSpPr>
            <a:spLocks noGrp="1"/>
          </p:cNvSpPr>
          <p:nvPr>
            <p:ph type="title"/>
          </p:nvPr>
        </p:nvSpPr>
        <p:spPr/>
        <p:txBody>
          <a:bodyPr/>
          <a:lstStyle/>
          <a:p>
            <a:r>
              <a:rPr lang="en-US" dirty="0"/>
              <a:t>Matthew 1:20-23</a:t>
            </a:r>
          </a:p>
        </p:txBody>
      </p:sp>
      <p:sp>
        <p:nvSpPr>
          <p:cNvPr id="3" name="Content Placeholder 2">
            <a:extLst>
              <a:ext uri="{FF2B5EF4-FFF2-40B4-BE49-F238E27FC236}">
                <a16:creationId xmlns:a16="http://schemas.microsoft.com/office/drawing/2014/main" id="{90F0D8CA-1080-DFC6-5C37-F6B974A8D556}"/>
              </a:ext>
            </a:extLst>
          </p:cNvPr>
          <p:cNvSpPr>
            <a:spLocks noGrp="1"/>
          </p:cNvSpPr>
          <p:nvPr>
            <p:ph idx="1"/>
          </p:nvPr>
        </p:nvSpPr>
        <p:spPr/>
        <p:txBody>
          <a:bodyPr/>
          <a:lstStyle/>
          <a:p>
            <a:r>
              <a:rPr lang="en-US" dirty="0"/>
              <a:t>The angel who appeared to Joseph to persuade him not to divorce his fiancé said this to Joseph, </a:t>
            </a:r>
          </a:p>
          <a:p>
            <a:pPr lvl="1"/>
            <a:r>
              <a:rPr lang="en-US" dirty="0"/>
              <a:t>“‘. . . do not be afraid to take to you Mary your wife, for that which is conceived in her is of the Holy Spirit. And she will bring forth a Son, and you shall call His name JESUS, for He will save His people from their sins.’ So all this was done that it might be fulfilled which was spoken by the Lord through the prophet, saying: ‘Behold, the virgin shall be with child, and bear a Son, and </a:t>
            </a:r>
            <a:r>
              <a:rPr lang="en-US" dirty="0">
                <a:solidFill>
                  <a:srgbClr val="723736"/>
                </a:solidFill>
                <a:latin typeface="+mj-lt"/>
              </a:rPr>
              <a:t>they shall call His name Immanuel,’ which is translated, ‘God with us</a:t>
            </a:r>
            <a:r>
              <a:rPr lang="en-US" dirty="0"/>
              <a:t>’” (Matt. 1:20-23). </a:t>
            </a:r>
          </a:p>
        </p:txBody>
      </p:sp>
    </p:spTree>
    <p:extLst>
      <p:ext uri="{BB962C8B-B14F-4D97-AF65-F5344CB8AC3E}">
        <p14:creationId xmlns:p14="http://schemas.microsoft.com/office/powerpoint/2010/main" val="1697383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E36B8-21AA-6632-F87A-4DDC0592D7DC}"/>
              </a:ext>
            </a:extLst>
          </p:cNvPr>
          <p:cNvSpPr>
            <a:spLocks noGrp="1"/>
          </p:cNvSpPr>
          <p:nvPr>
            <p:ph type="title"/>
          </p:nvPr>
        </p:nvSpPr>
        <p:spPr/>
        <p:txBody>
          <a:bodyPr/>
          <a:lstStyle/>
          <a:p>
            <a:r>
              <a:rPr lang="en-US" dirty="0"/>
              <a:t>Luke’s Gospel Describes the Child</a:t>
            </a:r>
          </a:p>
        </p:txBody>
      </p:sp>
      <p:sp>
        <p:nvSpPr>
          <p:cNvPr id="3" name="Content Placeholder 2">
            <a:extLst>
              <a:ext uri="{FF2B5EF4-FFF2-40B4-BE49-F238E27FC236}">
                <a16:creationId xmlns:a16="http://schemas.microsoft.com/office/drawing/2014/main" id="{B1180F33-5552-39BD-2819-37D5164BC04C}"/>
              </a:ext>
            </a:extLst>
          </p:cNvPr>
          <p:cNvSpPr>
            <a:spLocks noGrp="1"/>
          </p:cNvSpPr>
          <p:nvPr>
            <p:ph idx="1"/>
          </p:nvPr>
        </p:nvSpPr>
        <p:spPr/>
        <p:txBody>
          <a:bodyPr>
            <a:normAutofit/>
          </a:bodyPr>
          <a:lstStyle/>
          <a:p>
            <a:r>
              <a:rPr lang="en-US" dirty="0"/>
              <a:t>“He will be great, and will be called </a:t>
            </a:r>
            <a:r>
              <a:rPr lang="en-US" dirty="0">
                <a:solidFill>
                  <a:srgbClr val="723736"/>
                </a:solidFill>
                <a:latin typeface="+mj-lt"/>
              </a:rPr>
              <a:t>the Son of the Highest</a:t>
            </a:r>
            <a:r>
              <a:rPr lang="en-US" dirty="0"/>
              <a:t>; and the Lord God will give Him the throne of His father David” (Luke 1:32).</a:t>
            </a:r>
          </a:p>
          <a:p>
            <a:r>
              <a:rPr lang="en-US" dirty="0"/>
              <a:t>“And the angel answered and said to her, ‘The Holy Spirit will come upon you, and the power of the Highest will overshadow you; therefore, also, that </a:t>
            </a:r>
            <a:r>
              <a:rPr lang="en-US" dirty="0">
                <a:solidFill>
                  <a:srgbClr val="723736"/>
                </a:solidFill>
                <a:latin typeface="+mj-lt"/>
              </a:rPr>
              <a:t>Holy One </a:t>
            </a:r>
            <a:r>
              <a:rPr lang="en-US" dirty="0"/>
              <a:t>who is to be born will be called </a:t>
            </a:r>
            <a:r>
              <a:rPr lang="en-US" dirty="0">
                <a:solidFill>
                  <a:srgbClr val="723736"/>
                </a:solidFill>
                <a:latin typeface="+mj-lt"/>
              </a:rPr>
              <a:t>the Son of God</a:t>
            </a:r>
            <a:r>
              <a:rPr lang="en-US" dirty="0"/>
              <a:t>’” (Luke 1:35).</a:t>
            </a:r>
          </a:p>
          <a:p>
            <a:r>
              <a:rPr lang="en-US" dirty="0"/>
              <a:t>“But why is this granted to me, that </a:t>
            </a:r>
            <a:r>
              <a:rPr lang="en-US" dirty="0">
                <a:solidFill>
                  <a:srgbClr val="723736"/>
                </a:solidFill>
                <a:latin typeface="+mj-lt"/>
              </a:rPr>
              <a:t>the mother of my Lord </a:t>
            </a:r>
            <a:r>
              <a:rPr lang="en-US" dirty="0"/>
              <a:t>should come to me?” (Luke 1:43).</a:t>
            </a:r>
          </a:p>
          <a:p>
            <a:endParaRPr lang="en-US" dirty="0"/>
          </a:p>
          <a:p>
            <a:endParaRPr lang="en-US" dirty="0"/>
          </a:p>
        </p:txBody>
      </p:sp>
    </p:spTree>
    <p:extLst>
      <p:ext uri="{BB962C8B-B14F-4D97-AF65-F5344CB8AC3E}">
        <p14:creationId xmlns:p14="http://schemas.microsoft.com/office/powerpoint/2010/main" val="202817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7B6B-A080-BA4D-ACB5-FBA2DE470AA3}"/>
              </a:ext>
            </a:extLst>
          </p:cNvPr>
          <p:cNvSpPr>
            <a:spLocks noGrp="1"/>
          </p:cNvSpPr>
          <p:nvPr>
            <p:ph type="title"/>
          </p:nvPr>
        </p:nvSpPr>
        <p:spPr/>
        <p:txBody>
          <a:bodyPr/>
          <a:lstStyle/>
          <a:p>
            <a:r>
              <a:rPr lang="en-US" dirty="0"/>
              <a:t>John’s Description of Jesus</a:t>
            </a:r>
          </a:p>
        </p:txBody>
      </p:sp>
      <p:sp>
        <p:nvSpPr>
          <p:cNvPr id="3" name="Content Placeholder 2">
            <a:extLst>
              <a:ext uri="{FF2B5EF4-FFF2-40B4-BE49-F238E27FC236}">
                <a16:creationId xmlns:a16="http://schemas.microsoft.com/office/drawing/2014/main" id="{203F080D-5C7A-69BF-F6E3-90E948114C39}"/>
              </a:ext>
            </a:extLst>
          </p:cNvPr>
          <p:cNvSpPr>
            <a:spLocks noGrp="1"/>
          </p:cNvSpPr>
          <p:nvPr>
            <p:ph idx="1"/>
          </p:nvPr>
        </p:nvSpPr>
        <p:spPr/>
        <p:txBody>
          <a:bodyPr/>
          <a:lstStyle/>
          <a:p>
            <a:r>
              <a:rPr lang="en-US" dirty="0"/>
              <a:t>“In the beginning was the Word, and the Word was </a:t>
            </a:r>
            <a:r>
              <a:rPr lang="en-US" dirty="0">
                <a:solidFill>
                  <a:srgbClr val="723736"/>
                </a:solidFill>
                <a:latin typeface="+mj-lt"/>
              </a:rPr>
              <a:t>with God</a:t>
            </a:r>
            <a:r>
              <a:rPr lang="en-US" dirty="0"/>
              <a:t>, and </a:t>
            </a:r>
            <a:r>
              <a:rPr lang="en-US" dirty="0">
                <a:solidFill>
                  <a:srgbClr val="723736"/>
                </a:solidFill>
                <a:latin typeface="+mj-lt"/>
              </a:rPr>
              <a:t>the Word was God</a:t>
            </a:r>
            <a:r>
              <a:rPr lang="en-US" dirty="0"/>
              <a:t>. </a:t>
            </a:r>
            <a:r>
              <a:rPr lang="en-US" dirty="0">
                <a:solidFill>
                  <a:srgbClr val="723736"/>
                </a:solidFill>
                <a:latin typeface="+mj-lt"/>
              </a:rPr>
              <a:t>He was in the beginning with God</a:t>
            </a:r>
            <a:r>
              <a:rPr lang="en-US" dirty="0"/>
              <a:t>. </a:t>
            </a:r>
            <a:r>
              <a:rPr lang="en-US" dirty="0">
                <a:solidFill>
                  <a:srgbClr val="723736"/>
                </a:solidFill>
                <a:latin typeface="+mj-lt"/>
              </a:rPr>
              <a:t>All things were made through Him, and without Him nothing was made that was made”</a:t>
            </a:r>
            <a:r>
              <a:rPr lang="en-US" dirty="0"/>
              <a:t> (John 1: 1-3).</a:t>
            </a:r>
          </a:p>
          <a:p>
            <a:r>
              <a:rPr lang="en-US" dirty="0"/>
              <a:t>“. . . And </a:t>
            </a:r>
            <a:r>
              <a:rPr lang="en-US" dirty="0">
                <a:solidFill>
                  <a:srgbClr val="723736"/>
                </a:solidFill>
                <a:latin typeface="+mj-lt"/>
              </a:rPr>
              <a:t>the Word became flesh and dwelt among us, and we beheld His glory, the glory as of the only begotten of the Father, full of grace and truth</a:t>
            </a:r>
            <a:r>
              <a:rPr lang="en-US" dirty="0"/>
              <a:t>” (John 1:14 NKJV)</a:t>
            </a:r>
          </a:p>
          <a:p>
            <a:endParaRPr lang="en-US" dirty="0"/>
          </a:p>
          <a:p>
            <a:endParaRPr lang="en-US" dirty="0"/>
          </a:p>
        </p:txBody>
      </p:sp>
    </p:spTree>
    <p:extLst>
      <p:ext uri="{BB962C8B-B14F-4D97-AF65-F5344CB8AC3E}">
        <p14:creationId xmlns:p14="http://schemas.microsoft.com/office/powerpoint/2010/main" val="379541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CF188-B2D3-725C-4318-E33D6CE2B66E}"/>
              </a:ext>
            </a:extLst>
          </p:cNvPr>
          <p:cNvSpPr>
            <a:spLocks noGrp="1"/>
          </p:cNvSpPr>
          <p:nvPr>
            <p:ph type="title"/>
          </p:nvPr>
        </p:nvSpPr>
        <p:spPr/>
        <p:txBody>
          <a:bodyPr/>
          <a:lstStyle/>
          <a:p>
            <a:r>
              <a:rPr lang="en-US" dirty="0"/>
              <a:t>Philippians 2:5-8</a:t>
            </a:r>
          </a:p>
        </p:txBody>
      </p:sp>
      <p:sp>
        <p:nvSpPr>
          <p:cNvPr id="3" name="TextBox 2">
            <a:extLst>
              <a:ext uri="{FF2B5EF4-FFF2-40B4-BE49-F238E27FC236}">
                <a16:creationId xmlns:a16="http://schemas.microsoft.com/office/drawing/2014/main" id="{7A071D11-BABB-BD94-F077-84A348D15A4C}"/>
              </a:ext>
            </a:extLst>
          </p:cNvPr>
          <p:cNvSpPr txBox="1"/>
          <p:nvPr/>
        </p:nvSpPr>
        <p:spPr>
          <a:xfrm>
            <a:off x="2327564" y="1958109"/>
            <a:ext cx="7536872" cy="4154984"/>
          </a:xfrm>
          <a:prstGeom prst="rect">
            <a:avLst/>
          </a:prstGeom>
          <a:noFill/>
        </p:spPr>
        <p:txBody>
          <a:bodyPr wrap="square" rtlCol="0">
            <a:spAutoFit/>
          </a:bodyPr>
          <a:lstStyle/>
          <a:p>
            <a:r>
              <a:rPr lang="en-US" sz="2400" b="0" i="0" u="none" strike="noStrike" baseline="0" dirty="0">
                <a:latin typeface="Source Sans Pro Semibold" panose="020B0603030403020204" pitchFamily="34" charset="0"/>
              </a:rPr>
              <a:t>“Let this mind be in you which was also in Christ Jesus, </a:t>
            </a:r>
          </a:p>
          <a:p>
            <a:pPr marL="228600"/>
            <a:endParaRPr lang="en-US" sz="2400" b="0" i="0" u="none" strike="noStrike" baseline="0" dirty="0">
              <a:latin typeface="Source Sans Pro Semibold" panose="020B0603030403020204" pitchFamily="34" charset="0"/>
            </a:endParaRPr>
          </a:p>
          <a:p>
            <a:pPr marL="228600">
              <a:tabLst>
                <a:tab pos="228600" algn="l"/>
              </a:tabLst>
            </a:pPr>
            <a:r>
              <a:rPr lang="en-US" sz="2400" dirty="0">
                <a:solidFill>
                  <a:srgbClr val="723736"/>
                </a:solidFill>
                <a:latin typeface="Source Sans Pro Black" panose="020B0803030403020204" pitchFamily="34" charset="0"/>
              </a:rPr>
              <a:t>W</a:t>
            </a:r>
            <a:r>
              <a:rPr lang="en-US" sz="2400" b="0" i="0" u="none" strike="noStrike" baseline="0" dirty="0">
                <a:solidFill>
                  <a:srgbClr val="723736"/>
                </a:solidFill>
                <a:latin typeface="Source Sans Pro Black" panose="020B0803030403020204" pitchFamily="34" charset="0"/>
              </a:rPr>
              <a:t>ho, being in the form of God, </a:t>
            </a:r>
          </a:p>
          <a:p>
            <a:pPr marL="228600">
              <a:tabLst>
                <a:tab pos="228600" algn="l"/>
              </a:tabLst>
            </a:pPr>
            <a:r>
              <a:rPr lang="en-US" sz="2400" dirty="0">
                <a:latin typeface="Source Sans Pro Semibold" panose="020B0603030403020204" pitchFamily="34" charset="0"/>
              </a:rPr>
              <a:t>	D</a:t>
            </a:r>
            <a:r>
              <a:rPr lang="en-US" sz="2400" b="0" i="0" u="none" strike="noStrike" baseline="0" dirty="0">
                <a:latin typeface="Source Sans Pro Semibold" panose="020B0603030403020204" pitchFamily="34" charset="0"/>
              </a:rPr>
              <a:t>id not consider it robbery to be equal with God, </a:t>
            </a:r>
          </a:p>
          <a:p>
            <a:pPr marL="228600">
              <a:tabLst>
                <a:tab pos="228600" algn="l"/>
              </a:tabLst>
            </a:pPr>
            <a:r>
              <a:rPr lang="en-US" sz="2400" dirty="0">
                <a:latin typeface="Source Sans Pro Semibold" panose="020B0603030403020204" pitchFamily="34" charset="0"/>
              </a:rPr>
              <a:t>B</a:t>
            </a:r>
            <a:r>
              <a:rPr lang="en-US" sz="2400" b="0" i="0" u="none" strike="noStrike" baseline="0" dirty="0">
                <a:latin typeface="Source Sans Pro Semibold" panose="020B0603030403020204" pitchFamily="34" charset="0"/>
              </a:rPr>
              <a:t>ut made Himself of no reputation, </a:t>
            </a:r>
          </a:p>
          <a:p>
            <a:pPr marL="228600">
              <a:tabLst>
                <a:tab pos="228600" algn="l"/>
              </a:tabLst>
            </a:pPr>
            <a:r>
              <a:rPr lang="en-US" sz="2400" dirty="0">
                <a:latin typeface="Source Sans Pro Semibold" panose="020B0603030403020204" pitchFamily="34" charset="0"/>
              </a:rPr>
              <a:t>	T</a:t>
            </a:r>
            <a:r>
              <a:rPr lang="en-US" sz="2400" b="0" i="0" u="none" strike="noStrike" baseline="0" dirty="0">
                <a:latin typeface="Source Sans Pro Semibold" panose="020B0603030403020204" pitchFamily="34" charset="0"/>
              </a:rPr>
              <a:t>aking the form of a bondservant, </a:t>
            </a:r>
          </a:p>
          <a:p>
            <a:pPr marL="228600">
              <a:tabLst>
                <a:tab pos="228600" algn="l"/>
              </a:tabLst>
            </a:pPr>
            <a:r>
              <a:rPr lang="en-US" sz="2400" dirty="0">
                <a:latin typeface="Source Sans Pro Semibold" panose="020B0603030403020204" pitchFamily="34" charset="0"/>
              </a:rPr>
              <a:t>	A</a:t>
            </a:r>
            <a:r>
              <a:rPr lang="en-US" sz="2400" b="0" i="0" u="none" strike="noStrike" baseline="0" dirty="0">
                <a:latin typeface="Source Sans Pro Semibold" panose="020B0603030403020204" pitchFamily="34" charset="0"/>
              </a:rPr>
              <a:t>nd coming in the likeness of men. </a:t>
            </a:r>
          </a:p>
          <a:p>
            <a:pPr marL="228600">
              <a:tabLst>
                <a:tab pos="228600" algn="l"/>
              </a:tabLst>
            </a:pPr>
            <a:r>
              <a:rPr lang="en-US" sz="2400" b="0" i="0" u="none" strike="noStrike" baseline="0" dirty="0">
                <a:solidFill>
                  <a:srgbClr val="723736"/>
                </a:solidFill>
                <a:latin typeface="Source Sans Pro Black" panose="020B0803030403020204" pitchFamily="34" charset="0"/>
              </a:rPr>
              <a:t>And being found in appearance as a man</a:t>
            </a:r>
            <a:r>
              <a:rPr lang="en-US" sz="2400" b="0" i="0" u="none" strike="noStrike" baseline="0" dirty="0">
                <a:latin typeface="Source Sans Pro Semibold" panose="020B0603030403020204" pitchFamily="34" charset="0"/>
              </a:rPr>
              <a:t>, </a:t>
            </a:r>
          </a:p>
          <a:p>
            <a:pPr marL="228600">
              <a:tabLst>
                <a:tab pos="228600" algn="l"/>
              </a:tabLst>
            </a:pPr>
            <a:r>
              <a:rPr lang="en-US" sz="2400" dirty="0">
                <a:latin typeface="Source Sans Pro Semibold" panose="020B0603030403020204" pitchFamily="34" charset="0"/>
              </a:rPr>
              <a:t>	</a:t>
            </a:r>
            <a:r>
              <a:rPr lang="en-US" sz="2400" b="0" i="0" u="none" strike="noStrike" baseline="0" dirty="0">
                <a:latin typeface="Source Sans Pro Semibold" panose="020B0603030403020204" pitchFamily="34" charset="0"/>
              </a:rPr>
              <a:t>He humbled Himself </a:t>
            </a:r>
          </a:p>
          <a:p>
            <a:pPr marL="228600">
              <a:tabLst>
                <a:tab pos="228600" algn="l"/>
              </a:tabLst>
            </a:pPr>
            <a:r>
              <a:rPr lang="en-US" sz="2400" dirty="0">
                <a:latin typeface="Source Sans Pro Semibold" panose="020B0603030403020204" pitchFamily="34" charset="0"/>
              </a:rPr>
              <a:t>	A</a:t>
            </a:r>
            <a:r>
              <a:rPr lang="en-US" sz="2400" b="0" i="0" u="none" strike="noStrike" baseline="0" dirty="0">
                <a:latin typeface="Source Sans Pro Semibold" panose="020B0603030403020204" pitchFamily="34" charset="0"/>
              </a:rPr>
              <a:t>nd became obedient to the point of death, </a:t>
            </a:r>
          </a:p>
          <a:p>
            <a:pPr marL="228600">
              <a:tabLst>
                <a:tab pos="228600" algn="l"/>
              </a:tabLst>
            </a:pPr>
            <a:r>
              <a:rPr lang="en-US" sz="2400" dirty="0">
                <a:latin typeface="Source Sans Pro Semibold" panose="020B0603030403020204" pitchFamily="34" charset="0"/>
              </a:rPr>
              <a:t>	</a:t>
            </a:r>
            <a:r>
              <a:rPr lang="en-US" sz="2400" b="0" i="0" u="none" strike="noStrike" baseline="0" dirty="0">
                <a:latin typeface="Source Sans Pro Semibold" panose="020B0603030403020204" pitchFamily="34" charset="0"/>
              </a:rPr>
              <a:t>even the death of the cross” (Phil. 2:5-8).</a:t>
            </a:r>
            <a:endParaRPr lang="en-US" sz="2400" dirty="0">
              <a:latin typeface="Source Sans Pro Semibold" panose="020B0603030403020204" pitchFamily="34" charset="0"/>
            </a:endParaRPr>
          </a:p>
        </p:txBody>
      </p:sp>
    </p:spTree>
    <p:extLst>
      <p:ext uri="{BB962C8B-B14F-4D97-AF65-F5344CB8AC3E}">
        <p14:creationId xmlns:p14="http://schemas.microsoft.com/office/powerpoint/2010/main" val="2481389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8C68D-A589-03AF-78FF-BE4A41D30ECB}"/>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C7DE26E3-B48C-658D-1735-7332E84CBC30}"/>
              </a:ext>
            </a:extLst>
          </p:cNvPr>
          <p:cNvSpPr>
            <a:spLocks noGrp="1"/>
          </p:cNvSpPr>
          <p:nvPr>
            <p:ph type="body" idx="1"/>
          </p:nvPr>
        </p:nvSpPr>
        <p:spPr>
          <a:solidFill>
            <a:srgbClr val="723736"/>
          </a:solidFill>
          <a:ln>
            <a:solidFill>
              <a:srgbClr val="723736"/>
            </a:solidFill>
          </a:ln>
        </p:spPr>
        <p:txBody>
          <a:bodyPr/>
          <a:lstStyle/>
          <a:p>
            <a:endParaRPr lang="en-US"/>
          </a:p>
        </p:txBody>
      </p:sp>
    </p:spTree>
    <p:extLst>
      <p:ext uri="{BB962C8B-B14F-4D97-AF65-F5344CB8AC3E}">
        <p14:creationId xmlns:p14="http://schemas.microsoft.com/office/powerpoint/2010/main" val="1355161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D18F6-9A71-09ED-052F-4CCBC982960E}"/>
              </a:ext>
            </a:extLst>
          </p:cNvPr>
          <p:cNvSpPr>
            <a:spLocks noGrp="1"/>
          </p:cNvSpPr>
          <p:nvPr>
            <p:ph type="title"/>
          </p:nvPr>
        </p:nvSpPr>
        <p:spPr/>
        <p:txBody>
          <a:bodyPr/>
          <a:lstStyle/>
          <a:p>
            <a:r>
              <a:rPr lang="en-US" dirty="0"/>
              <a:t>The Significance of the Birth of Jesus</a:t>
            </a:r>
          </a:p>
        </p:txBody>
      </p:sp>
      <p:sp>
        <p:nvSpPr>
          <p:cNvPr id="3" name="Content Placeholder 2">
            <a:extLst>
              <a:ext uri="{FF2B5EF4-FFF2-40B4-BE49-F238E27FC236}">
                <a16:creationId xmlns:a16="http://schemas.microsoft.com/office/drawing/2014/main" id="{27144019-3B20-E740-5761-11A9D2A56715}"/>
              </a:ext>
            </a:extLst>
          </p:cNvPr>
          <p:cNvSpPr>
            <a:spLocks noGrp="1"/>
          </p:cNvSpPr>
          <p:nvPr>
            <p:ph idx="1"/>
          </p:nvPr>
        </p:nvSpPr>
        <p:spPr/>
        <p:txBody>
          <a:bodyPr/>
          <a:lstStyle/>
          <a:p>
            <a:r>
              <a:rPr lang="en-US" dirty="0"/>
              <a:t>The most important baby that was ever born in Bethlehem is . . .</a:t>
            </a:r>
          </a:p>
          <a:p>
            <a:pPr lvl="1"/>
            <a:r>
              <a:rPr lang="en-US" dirty="0"/>
              <a:t>Jesus</a:t>
            </a:r>
          </a:p>
          <a:p>
            <a:pPr lvl="1"/>
            <a:r>
              <a:rPr lang="en-US" dirty="0"/>
              <a:t>The Messiah/Christ</a:t>
            </a:r>
          </a:p>
          <a:p>
            <a:pPr lvl="1"/>
            <a:r>
              <a:rPr lang="en-US" dirty="0"/>
              <a:t>Immanuel/God With Us</a:t>
            </a:r>
          </a:p>
        </p:txBody>
      </p:sp>
    </p:spTree>
    <p:extLst>
      <p:ext uri="{BB962C8B-B14F-4D97-AF65-F5344CB8AC3E}">
        <p14:creationId xmlns:p14="http://schemas.microsoft.com/office/powerpoint/2010/main" val="1306651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C5269-ACF4-1C61-DA56-8A6E67170885}"/>
              </a:ext>
            </a:extLst>
          </p:cNvPr>
          <p:cNvSpPr>
            <a:spLocks noGrp="1"/>
          </p:cNvSpPr>
          <p:nvPr>
            <p:ph type="title"/>
          </p:nvPr>
        </p:nvSpPr>
        <p:spPr/>
        <p:txBody>
          <a:bodyPr/>
          <a:lstStyle/>
          <a:p>
            <a:r>
              <a:rPr lang="en-US" dirty="0"/>
              <a:t>Simeon’s Words to Mary</a:t>
            </a:r>
          </a:p>
        </p:txBody>
      </p:sp>
      <p:sp>
        <p:nvSpPr>
          <p:cNvPr id="3" name="Content Placeholder 2">
            <a:extLst>
              <a:ext uri="{FF2B5EF4-FFF2-40B4-BE49-F238E27FC236}">
                <a16:creationId xmlns:a16="http://schemas.microsoft.com/office/drawing/2014/main" id="{DA8D8884-A087-10FA-73A2-1FC914B7F58E}"/>
              </a:ext>
            </a:extLst>
          </p:cNvPr>
          <p:cNvSpPr>
            <a:spLocks noGrp="1"/>
          </p:cNvSpPr>
          <p:nvPr>
            <p:ph idx="1"/>
          </p:nvPr>
        </p:nvSpPr>
        <p:spPr/>
        <p:txBody>
          <a:bodyPr>
            <a:normAutofit fontScale="92500" lnSpcReduction="10000"/>
          </a:bodyPr>
          <a:lstStyle/>
          <a:p>
            <a:r>
              <a:rPr lang="en-US" dirty="0"/>
              <a:t> “Behold, </a:t>
            </a:r>
            <a:r>
              <a:rPr lang="en-US" dirty="0">
                <a:solidFill>
                  <a:srgbClr val="723736"/>
                </a:solidFill>
                <a:latin typeface="+mj-lt"/>
              </a:rPr>
              <a:t>this Child is destined for the fall and rising of many in Israel</a:t>
            </a:r>
            <a:r>
              <a:rPr lang="en-US" dirty="0"/>
              <a:t>, and for a sign which will be spoken against (yes, a sword will pierce through your own soul also), that the thoughts of many hearts may be revealed” (Luke 2:34-35).</a:t>
            </a:r>
          </a:p>
          <a:p>
            <a:r>
              <a:rPr lang="en-US" dirty="0"/>
              <a:t>Jesus said, “Therefore whoever confesses Me before men, him I will also confess before My Father who is in heaven. But whoever denies Me before men, him I will also deny before My Father who is in heaven” (Matt. 10:32-33).</a:t>
            </a:r>
          </a:p>
          <a:p>
            <a:r>
              <a:rPr lang="en-US" dirty="0"/>
              <a:t>Recognizing this fact, one must face the issue of what must I do with Jesus? Should I ignore Him or be His disciple? </a:t>
            </a:r>
          </a:p>
          <a:p>
            <a:r>
              <a:rPr lang="en-US" dirty="0"/>
              <a:t>Jesus plainly says, “I am the way, the truth, and the life. No one comes to the Father except through Me” (John 14:6). </a:t>
            </a:r>
          </a:p>
          <a:p>
            <a:endParaRPr lang="en-US" dirty="0"/>
          </a:p>
        </p:txBody>
      </p:sp>
    </p:spTree>
    <p:extLst>
      <p:ext uri="{BB962C8B-B14F-4D97-AF65-F5344CB8AC3E}">
        <p14:creationId xmlns:p14="http://schemas.microsoft.com/office/powerpoint/2010/main" val="282107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nd Made Papyrus Paper | I found this gorgeous hand made pa… | Flickr">
            <a:extLst>
              <a:ext uri="{FF2B5EF4-FFF2-40B4-BE49-F238E27FC236}">
                <a16:creationId xmlns:a16="http://schemas.microsoft.com/office/drawing/2014/main" id="{2669AA6C-188D-F446-FDF3-4AED88B449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725" b="9970"/>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6090551-85E5-B9FF-90AD-6E5B68065EB5}"/>
              </a:ext>
            </a:extLst>
          </p:cNvPr>
          <p:cNvSpPr txBox="1"/>
          <p:nvPr/>
        </p:nvSpPr>
        <p:spPr>
          <a:xfrm>
            <a:off x="679777" y="1573388"/>
            <a:ext cx="10832446" cy="4093428"/>
          </a:xfrm>
          <a:prstGeom prst="rect">
            <a:avLst/>
          </a:prstGeom>
          <a:noFill/>
        </p:spPr>
        <p:txBody>
          <a:bodyPr wrap="square" rtlCol="0">
            <a:spAutoFit/>
          </a:bodyPr>
          <a:lstStyle/>
          <a:p>
            <a:pPr algn="r"/>
            <a:r>
              <a:rPr lang="en-US" sz="6000" dirty="0">
                <a:solidFill>
                  <a:srgbClr val="723736"/>
                </a:solidFill>
                <a:latin typeface="Arno Pro Smbd Display" panose="02020702050506090403" pitchFamily="18" charset="0"/>
              </a:rPr>
              <a:t>Reasons to Rejoice</a:t>
            </a:r>
          </a:p>
          <a:p>
            <a:pPr algn="ctr"/>
            <a:r>
              <a:rPr lang="en-US" sz="10000" dirty="0">
                <a:solidFill>
                  <a:srgbClr val="723736"/>
                </a:solidFill>
              </a:rPr>
              <a:t>The Birth of the Lamb of God</a:t>
            </a:r>
          </a:p>
        </p:txBody>
      </p:sp>
    </p:spTree>
    <p:extLst>
      <p:ext uri="{BB962C8B-B14F-4D97-AF65-F5344CB8AC3E}">
        <p14:creationId xmlns:p14="http://schemas.microsoft.com/office/powerpoint/2010/main" val="106620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300-11B7-304C-8DC5-DBC6C1317C4E}"/>
              </a:ext>
            </a:extLst>
          </p:cNvPr>
          <p:cNvSpPr>
            <a:spLocks noGrp="1"/>
          </p:cNvSpPr>
          <p:nvPr>
            <p:ph type="title"/>
          </p:nvPr>
        </p:nvSpPr>
        <p:spPr/>
        <p:txBody>
          <a:bodyPr/>
          <a:lstStyle/>
          <a:p>
            <a:r>
              <a:rPr lang="en-US" dirty="0"/>
              <a:t>Good News!</a:t>
            </a:r>
          </a:p>
        </p:txBody>
      </p:sp>
      <p:sp>
        <p:nvSpPr>
          <p:cNvPr id="3" name="Content Placeholder 2">
            <a:extLst>
              <a:ext uri="{FF2B5EF4-FFF2-40B4-BE49-F238E27FC236}">
                <a16:creationId xmlns:a16="http://schemas.microsoft.com/office/drawing/2014/main" id="{70338B08-15A4-D54F-580C-DDB1CBA42B78}"/>
              </a:ext>
            </a:extLst>
          </p:cNvPr>
          <p:cNvSpPr>
            <a:spLocks noGrp="1"/>
          </p:cNvSpPr>
          <p:nvPr>
            <p:ph idx="1"/>
          </p:nvPr>
        </p:nvSpPr>
        <p:spPr/>
        <p:txBody>
          <a:bodyPr>
            <a:normAutofit/>
          </a:bodyPr>
          <a:lstStyle/>
          <a:p>
            <a:r>
              <a:rPr lang="en-US" dirty="0">
                <a:latin typeface="+mj-lt"/>
              </a:rPr>
              <a:t>“Then the angel said to them, ‘Do not be afraid, for behold, I </a:t>
            </a:r>
            <a:r>
              <a:rPr lang="en-US" dirty="0">
                <a:solidFill>
                  <a:srgbClr val="723736"/>
                </a:solidFill>
                <a:latin typeface="+mj-lt"/>
              </a:rPr>
              <a:t>bring you good tidings of great joy </a:t>
            </a:r>
            <a:r>
              <a:rPr lang="en-US" dirty="0">
                <a:latin typeface="+mj-lt"/>
              </a:rPr>
              <a:t>which will be to all people. For there is born to you this day in the city of David a Savior, who is Christ the Lord’” (Luke 2:10-11).</a:t>
            </a:r>
          </a:p>
          <a:p>
            <a:pPr lvl="1"/>
            <a:r>
              <a:rPr lang="en-US" dirty="0"/>
              <a:t>The verb </a:t>
            </a:r>
            <a:r>
              <a:rPr lang="en-US" i="1" dirty="0" err="1"/>
              <a:t>euangeliz</a:t>
            </a:r>
            <a:r>
              <a:rPr lang="en-US" i="1" dirty="0" err="1">
                <a:latin typeface="Source Sans Pro Semibold" panose="020B0603030403020204" pitchFamily="34" charset="0"/>
              </a:rPr>
              <a:t>ō</a:t>
            </a:r>
            <a:r>
              <a:rPr lang="en-US" dirty="0"/>
              <a:t> means “bring good news, announce good news” (BDAG, 402).</a:t>
            </a:r>
          </a:p>
          <a:p>
            <a:pPr lvl="1"/>
            <a:r>
              <a:rPr lang="en-US" dirty="0"/>
              <a:t>The noun form of the same word group, </a:t>
            </a:r>
            <a:r>
              <a:rPr lang="en-US" i="1" dirty="0" err="1"/>
              <a:t>euangelion</a:t>
            </a:r>
            <a:r>
              <a:rPr lang="en-US" dirty="0"/>
              <a:t>, is “good news” or “gospel.”</a:t>
            </a:r>
          </a:p>
          <a:p>
            <a:r>
              <a:rPr lang="en-US" dirty="0"/>
              <a:t>Sometimes when angels appeared, they announced God’s judgment, but these angels specifically stated “Be not afraid” because they had good news, not bad news of God’s judgments.</a:t>
            </a:r>
          </a:p>
        </p:txBody>
      </p:sp>
    </p:spTree>
    <p:extLst>
      <p:ext uri="{BB962C8B-B14F-4D97-AF65-F5344CB8AC3E}">
        <p14:creationId xmlns:p14="http://schemas.microsoft.com/office/powerpoint/2010/main" val="336512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A5390-AB60-6034-5EA0-9BD48B173126}"/>
              </a:ext>
            </a:extLst>
          </p:cNvPr>
          <p:cNvSpPr>
            <a:spLocks noGrp="1"/>
          </p:cNvSpPr>
          <p:nvPr>
            <p:ph type="title"/>
          </p:nvPr>
        </p:nvSpPr>
        <p:spPr/>
        <p:txBody>
          <a:bodyPr/>
          <a:lstStyle/>
          <a:p>
            <a:r>
              <a:rPr lang="en-US" dirty="0"/>
              <a:t>Good News for “All People”</a:t>
            </a:r>
          </a:p>
        </p:txBody>
      </p:sp>
      <p:sp>
        <p:nvSpPr>
          <p:cNvPr id="3" name="Content Placeholder 2">
            <a:extLst>
              <a:ext uri="{FF2B5EF4-FFF2-40B4-BE49-F238E27FC236}">
                <a16:creationId xmlns:a16="http://schemas.microsoft.com/office/drawing/2014/main" id="{339AB067-E3E8-62A1-2A97-993E1114CBA8}"/>
              </a:ext>
            </a:extLst>
          </p:cNvPr>
          <p:cNvSpPr>
            <a:spLocks noGrp="1"/>
          </p:cNvSpPr>
          <p:nvPr>
            <p:ph idx="1"/>
          </p:nvPr>
        </p:nvSpPr>
        <p:spPr/>
        <p:txBody>
          <a:bodyPr>
            <a:normAutofit lnSpcReduction="10000"/>
          </a:bodyPr>
          <a:lstStyle/>
          <a:p>
            <a:r>
              <a:rPr lang="en-US" dirty="0"/>
              <a:t>These Jewish shepherds did not fully appreciate what the angels said.</a:t>
            </a:r>
          </a:p>
          <a:p>
            <a:r>
              <a:rPr lang="en-US" dirty="0"/>
              <a:t>Heretofore, God’s blessings were primarily focused on the descendants of Abraham, Israelites.</a:t>
            </a:r>
          </a:p>
          <a:p>
            <a:r>
              <a:rPr lang="en-US" dirty="0"/>
              <a:t>From the birth of Jesus, the announcement states that this child would be a blessing to all of mankind, including those living in the 21st century.</a:t>
            </a:r>
          </a:p>
          <a:p>
            <a:r>
              <a:rPr lang="en-US" dirty="0"/>
              <a:t>After the birth of Jesus, the prophet Simeon said about the child, “For my eyes have seen Your salvation Which You have prepared before the face of all peoples, </a:t>
            </a:r>
            <a:r>
              <a:rPr lang="en-US" dirty="0">
                <a:solidFill>
                  <a:srgbClr val="723736"/>
                </a:solidFill>
                <a:latin typeface="+mj-lt"/>
              </a:rPr>
              <a:t>A light to bring revelation to the Gentiles</a:t>
            </a:r>
            <a:r>
              <a:rPr lang="en-US" dirty="0"/>
              <a:t>, And the glory of Your people Israel” (Luke 2:30-32).</a:t>
            </a:r>
          </a:p>
        </p:txBody>
      </p:sp>
    </p:spTree>
    <p:extLst>
      <p:ext uri="{BB962C8B-B14F-4D97-AF65-F5344CB8AC3E}">
        <p14:creationId xmlns:p14="http://schemas.microsoft.com/office/powerpoint/2010/main" val="374359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The Jesus in the Manger | CBN.com">
            <a:extLst>
              <a:ext uri="{FF2B5EF4-FFF2-40B4-BE49-F238E27FC236}">
                <a16:creationId xmlns:a16="http://schemas.microsoft.com/office/drawing/2014/main" id="{2AACC725-7C23-305D-9C9C-6D1E42C74C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239" b="11775"/>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B69C725-717F-5474-94DD-305972E8F1E0}"/>
              </a:ext>
            </a:extLst>
          </p:cNvPr>
          <p:cNvSpPr txBox="1"/>
          <p:nvPr/>
        </p:nvSpPr>
        <p:spPr>
          <a:xfrm>
            <a:off x="4421171" y="276805"/>
            <a:ext cx="7013542" cy="646331"/>
          </a:xfrm>
          <a:prstGeom prst="rect">
            <a:avLst/>
          </a:prstGeom>
          <a:solidFill>
            <a:srgbClr val="D9C79F"/>
          </a:solidFill>
        </p:spPr>
        <p:txBody>
          <a:bodyPr wrap="square" rtlCol="0">
            <a:spAutoFit/>
          </a:bodyPr>
          <a:lstStyle/>
          <a:p>
            <a:r>
              <a:rPr lang="en-US" sz="3600" dirty="0"/>
              <a:t>What Makes This Child So Special?</a:t>
            </a:r>
          </a:p>
        </p:txBody>
      </p:sp>
    </p:spTree>
    <p:extLst>
      <p:ext uri="{BB962C8B-B14F-4D97-AF65-F5344CB8AC3E}">
        <p14:creationId xmlns:p14="http://schemas.microsoft.com/office/powerpoint/2010/main" val="13758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8BC39-6A2D-3A89-1825-2F15B06546B6}"/>
              </a:ext>
            </a:extLst>
          </p:cNvPr>
          <p:cNvSpPr>
            <a:spLocks noGrp="1"/>
          </p:cNvSpPr>
          <p:nvPr>
            <p:ph type="title"/>
          </p:nvPr>
        </p:nvSpPr>
        <p:spPr/>
        <p:txBody>
          <a:bodyPr/>
          <a:lstStyle/>
          <a:p>
            <a:r>
              <a:rPr lang="en-US" dirty="0"/>
              <a:t>1. The Child Is Jesus!</a:t>
            </a:r>
          </a:p>
        </p:txBody>
      </p:sp>
      <p:pic>
        <p:nvPicPr>
          <p:cNvPr id="3" name="Picture 2" descr="The Jesus in the Manger | CBN.com">
            <a:extLst>
              <a:ext uri="{FF2B5EF4-FFF2-40B4-BE49-F238E27FC236}">
                <a16:creationId xmlns:a16="http://schemas.microsoft.com/office/drawing/2014/main" id="{C7AA511E-894A-F741-BF4A-FB8BDE2070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239" b="11775"/>
          <a:stretch/>
        </p:blipFill>
        <p:spPr bwMode="auto">
          <a:xfrm>
            <a:off x="1921443" y="1865550"/>
            <a:ext cx="8349114" cy="4695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44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0F6A3-BAE0-5DBA-066C-4A64951E82E4}"/>
              </a:ext>
            </a:extLst>
          </p:cNvPr>
          <p:cNvSpPr>
            <a:spLocks noGrp="1"/>
          </p:cNvSpPr>
          <p:nvPr>
            <p:ph type="title"/>
          </p:nvPr>
        </p:nvSpPr>
        <p:spPr/>
        <p:txBody>
          <a:bodyPr/>
          <a:lstStyle/>
          <a:p>
            <a:r>
              <a:rPr lang="en-US" dirty="0"/>
              <a:t>God Chose His Name</a:t>
            </a:r>
          </a:p>
        </p:txBody>
      </p:sp>
      <p:sp>
        <p:nvSpPr>
          <p:cNvPr id="3" name="Content Placeholder 2">
            <a:extLst>
              <a:ext uri="{FF2B5EF4-FFF2-40B4-BE49-F238E27FC236}">
                <a16:creationId xmlns:a16="http://schemas.microsoft.com/office/drawing/2014/main" id="{C92FEB84-FB55-02D5-E2A9-7962B733F8A4}"/>
              </a:ext>
            </a:extLst>
          </p:cNvPr>
          <p:cNvSpPr>
            <a:spLocks noGrp="1"/>
          </p:cNvSpPr>
          <p:nvPr>
            <p:ph idx="1"/>
          </p:nvPr>
        </p:nvSpPr>
        <p:spPr/>
        <p:txBody>
          <a:bodyPr/>
          <a:lstStyle/>
          <a:p>
            <a:r>
              <a:rPr lang="en-US" dirty="0">
                <a:solidFill>
                  <a:srgbClr val="723736"/>
                </a:solidFill>
                <a:latin typeface="+mj-lt"/>
              </a:rPr>
              <a:t>To Mary: </a:t>
            </a:r>
            <a:r>
              <a:rPr lang="en-US" dirty="0"/>
              <a:t>“Then the angel said to her, ‘Do not be afraid, Mary, for you have found favor with God. And behold, you will conceive in your womb and bring forth a Son, and shall </a:t>
            </a:r>
            <a:r>
              <a:rPr lang="en-US" dirty="0">
                <a:solidFill>
                  <a:srgbClr val="723736"/>
                </a:solidFill>
                <a:latin typeface="+mj-lt"/>
              </a:rPr>
              <a:t>call His name JESUS</a:t>
            </a:r>
            <a:r>
              <a:rPr lang="en-US" dirty="0"/>
              <a:t>. He will be great, and will be called the Son of the Highest; and the Lord God will give Him the throne of His father David. And He will reign over the house of Jacob forever, and of His kingdom there will be no end’” (Luke 1:30-33).</a:t>
            </a:r>
          </a:p>
          <a:p>
            <a:r>
              <a:rPr lang="en-US" dirty="0">
                <a:solidFill>
                  <a:srgbClr val="723736"/>
                </a:solidFill>
                <a:latin typeface="+mj-lt"/>
              </a:rPr>
              <a:t>To Joseph: </a:t>
            </a:r>
            <a:r>
              <a:rPr lang="en-US" dirty="0"/>
              <a:t>“And she will bring forth a Son, and </a:t>
            </a:r>
            <a:r>
              <a:rPr lang="en-US" dirty="0">
                <a:solidFill>
                  <a:srgbClr val="723736"/>
                </a:solidFill>
                <a:latin typeface="+mj-lt"/>
              </a:rPr>
              <a:t>you shall call His name JESUS</a:t>
            </a:r>
            <a:r>
              <a:rPr lang="en-US" dirty="0"/>
              <a:t>, for He will save His people from their sins” (Matt. 1:21).</a:t>
            </a:r>
          </a:p>
          <a:p>
            <a:endParaRPr lang="en-US" dirty="0"/>
          </a:p>
          <a:p>
            <a:endParaRPr lang="en-US" dirty="0"/>
          </a:p>
        </p:txBody>
      </p:sp>
    </p:spTree>
    <p:extLst>
      <p:ext uri="{BB962C8B-B14F-4D97-AF65-F5344CB8AC3E}">
        <p14:creationId xmlns:p14="http://schemas.microsoft.com/office/powerpoint/2010/main" val="106272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6E52-D5B4-75AE-17BB-98B5BE0B16D3}"/>
              </a:ext>
            </a:extLst>
          </p:cNvPr>
          <p:cNvSpPr>
            <a:spLocks noGrp="1"/>
          </p:cNvSpPr>
          <p:nvPr>
            <p:ph type="title"/>
          </p:nvPr>
        </p:nvSpPr>
        <p:spPr/>
        <p:txBody>
          <a:bodyPr/>
          <a:lstStyle/>
          <a:p>
            <a:r>
              <a:rPr lang="en-US" dirty="0"/>
              <a:t>What “Jesus” Means</a:t>
            </a:r>
          </a:p>
        </p:txBody>
      </p:sp>
      <p:sp>
        <p:nvSpPr>
          <p:cNvPr id="3" name="Content Placeholder 2">
            <a:extLst>
              <a:ext uri="{FF2B5EF4-FFF2-40B4-BE49-F238E27FC236}">
                <a16:creationId xmlns:a16="http://schemas.microsoft.com/office/drawing/2014/main" id="{7E651791-8F2B-54FA-4A65-E0B890F3C6AB}"/>
              </a:ext>
            </a:extLst>
          </p:cNvPr>
          <p:cNvSpPr>
            <a:spLocks noGrp="1"/>
          </p:cNvSpPr>
          <p:nvPr>
            <p:ph idx="1"/>
          </p:nvPr>
        </p:nvSpPr>
        <p:spPr/>
        <p:txBody>
          <a:bodyPr>
            <a:normAutofit/>
          </a:bodyPr>
          <a:lstStyle/>
          <a:p>
            <a:r>
              <a:rPr lang="en-US" dirty="0"/>
              <a:t>The name “Jesus” is the same as the Hebrew name Joshua, which was a common name among Jewish people. The Hebrew word is </a:t>
            </a:r>
            <a:r>
              <a:rPr lang="en-US" i="1" dirty="0" err="1"/>
              <a:t>Yĕhôšûa</a:t>
            </a:r>
            <a:r>
              <a:rPr lang="en-US" i="1" dirty="0"/>
              <a:t>‘ </a:t>
            </a:r>
            <a:r>
              <a:rPr lang="en-US" dirty="0"/>
              <a:t>meaning “YHWH is salvation” or YHWH saves/has saved” (</a:t>
            </a:r>
            <a:r>
              <a:rPr lang="en-US" i="1" dirty="0"/>
              <a:t>Anchor Bible Dictionary</a:t>
            </a:r>
            <a:r>
              <a:rPr lang="en-US" dirty="0"/>
              <a:t>, 3:773).</a:t>
            </a:r>
          </a:p>
          <a:p>
            <a:r>
              <a:rPr lang="en-US" dirty="0"/>
              <a:t>The term presupposes man’s need for a savior. </a:t>
            </a:r>
          </a:p>
          <a:p>
            <a:pPr lvl="1"/>
            <a:r>
              <a:rPr lang="en-US" dirty="0"/>
              <a:t>In Greek literature, the noun “savior” (</a:t>
            </a:r>
            <a:r>
              <a:rPr lang="en-US" i="1" dirty="0" err="1"/>
              <a:t>sōtēr</a:t>
            </a:r>
            <a:r>
              <a:rPr lang="en-US" dirty="0"/>
              <a:t>) was used of high ranking people who provided some benefits to those under them.</a:t>
            </a:r>
          </a:p>
          <a:p>
            <a:pPr lvl="1"/>
            <a:r>
              <a:rPr lang="en-US" dirty="0"/>
              <a:t>Even today, we might speak of the newly drafted quarterback of a failing football team, saying, “Perhaps, he can be our savior!”</a:t>
            </a:r>
          </a:p>
        </p:txBody>
      </p:sp>
    </p:spTree>
    <p:extLst>
      <p:ext uri="{BB962C8B-B14F-4D97-AF65-F5344CB8AC3E}">
        <p14:creationId xmlns:p14="http://schemas.microsoft.com/office/powerpoint/2010/main" val="383307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389</TotalTime>
  <Words>2787</Words>
  <Application>Microsoft Office PowerPoint</Application>
  <PresentationFormat>Widescreen</PresentationFormat>
  <Paragraphs>102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Arno Pro Smbd Display</vt:lpstr>
      <vt:lpstr>Source Sans Pro Black</vt:lpstr>
      <vt:lpstr>Source Sans Pro Semibold</vt:lpstr>
      <vt:lpstr>Office Theme</vt:lpstr>
      <vt:lpstr>PowerPoint Presentation</vt:lpstr>
      <vt:lpstr>Introduction</vt:lpstr>
      <vt:lpstr>PowerPoint Presentation</vt:lpstr>
      <vt:lpstr>Good News!</vt:lpstr>
      <vt:lpstr>Good News for “All People”</vt:lpstr>
      <vt:lpstr>PowerPoint Presentation</vt:lpstr>
      <vt:lpstr>1. The Child Is Jesus!</vt:lpstr>
      <vt:lpstr>God Chose His Name</vt:lpstr>
      <vt:lpstr>What “Jesus” Means</vt:lpstr>
      <vt:lpstr>Not a Political Savior</vt:lpstr>
      <vt:lpstr>One Who Can Save from Sin</vt:lpstr>
      <vt:lpstr>2. The Child Is the Lord’s Messiah </vt:lpstr>
      <vt:lpstr>What Does Messiah Mean?</vt:lpstr>
      <vt:lpstr>The Fulfillment of Abrahamic Promises</vt:lpstr>
      <vt:lpstr>The Fulfillment of the Davidic Promise</vt:lpstr>
      <vt:lpstr>Simeon’s Prophecy</vt:lpstr>
      <vt:lpstr>Jesus’s Resurrection Appearance</vt:lpstr>
      <vt:lpstr>Peter’s Sermon on Pentecost</vt:lpstr>
      <vt:lpstr>God’s Eternal Purpose</vt:lpstr>
      <vt:lpstr>God’s Eternal Purpose</vt:lpstr>
      <vt:lpstr>God’s Eternal Purpose</vt:lpstr>
      <vt:lpstr>3. The Child Was Immanuel—God With Us!</vt:lpstr>
      <vt:lpstr>Matthew 1:20-23</vt:lpstr>
      <vt:lpstr>Luke’s Gospel Describes the Child</vt:lpstr>
      <vt:lpstr>John’s Description of Jesus</vt:lpstr>
      <vt:lpstr>Philippians 2:5-8</vt:lpstr>
      <vt:lpstr>Conclusion</vt:lpstr>
      <vt:lpstr>The Significance of the Birth of Jesus</vt:lpstr>
      <vt:lpstr>Simeon’s Words to 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81</cp:revision>
  <dcterms:created xsi:type="dcterms:W3CDTF">2022-05-27T13:44:17Z</dcterms:created>
  <dcterms:modified xsi:type="dcterms:W3CDTF">2022-12-04T12:28:11Z</dcterms:modified>
</cp:coreProperties>
</file>