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5" r:id="rId2"/>
    <p:sldId id="357" r:id="rId3"/>
    <p:sldId id="384" r:id="rId4"/>
    <p:sldId id="383" r:id="rId5"/>
    <p:sldId id="386" r:id="rId6"/>
    <p:sldId id="387" r:id="rId7"/>
    <p:sldId id="388" r:id="rId8"/>
    <p:sldId id="398" r:id="rId9"/>
    <p:sldId id="389" r:id="rId10"/>
    <p:sldId id="390" r:id="rId11"/>
    <p:sldId id="391" r:id="rId12"/>
    <p:sldId id="392" r:id="rId13"/>
    <p:sldId id="393" r:id="rId14"/>
    <p:sldId id="394" r:id="rId15"/>
    <p:sldId id="395" r:id="rId16"/>
    <p:sldId id="396" r:id="rId17"/>
    <p:sldId id="397" r:id="rId18"/>
    <p:sldId id="399" r:id="rId19"/>
    <p:sldId id="400" r:id="rId20"/>
    <p:sldId id="401" r:id="rId21"/>
    <p:sldId id="402" r:id="rId22"/>
    <p:sldId id="403" r:id="rId23"/>
    <p:sldId id="404" r:id="rId24"/>
    <p:sldId id="405" r:id="rId25"/>
    <p:sldId id="406" r:id="rId26"/>
    <p:sldId id="407" r:id="rId27"/>
    <p:sldId id="40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3736"/>
    <a:srgbClr val="FFF902"/>
    <a:srgbClr val="DAFC0C"/>
    <a:srgbClr val="D3FB0D"/>
    <a:srgbClr val="A23C30"/>
    <a:srgbClr val="D5684B"/>
    <a:srgbClr val="1D3D81"/>
    <a:srgbClr val="788945"/>
    <a:srgbClr val="CF4B5E"/>
    <a:srgbClr val="462F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BC85E-2E0C-4E76-8EDB-55DE0C6A8158}" v="70" dt="2022-12-09T14:41:46.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bg2">
              <a:lumMod val="90000"/>
            </a:schemeClr>
          </a:solidFill>
          <a:ln w="28575">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12/11/2022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723736"/>
          </a:solidFill>
          <a:effectLst>
            <a:outerShdw blurRad="38100" dist="38100" dir="2700000" algn="tl">
              <a:srgbClr val="000000">
                <a:alpha val="43137"/>
              </a:srgbClr>
            </a:outerShdw>
          </a:effectLst>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416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E3E4-0EB3-2B2B-D0CA-A8335C4D718C}"/>
              </a:ext>
            </a:extLst>
          </p:cNvPr>
          <p:cNvSpPr>
            <a:spLocks noGrp="1"/>
          </p:cNvSpPr>
          <p:nvPr>
            <p:ph type="title"/>
          </p:nvPr>
        </p:nvSpPr>
        <p:spPr/>
        <p:txBody>
          <a:bodyPr/>
          <a:lstStyle/>
          <a:p>
            <a:r>
              <a:rPr lang="en-US" dirty="0"/>
              <a:t>The World’s View:</a:t>
            </a:r>
            <a:br>
              <a:rPr lang="en-US" dirty="0"/>
            </a:br>
            <a:r>
              <a:rPr lang="en-US" dirty="0"/>
              <a:t>Beat Them While They Are Down</a:t>
            </a:r>
          </a:p>
        </p:txBody>
      </p:sp>
      <p:sp>
        <p:nvSpPr>
          <p:cNvPr id="3" name="Content Placeholder 2">
            <a:extLst>
              <a:ext uri="{FF2B5EF4-FFF2-40B4-BE49-F238E27FC236}">
                <a16:creationId xmlns:a16="http://schemas.microsoft.com/office/drawing/2014/main" id="{833645AE-D1CA-8FC2-A32D-771D89A5E1F0}"/>
              </a:ext>
            </a:extLst>
          </p:cNvPr>
          <p:cNvSpPr>
            <a:spLocks noGrp="1"/>
          </p:cNvSpPr>
          <p:nvPr>
            <p:ph idx="1"/>
          </p:nvPr>
        </p:nvSpPr>
        <p:spPr/>
        <p:txBody>
          <a:bodyPr/>
          <a:lstStyle/>
          <a:p>
            <a:r>
              <a:rPr lang="en-US" dirty="0"/>
              <a:t>The world looks down upon one who does not bleed the last drop of blood from his enemy. </a:t>
            </a:r>
          </a:p>
          <a:p>
            <a:r>
              <a:rPr lang="en-US" dirty="0"/>
              <a:t>It considers this a sign of weakness that is likely to come back to haunt one. </a:t>
            </a:r>
          </a:p>
          <a:p>
            <a:r>
              <a:rPr lang="en-US" dirty="0"/>
              <a:t>If one kills his enemy, he better kill the children also, lest they grow up and take revenge.</a:t>
            </a:r>
          </a:p>
        </p:txBody>
      </p:sp>
    </p:spTree>
    <p:extLst>
      <p:ext uri="{BB962C8B-B14F-4D97-AF65-F5344CB8AC3E}">
        <p14:creationId xmlns:p14="http://schemas.microsoft.com/office/powerpoint/2010/main" val="336869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2C7D-4E4C-BEBF-DC38-33D092C76F0A}"/>
              </a:ext>
            </a:extLst>
          </p:cNvPr>
          <p:cNvSpPr>
            <a:spLocks noGrp="1"/>
          </p:cNvSpPr>
          <p:nvPr>
            <p:ph type="title"/>
          </p:nvPr>
        </p:nvSpPr>
        <p:spPr/>
        <p:txBody>
          <a:bodyPr/>
          <a:lstStyle/>
          <a:p>
            <a:r>
              <a:rPr lang="en-US" dirty="0"/>
              <a:t>A Better Way!</a:t>
            </a:r>
          </a:p>
        </p:txBody>
      </p:sp>
      <p:sp>
        <p:nvSpPr>
          <p:cNvPr id="3" name="Content Placeholder 2">
            <a:extLst>
              <a:ext uri="{FF2B5EF4-FFF2-40B4-BE49-F238E27FC236}">
                <a16:creationId xmlns:a16="http://schemas.microsoft.com/office/drawing/2014/main" id="{E57C764A-C288-0550-8EE1-F91A9C4F1D36}"/>
              </a:ext>
            </a:extLst>
          </p:cNvPr>
          <p:cNvSpPr>
            <a:spLocks noGrp="1"/>
          </p:cNvSpPr>
          <p:nvPr>
            <p:ph idx="1"/>
          </p:nvPr>
        </p:nvSpPr>
        <p:spPr/>
        <p:txBody>
          <a:bodyPr/>
          <a:lstStyle/>
          <a:p>
            <a:r>
              <a:rPr lang="en-US" dirty="0"/>
              <a:t>There is much to be said for that personality trait that tries to work with people to find a way to settle their differences so that both can be happy and content—a win-win solution.</a:t>
            </a:r>
          </a:p>
          <a:p>
            <a:r>
              <a:rPr lang="en-US" dirty="0"/>
              <a:t>Peter described Jesus’s conduct as follows: </a:t>
            </a:r>
            <a:r>
              <a:rPr lang="en-US" dirty="0">
                <a:solidFill>
                  <a:srgbClr val="723736"/>
                </a:solidFill>
              </a:rPr>
              <a:t>“who, when He was reviled, did not revile in return; when He suffered, He did not threaten, but committed Himself to Him who judges righteously” </a:t>
            </a:r>
            <a:r>
              <a:rPr lang="en-US" dirty="0"/>
              <a:t>(1 Pet. 2:23).</a:t>
            </a:r>
          </a:p>
          <a:p>
            <a:endParaRPr lang="en-US" dirty="0"/>
          </a:p>
        </p:txBody>
      </p:sp>
    </p:spTree>
    <p:extLst>
      <p:ext uri="{BB962C8B-B14F-4D97-AF65-F5344CB8AC3E}">
        <p14:creationId xmlns:p14="http://schemas.microsoft.com/office/powerpoint/2010/main" val="259997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F9F9-B2A8-E63E-395D-F374905FE136}"/>
              </a:ext>
            </a:extLst>
          </p:cNvPr>
          <p:cNvSpPr>
            <a:spLocks noGrp="1"/>
          </p:cNvSpPr>
          <p:nvPr>
            <p:ph type="title"/>
          </p:nvPr>
        </p:nvSpPr>
        <p:spPr/>
        <p:txBody>
          <a:bodyPr/>
          <a:lstStyle/>
          <a:p>
            <a:r>
              <a:rPr lang="en-US" dirty="0"/>
              <a:t>The Lord Is At Hand!</a:t>
            </a:r>
          </a:p>
        </p:txBody>
      </p:sp>
      <p:sp>
        <p:nvSpPr>
          <p:cNvPr id="3" name="Content Placeholder 2">
            <a:extLst>
              <a:ext uri="{FF2B5EF4-FFF2-40B4-BE49-F238E27FC236}">
                <a16:creationId xmlns:a16="http://schemas.microsoft.com/office/drawing/2014/main" id="{ED6A24AE-188B-34D0-9DCF-382C86176D23}"/>
              </a:ext>
            </a:extLst>
          </p:cNvPr>
          <p:cNvSpPr>
            <a:spLocks noGrp="1"/>
          </p:cNvSpPr>
          <p:nvPr>
            <p:ph idx="1"/>
          </p:nvPr>
        </p:nvSpPr>
        <p:spPr/>
        <p:txBody>
          <a:bodyPr/>
          <a:lstStyle/>
          <a:p>
            <a:r>
              <a:rPr lang="en-US" dirty="0"/>
              <a:t>Paul uses this reason for why one should show sweet reasonableness in his conduct toward others.</a:t>
            </a:r>
          </a:p>
          <a:p>
            <a:r>
              <a:rPr lang="en-US" dirty="0"/>
              <a:t>“At hand” is translated from the Greek word </a:t>
            </a:r>
            <a:r>
              <a:rPr lang="en-US" i="1" dirty="0" err="1"/>
              <a:t>eggus</a:t>
            </a:r>
            <a:r>
              <a:rPr lang="en-US" dirty="0"/>
              <a:t> which is used in two appropriate ways, both of which would fit this text:</a:t>
            </a:r>
          </a:p>
          <a:p>
            <a:pPr lvl="1"/>
            <a:r>
              <a:rPr lang="en-US" dirty="0"/>
              <a:t>Close proximity spatially, near, close to.</a:t>
            </a:r>
          </a:p>
          <a:p>
            <a:pPr lvl="1"/>
            <a:r>
              <a:rPr lang="en-US" dirty="0"/>
              <a:t>Being close in the point of time, near (BDAG, 271).</a:t>
            </a:r>
          </a:p>
          <a:p>
            <a:r>
              <a:rPr lang="en-US" dirty="0"/>
              <a:t>Let’s consider both options.</a:t>
            </a:r>
          </a:p>
        </p:txBody>
      </p:sp>
    </p:spTree>
    <p:extLst>
      <p:ext uri="{BB962C8B-B14F-4D97-AF65-F5344CB8AC3E}">
        <p14:creationId xmlns:p14="http://schemas.microsoft.com/office/powerpoint/2010/main" val="15469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200F2-87B0-7AB9-C7C1-3EE0658BA141}"/>
              </a:ext>
            </a:extLst>
          </p:cNvPr>
          <p:cNvSpPr>
            <a:spLocks noGrp="1"/>
          </p:cNvSpPr>
          <p:nvPr>
            <p:ph type="title"/>
          </p:nvPr>
        </p:nvSpPr>
        <p:spPr/>
        <p:txBody>
          <a:bodyPr/>
          <a:lstStyle/>
          <a:p>
            <a:r>
              <a:rPr lang="en-US" dirty="0"/>
              <a:t>A. The Lord Is Coming Soon</a:t>
            </a:r>
          </a:p>
        </p:txBody>
      </p:sp>
      <p:sp>
        <p:nvSpPr>
          <p:cNvPr id="3" name="Content Placeholder 2">
            <a:extLst>
              <a:ext uri="{FF2B5EF4-FFF2-40B4-BE49-F238E27FC236}">
                <a16:creationId xmlns:a16="http://schemas.microsoft.com/office/drawing/2014/main" id="{5C5F95F7-540C-B7C9-DB9C-9266E84BF99E}"/>
              </a:ext>
            </a:extLst>
          </p:cNvPr>
          <p:cNvSpPr>
            <a:spLocks noGrp="1"/>
          </p:cNvSpPr>
          <p:nvPr>
            <p:ph idx="1"/>
          </p:nvPr>
        </p:nvSpPr>
        <p:spPr/>
        <p:txBody>
          <a:bodyPr/>
          <a:lstStyle/>
          <a:p>
            <a:r>
              <a:rPr lang="en-US" dirty="0"/>
              <a:t>The fact that the second coming of Jesus has not occurred, even though almost 2000 years have passed since He was on earth, make clear that the text is not saying  to saints in the first century, “Jesus is coming soon.”</a:t>
            </a:r>
          </a:p>
          <a:p>
            <a:r>
              <a:rPr lang="en-US" dirty="0"/>
              <a:t>Yet, the next impending event in Bible chronology is the second coming and Paul frequently used this fact to exhort men to Christian behavior (1 Thess. 4:13-18; Phil. 3:20-21).</a:t>
            </a:r>
          </a:p>
        </p:txBody>
      </p:sp>
    </p:spTree>
    <p:extLst>
      <p:ext uri="{BB962C8B-B14F-4D97-AF65-F5344CB8AC3E}">
        <p14:creationId xmlns:p14="http://schemas.microsoft.com/office/powerpoint/2010/main" val="288464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0702E-C943-687F-C2E6-9CFEE80829E6}"/>
              </a:ext>
            </a:extLst>
          </p:cNvPr>
          <p:cNvSpPr>
            <a:spLocks noGrp="1"/>
          </p:cNvSpPr>
          <p:nvPr>
            <p:ph type="title"/>
          </p:nvPr>
        </p:nvSpPr>
        <p:spPr/>
        <p:txBody>
          <a:bodyPr/>
          <a:lstStyle/>
          <a:p>
            <a:r>
              <a:rPr lang="en-US" dirty="0"/>
              <a:t>1 Thessalonians 4:13-18</a:t>
            </a:r>
          </a:p>
        </p:txBody>
      </p:sp>
      <p:sp>
        <p:nvSpPr>
          <p:cNvPr id="3" name="Content Placeholder 2">
            <a:extLst>
              <a:ext uri="{FF2B5EF4-FFF2-40B4-BE49-F238E27FC236}">
                <a16:creationId xmlns:a16="http://schemas.microsoft.com/office/drawing/2014/main" id="{022D4075-6D22-71E2-2EB1-A2651AE5CA8B}"/>
              </a:ext>
            </a:extLst>
          </p:cNvPr>
          <p:cNvSpPr>
            <a:spLocks noGrp="1"/>
          </p:cNvSpPr>
          <p:nvPr>
            <p:ph idx="1"/>
          </p:nvPr>
        </p:nvSpPr>
        <p:spPr/>
        <p:txBody>
          <a:bodyPr>
            <a:normAutofit fontScale="92500" lnSpcReduction="10000"/>
          </a:bodyPr>
          <a:lstStyle/>
          <a:p>
            <a:r>
              <a:rPr lang="en-US" dirty="0"/>
              <a:t>“But we do not want you to be uninformed, brothers, about those who are asleep, that you may not grieve as others do who have no hope. For since we believe that Jesus died and rose again, even so, through Jesus, God will bring with him those who have fallen asleep. For this we declare to you by a word from the Lord, that we who are alive, who are left until the coming of the Lord, will not precede those who have fallen asleep. For the Lord himself will descend from heaven with a cry of command, with the voice of an archangel, and with the sound of the trumpet of God. And the dead in Christ will rise first. Then we who are alive, who are left, will be caught up together with them in the clouds to meet the Lord in the air, and so we will always be with the Lord. </a:t>
            </a:r>
            <a:r>
              <a:rPr lang="en-US" dirty="0">
                <a:solidFill>
                  <a:srgbClr val="723736"/>
                </a:solidFill>
              </a:rPr>
              <a:t>Therefore encourage one another with these words</a:t>
            </a:r>
            <a:r>
              <a:rPr lang="en-US" dirty="0"/>
              <a:t>.”</a:t>
            </a:r>
          </a:p>
        </p:txBody>
      </p:sp>
    </p:spTree>
    <p:extLst>
      <p:ext uri="{BB962C8B-B14F-4D97-AF65-F5344CB8AC3E}">
        <p14:creationId xmlns:p14="http://schemas.microsoft.com/office/powerpoint/2010/main" val="1916057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541B-AD35-1BC5-A3CC-27F2ACC4483C}"/>
              </a:ext>
            </a:extLst>
          </p:cNvPr>
          <p:cNvSpPr>
            <a:spLocks noGrp="1"/>
          </p:cNvSpPr>
          <p:nvPr>
            <p:ph type="title"/>
          </p:nvPr>
        </p:nvSpPr>
        <p:spPr/>
        <p:txBody>
          <a:bodyPr/>
          <a:lstStyle/>
          <a:p>
            <a:r>
              <a:rPr lang="en-US" dirty="0"/>
              <a:t>Philippians 3:20-21</a:t>
            </a:r>
          </a:p>
        </p:txBody>
      </p:sp>
      <p:sp>
        <p:nvSpPr>
          <p:cNvPr id="3" name="Content Placeholder 2">
            <a:extLst>
              <a:ext uri="{FF2B5EF4-FFF2-40B4-BE49-F238E27FC236}">
                <a16:creationId xmlns:a16="http://schemas.microsoft.com/office/drawing/2014/main" id="{3FDBBC6A-D2AB-77F1-5B42-9E351E2EA7B1}"/>
              </a:ext>
            </a:extLst>
          </p:cNvPr>
          <p:cNvSpPr>
            <a:spLocks noGrp="1"/>
          </p:cNvSpPr>
          <p:nvPr>
            <p:ph idx="1"/>
          </p:nvPr>
        </p:nvSpPr>
        <p:spPr/>
        <p:txBody>
          <a:bodyPr/>
          <a:lstStyle/>
          <a:p>
            <a:r>
              <a:rPr lang="en-US" dirty="0"/>
              <a:t>“But our citizenship is in heaven, and from it we await a Savior, the Lord Jesus Christ, who will transform our lowly body to be like his glorious body, by the power that enables him even to subject all things to himself.”</a:t>
            </a:r>
            <a:br>
              <a:rPr lang="en-US" dirty="0"/>
            </a:br>
            <a:endParaRPr lang="en-US" dirty="0"/>
          </a:p>
        </p:txBody>
      </p:sp>
    </p:spTree>
    <p:extLst>
      <p:ext uri="{BB962C8B-B14F-4D97-AF65-F5344CB8AC3E}">
        <p14:creationId xmlns:p14="http://schemas.microsoft.com/office/powerpoint/2010/main" val="242171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D667-6791-34A1-A458-5FBB77AA9E7A}"/>
              </a:ext>
            </a:extLst>
          </p:cNvPr>
          <p:cNvSpPr>
            <a:spLocks noGrp="1"/>
          </p:cNvSpPr>
          <p:nvPr>
            <p:ph type="title"/>
          </p:nvPr>
        </p:nvSpPr>
        <p:spPr/>
        <p:txBody>
          <a:bodyPr/>
          <a:lstStyle/>
          <a:p>
            <a:r>
              <a:rPr lang="en-US" dirty="0"/>
              <a:t>B. The Lord Is Ever Present</a:t>
            </a:r>
          </a:p>
        </p:txBody>
      </p:sp>
      <p:sp>
        <p:nvSpPr>
          <p:cNvPr id="3" name="Content Placeholder 2">
            <a:extLst>
              <a:ext uri="{FF2B5EF4-FFF2-40B4-BE49-F238E27FC236}">
                <a16:creationId xmlns:a16="http://schemas.microsoft.com/office/drawing/2014/main" id="{09A6068B-4CE4-D0C8-32A5-FDD3532EF835}"/>
              </a:ext>
            </a:extLst>
          </p:cNvPr>
          <p:cNvSpPr>
            <a:spLocks noGrp="1"/>
          </p:cNvSpPr>
          <p:nvPr>
            <p:ph idx="1"/>
          </p:nvPr>
        </p:nvSpPr>
        <p:spPr/>
        <p:txBody>
          <a:bodyPr>
            <a:normAutofit fontScale="85000" lnSpcReduction="10000"/>
          </a:bodyPr>
          <a:lstStyle/>
          <a:p>
            <a:r>
              <a:rPr lang="en-US" dirty="0"/>
              <a:t>“</a:t>
            </a:r>
            <a:r>
              <a:rPr lang="en-US" dirty="0">
                <a:solidFill>
                  <a:srgbClr val="723736"/>
                </a:solidFill>
              </a:rPr>
              <a:t>The Lord is near </a:t>
            </a:r>
            <a:r>
              <a:rPr lang="en-US" dirty="0"/>
              <a:t>to those who have a broken heart, And saves such as have a contrite spirit” (Psa. 34:18).</a:t>
            </a:r>
          </a:p>
          <a:p>
            <a:r>
              <a:rPr lang="en-US" dirty="0">
                <a:solidFill>
                  <a:srgbClr val="723736"/>
                </a:solidFill>
              </a:rPr>
              <a:t>“You are near, O Lord </a:t>
            </a:r>
            <a:r>
              <a:rPr lang="en-US" dirty="0"/>
              <a:t>, And all Your commandments are truth” (Psa. 119:151).</a:t>
            </a:r>
          </a:p>
          <a:p>
            <a:r>
              <a:rPr lang="en-US" dirty="0"/>
              <a:t>“</a:t>
            </a:r>
            <a:r>
              <a:rPr lang="en-US" dirty="0">
                <a:solidFill>
                  <a:srgbClr val="723736"/>
                </a:solidFill>
              </a:rPr>
              <a:t>The Lord is near</a:t>
            </a:r>
            <a:r>
              <a:rPr lang="en-US" dirty="0"/>
              <a:t> to all who call upon Him, To all who call upon Him in truth” (Psa. 145:18).</a:t>
            </a:r>
          </a:p>
          <a:p>
            <a:r>
              <a:rPr lang="en-US" dirty="0"/>
              <a:t>“‘. . .teaching them to observe all things that I have commanded you; and </a:t>
            </a:r>
            <a:r>
              <a:rPr lang="en-US" dirty="0">
                <a:solidFill>
                  <a:srgbClr val="723736"/>
                </a:solidFill>
              </a:rPr>
              <a:t>lo, I am with you always</a:t>
            </a:r>
            <a:r>
              <a:rPr lang="en-US" dirty="0"/>
              <a:t>, even to the end of the age.’ Amen” (Matt. 28:20).</a:t>
            </a:r>
          </a:p>
          <a:p>
            <a:r>
              <a:rPr lang="en-US" dirty="0"/>
              <a:t>“Let your conduct be without covetousness; be content with such things as you have. For He Himself has said, </a:t>
            </a:r>
            <a:r>
              <a:rPr lang="en-US" dirty="0">
                <a:solidFill>
                  <a:srgbClr val="723736"/>
                </a:solidFill>
              </a:rPr>
              <a:t>‘I will never leave you nor forsake you’” </a:t>
            </a:r>
            <a:r>
              <a:rPr lang="en-US" dirty="0"/>
              <a:t>(Heb. 13:5).</a:t>
            </a:r>
          </a:p>
          <a:p>
            <a:r>
              <a:rPr lang="en-US" dirty="0"/>
              <a:t>“</a:t>
            </a:r>
            <a:r>
              <a:rPr lang="en-US" dirty="0">
                <a:solidFill>
                  <a:srgbClr val="723736"/>
                </a:solidFill>
              </a:rPr>
              <a:t>For the eyes of the Lord are on the righteous, And His ears are open to their prayers; </a:t>
            </a:r>
            <a:r>
              <a:rPr lang="en-US" dirty="0"/>
              <a:t>But the face of the Lord is against those who do evil” (1 Pet. 3:12).</a:t>
            </a:r>
          </a:p>
        </p:txBody>
      </p:sp>
    </p:spTree>
    <p:extLst>
      <p:ext uri="{BB962C8B-B14F-4D97-AF65-F5344CB8AC3E}">
        <p14:creationId xmlns:p14="http://schemas.microsoft.com/office/powerpoint/2010/main" val="415806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220F8-7187-2842-BDCB-60840DC5456E}"/>
              </a:ext>
            </a:extLst>
          </p:cNvPr>
          <p:cNvSpPr>
            <a:spLocks noGrp="1"/>
          </p:cNvSpPr>
          <p:nvPr>
            <p:ph type="title"/>
          </p:nvPr>
        </p:nvSpPr>
        <p:spPr/>
        <p:txBody>
          <a:bodyPr/>
          <a:lstStyle/>
          <a:p>
            <a:r>
              <a:rPr lang="en-US" dirty="0"/>
              <a:t>Walton Weaver</a:t>
            </a:r>
          </a:p>
        </p:txBody>
      </p:sp>
      <p:sp>
        <p:nvSpPr>
          <p:cNvPr id="3" name="Content Placeholder 2">
            <a:extLst>
              <a:ext uri="{FF2B5EF4-FFF2-40B4-BE49-F238E27FC236}">
                <a16:creationId xmlns:a16="http://schemas.microsoft.com/office/drawing/2014/main" id="{8146A954-8960-17A2-1C57-992E7C9E60E9}"/>
              </a:ext>
            </a:extLst>
          </p:cNvPr>
          <p:cNvSpPr>
            <a:spLocks noGrp="1"/>
          </p:cNvSpPr>
          <p:nvPr>
            <p:ph idx="1"/>
          </p:nvPr>
        </p:nvSpPr>
        <p:spPr/>
        <p:txBody>
          <a:bodyPr/>
          <a:lstStyle/>
          <a:p>
            <a:r>
              <a:rPr lang="en-US" dirty="0">
                <a:solidFill>
                  <a:srgbClr val="723736"/>
                </a:solidFill>
              </a:rPr>
              <a:t>“In view of both the Lord’s closeness to us and the unexpected suddenness of his coming, all Christian should always live as to be pleasing unto him and be prepared for his coming” </a:t>
            </a:r>
            <a:r>
              <a:rPr lang="en-US" dirty="0"/>
              <a:t>(</a:t>
            </a:r>
            <a:r>
              <a:rPr lang="en-US" i="1" dirty="0"/>
              <a:t>Philippians, Colossians</a:t>
            </a:r>
            <a:r>
              <a:rPr lang="en-US" dirty="0"/>
              <a:t>, 214).</a:t>
            </a:r>
          </a:p>
          <a:p>
            <a:r>
              <a:rPr lang="en-US" dirty="0"/>
              <a:t>Both (a) Jesus’s coming is near and (b) Jesus is ever present (near) to us are reasons for us to let our own “sweet reasonableness” be known to all men!</a:t>
            </a:r>
          </a:p>
          <a:p>
            <a:endParaRPr lang="en-US" dirty="0"/>
          </a:p>
        </p:txBody>
      </p:sp>
    </p:spTree>
    <p:extLst>
      <p:ext uri="{BB962C8B-B14F-4D97-AF65-F5344CB8AC3E}">
        <p14:creationId xmlns:p14="http://schemas.microsoft.com/office/powerpoint/2010/main" val="287362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8589-4D9D-5250-D9B2-6D88C60539ED}"/>
              </a:ext>
            </a:extLst>
          </p:cNvPr>
          <p:cNvSpPr>
            <a:spLocks noGrp="1"/>
          </p:cNvSpPr>
          <p:nvPr>
            <p:ph type="title"/>
          </p:nvPr>
        </p:nvSpPr>
        <p:spPr>
          <a:xfrm>
            <a:off x="838200" y="365125"/>
            <a:ext cx="10515600" cy="1463675"/>
          </a:xfrm>
        </p:spPr>
        <p:txBody>
          <a:bodyPr>
            <a:normAutofit/>
          </a:bodyPr>
          <a:lstStyle/>
          <a:p>
            <a:r>
              <a:rPr lang="en-US" sz="2800" dirty="0"/>
              <a:t>2. </a:t>
            </a:r>
            <a:r>
              <a:rPr lang="en-US" sz="2800" b="1" i="0" u="none" strike="noStrike" baseline="0" dirty="0"/>
              <a:t>Be Anxious for Nothing, but in Everything by Prayer and Supplication, with Thanksgiving, Let Your Requests Be Made Known to God (4:6).</a:t>
            </a:r>
            <a:endParaRPr lang="en-US" sz="2800" dirty="0"/>
          </a:p>
        </p:txBody>
      </p:sp>
      <p:pic>
        <p:nvPicPr>
          <p:cNvPr id="2050" name="Picture 2" descr="man in orange top beside eyeglasses on brown book">
            <a:extLst>
              <a:ext uri="{FF2B5EF4-FFF2-40B4-BE49-F238E27FC236}">
                <a16:creationId xmlns:a16="http://schemas.microsoft.com/office/drawing/2014/main" id="{64EF6914-01F3-366B-D43A-4FFD35058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437" y="1937760"/>
            <a:ext cx="7077364" cy="472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42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35B1A-7F5C-99EF-7DF1-5E7E6B699037}"/>
              </a:ext>
            </a:extLst>
          </p:cNvPr>
          <p:cNvSpPr>
            <a:spLocks noGrp="1"/>
          </p:cNvSpPr>
          <p:nvPr>
            <p:ph type="title"/>
          </p:nvPr>
        </p:nvSpPr>
        <p:spPr/>
        <p:txBody>
          <a:bodyPr/>
          <a:lstStyle/>
          <a:p>
            <a:r>
              <a:rPr lang="en-US" dirty="0"/>
              <a:t>Anxiety Is Lack of Trust in God</a:t>
            </a:r>
          </a:p>
        </p:txBody>
      </p:sp>
      <p:sp>
        <p:nvSpPr>
          <p:cNvPr id="3" name="Content Placeholder 2">
            <a:extLst>
              <a:ext uri="{FF2B5EF4-FFF2-40B4-BE49-F238E27FC236}">
                <a16:creationId xmlns:a16="http://schemas.microsoft.com/office/drawing/2014/main" id="{7EBABDCA-0AF5-A5A9-3F5C-E7C7B6300276}"/>
              </a:ext>
            </a:extLst>
          </p:cNvPr>
          <p:cNvSpPr>
            <a:spLocks noGrp="1"/>
          </p:cNvSpPr>
          <p:nvPr>
            <p:ph idx="1"/>
          </p:nvPr>
        </p:nvSpPr>
        <p:spPr>
          <a:xfrm>
            <a:off x="838200" y="1825624"/>
            <a:ext cx="10515600" cy="4805911"/>
          </a:xfrm>
        </p:spPr>
        <p:txBody>
          <a:bodyPr>
            <a:normAutofit fontScale="85000" lnSpcReduction="10000"/>
          </a:bodyPr>
          <a:lstStyle/>
          <a:p>
            <a:pPr marL="0" indent="0">
              <a:buNone/>
            </a:pPr>
            <a:r>
              <a:rPr lang="en-US" dirty="0"/>
              <a:t>“Therefore I tell you, do not be anxious about your life, what you will eat or what you will drink, nor about your body, what you will put on. Is not life more than food, and the body more than clothing? Look at the birds of the air: they neither sow nor reap nor gather into barns, and yet your heavenly Father feeds them. Are you not of more value than they? And which of you by being anxious can add a single hour to his span of life? </a:t>
            </a:r>
            <a:r>
              <a:rPr lang="en-US" dirty="0">
                <a:solidFill>
                  <a:srgbClr val="723736"/>
                </a:solidFill>
              </a:rPr>
              <a:t>And why are you anxious about clothing? Consider the lilies of the field, how they grow: they neither toil nor spin, yet I tell you, even Solomon in all his glory was not arrayed like one of these. </a:t>
            </a:r>
            <a:r>
              <a:rPr lang="en-US" dirty="0"/>
              <a:t>But if God so clothes the grass of the field, which today is alive and tomorrow is thrown into the oven, will he not much more clothe you, O you of little faith? </a:t>
            </a:r>
            <a:r>
              <a:rPr lang="en-US" dirty="0">
                <a:solidFill>
                  <a:srgbClr val="723736"/>
                </a:solidFill>
              </a:rPr>
              <a:t>Therefore do not be anxious, saying, ‘What shall we eat?’ or ‘What shall we drink?’ or ‘What shall we wear?’ For the Gentiles seek after all these things, and your heavenly Father knows that you need them all. </a:t>
            </a:r>
            <a:r>
              <a:rPr lang="en-US" dirty="0"/>
              <a:t>But seek first the kingdom of God and his righteousness, and all these things will be added to you. </a:t>
            </a:r>
            <a:r>
              <a:rPr lang="en-US" dirty="0">
                <a:solidFill>
                  <a:srgbClr val="723736"/>
                </a:solidFill>
              </a:rPr>
              <a:t>Therefore do not be anxious about tomorrow, for tomorrow will be anxious for itself. Sufficient for the day is its own trouble” </a:t>
            </a:r>
            <a:r>
              <a:rPr lang="en-US" dirty="0"/>
              <a:t>(Matt. 6:25-34).</a:t>
            </a:r>
          </a:p>
        </p:txBody>
      </p:sp>
    </p:spTree>
    <p:extLst>
      <p:ext uri="{BB962C8B-B14F-4D97-AF65-F5344CB8AC3E}">
        <p14:creationId xmlns:p14="http://schemas.microsoft.com/office/powerpoint/2010/main" val="124359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7632-E25B-0AFE-6B17-611CE7BA10F5}"/>
              </a:ext>
            </a:extLst>
          </p:cNvPr>
          <p:cNvSpPr>
            <a:spLocks noGrp="1"/>
          </p:cNvSpPr>
          <p:nvPr>
            <p:ph type="title"/>
          </p:nvPr>
        </p:nvSpPr>
        <p:spPr/>
        <p:txBody>
          <a:bodyPr/>
          <a:lstStyle/>
          <a:p>
            <a:r>
              <a:rPr lang="en-US" dirty="0"/>
              <a:t>Paul Is Wrapping Up</a:t>
            </a:r>
          </a:p>
        </p:txBody>
      </p:sp>
      <p:sp>
        <p:nvSpPr>
          <p:cNvPr id="3" name="Content Placeholder 2">
            <a:extLst>
              <a:ext uri="{FF2B5EF4-FFF2-40B4-BE49-F238E27FC236}">
                <a16:creationId xmlns:a16="http://schemas.microsoft.com/office/drawing/2014/main" id="{CC34E017-8FFE-B60A-85EF-8839CC8A3F34}"/>
              </a:ext>
            </a:extLst>
          </p:cNvPr>
          <p:cNvSpPr>
            <a:spLocks noGrp="1"/>
          </p:cNvSpPr>
          <p:nvPr>
            <p:ph idx="1"/>
          </p:nvPr>
        </p:nvSpPr>
        <p:spPr/>
        <p:txBody>
          <a:bodyPr/>
          <a:lstStyle/>
          <a:p>
            <a:r>
              <a:rPr lang="en-US" dirty="0"/>
              <a:t>Paul is coming to the end of his letter to the Philippians. </a:t>
            </a:r>
          </a:p>
          <a:p>
            <a:pPr lvl="1"/>
            <a:r>
              <a:rPr lang="en-US" dirty="0"/>
              <a:t>Already he has taught that Christians should face the conflicts of the world with a spirit of joy, rejoicing in the Lord. </a:t>
            </a:r>
          </a:p>
          <a:p>
            <a:pPr lvl="1"/>
            <a:r>
              <a:rPr lang="en-US" dirty="0"/>
              <a:t>The appeal is not a “regardless of how you feel, put on a smile” approach to life, but an appeal to their faith—“rejoice in the Lord.”</a:t>
            </a:r>
          </a:p>
          <a:p>
            <a:r>
              <a:rPr lang="en-US" dirty="0"/>
              <a:t>To this he adds other Christian virtues that will enable and empower one to serve the Lord.</a:t>
            </a:r>
          </a:p>
          <a:p>
            <a:endParaRPr lang="en-US" dirty="0"/>
          </a:p>
        </p:txBody>
      </p:sp>
    </p:spTree>
    <p:extLst>
      <p:ext uri="{BB962C8B-B14F-4D97-AF65-F5344CB8AC3E}">
        <p14:creationId xmlns:p14="http://schemas.microsoft.com/office/powerpoint/2010/main" val="372053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CF1D-728C-D88E-773C-1DDE9DD4D921}"/>
              </a:ext>
            </a:extLst>
          </p:cNvPr>
          <p:cNvSpPr>
            <a:spLocks noGrp="1"/>
          </p:cNvSpPr>
          <p:nvPr>
            <p:ph type="title"/>
          </p:nvPr>
        </p:nvSpPr>
        <p:spPr/>
        <p:txBody>
          <a:bodyPr/>
          <a:lstStyle/>
          <a:p>
            <a:r>
              <a:rPr lang="en-US" dirty="0"/>
              <a:t>Anxiety</a:t>
            </a:r>
          </a:p>
        </p:txBody>
      </p:sp>
      <p:sp>
        <p:nvSpPr>
          <p:cNvPr id="3" name="Content Placeholder 2">
            <a:extLst>
              <a:ext uri="{FF2B5EF4-FFF2-40B4-BE49-F238E27FC236}">
                <a16:creationId xmlns:a16="http://schemas.microsoft.com/office/drawing/2014/main" id="{E5E5A932-350E-B44C-A825-45AF6C14554B}"/>
              </a:ext>
            </a:extLst>
          </p:cNvPr>
          <p:cNvSpPr>
            <a:spLocks noGrp="1"/>
          </p:cNvSpPr>
          <p:nvPr>
            <p:ph idx="1"/>
          </p:nvPr>
        </p:nvSpPr>
        <p:spPr/>
        <p:txBody>
          <a:bodyPr/>
          <a:lstStyle/>
          <a:p>
            <a:r>
              <a:rPr lang="en-US" dirty="0"/>
              <a:t>Anxiety sometimes betrays a lack of acceptance of one’s circumstances in life.</a:t>
            </a:r>
          </a:p>
          <a:p>
            <a:r>
              <a:rPr lang="en-US" dirty="0"/>
              <a:t>Anxiety accomplishes nothing: “Which of you by worrying can add one cubit to his stature?” (Matt. 6:27).</a:t>
            </a:r>
          </a:p>
          <a:p>
            <a:r>
              <a:rPr lang="en-US" dirty="0"/>
              <a:t>Anxiety about tomorrow can cripple one today.</a:t>
            </a:r>
          </a:p>
          <a:p>
            <a:endParaRPr lang="en-US" dirty="0"/>
          </a:p>
        </p:txBody>
      </p:sp>
    </p:spTree>
    <p:extLst>
      <p:ext uri="{BB962C8B-B14F-4D97-AF65-F5344CB8AC3E}">
        <p14:creationId xmlns:p14="http://schemas.microsoft.com/office/powerpoint/2010/main" val="25650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CC72-BAB4-B746-75E7-CCEBF62F1000}"/>
              </a:ext>
            </a:extLst>
          </p:cNvPr>
          <p:cNvSpPr>
            <a:spLocks noGrp="1"/>
          </p:cNvSpPr>
          <p:nvPr>
            <p:ph type="title"/>
          </p:nvPr>
        </p:nvSpPr>
        <p:spPr/>
        <p:txBody>
          <a:bodyPr/>
          <a:lstStyle/>
          <a:p>
            <a:r>
              <a:rPr lang="en-US" dirty="0"/>
              <a:t>Prayer Is the Cure for Anxiety</a:t>
            </a:r>
          </a:p>
        </p:txBody>
      </p:sp>
      <p:sp>
        <p:nvSpPr>
          <p:cNvPr id="3" name="Content Placeholder 2">
            <a:extLst>
              <a:ext uri="{FF2B5EF4-FFF2-40B4-BE49-F238E27FC236}">
                <a16:creationId xmlns:a16="http://schemas.microsoft.com/office/drawing/2014/main" id="{927B5AED-534A-0F36-3AB6-7992D07822C9}"/>
              </a:ext>
            </a:extLst>
          </p:cNvPr>
          <p:cNvSpPr>
            <a:spLocks noGrp="1"/>
          </p:cNvSpPr>
          <p:nvPr>
            <p:ph idx="1"/>
          </p:nvPr>
        </p:nvSpPr>
        <p:spPr/>
        <p:txBody>
          <a:bodyPr>
            <a:normAutofit lnSpcReduction="10000"/>
          </a:bodyPr>
          <a:lstStyle/>
          <a:p>
            <a:r>
              <a:rPr lang="en-US" dirty="0"/>
              <a:t>Paul uses three words for prayer to overcome one’s anxiety:</a:t>
            </a:r>
          </a:p>
          <a:p>
            <a:pPr lvl="1"/>
            <a:r>
              <a:rPr lang="en-US" i="1" dirty="0" err="1"/>
              <a:t>Proseuchē</a:t>
            </a:r>
            <a:r>
              <a:rPr lang="en-US" dirty="0"/>
              <a:t>: “petition addressed to deity, prayer” (BDAG, 878).</a:t>
            </a:r>
          </a:p>
          <a:p>
            <a:pPr lvl="1"/>
            <a:r>
              <a:rPr lang="en-US" i="1" dirty="0" err="1"/>
              <a:t>Deēsis</a:t>
            </a:r>
            <a:r>
              <a:rPr lang="en-US" dirty="0"/>
              <a:t>: “urgent request to meet a need, exclusively address to God, prayer” (BDAG, 213).</a:t>
            </a:r>
          </a:p>
          <a:p>
            <a:pPr lvl="1"/>
            <a:r>
              <a:rPr lang="en-US" i="1" dirty="0" err="1"/>
              <a:t>Eucharistia</a:t>
            </a:r>
            <a:r>
              <a:rPr lang="en-US" dirty="0"/>
              <a:t>: “the expression or content of gratitude, the rendering of thanks, thanksgiving” (BDAG, 416).</a:t>
            </a:r>
          </a:p>
          <a:p>
            <a:r>
              <a:rPr lang="en-US" dirty="0">
                <a:solidFill>
                  <a:srgbClr val="723736"/>
                </a:solidFill>
              </a:rPr>
              <a:t>“The recalling of God’s goodness and mercy will save us from the many pitfalls which await the ungrateful soul, e.g. over-concern with our immediate problems, forgetfulness of God’s gracious dealings with us in the past, disregard of the needs of others who are less fortunate than we are” </a:t>
            </a:r>
            <a:r>
              <a:rPr lang="en-US" dirty="0"/>
              <a:t>(Ralph P. Martin, 176).</a:t>
            </a:r>
          </a:p>
          <a:p>
            <a:endParaRPr lang="en-US" dirty="0"/>
          </a:p>
        </p:txBody>
      </p:sp>
    </p:spTree>
    <p:extLst>
      <p:ext uri="{BB962C8B-B14F-4D97-AF65-F5344CB8AC3E}">
        <p14:creationId xmlns:p14="http://schemas.microsoft.com/office/powerpoint/2010/main" val="17062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5B1E-B233-DDEC-DB29-B3849B3C1454}"/>
              </a:ext>
            </a:extLst>
          </p:cNvPr>
          <p:cNvSpPr>
            <a:spLocks noGrp="1"/>
          </p:cNvSpPr>
          <p:nvPr>
            <p:ph type="title"/>
          </p:nvPr>
        </p:nvSpPr>
        <p:spPr/>
        <p:txBody>
          <a:bodyPr/>
          <a:lstStyle/>
          <a:p>
            <a:r>
              <a:rPr lang="en-US" dirty="0"/>
              <a:t>Talk to God About It</a:t>
            </a:r>
          </a:p>
        </p:txBody>
      </p:sp>
      <p:sp>
        <p:nvSpPr>
          <p:cNvPr id="3" name="Content Placeholder 2">
            <a:extLst>
              <a:ext uri="{FF2B5EF4-FFF2-40B4-BE49-F238E27FC236}">
                <a16:creationId xmlns:a16="http://schemas.microsoft.com/office/drawing/2014/main" id="{D97CB7A5-D990-5101-EE79-1F69DB31944C}"/>
              </a:ext>
            </a:extLst>
          </p:cNvPr>
          <p:cNvSpPr>
            <a:spLocks noGrp="1"/>
          </p:cNvSpPr>
          <p:nvPr>
            <p:ph idx="1"/>
          </p:nvPr>
        </p:nvSpPr>
        <p:spPr/>
        <p:txBody>
          <a:bodyPr>
            <a:normAutofit fontScale="92500" lnSpcReduction="10000"/>
          </a:bodyPr>
          <a:lstStyle/>
          <a:p>
            <a:r>
              <a:rPr lang="en-US" dirty="0"/>
              <a:t>One should take his requests (</a:t>
            </a:r>
            <a:r>
              <a:rPr lang="en-US" i="1" dirty="0" err="1"/>
              <a:t>aitēma</a:t>
            </a:r>
            <a:r>
              <a:rPr lang="en-US" dirty="0"/>
              <a:t>) to the Lord.</a:t>
            </a:r>
          </a:p>
          <a:p>
            <a:r>
              <a:rPr lang="en-US" dirty="0"/>
              <a:t>God instructs and encourages His children to bring their needs before His throne (Matt. 7:7-11).</a:t>
            </a:r>
          </a:p>
          <a:p>
            <a:pPr lvl="1"/>
            <a:r>
              <a:rPr lang="en-US" dirty="0"/>
              <a:t>“Ask, and it will be given to you; seek, and you will find; knock, and it will be opened to you. For everyone who asks receives, and the one who seeks finds, and to the one who knocks it will be opened. Or which one of you, if his son asks him for bread, will give him a stone? Or if he asks for a fish, will give him a serpent? If you then, who are evil, know how to give good gifts to your children, how much more will your Father who is in heaven give good things to those who ask him!”</a:t>
            </a:r>
          </a:p>
          <a:p>
            <a:r>
              <a:rPr lang="en-US" dirty="0"/>
              <a:t>“. . .for your Father knows what you need before you ask him” (Matt. 6:8, cf. v 32).</a:t>
            </a:r>
          </a:p>
          <a:p>
            <a:r>
              <a:rPr lang="en-US" dirty="0"/>
              <a:t>The point is that prayer is the cure to anxiety.</a:t>
            </a:r>
          </a:p>
          <a:p>
            <a:endParaRPr lang="en-US" dirty="0"/>
          </a:p>
        </p:txBody>
      </p:sp>
    </p:spTree>
    <p:extLst>
      <p:ext uri="{BB962C8B-B14F-4D97-AF65-F5344CB8AC3E}">
        <p14:creationId xmlns:p14="http://schemas.microsoft.com/office/powerpoint/2010/main" val="10756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134E-45CE-160F-438E-FCF0343C0680}"/>
              </a:ext>
            </a:extLst>
          </p:cNvPr>
          <p:cNvSpPr>
            <a:spLocks noGrp="1"/>
          </p:cNvSpPr>
          <p:nvPr>
            <p:ph type="title"/>
          </p:nvPr>
        </p:nvSpPr>
        <p:spPr>
          <a:xfrm>
            <a:off x="477983" y="854508"/>
            <a:ext cx="3927764" cy="5148984"/>
          </a:xfrm>
        </p:spPr>
        <p:txBody>
          <a:bodyPr>
            <a:normAutofit/>
          </a:bodyPr>
          <a:lstStyle/>
          <a:p>
            <a:r>
              <a:rPr lang="en-US" sz="3600" dirty="0"/>
              <a:t>3. The Peace of God, Which Surpasses All Understanding, Will Guard Your Hearts and Minds Through Christ Jesus (4:7).</a:t>
            </a:r>
          </a:p>
        </p:txBody>
      </p:sp>
      <p:pic>
        <p:nvPicPr>
          <p:cNvPr id="4" name="Picture 3" descr="A person sitting on a hill looking at the ocean&#10;&#10;Description automatically generated with low confidence">
            <a:extLst>
              <a:ext uri="{FF2B5EF4-FFF2-40B4-BE49-F238E27FC236}">
                <a16:creationId xmlns:a16="http://schemas.microsoft.com/office/drawing/2014/main" id="{38AE2DE6-F083-9357-ADDB-21FBAEFAB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571" y="0"/>
            <a:ext cx="7293429" cy="6858000"/>
          </a:xfrm>
          <a:prstGeom prst="rect">
            <a:avLst/>
          </a:prstGeom>
        </p:spPr>
      </p:pic>
    </p:spTree>
    <p:extLst>
      <p:ext uri="{BB962C8B-B14F-4D97-AF65-F5344CB8AC3E}">
        <p14:creationId xmlns:p14="http://schemas.microsoft.com/office/powerpoint/2010/main" val="1410776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3D03-4116-950E-70D7-1DA16908C5A3}"/>
              </a:ext>
            </a:extLst>
          </p:cNvPr>
          <p:cNvSpPr>
            <a:spLocks noGrp="1"/>
          </p:cNvSpPr>
          <p:nvPr>
            <p:ph type="title"/>
          </p:nvPr>
        </p:nvSpPr>
        <p:spPr/>
        <p:txBody>
          <a:bodyPr/>
          <a:lstStyle/>
          <a:p>
            <a:r>
              <a:rPr lang="en-US" dirty="0"/>
              <a:t>A Relationship With God Creates Peace</a:t>
            </a:r>
          </a:p>
        </p:txBody>
      </p:sp>
      <p:sp>
        <p:nvSpPr>
          <p:cNvPr id="3" name="Content Placeholder 2">
            <a:extLst>
              <a:ext uri="{FF2B5EF4-FFF2-40B4-BE49-F238E27FC236}">
                <a16:creationId xmlns:a16="http://schemas.microsoft.com/office/drawing/2014/main" id="{57B07ECE-9F25-BBB9-65DE-9D9ECBF0F3D2}"/>
              </a:ext>
            </a:extLst>
          </p:cNvPr>
          <p:cNvSpPr>
            <a:spLocks noGrp="1"/>
          </p:cNvSpPr>
          <p:nvPr>
            <p:ph idx="1"/>
          </p:nvPr>
        </p:nvSpPr>
        <p:spPr/>
        <p:txBody>
          <a:bodyPr>
            <a:normAutofit/>
          </a:bodyPr>
          <a:lstStyle/>
          <a:p>
            <a:r>
              <a:rPr lang="en-US" dirty="0"/>
              <a:t>God created us and knows us like no one else can.</a:t>
            </a:r>
          </a:p>
          <a:p>
            <a:r>
              <a:rPr lang="en-US" dirty="0"/>
              <a:t>God sustains us through His providential care.</a:t>
            </a:r>
          </a:p>
          <a:p>
            <a:r>
              <a:rPr lang="en-US" dirty="0"/>
              <a:t>God gives us the good things of life that we need (Matt. 7:7-11). </a:t>
            </a:r>
          </a:p>
          <a:p>
            <a:r>
              <a:rPr lang="en-US" dirty="0"/>
              <a:t>Even those things He does not choose to give us are for our own good always.</a:t>
            </a:r>
          </a:p>
          <a:p>
            <a:r>
              <a:rPr lang="en-US" dirty="0"/>
              <a:t>He loved us enough to give His beloved Son for our salvation (John 3:16) and right relationship with God.</a:t>
            </a:r>
          </a:p>
          <a:p>
            <a:r>
              <a:rPr lang="en-US" dirty="0"/>
              <a:t>Jesus has gone away to prepare us an eternal dwelling place (John 14:1-3).</a:t>
            </a:r>
          </a:p>
          <a:p>
            <a:endParaRPr lang="en-US" dirty="0"/>
          </a:p>
        </p:txBody>
      </p:sp>
    </p:spTree>
    <p:extLst>
      <p:ext uri="{BB962C8B-B14F-4D97-AF65-F5344CB8AC3E}">
        <p14:creationId xmlns:p14="http://schemas.microsoft.com/office/powerpoint/2010/main" val="16829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FC8F4-6AF6-47F3-F588-CE97BD9BB468}"/>
              </a:ext>
            </a:extLst>
          </p:cNvPr>
          <p:cNvSpPr>
            <a:spLocks noGrp="1"/>
          </p:cNvSpPr>
          <p:nvPr>
            <p:ph type="title"/>
          </p:nvPr>
        </p:nvSpPr>
        <p:spPr/>
        <p:txBody>
          <a:bodyPr/>
          <a:lstStyle/>
          <a:p>
            <a:r>
              <a:rPr lang="en-US" dirty="0"/>
              <a:t>Peace of God = God Is Origin of My Peace</a:t>
            </a:r>
          </a:p>
        </p:txBody>
      </p:sp>
      <p:sp>
        <p:nvSpPr>
          <p:cNvPr id="3" name="Content Placeholder 2">
            <a:extLst>
              <a:ext uri="{FF2B5EF4-FFF2-40B4-BE49-F238E27FC236}">
                <a16:creationId xmlns:a16="http://schemas.microsoft.com/office/drawing/2014/main" id="{456E8257-2F77-0FB6-8BCA-20FB1D1A4692}"/>
              </a:ext>
            </a:extLst>
          </p:cNvPr>
          <p:cNvSpPr>
            <a:spLocks noGrp="1"/>
          </p:cNvSpPr>
          <p:nvPr>
            <p:ph idx="1"/>
          </p:nvPr>
        </p:nvSpPr>
        <p:spPr/>
        <p:txBody>
          <a:bodyPr>
            <a:normAutofit fontScale="92500" lnSpcReduction="10000"/>
          </a:bodyPr>
          <a:lstStyle/>
          <a:p>
            <a:r>
              <a:rPr lang="en-US" dirty="0"/>
              <a:t>The peace He provides transcends human thought, surpassing (</a:t>
            </a:r>
            <a:r>
              <a:rPr lang="en-US" i="1" dirty="0" err="1"/>
              <a:t>huperechō</a:t>
            </a:r>
            <a:r>
              <a:rPr lang="en-US" dirty="0"/>
              <a:t>) all of our dreams and therefore beyond our comprehension.</a:t>
            </a:r>
          </a:p>
          <a:p>
            <a:r>
              <a:rPr lang="en-US" dirty="0"/>
              <a:t>These thoughts will guard us.</a:t>
            </a:r>
          </a:p>
          <a:p>
            <a:pPr lvl="1"/>
            <a:r>
              <a:rPr lang="en-US" dirty="0"/>
              <a:t>The word </a:t>
            </a:r>
            <a:r>
              <a:rPr lang="en-US" i="1" dirty="0" err="1"/>
              <a:t>phroureō</a:t>
            </a:r>
            <a:r>
              <a:rPr lang="en-US" dirty="0"/>
              <a:t> means “to provide security, guard, protect, keep” (BDAG, 1067). </a:t>
            </a:r>
          </a:p>
          <a:p>
            <a:pPr lvl="1"/>
            <a:r>
              <a:rPr lang="en-US" dirty="0"/>
              <a:t>“‘Guard’ is a military term, implying that peace stands on duty to keep out anything that brings care and anxiety. For these reasons, prayerful people are peaceful people” (Richard R. </a:t>
            </a:r>
            <a:r>
              <a:rPr lang="en-US" dirty="0" err="1"/>
              <a:t>Melick</a:t>
            </a:r>
            <a:r>
              <a:rPr lang="en-US" dirty="0"/>
              <a:t>, </a:t>
            </a:r>
            <a:r>
              <a:rPr lang="en-US" i="1" dirty="0"/>
              <a:t>Philippians, Colossians, Philemon</a:t>
            </a:r>
            <a:r>
              <a:rPr lang="en-US" dirty="0"/>
              <a:t>, The New American Commentary, 150).</a:t>
            </a:r>
          </a:p>
          <a:p>
            <a:r>
              <a:rPr lang="en-US" dirty="0"/>
              <a:t>No wonder Paul would write, “being confident of this very thing, that He who has begun a good work in you will complete it until the day of Jesus Christ” (Phil. 1:6).</a:t>
            </a:r>
          </a:p>
          <a:p>
            <a:endParaRPr lang="en-US" dirty="0"/>
          </a:p>
        </p:txBody>
      </p:sp>
    </p:spTree>
    <p:extLst>
      <p:ext uri="{BB962C8B-B14F-4D97-AF65-F5344CB8AC3E}">
        <p14:creationId xmlns:p14="http://schemas.microsoft.com/office/powerpoint/2010/main" val="354739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A2DCD-8A04-F247-527C-5D0029B7B0EB}"/>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5E237236-CF26-49D6-BAEB-502138CCE56D}"/>
              </a:ext>
            </a:extLst>
          </p:cNvPr>
          <p:cNvSpPr>
            <a:spLocks noGrp="1"/>
          </p:cNvSpPr>
          <p:nvPr>
            <p:ph type="body" idx="1"/>
          </p:nvPr>
        </p:nvSpPr>
        <p:spPr>
          <a:solidFill>
            <a:srgbClr val="723736"/>
          </a:solidFill>
          <a:ln>
            <a:solidFill>
              <a:srgbClr val="723736"/>
            </a:solidFill>
          </a:ln>
        </p:spPr>
        <p:txBody>
          <a:bodyPr/>
          <a:lstStyle/>
          <a:p>
            <a:endParaRPr lang="en-US" dirty="0"/>
          </a:p>
        </p:txBody>
      </p:sp>
    </p:spTree>
    <p:extLst>
      <p:ext uri="{BB962C8B-B14F-4D97-AF65-F5344CB8AC3E}">
        <p14:creationId xmlns:p14="http://schemas.microsoft.com/office/powerpoint/2010/main" val="3757640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62FE-40BE-3D45-D036-95DA8E1571BA}"/>
              </a:ext>
            </a:extLst>
          </p:cNvPr>
          <p:cNvSpPr>
            <a:spLocks noGrp="1"/>
          </p:cNvSpPr>
          <p:nvPr>
            <p:ph type="title"/>
          </p:nvPr>
        </p:nvSpPr>
        <p:spPr/>
        <p:txBody>
          <a:bodyPr/>
          <a:lstStyle/>
          <a:p>
            <a:r>
              <a:rPr lang="en-US" dirty="0"/>
              <a:t>Calm in the Storm</a:t>
            </a:r>
          </a:p>
        </p:txBody>
      </p:sp>
      <p:sp>
        <p:nvSpPr>
          <p:cNvPr id="3" name="Content Placeholder 2">
            <a:extLst>
              <a:ext uri="{FF2B5EF4-FFF2-40B4-BE49-F238E27FC236}">
                <a16:creationId xmlns:a16="http://schemas.microsoft.com/office/drawing/2014/main" id="{AD65A4DD-58EF-D354-3654-CD6955FE854C}"/>
              </a:ext>
            </a:extLst>
          </p:cNvPr>
          <p:cNvSpPr>
            <a:spLocks noGrp="1"/>
          </p:cNvSpPr>
          <p:nvPr>
            <p:ph idx="1"/>
          </p:nvPr>
        </p:nvSpPr>
        <p:spPr/>
        <p:txBody>
          <a:bodyPr/>
          <a:lstStyle/>
          <a:p>
            <a:r>
              <a:rPr lang="en-US" dirty="0"/>
              <a:t>We live in a world that has lost its way and knows nothing of God’s peace. </a:t>
            </a:r>
          </a:p>
          <a:p>
            <a:pPr lvl="1"/>
            <a:r>
              <a:rPr lang="en-US" dirty="0"/>
              <a:t>There are “wars and rumors of war.” </a:t>
            </a:r>
          </a:p>
          <a:p>
            <a:pPr lvl="1"/>
            <a:r>
              <a:rPr lang="en-US" dirty="0"/>
              <a:t>Even though we live in one of the most prosperous nations on earth, there is strife between different segments of our population (Blacks/whites, male/female, liberals/conservatives, Democrats/Republicans).</a:t>
            </a:r>
          </a:p>
          <a:p>
            <a:r>
              <a:rPr lang="en-US" dirty="0"/>
              <a:t>In the middle of this situation, we still can have peace, the peace of God that surpasses all understanding, the peace of God that keeps our hearts and minds in Christ. </a:t>
            </a:r>
          </a:p>
        </p:txBody>
      </p:sp>
    </p:spTree>
    <p:extLst>
      <p:ext uri="{BB962C8B-B14F-4D97-AF65-F5344CB8AC3E}">
        <p14:creationId xmlns:p14="http://schemas.microsoft.com/office/powerpoint/2010/main" val="42817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F1D9-2AF0-BED7-8017-FE095D4D53C2}"/>
              </a:ext>
            </a:extLst>
          </p:cNvPr>
          <p:cNvSpPr>
            <a:spLocks noGrp="1"/>
          </p:cNvSpPr>
          <p:nvPr>
            <p:ph type="title"/>
          </p:nvPr>
        </p:nvSpPr>
        <p:spPr/>
        <p:txBody>
          <a:bodyPr/>
          <a:lstStyle/>
          <a:p>
            <a:r>
              <a:rPr lang="en-US" dirty="0"/>
              <a:t>Philippians 4:5-7</a:t>
            </a:r>
          </a:p>
        </p:txBody>
      </p:sp>
      <p:sp>
        <p:nvSpPr>
          <p:cNvPr id="3" name="Content Placeholder 2">
            <a:extLst>
              <a:ext uri="{FF2B5EF4-FFF2-40B4-BE49-F238E27FC236}">
                <a16:creationId xmlns:a16="http://schemas.microsoft.com/office/drawing/2014/main" id="{636160E0-6F7B-B678-1C9A-6C11611B7455}"/>
              </a:ext>
            </a:extLst>
          </p:cNvPr>
          <p:cNvSpPr>
            <a:spLocks noGrp="1"/>
          </p:cNvSpPr>
          <p:nvPr>
            <p:ph idx="1"/>
          </p:nvPr>
        </p:nvSpPr>
        <p:spPr/>
        <p:txBody>
          <a:bodyPr/>
          <a:lstStyle/>
          <a:p>
            <a:r>
              <a:rPr lang="en-US" dirty="0"/>
              <a:t>“Let your reasonableness be known to everyone. The Lord is at hand; do not be anxious about anything, but in everything by prayer and supplication with thanksgiving let your requests be made known to God. And the peace of God, which surpasses all understanding, will guard your hearts and your minds in Christ Jesus.”</a:t>
            </a:r>
          </a:p>
        </p:txBody>
      </p:sp>
    </p:spTree>
    <p:extLst>
      <p:ext uri="{BB962C8B-B14F-4D97-AF65-F5344CB8AC3E}">
        <p14:creationId xmlns:p14="http://schemas.microsoft.com/office/powerpoint/2010/main" val="35272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ree, outdoor, ground, rock&#10;&#10;Description automatically generated">
            <a:extLst>
              <a:ext uri="{FF2B5EF4-FFF2-40B4-BE49-F238E27FC236}">
                <a16:creationId xmlns:a16="http://schemas.microsoft.com/office/drawing/2014/main" id="{835B8887-E68A-AA19-5A6D-7AE6EEB737B5}"/>
              </a:ext>
            </a:extLst>
          </p:cNvPr>
          <p:cNvPicPr>
            <a:picLocks noChangeAspect="1"/>
          </p:cNvPicPr>
          <p:nvPr/>
        </p:nvPicPr>
        <p:blipFill rotWithShape="1">
          <a:blip r:embed="rId2">
            <a:extLst>
              <a:ext uri="{28A0092B-C50C-407E-A947-70E740481C1C}">
                <a14:useLocalDpi xmlns:a14="http://schemas.microsoft.com/office/drawing/2010/main" val="0"/>
              </a:ext>
            </a:extLst>
          </a:blip>
          <a:srcRect t="8438" b="853"/>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70607764-5A0A-427B-9A25-B6FB911721D2}"/>
              </a:ext>
            </a:extLst>
          </p:cNvPr>
          <p:cNvSpPr txBox="1"/>
          <p:nvPr/>
        </p:nvSpPr>
        <p:spPr>
          <a:xfrm>
            <a:off x="5726545" y="840509"/>
            <a:ext cx="5809673" cy="1323439"/>
          </a:xfrm>
          <a:prstGeom prst="rect">
            <a:avLst/>
          </a:prstGeom>
          <a:noFill/>
        </p:spPr>
        <p:txBody>
          <a:bodyPr wrap="square" rtlCol="0">
            <a:spAutoFit/>
          </a:bodyPr>
          <a:lstStyle/>
          <a:p>
            <a:pPr algn="ctr"/>
            <a:r>
              <a:rPr lang="en-US" sz="4000" dirty="0"/>
              <a:t>Favorite Texts from Philippians</a:t>
            </a:r>
          </a:p>
        </p:txBody>
      </p:sp>
    </p:spTree>
    <p:extLst>
      <p:ext uri="{BB962C8B-B14F-4D97-AF65-F5344CB8AC3E}">
        <p14:creationId xmlns:p14="http://schemas.microsoft.com/office/powerpoint/2010/main" val="106150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7EE7-2FC9-0C84-E7E1-8F5482FF3E81}"/>
              </a:ext>
            </a:extLst>
          </p:cNvPr>
          <p:cNvSpPr>
            <a:spLocks noGrp="1"/>
          </p:cNvSpPr>
          <p:nvPr>
            <p:ph type="title"/>
          </p:nvPr>
        </p:nvSpPr>
        <p:spPr/>
        <p:txBody>
          <a:bodyPr/>
          <a:lstStyle/>
          <a:p>
            <a:r>
              <a:rPr lang="en-US" dirty="0"/>
              <a:t>1. Let Your Reasonableness Be </a:t>
            </a:r>
            <a:br>
              <a:rPr lang="en-US" dirty="0"/>
            </a:br>
            <a:r>
              <a:rPr lang="en-US" dirty="0"/>
              <a:t>Known to Everyone</a:t>
            </a:r>
          </a:p>
        </p:txBody>
      </p:sp>
      <p:sp>
        <p:nvSpPr>
          <p:cNvPr id="3" name="TextBox 2">
            <a:extLst>
              <a:ext uri="{FF2B5EF4-FFF2-40B4-BE49-F238E27FC236}">
                <a16:creationId xmlns:a16="http://schemas.microsoft.com/office/drawing/2014/main" id="{F929D9C1-1778-3E6D-00C0-1DC42B65FB31}"/>
              </a:ext>
            </a:extLst>
          </p:cNvPr>
          <p:cNvSpPr txBox="1"/>
          <p:nvPr/>
        </p:nvSpPr>
        <p:spPr>
          <a:xfrm>
            <a:off x="1717705" y="2281727"/>
            <a:ext cx="8767985" cy="3401226"/>
          </a:xfrm>
          <a:prstGeom prst="rect">
            <a:avLst/>
          </a:prstGeom>
          <a:solidFill>
            <a:srgbClr val="723736"/>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624773A6-5FC7-7F05-9593-CE6A629F7C15}"/>
              </a:ext>
            </a:extLst>
          </p:cNvPr>
          <p:cNvSpPr txBox="1"/>
          <p:nvPr/>
        </p:nvSpPr>
        <p:spPr>
          <a:xfrm>
            <a:off x="3014282" y="2643512"/>
            <a:ext cx="6163436" cy="2677656"/>
          </a:xfrm>
          <a:prstGeom prst="rect">
            <a:avLst/>
          </a:prstGeom>
          <a:noFill/>
        </p:spPr>
        <p:txBody>
          <a:bodyPr wrap="square" rtlCol="0">
            <a:spAutoFit/>
          </a:bodyPr>
          <a:lstStyle/>
          <a:p>
            <a:r>
              <a:rPr lang="en-US" sz="2800" dirty="0" err="1">
                <a:solidFill>
                  <a:schemeClr val="bg1"/>
                </a:solidFill>
              </a:rPr>
              <a:t>Rea•son•a•ble•ness</a:t>
            </a:r>
            <a:endParaRPr lang="en-US" sz="2800" dirty="0">
              <a:solidFill>
                <a:schemeClr val="bg1"/>
              </a:solidFill>
            </a:endParaRPr>
          </a:p>
          <a:p>
            <a:endParaRPr lang="en-US" sz="2800" dirty="0"/>
          </a:p>
          <a:p>
            <a:r>
              <a:rPr lang="en-US" sz="2800" dirty="0">
                <a:solidFill>
                  <a:schemeClr val="bg1"/>
                </a:solidFill>
                <a:latin typeface="+mj-lt"/>
              </a:rPr>
              <a:t>Noun</a:t>
            </a:r>
          </a:p>
          <a:p>
            <a:pPr marL="571500" indent="-342900">
              <a:buAutoNum type="arabicPlain"/>
            </a:pPr>
            <a:r>
              <a:rPr lang="en-US" sz="2800" dirty="0">
                <a:solidFill>
                  <a:schemeClr val="bg1"/>
                </a:solidFill>
              </a:rPr>
              <a:t>Sound judgment, fairness</a:t>
            </a:r>
          </a:p>
          <a:p>
            <a:pPr marL="571500" indent="-342900">
              <a:buAutoNum type="arabicPlain"/>
            </a:pPr>
            <a:r>
              <a:rPr lang="en-US" sz="2800" dirty="0">
                <a:solidFill>
                  <a:schemeClr val="bg1"/>
                </a:solidFill>
              </a:rPr>
              <a:t>The quality of being as much as is appropriate or fair, moderateness</a:t>
            </a:r>
          </a:p>
        </p:txBody>
      </p:sp>
    </p:spTree>
    <p:extLst>
      <p:ext uri="{BB962C8B-B14F-4D97-AF65-F5344CB8AC3E}">
        <p14:creationId xmlns:p14="http://schemas.microsoft.com/office/powerpoint/2010/main" val="5009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3738-5E0E-0504-3164-524E5E54EA67}"/>
              </a:ext>
            </a:extLst>
          </p:cNvPr>
          <p:cNvSpPr>
            <a:spLocks noGrp="1"/>
          </p:cNvSpPr>
          <p:nvPr>
            <p:ph type="title"/>
          </p:nvPr>
        </p:nvSpPr>
        <p:spPr/>
        <p:txBody>
          <a:bodyPr/>
          <a:lstStyle/>
          <a:p>
            <a:r>
              <a:rPr lang="en-US" dirty="0"/>
              <a:t>Defining the Word</a:t>
            </a:r>
          </a:p>
        </p:txBody>
      </p:sp>
      <p:sp>
        <p:nvSpPr>
          <p:cNvPr id="3" name="Content Placeholder 2">
            <a:extLst>
              <a:ext uri="{FF2B5EF4-FFF2-40B4-BE49-F238E27FC236}">
                <a16:creationId xmlns:a16="http://schemas.microsoft.com/office/drawing/2014/main" id="{B92D61C1-DE60-7934-17E8-DE25F09CD303}"/>
              </a:ext>
            </a:extLst>
          </p:cNvPr>
          <p:cNvSpPr>
            <a:spLocks noGrp="1"/>
          </p:cNvSpPr>
          <p:nvPr>
            <p:ph idx="1"/>
          </p:nvPr>
        </p:nvSpPr>
        <p:spPr/>
        <p:txBody>
          <a:bodyPr>
            <a:normAutofit fontScale="92500" lnSpcReduction="10000"/>
          </a:bodyPr>
          <a:lstStyle/>
          <a:p>
            <a:r>
              <a:rPr lang="en-US" dirty="0"/>
              <a:t>The Greek word </a:t>
            </a:r>
            <a:r>
              <a:rPr lang="en-US" i="1" dirty="0" err="1"/>
              <a:t>epieikēs</a:t>
            </a:r>
            <a:r>
              <a:rPr lang="en-US" dirty="0"/>
              <a:t> is defined as “not insisting on every right of letter or law or custom, yielding, gentle, kind, courteous tolerant” (BDAG, 371). Regarding v. 5, BDAG suggests the translation “your </a:t>
            </a:r>
            <a:r>
              <a:rPr lang="en-US" dirty="0" err="1"/>
              <a:t>forebearing</a:t>
            </a:r>
            <a:r>
              <a:rPr lang="en-US" dirty="0"/>
              <a:t> spirit.” </a:t>
            </a:r>
          </a:p>
          <a:p>
            <a:r>
              <a:rPr lang="en-US" dirty="0">
                <a:solidFill>
                  <a:srgbClr val="723736"/>
                </a:solidFill>
                <a:latin typeface="+mj-lt"/>
              </a:rPr>
              <a:t>Ralph P. Martin: </a:t>
            </a:r>
            <a:r>
              <a:rPr lang="en-US" dirty="0"/>
              <a:t>“I. H. Marshall gives a full description of its meaning as ‘fairmindedness, </a:t>
            </a:r>
            <a:r>
              <a:rPr lang="en-US" dirty="0">
                <a:solidFill>
                  <a:srgbClr val="723736"/>
                </a:solidFill>
              </a:rPr>
              <a:t>the attitude of a man who is charitable towards men’s faults and merciful in his judgment of their failings </a:t>
            </a:r>
            <a:r>
              <a:rPr lang="en-US" dirty="0"/>
              <a:t>because he takes their whole situation into his reckoning’. Perhaps ‘</a:t>
            </a:r>
            <a:r>
              <a:rPr lang="en-US" dirty="0">
                <a:solidFill>
                  <a:srgbClr val="723736"/>
                </a:solidFill>
              </a:rPr>
              <a:t>graciousness</a:t>
            </a:r>
            <a:r>
              <a:rPr lang="en-US" dirty="0"/>
              <a:t>’ is the best English equivalent; and, </a:t>
            </a:r>
            <a:r>
              <a:rPr lang="en-US" dirty="0">
                <a:solidFill>
                  <a:srgbClr val="723736"/>
                </a:solidFill>
              </a:rPr>
              <a:t>in the context here, it is to be the spirit of willingness to yield under trial which will show itself in a refusal to retaliate when attacked</a:t>
            </a:r>
            <a:r>
              <a:rPr lang="en-US" dirty="0"/>
              <a:t>” (</a:t>
            </a:r>
            <a:r>
              <a:rPr lang="en-US" i="1" dirty="0"/>
              <a:t>Philippians: An Introduction and Commentary</a:t>
            </a:r>
            <a:r>
              <a:rPr lang="en-US" dirty="0"/>
              <a:t>, Tyndale New Testament Commentaries, 174).</a:t>
            </a:r>
          </a:p>
        </p:txBody>
      </p:sp>
    </p:spTree>
    <p:extLst>
      <p:ext uri="{BB962C8B-B14F-4D97-AF65-F5344CB8AC3E}">
        <p14:creationId xmlns:p14="http://schemas.microsoft.com/office/powerpoint/2010/main" val="293252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A36F-96E6-5519-53EB-478926F47FC3}"/>
              </a:ext>
            </a:extLst>
          </p:cNvPr>
          <p:cNvSpPr>
            <a:spLocks noGrp="1"/>
          </p:cNvSpPr>
          <p:nvPr>
            <p:ph type="title"/>
          </p:nvPr>
        </p:nvSpPr>
        <p:spPr/>
        <p:txBody>
          <a:bodyPr/>
          <a:lstStyle/>
          <a:p>
            <a:r>
              <a:rPr lang="en-US" dirty="0"/>
              <a:t>Richard R. </a:t>
            </a:r>
            <a:r>
              <a:rPr lang="en-US" dirty="0" err="1"/>
              <a:t>Melick</a:t>
            </a:r>
            <a:r>
              <a:rPr lang="en-US" dirty="0"/>
              <a:t>, Jr.</a:t>
            </a:r>
          </a:p>
        </p:txBody>
      </p:sp>
      <p:sp>
        <p:nvSpPr>
          <p:cNvPr id="3" name="Content Placeholder 2">
            <a:extLst>
              <a:ext uri="{FF2B5EF4-FFF2-40B4-BE49-F238E27FC236}">
                <a16:creationId xmlns:a16="http://schemas.microsoft.com/office/drawing/2014/main" id="{535C0C1C-9B1B-4D42-ABC9-C64E528326B5}"/>
              </a:ext>
            </a:extLst>
          </p:cNvPr>
          <p:cNvSpPr>
            <a:spLocks noGrp="1"/>
          </p:cNvSpPr>
          <p:nvPr>
            <p:ph idx="1"/>
          </p:nvPr>
        </p:nvSpPr>
        <p:spPr/>
        <p:txBody>
          <a:bodyPr/>
          <a:lstStyle/>
          <a:p>
            <a:r>
              <a:rPr lang="en-US" dirty="0"/>
              <a:t>“No single word translates </a:t>
            </a:r>
            <a:r>
              <a:rPr lang="en-US" i="1" dirty="0" err="1"/>
              <a:t>epieikēs</a:t>
            </a:r>
            <a:r>
              <a:rPr lang="en-US" dirty="0"/>
              <a:t> well, and commentators consistently insist that the word contains </a:t>
            </a:r>
            <a:r>
              <a:rPr lang="en-US" dirty="0">
                <a:solidFill>
                  <a:srgbClr val="723736"/>
                </a:solidFill>
              </a:rPr>
              <a:t>an element of selflessness. The gentle person does not insist on his rights. ‘It is that considerate courtesy and respect for the integrity of others which prompts a man not to be for ever standing on his rights; and it is preeminently the character of Jesus (2 Cor 10:1).’ </a:t>
            </a:r>
            <a:r>
              <a:rPr lang="en-US" dirty="0"/>
              <a:t>The word occurs in Paul’s writing as a characteristic of Christian leaders (1 Tim 3:3, of bishops; Titus 3:2). Fairness and magnanimity were to be developed so that they were visible to all” (</a:t>
            </a:r>
            <a:r>
              <a:rPr lang="en-US" i="1" dirty="0"/>
              <a:t>Philippians, Colossians, Philemon</a:t>
            </a:r>
            <a:r>
              <a:rPr lang="en-US" dirty="0"/>
              <a:t>, The New American Commentary, 149).</a:t>
            </a:r>
          </a:p>
        </p:txBody>
      </p:sp>
    </p:spTree>
    <p:extLst>
      <p:ext uri="{BB962C8B-B14F-4D97-AF65-F5344CB8AC3E}">
        <p14:creationId xmlns:p14="http://schemas.microsoft.com/office/powerpoint/2010/main" val="317758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3E8E-B0C7-93DE-522A-D5FE4105D314}"/>
              </a:ext>
            </a:extLst>
          </p:cNvPr>
          <p:cNvSpPr>
            <a:spLocks noGrp="1"/>
          </p:cNvSpPr>
          <p:nvPr>
            <p:ph type="title"/>
          </p:nvPr>
        </p:nvSpPr>
        <p:spPr/>
        <p:txBody>
          <a:bodyPr/>
          <a:lstStyle/>
          <a:p>
            <a:r>
              <a:rPr lang="en-US" dirty="0"/>
              <a:t>A Note I Wrote in My Bible</a:t>
            </a:r>
          </a:p>
        </p:txBody>
      </p:sp>
      <p:sp>
        <p:nvSpPr>
          <p:cNvPr id="3" name="Content Placeholder 2">
            <a:extLst>
              <a:ext uri="{FF2B5EF4-FFF2-40B4-BE49-F238E27FC236}">
                <a16:creationId xmlns:a16="http://schemas.microsoft.com/office/drawing/2014/main" id="{6971BD66-0270-9BE2-E10A-3B0250645CA9}"/>
              </a:ext>
            </a:extLst>
          </p:cNvPr>
          <p:cNvSpPr>
            <a:spLocks noGrp="1"/>
          </p:cNvSpPr>
          <p:nvPr>
            <p:ph idx="1"/>
          </p:nvPr>
        </p:nvSpPr>
        <p:spPr/>
        <p:txBody>
          <a:bodyPr/>
          <a:lstStyle/>
          <a:p>
            <a:r>
              <a:rPr lang="en-US" dirty="0"/>
              <a:t>The Greek word </a:t>
            </a:r>
            <a:r>
              <a:rPr lang="en-US" i="1" dirty="0" err="1"/>
              <a:t>epieikēs</a:t>
            </a:r>
            <a:r>
              <a:rPr lang="en-US" dirty="0"/>
              <a:t> means “reasonableness in judging. The word signifies </a:t>
            </a:r>
            <a:r>
              <a:rPr lang="en-US" dirty="0">
                <a:solidFill>
                  <a:srgbClr val="723736"/>
                </a:solidFill>
              </a:rPr>
              <a:t>an humble steadfastness, which is able to submit to injustice, disgrace, and maltreatment without hatred and malice, trusting in God in spite of it all</a:t>
            </a:r>
            <a:r>
              <a:rPr lang="en-US" dirty="0"/>
              <a:t>” (</a:t>
            </a:r>
            <a:r>
              <a:rPr lang="en-US" i="1" dirty="0"/>
              <a:t>Linguistic Key to the Greek New Testament</a:t>
            </a:r>
            <a:r>
              <a:rPr lang="en-US" dirty="0"/>
              <a:t>, 214).</a:t>
            </a:r>
          </a:p>
        </p:txBody>
      </p:sp>
    </p:spTree>
    <p:extLst>
      <p:ext uri="{BB962C8B-B14F-4D97-AF65-F5344CB8AC3E}">
        <p14:creationId xmlns:p14="http://schemas.microsoft.com/office/powerpoint/2010/main" val="195550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7BABA-B7BF-D64D-2949-33CE1CDE5159}"/>
              </a:ext>
            </a:extLst>
          </p:cNvPr>
          <p:cNvSpPr>
            <a:spLocks noGrp="1"/>
          </p:cNvSpPr>
          <p:nvPr>
            <p:ph type="title"/>
          </p:nvPr>
        </p:nvSpPr>
        <p:spPr/>
        <p:txBody>
          <a:bodyPr/>
          <a:lstStyle/>
          <a:p>
            <a:r>
              <a:rPr lang="en-US" dirty="0"/>
              <a:t>Learning From Its Opposites</a:t>
            </a:r>
          </a:p>
        </p:txBody>
      </p:sp>
      <p:sp>
        <p:nvSpPr>
          <p:cNvPr id="3" name="Content Placeholder 2">
            <a:extLst>
              <a:ext uri="{FF2B5EF4-FFF2-40B4-BE49-F238E27FC236}">
                <a16:creationId xmlns:a16="http://schemas.microsoft.com/office/drawing/2014/main" id="{5ADD043D-83B1-FC91-959F-7678F8D732C5}"/>
              </a:ext>
            </a:extLst>
          </p:cNvPr>
          <p:cNvSpPr>
            <a:spLocks noGrp="1"/>
          </p:cNvSpPr>
          <p:nvPr>
            <p:ph idx="1"/>
          </p:nvPr>
        </p:nvSpPr>
        <p:spPr/>
        <p:txBody>
          <a:bodyPr>
            <a:normAutofit/>
          </a:bodyPr>
          <a:lstStyle/>
          <a:p>
            <a:r>
              <a:rPr lang="en-US" dirty="0"/>
              <a:t>By looking at the opposites of some of the choice definitions may help us understand how to live with one another:</a:t>
            </a:r>
          </a:p>
          <a:p>
            <a:pPr lvl="1"/>
            <a:r>
              <a:rPr lang="en-US" dirty="0"/>
              <a:t>Always demanding that one meet the letter of the law</a:t>
            </a:r>
          </a:p>
          <a:p>
            <a:pPr lvl="1"/>
            <a:r>
              <a:rPr lang="en-US" dirty="0"/>
              <a:t>Always demanding one’s rights</a:t>
            </a:r>
          </a:p>
          <a:p>
            <a:pPr lvl="1"/>
            <a:r>
              <a:rPr lang="en-US" dirty="0"/>
              <a:t>Being contentious</a:t>
            </a:r>
          </a:p>
          <a:p>
            <a:pPr lvl="1"/>
            <a:r>
              <a:rPr lang="en-US" dirty="0"/>
              <a:t>Being legalistic rather than charitable</a:t>
            </a:r>
          </a:p>
          <a:p>
            <a:pPr lvl="1"/>
            <a:r>
              <a:rPr lang="en-US" dirty="0"/>
              <a:t>Being unmerciful rather than showing mercy</a:t>
            </a:r>
          </a:p>
        </p:txBody>
      </p:sp>
    </p:spTree>
    <p:extLst>
      <p:ext uri="{BB962C8B-B14F-4D97-AF65-F5344CB8AC3E}">
        <p14:creationId xmlns:p14="http://schemas.microsoft.com/office/powerpoint/2010/main" val="23823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Sermon Template.potx" id="{9F8BB918-1107-48D3-96E4-77FA465A84F5}" vid="{0921F662-AD09-437E-A944-0B87D886F094}"/>
    </a:ext>
  </a:extLst>
</a:theme>
</file>

<file path=docProps/app.xml><?xml version="1.0" encoding="utf-8"?>
<Properties xmlns="http://schemas.openxmlformats.org/officeDocument/2006/extended-properties" xmlns:vt="http://schemas.openxmlformats.org/officeDocument/2006/docPropsVTypes">
  <Template/>
  <TotalTime>1425</TotalTime>
  <Words>2511</Words>
  <Application>Microsoft Office PowerPoint</Application>
  <PresentationFormat>Widescreen</PresentationFormat>
  <Paragraphs>97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Source Sans Pro Black</vt:lpstr>
      <vt:lpstr>Source Sans Pro Semibold</vt:lpstr>
      <vt:lpstr>Office Theme</vt:lpstr>
      <vt:lpstr>PowerPoint Presentation</vt:lpstr>
      <vt:lpstr>Paul Is Wrapping Up</vt:lpstr>
      <vt:lpstr>Philippians 4:5-7</vt:lpstr>
      <vt:lpstr>PowerPoint Presentation</vt:lpstr>
      <vt:lpstr>1. Let Your Reasonableness Be  Known to Everyone</vt:lpstr>
      <vt:lpstr>Defining the Word</vt:lpstr>
      <vt:lpstr>Richard R. Melick, Jr.</vt:lpstr>
      <vt:lpstr>A Note I Wrote in My Bible</vt:lpstr>
      <vt:lpstr>Learning From Its Opposites</vt:lpstr>
      <vt:lpstr>The World’s View: Beat Them While They Are Down</vt:lpstr>
      <vt:lpstr>A Better Way!</vt:lpstr>
      <vt:lpstr>The Lord Is At Hand!</vt:lpstr>
      <vt:lpstr>A. The Lord Is Coming Soon</vt:lpstr>
      <vt:lpstr>1 Thessalonians 4:13-18</vt:lpstr>
      <vt:lpstr>Philippians 3:20-21</vt:lpstr>
      <vt:lpstr>B. The Lord Is Ever Present</vt:lpstr>
      <vt:lpstr>Walton Weaver</vt:lpstr>
      <vt:lpstr>2. Be Anxious for Nothing, but in Everything by Prayer and Supplication, with Thanksgiving, Let Your Requests Be Made Known to God (4:6).</vt:lpstr>
      <vt:lpstr>Anxiety Is Lack of Trust in God</vt:lpstr>
      <vt:lpstr>Anxiety</vt:lpstr>
      <vt:lpstr>Prayer Is the Cure for Anxiety</vt:lpstr>
      <vt:lpstr>Talk to God About It</vt:lpstr>
      <vt:lpstr>3. The Peace of God, Which Surpasses All Understanding, Will Guard Your Hearts and Minds Through Christ Jesus (4:7).</vt:lpstr>
      <vt:lpstr>A Relationship With God Creates Peace</vt:lpstr>
      <vt:lpstr>Peace of God = God Is Origin of My Peace</vt:lpstr>
      <vt:lpstr>Conclusion</vt:lpstr>
      <vt:lpstr>Calm in the Storm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74</cp:revision>
  <dcterms:created xsi:type="dcterms:W3CDTF">2022-05-27T13:44:17Z</dcterms:created>
  <dcterms:modified xsi:type="dcterms:W3CDTF">2022-12-11T20:54:24Z</dcterms:modified>
</cp:coreProperties>
</file>