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6" r:id="rId3"/>
    <p:sldId id="357" r:id="rId4"/>
    <p:sldId id="358" r:id="rId5"/>
    <p:sldId id="359" r:id="rId6"/>
    <p:sldId id="375" r:id="rId7"/>
    <p:sldId id="361" r:id="rId8"/>
    <p:sldId id="360"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3F40"/>
    <a:srgbClr val="243351"/>
    <a:srgbClr val="C51D25"/>
    <a:srgbClr val="D18C69"/>
    <a:srgbClr val="314347"/>
    <a:srgbClr val="B1283C"/>
    <a:srgbClr val="723736"/>
    <a:srgbClr val="A23C30"/>
    <a:srgbClr val="D5684B"/>
    <a:srgbClr val="1D3D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409F85-54CE-4223-B85F-9D732D968637}" v="119" dt="2023-01-08T12:54:56.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0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1/7/2023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rgbClr val="D18C69">
              <a:alpha val="30000"/>
            </a:srgb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1/7/2023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283F40"/>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564B-CC7B-9E86-B1A6-440E3DB226D8}"/>
              </a:ext>
            </a:extLst>
          </p:cNvPr>
          <p:cNvSpPr>
            <a:spLocks noGrp="1"/>
          </p:cNvSpPr>
          <p:nvPr>
            <p:ph type="title"/>
          </p:nvPr>
        </p:nvSpPr>
        <p:spPr/>
        <p:txBody>
          <a:bodyPr/>
          <a:lstStyle/>
          <a:p>
            <a:r>
              <a:rPr lang="en-US" dirty="0"/>
              <a:t>1 Corinthians 7:1-5</a:t>
            </a:r>
          </a:p>
        </p:txBody>
      </p:sp>
      <p:sp>
        <p:nvSpPr>
          <p:cNvPr id="3" name="Content Placeholder 2">
            <a:extLst>
              <a:ext uri="{FF2B5EF4-FFF2-40B4-BE49-F238E27FC236}">
                <a16:creationId xmlns:a16="http://schemas.microsoft.com/office/drawing/2014/main" id="{4E2E91E4-0EFD-436A-AF3F-80A0B11D7EB7}"/>
              </a:ext>
            </a:extLst>
          </p:cNvPr>
          <p:cNvSpPr>
            <a:spLocks noGrp="1"/>
          </p:cNvSpPr>
          <p:nvPr>
            <p:ph idx="1"/>
          </p:nvPr>
        </p:nvSpPr>
        <p:spPr/>
        <p:txBody>
          <a:bodyPr>
            <a:normAutofit lnSpcReduction="10000"/>
          </a:bodyPr>
          <a:lstStyle/>
          <a:p>
            <a:r>
              <a:rPr lang="en-US" dirty="0"/>
              <a:t>“Now concerning the matters about which you wrote: ‘It is good for a man not to have sexual relations with a woman.’ But because of the temptation to sexual immorality, each man should have his own wife and each woman her own husband. The husband should give to his wife her conjugal rights, and likewise the wife to her husband. </a:t>
            </a:r>
            <a:r>
              <a:rPr lang="en-US" dirty="0">
                <a:latin typeface="+mj-lt"/>
              </a:rPr>
              <a:t>For the wife does not have authority over her own body, but the husband does. </a:t>
            </a:r>
            <a:r>
              <a:rPr lang="en-US" dirty="0">
                <a:solidFill>
                  <a:srgbClr val="283F40"/>
                </a:solidFill>
                <a:latin typeface="+mj-lt"/>
              </a:rPr>
              <a:t>Likewise the husband does not have authority over his own body, but the wife does. </a:t>
            </a:r>
            <a:r>
              <a:rPr lang="en-US" dirty="0"/>
              <a:t>Do not deprive one another, except perhaps by agreement for a limited time, that you may devote yourselves to prayer; but then come together again, so that Satan may not tempt you because of your lack of self-control.”</a:t>
            </a:r>
          </a:p>
        </p:txBody>
      </p:sp>
    </p:spTree>
    <p:extLst>
      <p:ext uri="{BB962C8B-B14F-4D97-AF65-F5344CB8AC3E}">
        <p14:creationId xmlns:p14="http://schemas.microsoft.com/office/powerpoint/2010/main" val="571574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women sitting on gray couch">
            <a:extLst>
              <a:ext uri="{FF2B5EF4-FFF2-40B4-BE49-F238E27FC236}">
                <a16:creationId xmlns:a16="http://schemas.microsoft.com/office/drawing/2014/main" id="{0AF76517-136A-CA98-44AF-708490782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7012" y="-4321"/>
            <a:ext cx="50049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B8B659-7AD3-6993-F72B-C2F2C2D6E14E}"/>
              </a:ext>
            </a:extLst>
          </p:cNvPr>
          <p:cNvSpPr txBox="1"/>
          <p:nvPr/>
        </p:nvSpPr>
        <p:spPr>
          <a:xfrm>
            <a:off x="345457" y="593775"/>
            <a:ext cx="6456995" cy="1754326"/>
          </a:xfrm>
          <a:prstGeom prst="rect">
            <a:avLst/>
          </a:prstGeom>
          <a:noFill/>
        </p:spPr>
        <p:txBody>
          <a:bodyPr wrap="square" rtlCol="0">
            <a:spAutoFit/>
          </a:bodyPr>
          <a:lstStyle/>
          <a:p>
            <a:pPr algn="r"/>
            <a:r>
              <a:rPr lang="en-US" sz="5400" dirty="0">
                <a:solidFill>
                  <a:srgbClr val="243351"/>
                </a:solidFill>
                <a:latin typeface="Adobe Gothic Std B" panose="020B0800000000000000" pitchFamily="34" charset="-128"/>
                <a:ea typeface="Adobe Gothic Std B" panose="020B0800000000000000" pitchFamily="34" charset="-128"/>
              </a:rPr>
              <a:t>Conduct Becoming of Young Women</a:t>
            </a:r>
          </a:p>
        </p:txBody>
      </p:sp>
      <p:sp>
        <p:nvSpPr>
          <p:cNvPr id="3" name="TextBox 2">
            <a:extLst>
              <a:ext uri="{FF2B5EF4-FFF2-40B4-BE49-F238E27FC236}">
                <a16:creationId xmlns:a16="http://schemas.microsoft.com/office/drawing/2014/main" id="{3D3FCA0B-BE74-FC67-1678-981F5D1190D7}"/>
              </a:ext>
            </a:extLst>
          </p:cNvPr>
          <p:cNvSpPr txBox="1"/>
          <p:nvPr/>
        </p:nvSpPr>
        <p:spPr>
          <a:xfrm>
            <a:off x="350378" y="2615013"/>
            <a:ext cx="6434983" cy="1446550"/>
          </a:xfrm>
          <a:prstGeom prst="rect">
            <a:avLst/>
          </a:prstGeom>
          <a:noFill/>
        </p:spPr>
        <p:txBody>
          <a:bodyPr wrap="square" rtlCol="0">
            <a:spAutoFit/>
          </a:bodyPr>
          <a:lstStyle/>
          <a:p>
            <a:pPr marL="285750" indent="-285750">
              <a:buFont typeface="Wingdings" panose="05000000000000000000" pitchFamily="2" charset="2"/>
              <a:buChar char="v"/>
            </a:pPr>
            <a:r>
              <a:rPr lang="en-US" sz="4400" dirty="0">
                <a:solidFill>
                  <a:schemeClr val="bg2">
                    <a:lumMod val="50000"/>
                  </a:schemeClr>
                </a:solidFill>
              </a:rPr>
              <a:t>To love their husbands</a:t>
            </a:r>
          </a:p>
          <a:p>
            <a:pPr marL="285750" indent="-285750">
              <a:buFont typeface="Wingdings" panose="05000000000000000000" pitchFamily="2" charset="2"/>
              <a:buChar char="v"/>
            </a:pPr>
            <a:r>
              <a:rPr lang="en-US" sz="4400" dirty="0">
                <a:solidFill>
                  <a:srgbClr val="243351"/>
                </a:solidFill>
              </a:rPr>
              <a:t>To love their children</a:t>
            </a:r>
          </a:p>
        </p:txBody>
      </p:sp>
    </p:spTree>
    <p:extLst>
      <p:ext uri="{BB962C8B-B14F-4D97-AF65-F5344CB8AC3E}">
        <p14:creationId xmlns:p14="http://schemas.microsoft.com/office/powerpoint/2010/main" val="1514487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3D27-81BB-F765-301D-F30784814F7C}"/>
              </a:ext>
            </a:extLst>
          </p:cNvPr>
          <p:cNvSpPr>
            <a:spLocks noGrp="1"/>
          </p:cNvSpPr>
          <p:nvPr>
            <p:ph type="title"/>
          </p:nvPr>
        </p:nvSpPr>
        <p:spPr/>
        <p:txBody>
          <a:bodyPr/>
          <a:lstStyle/>
          <a:p>
            <a:r>
              <a:rPr lang="en-US" dirty="0"/>
              <a:t>The Special Role of Mother</a:t>
            </a:r>
          </a:p>
        </p:txBody>
      </p:sp>
      <p:sp>
        <p:nvSpPr>
          <p:cNvPr id="3" name="Content Placeholder 2">
            <a:extLst>
              <a:ext uri="{FF2B5EF4-FFF2-40B4-BE49-F238E27FC236}">
                <a16:creationId xmlns:a16="http://schemas.microsoft.com/office/drawing/2014/main" id="{FF2AE4F1-3622-DFCC-A573-811D1FB9C1FD}"/>
              </a:ext>
            </a:extLst>
          </p:cNvPr>
          <p:cNvSpPr>
            <a:spLocks noGrp="1"/>
          </p:cNvSpPr>
          <p:nvPr>
            <p:ph idx="1"/>
          </p:nvPr>
        </p:nvSpPr>
        <p:spPr/>
        <p:txBody>
          <a:bodyPr/>
          <a:lstStyle/>
          <a:p>
            <a:r>
              <a:rPr lang="en-US" dirty="0"/>
              <a:t>Mothers are more closely attached to their children than the father at birth.</a:t>
            </a:r>
          </a:p>
          <a:p>
            <a:r>
              <a:rPr lang="en-US" dirty="0"/>
              <a:t>Temptations to lose focus on the children: women in the work place.</a:t>
            </a:r>
          </a:p>
          <a:p>
            <a:endParaRPr lang="en-US" dirty="0"/>
          </a:p>
        </p:txBody>
      </p:sp>
    </p:spTree>
    <p:extLst>
      <p:ext uri="{BB962C8B-B14F-4D97-AF65-F5344CB8AC3E}">
        <p14:creationId xmlns:p14="http://schemas.microsoft.com/office/powerpoint/2010/main" val="191869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B089-3BB9-E463-E0B5-BA9E4C9CF502}"/>
              </a:ext>
            </a:extLst>
          </p:cNvPr>
          <p:cNvSpPr>
            <a:spLocks noGrp="1"/>
          </p:cNvSpPr>
          <p:nvPr>
            <p:ph type="title"/>
          </p:nvPr>
        </p:nvSpPr>
        <p:spPr/>
        <p:txBody>
          <a:bodyPr/>
          <a:lstStyle/>
          <a:p>
            <a:r>
              <a:rPr lang="en-US" dirty="0"/>
              <a:t>One Should Love Her Children</a:t>
            </a:r>
          </a:p>
        </p:txBody>
      </p:sp>
      <p:sp>
        <p:nvSpPr>
          <p:cNvPr id="3" name="Content Placeholder 2">
            <a:extLst>
              <a:ext uri="{FF2B5EF4-FFF2-40B4-BE49-F238E27FC236}">
                <a16:creationId xmlns:a16="http://schemas.microsoft.com/office/drawing/2014/main" id="{60FBC758-4CAE-93A2-8FA7-EBD2912FADBD}"/>
              </a:ext>
            </a:extLst>
          </p:cNvPr>
          <p:cNvSpPr>
            <a:spLocks noGrp="1"/>
          </p:cNvSpPr>
          <p:nvPr>
            <p:ph idx="1"/>
          </p:nvPr>
        </p:nvSpPr>
        <p:spPr/>
        <p:txBody>
          <a:bodyPr/>
          <a:lstStyle/>
          <a:p>
            <a:r>
              <a:rPr lang="en-US" dirty="0"/>
              <a:t>While they are in the womb</a:t>
            </a:r>
          </a:p>
          <a:p>
            <a:r>
              <a:rPr lang="en-US" dirty="0"/>
              <a:t>By providing for them</a:t>
            </a:r>
          </a:p>
          <a:p>
            <a:pPr lvl="1"/>
            <a:r>
              <a:rPr lang="en-US" dirty="0"/>
              <a:t>Food, clothing, shelter</a:t>
            </a:r>
          </a:p>
          <a:p>
            <a:pPr lvl="1"/>
            <a:r>
              <a:rPr lang="en-US" dirty="0"/>
              <a:t>A safe environment</a:t>
            </a:r>
          </a:p>
          <a:p>
            <a:pPr lvl="1"/>
            <a:r>
              <a:rPr lang="en-US" dirty="0"/>
              <a:t>A loving environment</a:t>
            </a:r>
          </a:p>
          <a:p>
            <a:endParaRPr lang="en-US" dirty="0"/>
          </a:p>
          <a:p>
            <a:endParaRPr lang="en-US" dirty="0"/>
          </a:p>
        </p:txBody>
      </p:sp>
    </p:spTree>
    <p:extLst>
      <p:ext uri="{BB962C8B-B14F-4D97-AF65-F5344CB8AC3E}">
        <p14:creationId xmlns:p14="http://schemas.microsoft.com/office/powerpoint/2010/main" val="35194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D238-AEAC-5998-980B-F0127E7CE11C}"/>
              </a:ext>
            </a:extLst>
          </p:cNvPr>
          <p:cNvSpPr>
            <a:spLocks noGrp="1"/>
          </p:cNvSpPr>
          <p:nvPr>
            <p:ph type="title"/>
          </p:nvPr>
        </p:nvSpPr>
        <p:spPr/>
        <p:txBody>
          <a:bodyPr/>
          <a:lstStyle/>
          <a:p>
            <a:r>
              <a:rPr lang="en-US" dirty="0"/>
              <a:t>Provide Instruction</a:t>
            </a:r>
          </a:p>
        </p:txBody>
      </p:sp>
      <p:sp>
        <p:nvSpPr>
          <p:cNvPr id="3" name="Content Placeholder 2">
            <a:extLst>
              <a:ext uri="{FF2B5EF4-FFF2-40B4-BE49-F238E27FC236}">
                <a16:creationId xmlns:a16="http://schemas.microsoft.com/office/drawing/2014/main" id="{00A084C0-C219-5B7F-5F74-C4531472D722}"/>
              </a:ext>
            </a:extLst>
          </p:cNvPr>
          <p:cNvSpPr>
            <a:spLocks noGrp="1"/>
          </p:cNvSpPr>
          <p:nvPr>
            <p:ph idx="1"/>
          </p:nvPr>
        </p:nvSpPr>
        <p:spPr/>
        <p:txBody>
          <a:bodyPr/>
          <a:lstStyle/>
          <a:p>
            <a:r>
              <a:rPr lang="en-US" dirty="0"/>
              <a:t>“The rod and reproof give wisdom, but a child left to himself brings shame to his mother” (Prov. 29:15).</a:t>
            </a:r>
          </a:p>
          <a:p>
            <a:r>
              <a:rPr lang="en-US" dirty="0"/>
              <a:t>The mother and the father are to co-operate in the training of the child: “My son, keep your father’s commandment, and forsake not your mother’s teaching” (Prov. 6:20).</a:t>
            </a:r>
          </a:p>
        </p:txBody>
      </p:sp>
    </p:spTree>
    <p:extLst>
      <p:ext uri="{BB962C8B-B14F-4D97-AF65-F5344CB8AC3E}">
        <p14:creationId xmlns:p14="http://schemas.microsoft.com/office/powerpoint/2010/main" val="6791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075A0-32D6-56D4-6C46-DDC502A17BC9}"/>
              </a:ext>
            </a:extLst>
          </p:cNvPr>
          <p:cNvSpPr>
            <a:spLocks noGrp="1"/>
          </p:cNvSpPr>
          <p:nvPr>
            <p:ph type="title"/>
          </p:nvPr>
        </p:nvSpPr>
        <p:spPr/>
        <p:txBody>
          <a:bodyPr/>
          <a:lstStyle/>
          <a:p>
            <a:r>
              <a:rPr lang="en-US" dirty="0"/>
              <a:t>Teaching them to Respect the Elderly</a:t>
            </a:r>
          </a:p>
        </p:txBody>
      </p:sp>
      <p:sp>
        <p:nvSpPr>
          <p:cNvPr id="3" name="Content Placeholder 2">
            <a:extLst>
              <a:ext uri="{FF2B5EF4-FFF2-40B4-BE49-F238E27FC236}">
                <a16:creationId xmlns:a16="http://schemas.microsoft.com/office/drawing/2014/main" id="{33911BCA-49F2-0395-7D65-000C73D19804}"/>
              </a:ext>
            </a:extLst>
          </p:cNvPr>
          <p:cNvSpPr>
            <a:spLocks noGrp="1"/>
          </p:cNvSpPr>
          <p:nvPr>
            <p:ph idx="1"/>
          </p:nvPr>
        </p:nvSpPr>
        <p:spPr/>
        <p:txBody>
          <a:bodyPr/>
          <a:lstStyle/>
          <a:p>
            <a:r>
              <a:rPr lang="en-US" dirty="0"/>
              <a:t>“Listen to your father who gave you life, and do not despise your mother when she is old” (Prov. 23:22).</a:t>
            </a:r>
          </a:p>
          <a:p>
            <a:r>
              <a:rPr lang="en-US" dirty="0"/>
              <a:t>“If one curses his father or his mother, his lamp will be put out in utter darkness” (Prov. 20:20).</a:t>
            </a:r>
          </a:p>
        </p:txBody>
      </p:sp>
    </p:spTree>
    <p:extLst>
      <p:ext uri="{BB962C8B-B14F-4D97-AF65-F5344CB8AC3E}">
        <p14:creationId xmlns:p14="http://schemas.microsoft.com/office/powerpoint/2010/main" val="1486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05961-636E-233A-2C49-14044C398700}"/>
              </a:ext>
            </a:extLst>
          </p:cNvPr>
          <p:cNvSpPr>
            <a:spLocks noGrp="1"/>
          </p:cNvSpPr>
          <p:nvPr>
            <p:ph type="title"/>
          </p:nvPr>
        </p:nvSpPr>
        <p:spPr/>
        <p:txBody>
          <a:bodyPr/>
          <a:lstStyle/>
          <a:p>
            <a:r>
              <a:rPr lang="en-US" dirty="0"/>
              <a:t>Teaching Them to Obey</a:t>
            </a:r>
          </a:p>
        </p:txBody>
      </p:sp>
      <p:sp>
        <p:nvSpPr>
          <p:cNvPr id="3" name="Content Placeholder 2">
            <a:extLst>
              <a:ext uri="{FF2B5EF4-FFF2-40B4-BE49-F238E27FC236}">
                <a16:creationId xmlns:a16="http://schemas.microsoft.com/office/drawing/2014/main" id="{D4B7C941-1AE8-9E38-1032-BE9EB35F42E2}"/>
              </a:ext>
            </a:extLst>
          </p:cNvPr>
          <p:cNvSpPr>
            <a:spLocks noGrp="1"/>
          </p:cNvSpPr>
          <p:nvPr>
            <p:ph idx="1"/>
          </p:nvPr>
        </p:nvSpPr>
        <p:spPr/>
        <p:txBody>
          <a:bodyPr/>
          <a:lstStyle/>
          <a:p>
            <a:r>
              <a:rPr lang="en-US" dirty="0"/>
              <a:t>“The rod and reproof give wisdom, but a child left to himself brings shame to his mother. . . .Discipline your son, and he will give you rest; he will give delight to your heart” (Prov. 29:15, 17).</a:t>
            </a:r>
          </a:p>
          <a:p>
            <a:r>
              <a:rPr lang="en-US" dirty="0"/>
              <a:t>“Whoever spares the rod hates his son, but he who loves him is diligent to discipline him” (Prov. 13:24).</a:t>
            </a:r>
          </a:p>
          <a:p>
            <a:endParaRPr lang="en-US" dirty="0"/>
          </a:p>
        </p:txBody>
      </p:sp>
    </p:spTree>
    <p:extLst>
      <p:ext uri="{BB962C8B-B14F-4D97-AF65-F5344CB8AC3E}">
        <p14:creationId xmlns:p14="http://schemas.microsoft.com/office/powerpoint/2010/main" val="235703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women sitting on gray couch">
            <a:extLst>
              <a:ext uri="{FF2B5EF4-FFF2-40B4-BE49-F238E27FC236}">
                <a16:creationId xmlns:a16="http://schemas.microsoft.com/office/drawing/2014/main" id="{0AF76517-136A-CA98-44AF-708490782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7012" y="-4321"/>
            <a:ext cx="50049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B8B659-7AD3-6993-F72B-C2F2C2D6E14E}"/>
              </a:ext>
            </a:extLst>
          </p:cNvPr>
          <p:cNvSpPr txBox="1"/>
          <p:nvPr/>
        </p:nvSpPr>
        <p:spPr>
          <a:xfrm>
            <a:off x="345457" y="593775"/>
            <a:ext cx="6456995" cy="1754326"/>
          </a:xfrm>
          <a:prstGeom prst="rect">
            <a:avLst/>
          </a:prstGeom>
          <a:noFill/>
        </p:spPr>
        <p:txBody>
          <a:bodyPr wrap="square" rtlCol="0">
            <a:spAutoFit/>
          </a:bodyPr>
          <a:lstStyle/>
          <a:p>
            <a:pPr algn="r"/>
            <a:r>
              <a:rPr lang="en-US" sz="5400" dirty="0">
                <a:solidFill>
                  <a:srgbClr val="243351"/>
                </a:solidFill>
                <a:latin typeface="Adobe Gothic Std B" panose="020B0800000000000000" pitchFamily="34" charset="-128"/>
                <a:ea typeface="Adobe Gothic Std B" panose="020B0800000000000000" pitchFamily="34" charset="-128"/>
              </a:rPr>
              <a:t>Conduct Becoming of Young Women</a:t>
            </a:r>
          </a:p>
        </p:txBody>
      </p:sp>
      <p:sp>
        <p:nvSpPr>
          <p:cNvPr id="3" name="TextBox 2">
            <a:extLst>
              <a:ext uri="{FF2B5EF4-FFF2-40B4-BE49-F238E27FC236}">
                <a16:creationId xmlns:a16="http://schemas.microsoft.com/office/drawing/2014/main" id="{3D3FCA0B-BE74-FC67-1678-981F5D1190D7}"/>
              </a:ext>
            </a:extLst>
          </p:cNvPr>
          <p:cNvSpPr txBox="1"/>
          <p:nvPr/>
        </p:nvSpPr>
        <p:spPr>
          <a:xfrm>
            <a:off x="350378" y="2615013"/>
            <a:ext cx="6434983" cy="2123658"/>
          </a:xfrm>
          <a:prstGeom prst="rect">
            <a:avLst/>
          </a:prstGeom>
          <a:noFill/>
        </p:spPr>
        <p:txBody>
          <a:bodyPr wrap="square" rtlCol="0">
            <a:spAutoFit/>
          </a:bodyPr>
          <a:lstStyle/>
          <a:p>
            <a:pPr marL="285750" indent="-285750">
              <a:buFont typeface="Wingdings" panose="05000000000000000000" pitchFamily="2" charset="2"/>
              <a:buChar char="v"/>
            </a:pPr>
            <a:r>
              <a:rPr lang="en-US" sz="4400" dirty="0">
                <a:solidFill>
                  <a:schemeClr val="bg2">
                    <a:lumMod val="50000"/>
                  </a:schemeClr>
                </a:solidFill>
              </a:rPr>
              <a:t>To love their husbands</a:t>
            </a:r>
          </a:p>
          <a:p>
            <a:pPr marL="285750" indent="-285750">
              <a:buFont typeface="Wingdings" panose="05000000000000000000" pitchFamily="2" charset="2"/>
              <a:buChar char="v"/>
            </a:pPr>
            <a:r>
              <a:rPr lang="en-US" sz="4400" dirty="0">
                <a:solidFill>
                  <a:schemeClr val="bg2">
                    <a:lumMod val="50000"/>
                  </a:schemeClr>
                </a:solidFill>
              </a:rPr>
              <a:t>To love their children</a:t>
            </a:r>
          </a:p>
          <a:p>
            <a:pPr marL="285750" indent="-285750">
              <a:buFont typeface="Wingdings" panose="05000000000000000000" pitchFamily="2" charset="2"/>
              <a:buChar char="v"/>
            </a:pPr>
            <a:r>
              <a:rPr lang="en-US" sz="4400" dirty="0">
                <a:solidFill>
                  <a:srgbClr val="243351"/>
                </a:solidFill>
              </a:rPr>
              <a:t>To be self-controlled</a:t>
            </a:r>
          </a:p>
        </p:txBody>
      </p:sp>
    </p:spTree>
    <p:extLst>
      <p:ext uri="{BB962C8B-B14F-4D97-AF65-F5344CB8AC3E}">
        <p14:creationId xmlns:p14="http://schemas.microsoft.com/office/powerpoint/2010/main" val="264983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8E93-B90A-FDE2-0D9B-7AB83275E7BD}"/>
              </a:ext>
            </a:extLst>
          </p:cNvPr>
          <p:cNvSpPr>
            <a:spLocks noGrp="1"/>
          </p:cNvSpPr>
          <p:nvPr>
            <p:ph type="title"/>
          </p:nvPr>
        </p:nvSpPr>
        <p:spPr/>
        <p:txBody>
          <a:bodyPr/>
          <a:lstStyle/>
          <a:p>
            <a:r>
              <a:rPr lang="en-US" dirty="0"/>
              <a:t>What Self-Control Involves</a:t>
            </a:r>
          </a:p>
        </p:txBody>
      </p:sp>
      <p:sp>
        <p:nvSpPr>
          <p:cNvPr id="3" name="Content Placeholder 2">
            <a:extLst>
              <a:ext uri="{FF2B5EF4-FFF2-40B4-BE49-F238E27FC236}">
                <a16:creationId xmlns:a16="http://schemas.microsoft.com/office/drawing/2014/main" id="{A433C69F-86EA-17E7-BC8F-CC48130DB1D2}"/>
              </a:ext>
            </a:extLst>
          </p:cNvPr>
          <p:cNvSpPr>
            <a:spLocks noGrp="1"/>
          </p:cNvSpPr>
          <p:nvPr>
            <p:ph idx="1"/>
          </p:nvPr>
        </p:nvSpPr>
        <p:spPr/>
        <p:txBody>
          <a:bodyPr>
            <a:normAutofit/>
          </a:bodyPr>
          <a:lstStyle/>
          <a:p>
            <a:r>
              <a:rPr lang="en-US" dirty="0"/>
              <a:t>The word </a:t>
            </a:r>
            <a:r>
              <a:rPr lang="en-US" i="1" dirty="0" err="1"/>
              <a:t>sōphrōn</a:t>
            </a:r>
            <a:r>
              <a:rPr lang="en-US" dirty="0"/>
              <a:t> has the meaning “pertaining to being in control of oneself, prudent, thoughtful, self-controlled” (BDAG, 987).</a:t>
            </a:r>
          </a:p>
          <a:p>
            <a:pPr lvl="1"/>
            <a:r>
              <a:rPr lang="en-US" dirty="0"/>
              <a:t>That this same word is used of character traits of young women and of old men (Tit. 2:2) and young (Tit. 2:6) men shows that this is not a danger peculiar to women.</a:t>
            </a:r>
          </a:p>
          <a:p>
            <a:r>
              <a:rPr lang="en-US" dirty="0"/>
              <a:t>Being self-controlled affects many areas of life:</a:t>
            </a:r>
          </a:p>
          <a:p>
            <a:pPr lvl="1"/>
            <a:r>
              <a:rPr lang="en-US" dirty="0"/>
              <a:t>Control of the tongue (Jas. 1:26).</a:t>
            </a:r>
          </a:p>
          <a:p>
            <a:pPr lvl="1"/>
            <a:r>
              <a:rPr lang="en-US" dirty="0"/>
              <a:t>Control of one’s sexual passions. “For this is the will of God, your sanctification: that you abstain from sexual immorality; that each one of you know how to control his own body in holiness and honor, not in the passion of lust like the Gentiles who do not know God” (1 Thess. 4:3-5).</a:t>
            </a:r>
          </a:p>
        </p:txBody>
      </p:sp>
    </p:spTree>
    <p:extLst>
      <p:ext uri="{BB962C8B-B14F-4D97-AF65-F5344CB8AC3E}">
        <p14:creationId xmlns:p14="http://schemas.microsoft.com/office/powerpoint/2010/main" val="316604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3226-412D-550B-2BB4-61732CE94AF8}"/>
              </a:ext>
            </a:extLst>
          </p:cNvPr>
          <p:cNvSpPr>
            <a:spLocks noGrp="1"/>
          </p:cNvSpPr>
          <p:nvPr>
            <p:ph type="title"/>
          </p:nvPr>
        </p:nvSpPr>
        <p:spPr/>
        <p:txBody>
          <a:bodyPr/>
          <a:lstStyle/>
          <a:p>
            <a:r>
              <a:rPr lang="en-US" dirty="0"/>
              <a:t>Learning Self-Control: Thoughtfulness</a:t>
            </a:r>
          </a:p>
        </p:txBody>
      </p:sp>
      <p:sp>
        <p:nvSpPr>
          <p:cNvPr id="3" name="Content Placeholder 2">
            <a:extLst>
              <a:ext uri="{FF2B5EF4-FFF2-40B4-BE49-F238E27FC236}">
                <a16:creationId xmlns:a16="http://schemas.microsoft.com/office/drawing/2014/main" id="{3F96AE14-C62F-7E37-DD62-193D4F46AC32}"/>
              </a:ext>
            </a:extLst>
          </p:cNvPr>
          <p:cNvSpPr>
            <a:spLocks noGrp="1"/>
          </p:cNvSpPr>
          <p:nvPr>
            <p:ph idx="1"/>
          </p:nvPr>
        </p:nvSpPr>
        <p:spPr/>
        <p:txBody>
          <a:bodyPr/>
          <a:lstStyle/>
          <a:p>
            <a:r>
              <a:rPr lang="en-US" dirty="0"/>
              <a:t>The idea of “being thoughtful” in the definition of the word should encourage younger women to give thought to the message they are sending out to young men in how they dress.</a:t>
            </a:r>
          </a:p>
          <a:p>
            <a:pPr lvl="1"/>
            <a:r>
              <a:rPr lang="en-US" dirty="0"/>
              <a:t>Men’s sexual stimulation comes through sight. The man’s first impulse will be “she is good looking.” </a:t>
            </a:r>
          </a:p>
          <a:p>
            <a:pPr lvl="1"/>
            <a:r>
              <a:rPr lang="en-US" dirty="0"/>
              <a:t>Your dress should not want to send out the message “she is sexy.”</a:t>
            </a:r>
          </a:p>
          <a:p>
            <a:endParaRPr lang="en-US" dirty="0"/>
          </a:p>
        </p:txBody>
      </p:sp>
    </p:spTree>
    <p:extLst>
      <p:ext uri="{BB962C8B-B14F-4D97-AF65-F5344CB8AC3E}">
        <p14:creationId xmlns:p14="http://schemas.microsoft.com/office/powerpoint/2010/main" val="202215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Miss Your Family Yet? Plan The Ultimate Family Reunion For Life After  Coronavirus.">
            <a:extLst>
              <a:ext uri="{FF2B5EF4-FFF2-40B4-BE49-F238E27FC236}">
                <a16:creationId xmlns:a16="http://schemas.microsoft.com/office/drawing/2014/main" id="{7F1AE82D-F4DA-1C99-7FCC-FA1357987A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74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11B8E4-023B-5B71-C61B-C6F8D205503A}"/>
              </a:ext>
            </a:extLst>
          </p:cNvPr>
          <p:cNvSpPr txBox="1"/>
          <p:nvPr/>
        </p:nvSpPr>
        <p:spPr>
          <a:xfrm>
            <a:off x="1803163" y="540370"/>
            <a:ext cx="7607829" cy="1600438"/>
          </a:xfrm>
          <a:prstGeom prst="rect">
            <a:avLst/>
          </a:prstGeom>
          <a:noFill/>
        </p:spPr>
        <p:txBody>
          <a:bodyPr wrap="square" rtlCol="0">
            <a:spAutoFit/>
          </a:bodyPr>
          <a:lstStyle/>
          <a:p>
            <a:r>
              <a:rPr lang="en-US" dirty="0">
                <a:solidFill>
                  <a:srgbClr val="B1283C"/>
                </a:solidFill>
              </a:rPr>
              <a:t>Christian Behavior:</a:t>
            </a:r>
          </a:p>
          <a:p>
            <a:pPr algn="ctr"/>
            <a:r>
              <a:rPr lang="en-US" sz="4000" dirty="0">
                <a:solidFill>
                  <a:srgbClr val="283F40"/>
                </a:solidFill>
                <a:latin typeface="+mj-lt"/>
              </a:rPr>
              <a:t>Exhortations for Younger Women</a:t>
            </a:r>
          </a:p>
        </p:txBody>
      </p:sp>
    </p:spTree>
    <p:extLst>
      <p:ext uri="{BB962C8B-B14F-4D97-AF65-F5344CB8AC3E}">
        <p14:creationId xmlns:p14="http://schemas.microsoft.com/office/powerpoint/2010/main" val="346731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1C7E-144B-970E-B445-D937B641CDBD}"/>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2C0B770F-3531-BA9D-10EA-C51466111C2C}"/>
              </a:ext>
            </a:extLst>
          </p:cNvPr>
          <p:cNvSpPr>
            <a:spLocks noGrp="1"/>
          </p:cNvSpPr>
          <p:nvPr>
            <p:ph type="body" idx="1"/>
          </p:nvPr>
        </p:nvSpPr>
        <p:spPr>
          <a:solidFill>
            <a:srgbClr val="283F40"/>
          </a:solidFill>
          <a:ln>
            <a:solidFill>
              <a:srgbClr val="283F40"/>
            </a:solidFill>
          </a:ln>
        </p:spPr>
        <p:txBody>
          <a:bodyPr/>
          <a:lstStyle/>
          <a:p>
            <a:endParaRPr lang="en-US" dirty="0"/>
          </a:p>
        </p:txBody>
      </p:sp>
    </p:spTree>
    <p:extLst>
      <p:ext uri="{BB962C8B-B14F-4D97-AF65-F5344CB8AC3E}">
        <p14:creationId xmlns:p14="http://schemas.microsoft.com/office/powerpoint/2010/main" val="2759929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women sitting on gray couch">
            <a:extLst>
              <a:ext uri="{FF2B5EF4-FFF2-40B4-BE49-F238E27FC236}">
                <a16:creationId xmlns:a16="http://schemas.microsoft.com/office/drawing/2014/main" id="{0AF76517-136A-CA98-44AF-708490782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7012" y="-4321"/>
            <a:ext cx="50049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B8B659-7AD3-6993-F72B-C2F2C2D6E14E}"/>
              </a:ext>
            </a:extLst>
          </p:cNvPr>
          <p:cNvSpPr txBox="1"/>
          <p:nvPr/>
        </p:nvSpPr>
        <p:spPr>
          <a:xfrm>
            <a:off x="345457" y="593775"/>
            <a:ext cx="6456995" cy="1754326"/>
          </a:xfrm>
          <a:prstGeom prst="rect">
            <a:avLst/>
          </a:prstGeom>
          <a:noFill/>
        </p:spPr>
        <p:txBody>
          <a:bodyPr wrap="square" rtlCol="0">
            <a:spAutoFit/>
          </a:bodyPr>
          <a:lstStyle/>
          <a:p>
            <a:pPr algn="r"/>
            <a:r>
              <a:rPr lang="en-US" sz="5400" dirty="0">
                <a:solidFill>
                  <a:srgbClr val="243351"/>
                </a:solidFill>
                <a:latin typeface="Adobe Gothic Std B" panose="020B0800000000000000" pitchFamily="34" charset="-128"/>
                <a:ea typeface="Adobe Gothic Std B" panose="020B0800000000000000" pitchFamily="34" charset="-128"/>
              </a:rPr>
              <a:t>Conduct Becoming of Young Women</a:t>
            </a:r>
          </a:p>
        </p:txBody>
      </p:sp>
      <p:sp>
        <p:nvSpPr>
          <p:cNvPr id="3" name="TextBox 2">
            <a:extLst>
              <a:ext uri="{FF2B5EF4-FFF2-40B4-BE49-F238E27FC236}">
                <a16:creationId xmlns:a16="http://schemas.microsoft.com/office/drawing/2014/main" id="{3D3FCA0B-BE74-FC67-1678-981F5D1190D7}"/>
              </a:ext>
            </a:extLst>
          </p:cNvPr>
          <p:cNvSpPr txBox="1"/>
          <p:nvPr/>
        </p:nvSpPr>
        <p:spPr>
          <a:xfrm>
            <a:off x="350378" y="2615013"/>
            <a:ext cx="6434983" cy="2123658"/>
          </a:xfrm>
          <a:prstGeom prst="rect">
            <a:avLst/>
          </a:prstGeom>
          <a:noFill/>
        </p:spPr>
        <p:txBody>
          <a:bodyPr wrap="square" rtlCol="0">
            <a:spAutoFit/>
          </a:bodyPr>
          <a:lstStyle/>
          <a:p>
            <a:pPr marL="285750" indent="-285750">
              <a:buFont typeface="Wingdings" panose="05000000000000000000" pitchFamily="2" charset="2"/>
              <a:buChar char="v"/>
            </a:pPr>
            <a:r>
              <a:rPr lang="en-US" sz="4400" dirty="0">
                <a:solidFill>
                  <a:schemeClr val="bg2">
                    <a:lumMod val="50000"/>
                  </a:schemeClr>
                </a:solidFill>
              </a:rPr>
              <a:t>To love their husbands</a:t>
            </a:r>
          </a:p>
          <a:p>
            <a:pPr marL="285750" indent="-285750">
              <a:buFont typeface="Wingdings" panose="05000000000000000000" pitchFamily="2" charset="2"/>
              <a:buChar char="v"/>
            </a:pPr>
            <a:r>
              <a:rPr lang="en-US" sz="4400" dirty="0">
                <a:solidFill>
                  <a:schemeClr val="bg2">
                    <a:lumMod val="50000"/>
                  </a:schemeClr>
                </a:solidFill>
              </a:rPr>
              <a:t>To love their children</a:t>
            </a:r>
          </a:p>
          <a:p>
            <a:pPr marL="285750" indent="-285750">
              <a:buFont typeface="Wingdings" panose="05000000000000000000" pitchFamily="2" charset="2"/>
              <a:buChar char="v"/>
            </a:pPr>
            <a:r>
              <a:rPr lang="en-US" sz="4400" dirty="0">
                <a:solidFill>
                  <a:schemeClr val="bg2">
                    <a:lumMod val="50000"/>
                  </a:schemeClr>
                </a:solidFill>
              </a:rPr>
              <a:t>To be self-controlled</a:t>
            </a:r>
          </a:p>
        </p:txBody>
      </p:sp>
    </p:spTree>
    <p:extLst>
      <p:ext uri="{BB962C8B-B14F-4D97-AF65-F5344CB8AC3E}">
        <p14:creationId xmlns:p14="http://schemas.microsoft.com/office/powerpoint/2010/main" val="103245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E492E-E6D4-09D6-2B55-7C63DCB54247}"/>
              </a:ext>
            </a:extLst>
          </p:cNvPr>
          <p:cNvSpPr>
            <a:spLocks noGrp="1"/>
          </p:cNvSpPr>
          <p:nvPr>
            <p:ph type="title"/>
          </p:nvPr>
        </p:nvSpPr>
        <p:spPr/>
        <p:txBody>
          <a:bodyPr/>
          <a:lstStyle/>
          <a:p>
            <a:r>
              <a:rPr lang="en-US" dirty="0"/>
              <a:t>Titus 2:1-10</a:t>
            </a:r>
          </a:p>
        </p:txBody>
      </p:sp>
      <p:sp>
        <p:nvSpPr>
          <p:cNvPr id="3" name="Content Placeholder 2">
            <a:extLst>
              <a:ext uri="{FF2B5EF4-FFF2-40B4-BE49-F238E27FC236}">
                <a16:creationId xmlns:a16="http://schemas.microsoft.com/office/drawing/2014/main" id="{807128A5-C2A1-36F1-79A8-86EDE3ACC741}"/>
              </a:ext>
            </a:extLst>
          </p:cNvPr>
          <p:cNvSpPr>
            <a:spLocks noGrp="1"/>
          </p:cNvSpPr>
          <p:nvPr>
            <p:ph idx="1"/>
          </p:nvPr>
        </p:nvSpPr>
        <p:spPr/>
        <p:txBody>
          <a:bodyPr/>
          <a:lstStyle/>
          <a:p>
            <a:r>
              <a:rPr lang="en-US" dirty="0"/>
              <a:t>Paul gives Titus instructions for teaching various categories of believers. There are five groups addressed:</a:t>
            </a:r>
          </a:p>
          <a:p>
            <a:pPr lvl="1"/>
            <a:r>
              <a:rPr lang="en-US" dirty="0"/>
              <a:t>Older men</a:t>
            </a:r>
          </a:p>
          <a:p>
            <a:pPr lvl="1"/>
            <a:r>
              <a:rPr lang="en-US" dirty="0"/>
              <a:t>Older women</a:t>
            </a:r>
          </a:p>
          <a:p>
            <a:pPr lvl="1"/>
            <a:r>
              <a:rPr lang="en-US" dirty="0"/>
              <a:t>Younger women</a:t>
            </a:r>
          </a:p>
          <a:p>
            <a:pPr lvl="1"/>
            <a:r>
              <a:rPr lang="en-US" dirty="0"/>
              <a:t>Young men</a:t>
            </a:r>
          </a:p>
          <a:p>
            <a:pPr lvl="1"/>
            <a:r>
              <a:rPr lang="en-US" dirty="0"/>
              <a:t>Slaves</a:t>
            </a:r>
          </a:p>
          <a:p>
            <a:r>
              <a:rPr lang="en-US" dirty="0"/>
              <a:t>The categories of instruction in Titus 2:1-10 include all Christians, whatever their gender, age, or station in life might be.</a:t>
            </a:r>
          </a:p>
          <a:p>
            <a:endParaRPr lang="en-US" dirty="0"/>
          </a:p>
          <a:p>
            <a:endParaRPr lang="en-US" dirty="0"/>
          </a:p>
        </p:txBody>
      </p:sp>
    </p:spTree>
    <p:extLst>
      <p:ext uri="{BB962C8B-B14F-4D97-AF65-F5344CB8AC3E}">
        <p14:creationId xmlns:p14="http://schemas.microsoft.com/office/powerpoint/2010/main" val="275801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E5EA-B44D-8DFE-CD88-8E48B322813D}"/>
              </a:ext>
            </a:extLst>
          </p:cNvPr>
          <p:cNvSpPr>
            <a:spLocks noGrp="1"/>
          </p:cNvSpPr>
          <p:nvPr>
            <p:ph type="title"/>
          </p:nvPr>
        </p:nvSpPr>
        <p:spPr/>
        <p:txBody>
          <a:bodyPr/>
          <a:lstStyle/>
          <a:p>
            <a:r>
              <a:rPr lang="en-US" dirty="0"/>
              <a:t>Titus 2:3-5</a:t>
            </a:r>
          </a:p>
        </p:txBody>
      </p:sp>
      <p:sp>
        <p:nvSpPr>
          <p:cNvPr id="3" name="Content Placeholder 2">
            <a:extLst>
              <a:ext uri="{FF2B5EF4-FFF2-40B4-BE49-F238E27FC236}">
                <a16:creationId xmlns:a16="http://schemas.microsoft.com/office/drawing/2014/main" id="{DFBA3543-0A29-F26C-6092-22BA0388A4EB}"/>
              </a:ext>
            </a:extLst>
          </p:cNvPr>
          <p:cNvSpPr>
            <a:spLocks noGrp="1"/>
          </p:cNvSpPr>
          <p:nvPr>
            <p:ph idx="1"/>
          </p:nvPr>
        </p:nvSpPr>
        <p:spPr/>
        <p:txBody>
          <a:bodyPr/>
          <a:lstStyle/>
          <a:p>
            <a:r>
              <a:rPr lang="en-US" dirty="0"/>
              <a:t>“Older women likewise are to be reverent in behavior, not slanderers or slaves to much wine. They are to teach what is good, and so train the </a:t>
            </a:r>
            <a:r>
              <a:rPr lang="en-US" dirty="0">
                <a:solidFill>
                  <a:srgbClr val="283F40"/>
                </a:solidFill>
                <a:latin typeface="+mj-lt"/>
              </a:rPr>
              <a:t>young women to love their husbands and children, to be self-controlled, pure, working at home, kind, and submissive to their own husbands, that the word of God may not be reviled</a:t>
            </a:r>
            <a:r>
              <a:rPr lang="en-US" dirty="0"/>
              <a:t>” (Tit. 2:3-5).</a:t>
            </a:r>
          </a:p>
          <a:p>
            <a:pPr lvl="1"/>
            <a:r>
              <a:rPr lang="en-US" dirty="0"/>
              <a:t>Seven Greek adjectives describe the character development that one is to work toward attaining.</a:t>
            </a:r>
          </a:p>
          <a:p>
            <a:pPr lvl="1"/>
            <a:r>
              <a:rPr lang="en-US" dirty="0"/>
              <a:t>Four of these pertain to marriage and family</a:t>
            </a:r>
          </a:p>
          <a:p>
            <a:endParaRPr lang="en-US" dirty="0"/>
          </a:p>
        </p:txBody>
      </p:sp>
    </p:spTree>
    <p:extLst>
      <p:ext uri="{BB962C8B-B14F-4D97-AF65-F5344CB8AC3E}">
        <p14:creationId xmlns:p14="http://schemas.microsoft.com/office/powerpoint/2010/main" val="374478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women sitting on gray couch">
            <a:extLst>
              <a:ext uri="{FF2B5EF4-FFF2-40B4-BE49-F238E27FC236}">
                <a16:creationId xmlns:a16="http://schemas.microsoft.com/office/drawing/2014/main" id="{0AF76517-136A-CA98-44AF-708490782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7012" y="-4321"/>
            <a:ext cx="50049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B8B659-7AD3-6993-F72B-C2F2C2D6E14E}"/>
              </a:ext>
            </a:extLst>
          </p:cNvPr>
          <p:cNvSpPr txBox="1"/>
          <p:nvPr/>
        </p:nvSpPr>
        <p:spPr>
          <a:xfrm>
            <a:off x="345457" y="593775"/>
            <a:ext cx="6456995" cy="1754326"/>
          </a:xfrm>
          <a:prstGeom prst="rect">
            <a:avLst/>
          </a:prstGeom>
          <a:noFill/>
        </p:spPr>
        <p:txBody>
          <a:bodyPr wrap="square" rtlCol="0">
            <a:spAutoFit/>
          </a:bodyPr>
          <a:lstStyle/>
          <a:p>
            <a:pPr algn="r"/>
            <a:r>
              <a:rPr lang="en-US" sz="5400" dirty="0">
                <a:solidFill>
                  <a:srgbClr val="243351"/>
                </a:solidFill>
                <a:latin typeface="Adobe Gothic Std B" panose="020B0800000000000000" pitchFamily="34" charset="-128"/>
                <a:ea typeface="Adobe Gothic Std B" panose="020B0800000000000000" pitchFamily="34" charset="-128"/>
              </a:rPr>
              <a:t>Conduct Becoming of Young Women</a:t>
            </a:r>
          </a:p>
        </p:txBody>
      </p:sp>
      <p:sp>
        <p:nvSpPr>
          <p:cNvPr id="3" name="TextBox 2">
            <a:extLst>
              <a:ext uri="{FF2B5EF4-FFF2-40B4-BE49-F238E27FC236}">
                <a16:creationId xmlns:a16="http://schemas.microsoft.com/office/drawing/2014/main" id="{3D3FCA0B-BE74-FC67-1678-981F5D1190D7}"/>
              </a:ext>
            </a:extLst>
          </p:cNvPr>
          <p:cNvSpPr txBox="1"/>
          <p:nvPr/>
        </p:nvSpPr>
        <p:spPr>
          <a:xfrm>
            <a:off x="350378" y="2615013"/>
            <a:ext cx="6434983" cy="769441"/>
          </a:xfrm>
          <a:prstGeom prst="rect">
            <a:avLst/>
          </a:prstGeom>
          <a:noFill/>
        </p:spPr>
        <p:txBody>
          <a:bodyPr wrap="square" rtlCol="0">
            <a:spAutoFit/>
          </a:bodyPr>
          <a:lstStyle/>
          <a:p>
            <a:pPr marL="285750" indent="-285750">
              <a:buFont typeface="Wingdings" panose="05000000000000000000" pitchFamily="2" charset="2"/>
              <a:buChar char="v"/>
            </a:pPr>
            <a:r>
              <a:rPr lang="en-US" sz="4400" dirty="0">
                <a:solidFill>
                  <a:srgbClr val="243351"/>
                </a:solidFill>
              </a:rPr>
              <a:t>To love their husbands</a:t>
            </a:r>
          </a:p>
        </p:txBody>
      </p:sp>
    </p:spTree>
    <p:extLst>
      <p:ext uri="{BB962C8B-B14F-4D97-AF65-F5344CB8AC3E}">
        <p14:creationId xmlns:p14="http://schemas.microsoft.com/office/powerpoint/2010/main" val="38206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0B7A-6987-DA58-8440-BAC7C6C31B4F}"/>
              </a:ext>
            </a:extLst>
          </p:cNvPr>
          <p:cNvSpPr>
            <a:spLocks noGrp="1"/>
          </p:cNvSpPr>
          <p:nvPr>
            <p:ph type="title"/>
          </p:nvPr>
        </p:nvSpPr>
        <p:spPr/>
        <p:txBody>
          <a:bodyPr/>
          <a:lstStyle/>
          <a:p>
            <a:r>
              <a:rPr lang="en-US" dirty="0"/>
              <a:t>Obligations to Love</a:t>
            </a:r>
          </a:p>
        </p:txBody>
      </p:sp>
      <p:sp>
        <p:nvSpPr>
          <p:cNvPr id="3" name="Content Placeholder 2">
            <a:extLst>
              <a:ext uri="{FF2B5EF4-FFF2-40B4-BE49-F238E27FC236}">
                <a16:creationId xmlns:a16="http://schemas.microsoft.com/office/drawing/2014/main" id="{EB31979C-CBDF-5901-E9B6-3B24E400BA1B}"/>
              </a:ext>
            </a:extLst>
          </p:cNvPr>
          <p:cNvSpPr>
            <a:spLocks noGrp="1"/>
          </p:cNvSpPr>
          <p:nvPr>
            <p:ph idx="1"/>
          </p:nvPr>
        </p:nvSpPr>
        <p:spPr/>
        <p:txBody>
          <a:bodyPr/>
          <a:lstStyle/>
          <a:p>
            <a:r>
              <a:rPr lang="en-US" dirty="0">
                <a:solidFill>
                  <a:srgbClr val="283F40"/>
                </a:solidFill>
                <a:latin typeface="+mj-lt"/>
              </a:rPr>
              <a:t>Love God: </a:t>
            </a:r>
            <a:r>
              <a:rPr lang="en-US" dirty="0"/>
              <a:t>“And he said to him, “You shall love the Lord your God with all your heart and with all your soul and with all your mind” (Matt. 22:37).</a:t>
            </a:r>
          </a:p>
          <a:p>
            <a:r>
              <a:rPr lang="en-US" dirty="0">
                <a:solidFill>
                  <a:srgbClr val="283F40"/>
                </a:solidFill>
                <a:latin typeface="+mj-lt"/>
              </a:rPr>
              <a:t>Love one’s neighbor: </a:t>
            </a:r>
            <a:r>
              <a:rPr lang="en-US" dirty="0"/>
              <a:t>“And a second is like it: You shall love your neighbor as yourself” (Matt. 22:39).</a:t>
            </a:r>
          </a:p>
          <a:p>
            <a:r>
              <a:rPr lang="en-US" dirty="0">
                <a:solidFill>
                  <a:srgbClr val="283F40"/>
                </a:solidFill>
                <a:latin typeface="Source Sans Pro Black" panose="020B0803030403020204" pitchFamily="34" charset="0"/>
              </a:rPr>
              <a:t>Oneself:</a:t>
            </a:r>
            <a:r>
              <a:rPr lang="en-US" dirty="0">
                <a:solidFill>
                  <a:srgbClr val="283F40"/>
                </a:solidFill>
              </a:rPr>
              <a:t> </a:t>
            </a:r>
            <a:r>
              <a:rPr lang="en-US" dirty="0"/>
              <a:t>“You shall love your neighbor </a:t>
            </a:r>
            <a:r>
              <a:rPr lang="en-US" dirty="0">
                <a:solidFill>
                  <a:srgbClr val="283F40"/>
                </a:solidFill>
                <a:latin typeface="Source Sans Pro Black" panose="020B0803030403020204" pitchFamily="34" charset="0"/>
              </a:rPr>
              <a:t>as yourself</a:t>
            </a:r>
            <a:r>
              <a:rPr lang="en-US" dirty="0"/>
              <a:t>” (Matt. 22:39).</a:t>
            </a:r>
          </a:p>
          <a:p>
            <a:pPr lvl="1"/>
            <a:r>
              <a:rPr lang="en-US" dirty="0"/>
              <a:t>This is not teaching a narcissistic self-love, but a </a:t>
            </a:r>
            <a:r>
              <a:rPr lang="en-US"/>
              <a:t>healthy self-esteem.</a:t>
            </a:r>
            <a:endParaRPr lang="en-US" dirty="0"/>
          </a:p>
          <a:p>
            <a:endParaRPr lang="en-US" dirty="0"/>
          </a:p>
          <a:p>
            <a:endParaRPr lang="en-US" dirty="0"/>
          </a:p>
        </p:txBody>
      </p:sp>
    </p:spTree>
    <p:extLst>
      <p:ext uri="{BB962C8B-B14F-4D97-AF65-F5344CB8AC3E}">
        <p14:creationId xmlns:p14="http://schemas.microsoft.com/office/powerpoint/2010/main" val="67663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2A79-3588-2183-12B6-EDFFD8C54B84}"/>
              </a:ext>
            </a:extLst>
          </p:cNvPr>
          <p:cNvSpPr>
            <a:spLocks noGrp="1"/>
          </p:cNvSpPr>
          <p:nvPr>
            <p:ph type="title"/>
          </p:nvPr>
        </p:nvSpPr>
        <p:spPr/>
        <p:txBody>
          <a:bodyPr/>
          <a:lstStyle/>
          <a:p>
            <a:r>
              <a:rPr lang="en-US" dirty="0"/>
              <a:t>The Need for the Exhortation</a:t>
            </a:r>
          </a:p>
        </p:txBody>
      </p:sp>
      <p:sp>
        <p:nvSpPr>
          <p:cNvPr id="3" name="Content Placeholder 2">
            <a:extLst>
              <a:ext uri="{FF2B5EF4-FFF2-40B4-BE49-F238E27FC236}">
                <a16:creationId xmlns:a16="http://schemas.microsoft.com/office/drawing/2014/main" id="{D8A6C6AF-0CC5-FFF0-4B94-7B6350533AEA}"/>
              </a:ext>
            </a:extLst>
          </p:cNvPr>
          <p:cNvSpPr>
            <a:spLocks noGrp="1"/>
          </p:cNvSpPr>
          <p:nvPr>
            <p:ph idx="1"/>
          </p:nvPr>
        </p:nvSpPr>
        <p:spPr/>
        <p:txBody>
          <a:bodyPr/>
          <a:lstStyle/>
          <a:p>
            <a:r>
              <a:rPr lang="en-US" dirty="0"/>
              <a:t>America’s family is broken</a:t>
            </a:r>
          </a:p>
          <a:p>
            <a:r>
              <a:rPr lang="en-US" dirty="0"/>
              <a:t>Many couples are looking for help</a:t>
            </a:r>
          </a:p>
          <a:p>
            <a:endParaRPr lang="en-US" dirty="0"/>
          </a:p>
        </p:txBody>
      </p:sp>
    </p:spTree>
    <p:extLst>
      <p:ext uri="{BB962C8B-B14F-4D97-AF65-F5344CB8AC3E}">
        <p14:creationId xmlns:p14="http://schemas.microsoft.com/office/powerpoint/2010/main" val="130328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76AC-A187-1390-6C96-7732FC422B90}"/>
              </a:ext>
            </a:extLst>
          </p:cNvPr>
          <p:cNvSpPr>
            <a:spLocks noGrp="1"/>
          </p:cNvSpPr>
          <p:nvPr>
            <p:ph type="title"/>
          </p:nvPr>
        </p:nvSpPr>
        <p:spPr/>
        <p:txBody>
          <a:bodyPr/>
          <a:lstStyle/>
          <a:p>
            <a:r>
              <a:rPr lang="en-US" dirty="0"/>
              <a:t>1 Corinthians 7:25-28</a:t>
            </a:r>
          </a:p>
        </p:txBody>
      </p:sp>
      <p:sp>
        <p:nvSpPr>
          <p:cNvPr id="3" name="Content Placeholder 2">
            <a:extLst>
              <a:ext uri="{FF2B5EF4-FFF2-40B4-BE49-F238E27FC236}">
                <a16:creationId xmlns:a16="http://schemas.microsoft.com/office/drawing/2014/main" id="{4DBB96E7-57B0-1ADB-9701-812AC019C737}"/>
              </a:ext>
            </a:extLst>
          </p:cNvPr>
          <p:cNvSpPr>
            <a:spLocks noGrp="1"/>
          </p:cNvSpPr>
          <p:nvPr>
            <p:ph idx="1"/>
          </p:nvPr>
        </p:nvSpPr>
        <p:spPr>
          <a:xfrm>
            <a:off x="838200" y="1825624"/>
            <a:ext cx="10515600" cy="4754637"/>
          </a:xfrm>
        </p:spPr>
        <p:txBody>
          <a:bodyPr>
            <a:normAutofit/>
          </a:bodyPr>
          <a:lstStyle/>
          <a:p>
            <a:pPr marL="0" indent="0">
              <a:buNone/>
            </a:pPr>
            <a:r>
              <a:rPr lang="en-US" dirty="0"/>
              <a:t>“Now concerning the betrothed, I have no command from the Lord, but I give my judgment as one who by the Lord’s mercy is trustworthy. I think that </a:t>
            </a:r>
            <a:r>
              <a:rPr lang="en-US" dirty="0">
                <a:solidFill>
                  <a:srgbClr val="283F40"/>
                </a:solidFill>
                <a:latin typeface="+mj-lt"/>
              </a:rPr>
              <a:t>in view of the present distress it is good for a person to remain as he is</a:t>
            </a:r>
            <a:r>
              <a:rPr lang="en-US" dirty="0"/>
              <a:t>. Are you bound to a wife? Do not seek to be free. Are you free from a wife? Do not seek a wife. But if you do marry, you have not sinned, and if a betrothed woman marries, she has not sinned. Yet those who marry will have worldly troubles, and I would spare you that.”</a:t>
            </a:r>
          </a:p>
        </p:txBody>
      </p:sp>
    </p:spTree>
    <p:extLst>
      <p:ext uri="{BB962C8B-B14F-4D97-AF65-F5344CB8AC3E}">
        <p14:creationId xmlns:p14="http://schemas.microsoft.com/office/powerpoint/2010/main" val="388851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7E3E9-33E6-7489-C2B2-72A8444A7DC9}"/>
              </a:ext>
            </a:extLst>
          </p:cNvPr>
          <p:cNvSpPr>
            <a:spLocks noGrp="1"/>
          </p:cNvSpPr>
          <p:nvPr>
            <p:ph type="title"/>
          </p:nvPr>
        </p:nvSpPr>
        <p:spPr/>
        <p:txBody>
          <a:bodyPr/>
          <a:lstStyle/>
          <a:p>
            <a:r>
              <a:rPr lang="en-US" dirty="0"/>
              <a:t>1 Corinthians 7:32b-35</a:t>
            </a:r>
          </a:p>
        </p:txBody>
      </p:sp>
      <p:sp>
        <p:nvSpPr>
          <p:cNvPr id="3" name="Content Placeholder 2">
            <a:extLst>
              <a:ext uri="{FF2B5EF4-FFF2-40B4-BE49-F238E27FC236}">
                <a16:creationId xmlns:a16="http://schemas.microsoft.com/office/drawing/2014/main" id="{28308A46-00A8-5990-A83F-B72801283D5A}"/>
              </a:ext>
            </a:extLst>
          </p:cNvPr>
          <p:cNvSpPr>
            <a:spLocks noGrp="1"/>
          </p:cNvSpPr>
          <p:nvPr>
            <p:ph idx="1"/>
          </p:nvPr>
        </p:nvSpPr>
        <p:spPr/>
        <p:txBody>
          <a:bodyPr/>
          <a:lstStyle/>
          <a:p>
            <a:r>
              <a:rPr lang="en-US" dirty="0"/>
              <a:t>“The unmarried man is anxious about the things of the Lord, how to please the Lord. But the married man is anxious about worldly things, </a:t>
            </a:r>
            <a:r>
              <a:rPr lang="en-US" dirty="0">
                <a:solidFill>
                  <a:srgbClr val="283F40"/>
                </a:solidFill>
                <a:latin typeface="+mj-lt"/>
              </a:rPr>
              <a:t>how to please his wife</a:t>
            </a:r>
            <a:r>
              <a:rPr lang="en-US" dirty="0"/>
              <a:t>, and his interests are divided. And the unmarried or betrothed woman is anxious about the things of the Lord, how to be holy in body and spirit. But the married woman is anxious about worldly things, </a:t>
            </a:r>
            <a:r>
              <a:rPr lang="en-US" dirty="0">
                <a:solidFill>
                  <a:srgbClr val="283F40"/>
                </a:solidFill>
                <a:latin typeface="+mj-lt"/>
              </a:rPr>
              <a:t>how to please her husband</a:t>
            </a:r>
            <a:r>
              <a:rPr lang="en-US" dirty="0"/>
              <a:t>. I say this for your own benefit, not to lay any restraint upon you, but to promote good order and to secure your undivided devotion to the Lord” (1 Cor. 7:32b-35).</a:t>
            </a:r>
          </a:p>
        </p:txBody>
      </p:sp>
    </p:spTree>
    <p:extLst>
      <p:ext uri="{BB962C8B-B14F-4D97-AF65-F5344CB8AC3E}">
        <p14:creationId xmlns:p14="http://schemas.microsoft.com/office/powerpoint/2010/main" val="4118731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2767</TotalTime>
  <Words>1190</Words>
  <Application>Microsoft Office PowerPoint</Application>
  <PresentationFormat>Widescreen</PresentationFormat>
  <Paragraphs>70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Adobe Gothic Std B</vt:lpstr>
      <vt:lpstr>Arial</vt:lpstr>
      <vt:lpstr>Source Sans Pro Black</vt:lpstr>
      <vt:lpstr>Source Sans Pro Semibold</vt:lpstr>
      <vt:lpstr>Wingdings</vt:lpstr>
      <vt:lpstr>Office Theme</vt:lpstr>
      <vt:lpstr>PowerPoint Presentation</vt:lpstr>
      <vt:lpstr>PowerPoint Presentation</vt:lpstr>
      <vt:lpstr>Titus 2:1-10</vt:lpstr>
      <vt:lpstr>Titus 2:3-5</vt:lpstr>
      <vt:lpstr>PowerPoint Presentation</vt:lpstr>
      <vt:lpstr>Obligations to Love</vt:lpstr>
      <vt:lpstr>The Need for the Exhortation</vt:lpstr>
      <vt:lpstr>1 Corinthians 7:25-28</vt:lpstr>
      <vt:lpstr>1 Corinthians 7:32b-35</vt:lpstr>
      <vt:lpstr>1 Corinthians 7:1-5</vt:lpstr>
      <vt:lpstr>PowerPoint Presentation</vt:lpstr>
      <vt:lpstr>The Special Role of Mother</vt:lpstr>
      <vt:lpstr>One Should Love Her Children</vt:lpstr>
      <vt:lpstr>Provide Instruction</vt:lpstr>
      <vt:lpstr>Teaching them to Respect the Elderly</vt:lpstr>
      <vt:lpstr>Teaching Them to Obey</vt:lpstr>
      <vt:lpstr>PowerPoint Presentation</vt:lpstr>
      <vt:lpstr>What Self-Control Involves</vt:lpstr>
      <vt:lpstr>Learning Self-Control: Thoughtfulness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67</cp:revision>
  <dcterms:created xsi:type="dcterms:W3CDTF">2022-05-27T13:44:17Z</dcterms:created>
  <dcterms:modified xsi:type="dcterms:W3CDTF">2023-01-08T13:04:25Z</dcterms:modified>
</cp:coreProperties>
</file>