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9" r:id="rId2"/>
    <p:sldId id="356" r:id="rId3"/>
    <p:sldId id="357" r:id="rId4"/>
    <p:sldId id="358" r:id="rId5"/>
    <p:sldId id="359" r:id="rId6"/>
    <p:sldId id="360" r:id="rId7"/>
    <p:sldId id="361" r:id="rId8"/>
    <p:sldId id="362" r:id="rId9"/>
    <p:sldId id="363" r:id="rId10"/>
    <p:sldId id="364" r:id="rId11"/>
    <p:sldId id="365" r:id="rId12"/>
    <p:sldId id="366" r:id="rId13"/>
    <p:sldId id="367" r:id="rId14"/>
    <p:sldId id="368" r:id="rId15"/>
    <p:sldId id="369" r:id="rId16"/>
    <p:sldId id="370" r:id="rId17"/>
    <p:sldId id="371" r:id="rId18"/>
    <p:sldId id="372" r:id="rId19"/>
    <p:sldId id="381" r:id="rId20"/>
    <p:sldId id="373" r:id="rId21"/>
    <p:sldId id="374" r:id="rId22"/>
    <p:sldId id="376" r:id="rId23"/>
    <p:sldId id="375" r:id="rId24"/>
    <p:sldId id="377" r:id="rId25"/>
    <p:sldId id="378" r:id="rId26"/>
    <p:sldId id="379" r:id="rId27"/>
    <p:sldId id="380" r:id="rId28"/>
    <p:sldId id="3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3F40"/>
    <a:srgbClr val="C17B40"/>
    <a:srgbClr val="243351"/>
    <a:srgbClr val="735540"/>
    <a:srgbClr val="C51D25"/>
    <a:srgbClr val="D18C69"/>
    <a:srgbClr val="314347"/>
    <a:srgbClr val="B1283C"/>
    <a:srgbClr val="723736"/>
    <a:srgbClr val="A23C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1/22/2023</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1/22/2023</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1/22/2023</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1/22/2023</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1/22/2023</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1/22/2023</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1/22/2023</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1/22/2023</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1/22/2023</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1/22/2023</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1/22/2023</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rgbClr val="D18C69">
              <a:alpha val="30000"/>
            </a:srgbClr>
          </a:solidFill>
          <a:ln w="28575">
            <a:solidFill>
              <a:schemeClr val="tx1"/>
            </a:solidFill>
          </a:ln>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1/22/2023</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000" b="1" kern="1200">
          <a:solidFill>
            <a:srgbClr val="283F40"/>
          </a:solidFill>
          <a:effectLst>
            <a:outerShdw blurRad="38100" dist="38100" dir="2700000" algn="tl">
              <a:srgbClr val="000000">
                <a:alpha val="43137"/>
              </a:srgbClr>
            </a:outerShdw>
          </a:effectLst>
          <a:latin typeface="+mj-lt"/>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791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4AC3A-0C9B-79DC-A925-4C933C80472C}"/>
              </a:ext>
            </a:extLst>
          </p:cNvPr>
          <p:cNvSpPr>
            <a:spLocks noGrp="1"/>
          </p:cNvSpPr>
          <p:nvPr>
            <p:ph type="title"/>
          </p:nvPr>
        </p:nvSpPr>
        <p:spPr/>
        <p:txBody>
          <a:bodyPr/>
          <a:lstStyle/>
          <a:p>
            <a:r>
              <a:rPr lang="en-US" dirty="0"/>
              <a:t>3. Control Your Anger</a:t>
            </a:r>
          </a:p>
        </p:txBody>
      </p:sp>
      <p:sp>
        <p:nvSpPr>
          <p:cNvPr id="3" name="Content Placeholder 2">
            <a:extLst>
              <a:ext uri="{FF2B5EF4-FFF2-40B4-BE49-F238E27FC236}">
                <a16:creationId xmlns:a16="http://schemas.microsoft.com/office/drawing/2014/main" id="{6D28EB55-92E9-A02A-75EA-CB4BB534DA4C}"/>
              </a:ext>
            </a:extLst>
          </p:cNvPr>
          <p:cNvSpPr>
            <a:spLocks noGrp="1"/>
          </p:cNvSpPr>
          <p:nvPr>
            <p:ph idx="1"/>
          </p:nvPr>
        </p:nvSpPr>
        <p:spPr>
          <a:xfrm>
            <a:off x="838200" y="2281850"/>
            <a:ext cx="6587836" cy="3863903"/>
          </a:xfrm>
        </p:spPr>
        <p:txBody>
          <a:bodyPr/>
          <a:lstStyle/>
          <a:p>
            <a:r>
              <a:rPr lang="en-US" dirty="0">
                <a:latin typeface="+mj-lt"/>
              </a:rPr>
              <a:t>“Be angry and do not sin; do not let the sun go down on your anger, and give no opportunity to the devil” (Eph. 4:26-27).</a:t>
            </a:r>
          </a:p>
          <a:p>
            <a:pPr lvl="1"/>
            <a:r>
              <a:rPr lang="en-US" dirty="0"/>
              <a:t>Control what you say.</a:t>
            </a:r>
          </a:p>
          <a:p>
            <a:pPr lvl="1"/>
            <a:r>
              <a:rPr lang="en-US" dirty="0"/>
              <a:t>Control what you do.</a:t>
            </a:r>
          </a:p>
          <a:p>
            <a:pPr lvl="2"/>
            <a:r>
              <a:rPr lang="en-US" dirty="0"/>
              <a:t>Hitting a school mate, girlfriend, wife, or children is abusive, sinful behavior.</a:t>
            </a:r>
          </a:p>
          <a:p>
            <a:pPr lvl="2"/>
            <a:r>
              <a:rPr lang="en-US" dirty="0"/>
              <a:t>Avoid getting in a fight with those at whom you are angry.</a:t>
            </a:r>
          </a:p>
        </p:txBody>
      </p:sp>
      <p:pic>
        <p:nvPicPr>
          <p:cNvPr id="3074" name="Picture 2" descr="man in black jacket and blue denim jeans standing near black telephone booth during daytime">
            <a:extLst>
              <a:ext uri="{FF2B5EF4-FFF2-40B4-BE49-F238E27FC236}">
                <a16:creationId xmlns:a16="http://schemas.microsoft.com/office/drawing/2014/main" id="{95C1E4AB-249E-2FF9-FD36-8B64BEE74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169" y="1934730"/>
            <a:ext cx="3028212" cy="4558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41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ree Photo | Trendy looking cool teenage boy looking with confident smile  adjusting baseball hat on his head, holding hands on peak. pretty boy  wearing snapback">
            <a:extLst>
              <a:ext uri="{FF2B5EF4-FFF2-40B4-BE49-F238E27FC236}">
                <a16:creationId xmlns:a16="http://schemas.microsoft.com/office/drawing/2014/main" id="{8B93DD88-4EE4-00C0-A686-4CB1183726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991" y="317427"/>
            <a:ext cx="9342178" cy="62231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060E9DE-AA41-97D6-F094-C2232D8A823B}"/>
              </a:ext>
            </a:extLst>
          </p:cNvPr>
          <p:cNvSpPr txBox="1"/>
          <p:nvPr/>
        </p:nvSpPr>
        <p:spPr>
          <a:xfrm>
            <a:off x="8235835" y="1305341"/>
            <a:ext cx="3679074" cy="4247317"/>
          </a:xfrm>
          <a:prstGeom prst="rect">
            <a:avLst/>
          </a:prstGeom>
          <a:noFill/>
        </p:spPr>
        <p:txBody>
          <a:bodyPr wrap="square" rtlCol="0">
            <a:spAutoFit/>
          </a:bodyPr>
          <a:lstStyle/>
          <a:p>
            <a:r>
              <a:rPr lang="en-US" sz="5400" dirty="0">
                <a:solidFill>
                  <a:srgbClr val="C17B40"/>
                </a:solidFill>
                <a:latin typeface="Arial Rounded MT Bold" panose="020F0704030504030204" pitchFamily="34" charset="0"/>
              </a:rPr>
              <a:t>“Use your head for something besides a hat rack!”</a:t>
            </a:r>
          </a:p>
        </p:txBody>
      </p:sp>
    </p:spTree>
    <p:extLst>
      <p:ext uri="{BB962C8B-B14F-4D97-AF65-F5344CB8AC3E}">
        <p14:creationId xmlns:p14="http://schemas.microsoft.com/office/powerpoint/2010/main" val="3780224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D2181-68C7-CD1C-23FC-0A878475BCC3}"/>
              </a:ext>
            </a:extLst>
          </p:cNvPr>
          <p:cNvSpPr>
            <a:spLocks noGrp="1"/>
          </p:cNvSpPr>
          <p:nvPr>
            <p:ph type="title"/>
          </p:nvPr>
        </p:nvSpPr>
        <p:spPr/>
        <p:txBody>
          <a:bodyPr/>
          <a:lstStyle/>
          <a:p>
            <a:r>
              <a:rPr lang="en-US" dirty="0"/>
              <a:t>1. Train Yourself to Earn a Living</a:t>
            </a:r>
          </a:p>
        </p:txBody>
      </p:sp>
      <p:sp>
        <p:nvSpPr>
          <p:cNvPr id="3" name="Content Placeholder 2">
            <a:extLst>
              <a:ext uri="{FF2B5EF4-FFF2-40B4-BE49-F238E27FC236}">
                <a16:creationId xmlns:a16="http://schemas.microsoft.com/office/drawing/2014/main" id="{F8985407-E2A0-44CE-580C-E9DE327E28D4}"/>
              </a:ext>
            </a:extLst>
          </p:cNvPr>
          <p:cNvSpPr>
            <a:spLocks noGrp="1"/>
          </p:cNvSpPr>
          <p:nvPr>
            <p:ph idx="1"/>
          </p:nvPr>
        </p:nvSpPr>
        <p:spPr/>
        <p:txBody>
          <a:bodyPr/>
          <a:lstStyle/>
          <a:p>
            <a:r>
              <a:rPr lang="en-US" dirty="0"/>
              <a:t>Here is an ancient Jewish saying, </a:t>
            </a:r>
            <a:r>
              <a:rPr lang="en-US" dirty="0">
                <a:solidFill>
                  <a:srgbClr val="283F40"/>
                </a:solidFill>
                <a:latin typeface="+mj-lt"/>
              </a:rPr>
              <a:t>“He who does not teach his son a trade teaches him to steal.”</a:t>
            </a:r>
          </a:p>
          <a:p>
            <a:r>
              <a:rPr lang="en-US" dirty="0"/>
              <a:t>Learn a skill so that you will be qualified to provide for your wife and children. </a:t>
            </a:r>
          </a:p>
          <a:p>
            <a:r>
              <a:rPr lang="en-US" dirty="0"/>
              <a:t>That skill may not include a college education; there are plenty of skilled trades that provide a good living: plumbing, electrical work, mechanics, carpentry, home repair, etc.</a:t>
            </a:r>
          </a:p>
        </p:txBody>
      </p:sp>
    </p:spTree>
    <p:extLst>
      <p:ext uri="{BB962C8B-B14F-4D97-AF65-F5344CB8AC3E}">
        <p14:creationId xmlns:p14="http://schemas.microsoft.com/office/powerpoint/2010/main" val="250970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D1FE-104D-0BEE-EA92-59899FCFFE98}"/>
              </a:ext>
            </a:extLst>
          </p:cNvPr>
          <p:cNvSpPr>
            <a:spLocks noGrp="1"/>
          </p:cNvSpPr>
          <p:nvPr>
            <p:ph type="title"/>
          </p:nvPr>
        </p:nvSpPr>
        <p:spPr/>
        <p:txBody>
          <a:bodyPr/>
          <a:lstStyle/>
          <a:p>
            <a:r>
              <a:rPr lang="en-US" dirty="0"/>
              <a:t>2. Learn to Be Dependable</a:t>
            </a:r>
          </a:p>
        </p:txBody>
      </p:sp>
      <p:sp>
        <p:nvSpPr>
          <p:cNvPr id="3" name="Content Placeholder 2">
            <a:extLst>
              <a:ext uri="{FF2B5EF4-FFF2-40B4-BE49-F238E27FC236}">
                <a16:creationId xmlns:a16="http://schemas.microsoft.com/office/drawing/2014/main" id="{7BD77418-60BB-4CE8-C636-455A50B4F394}"/>
              </a:ext>
            </a:extLst>
          </p:cNvPr>
          <p:cNvSpPr>
            <a:spLocks noGrp="1"/>
          </p:cNvSpPr>
          <p:nvPr>
            <p:ph idx="1"/>
          </p:nvPr>
        </p:nvSpPr>
        <p:spPr/>
        <p:txBody>
          <a:bodyPr>
            <a:normAutofit fontScale="92500"/>
          </a:bodyPr>
          <a:lstStyle/>
          <a:p>
            <a:r>
              <a:rPr lang="en-US" dirty="0"/>
              <a:t>Show up for school or work every day.</a:t>
            </a:r>
          </a:p>
          <a:p>
            <a:r>
              <a:rPr lang="en-US" dirty="0"/>
              <a:t>Get there on time.</a:t>
            </a:r>
          </a:p>
          <a:p>
            <a:r>
              <a:rPr lang="en-US" dirty="0"/>
              <a:t>Be conscientious about your work. Work as if you are working for God.</a:t>
            </a:r>
          </a:p>
          <a:p>
            <a:pPr lvl="1"/>
            <a:r>
              <a:rPr lang="en-US" dirty="0"/>
              <a:t>Paul said, “Bondservants, obey your earthly masters with fear and trembling, with a sincere heart, as you would Christ, not by the way of eye-service, as people-pleasers, but as bondservants of Christ, doing the will of God from the heart, rendering service with a good will as to the Lord and not to man” (Eph. 6:5-7).</a:t>
            </a:r>
          </a:p>
          <a:p>
            <a:pPr lvl="1"/>
            <a:r>
              <a:rPr lang="en-US" dirty="0"/>
              <a:t>Formerly, this was known as the Protestant Work Ethic which made capitalism so successful in the twentieth century.</a:t>
            </a:r>
          </a:p>
          <a:p>
            <a:pPr lvl="1"/>
            <a:r>
              <a:rPr lang="en-US" dirty="0"/>
              <a:t>Most of us learned this from our parents teaching it to us and exemplifying it in their lives.</a:t>
            </a:r>
          </a:p>
        </p:txBody>
      </p:sp>
    </p:spTree>
    <p:extLst>
      <p:ext uri="{BB962C8B-B14F-4D97-AF65-F5344CB8AC3E}">
        <p14:creationId xmlns:p14="http://schemas.microsoft.com/office/powerpoint/2010/main" val="334763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C4789-2126-D0F1-4BFA-7DF77DF1328E}"/>
              </a:ext>
            </a:extLst>
          </p:cNvPr>
          <p:cNvSpPr>
            <a:spLocks noGrp="1"/>
          </p:cNvSpPr>
          <p:nvPr>
            <p:ph type="title"/>
          </p:nvPr>
        </p:nvSpPr>
        <p:spPr/>
        <p:txBody>
          <a:bodyPr/>
          <a:lstStyle/>
          <a:p>
            <a:r>
              <a:rPr lang="en-US" dirty="0"/>
              <a:t>Do Things in Their Proper Order</a:t>
            </a:r>
          </a:p>
        </p:txBody>
      </p:sp>
      <p:sp>
        <p:nvSpPr>
          <p:cNvPr id="3" name="Content Placeholder 2">
            <a:extLst>
              <a:ext uri="{FF2B5EF4-FFF2-40B4-BE49-F238E27FC236}">
                <a16:creationId xmlns:a16="http://schemas.microsoft.com/office/drawing/2014/main" id="{0E4D14A6-E5EB-54C3-2D6F-65704053EC02}"/>
              </a:ext>
            </a:extLst>
          </p:cNvPr>
          <p:cNvSpPr>
            <a:spLocks noGrp="1"/>
          </p:cNvSpPr>
          <p:nvPr>
            <p:ph idx="1"/>
          </p:nvPr>
        </p:nvSpPr>
        <p:spPr/>
        <p:txBody>
          <a:bodyPr/>
          <a:lstStyle/>
          <a:p>
            <a:pPr marL="514350" indent="-514350">
              <a:buFont typeface="+mj-lt"/>
              <a:buAutoNum type="arabicPeriod"/>
            </a:pPr>
            <a:r>
              <a:rPr lang="en-US" dirty="0"/>
              <a:t>Grow up</a:t>
            </a:r>
          </a:p>
          <a:p>
            <a:pPr marL="514350" indent="-514350">
              <a:buFont typeface="+mj-lt"/>
              <a:buAutoNum type="arabicPeriod"/>
            </a:pPr>
            <a:r>
              <a:rPr lang="en-US" dirty="0"/>
              <a:t>Get a job</a:t>
            </a:r>
          </a:p>
          <a:p>
            <a:pPr marL="514350" indent="-514350">
              <a:buFont typeface="+mj-lt"/>
              <a:buAutoNum type="arabicPeriod"/>
            </a:pPr>
            <a:r>
              <a:rPr lang="en-US" dirty="0"/>
              <a:t>Get married</a:t>
            </a:r>
          </a:p>
          <a:p>
            <a:pPr marL="514350" indent="-514350">
              <a:buFont typeface="+mj-lt"/>
              <a:buAutoNum type="arabicPeriod"/>
            </a:pPr>
            <a:r>
              <a:rPr lang="en-US" dirty="0"/>
              <a:t>Have children </a:t>
            </a:r>
          </a:p>
          <a:p>
            <a:endParaRPr lang="en-US" dirty="0"/>
          </a:p>
          <a:p>
            <a:r>
              <a:rPr lang="en-US" dirty="0"/>
              <a:t>When you do these things out of order, you will have a harder life.</a:t>
            </a:r>
          </a:p>
        </p:txBody>
      </p:sp>
    </p:spTree>
    <p:extLst>
      <p:ext uri="{BB962C8B-B14F-4D97-AF65-F5344CB8AC3E}">
        <p14:creationId xmlns:p14="http://schemas.microsoft.com/office/powerpoint/2010/main" val="406614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146" name="Picture 2" descr="How to 3D Print a Rubber Stamp with Sugru | All3DP">
            <a:extLst>
              <a:ext uri="{FF2B5EF4-FFF2-40B4-BE49-F238E27FC236}">
                <a16:creationId xmlns:a16="http://schemas.microsoft.com/office/drawing/2014/main" id="{50FECBD6-BF40-E69B-9D35-9FD109E5A7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
          <a:stretch/>
        </p:blipFill>
        <p:spPr bwMode="auto">
          <a:xfrm>
            <a:off x="4747490" y="2671240"/>
            <a:ext cx="7444509" cy="41867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16EF13C-7E6F-1E8B-B6EC-4984F126FFFA}"/>
              </a:ext>
            </a:extLst>
          </p:cNvPr>
          <p:cNvSpPr txBox="1"/>
          <p:nvPr/>
        </p:nvSpPr>
        <p:spPr>
          <a:xfrm>
            <a:off x="406400" y="655782"/>
            <a:ext cx="11249891" cy="1754326"/>
          </a:xfrm>
          <a:prstGeom prst="rect">
            <a:avLst/>
          </a:prstGeom>
          <a:noFill/>
        </p:spPr>
        <p:txBody>
          <a:bodyPr wrap="square" rtlCol="0">
            <a:spAutoFit/>
          </a:bodyPr>
          <a:lstStyle/>
          <a:p>
            <a:r>
              <a:rPr lang="en-US" sz="5400" dirty="0">
                <a:latin typeface="+mj-lt"/>
              </a:rPr>
              <a:t>II. Show Yourself in All Respects to Be A Model of Good Works</a:t>
            </a:r>
          </a:p>
        </p:txBody>
      </p:sp>
    </p:spTree>
    <p:extLst>
      <p:ext uri="{BB962C8B-B14F-4D97-AF65-F5344CB8AC3E}">
        <p14:creationId xmlns:p14="http://schemas.microsoft.com/office/powerpoint/2010/main" val="3783670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B4C78-9E68-31EE-540E-9C92DD19DC04}"/>
              </a:ext>
            </a:extLst>
          </p:cNvPr>
          <p:cNvSpPr>
            <a:spLocks noGrp="1"/>
          </p:cNvSpPr>
          <p:nvPr>
            <p:ph type="title"/>
          </p:nvPr>
        </p:nvSpPr>
        <p:spPr/>
        <p:txBody>
          <a:bodyPr/>
          <a:lstStyle/>
          <a:p>
            <a:r>
              <a:rPr lang="en-US" dirty="0"/>
              <a:t>A Role Model</a:t>
            </a:r>
          </a:p>
        </p:txBody>
      </p:sp>
      <p:sp>
        <p:nvSpPr>
          <p:cNvPr id="3" name="Content Placeholder 2">
            <a:extLst>
              <a:ext uri="{FF2B5EF4-FFF2-40B4-BE49-F238E27FC236}">
                <a16:creationId xmlns:a16="http://schemas.microsoft.com/office/drawing/2014/main" id="{3804E76C-D227-C0F4-B47E-49C38CD0470D}"/>
              </a:ext>
            </a:extLst>
          </p:cNvPr>
          <p:cNvSpPr>
            <a:spLocks noGrp="1"/>
          </p:cNvSpPr>
          <p:nvPr>
            <p:ph idx="1"/>
          </p:nvPr>
        </p:nvSpPr>
        <p:spPr>
          <a:xfrm>
            <a:off x="838200" y="1825624"/>
            <a:ext cx="10515600" cy="4746091"/>
          </a:xfrm>
        </p:spPr>
        <p:txBody>
          <a:bodyPr>
            <a:normAutofit fontScale="92500" lnSpcReduction="10000"/>
          </a:bodyPr>
          <a:lstStyle/>
          <a:p>
            <a:r>
              <a:rPr lang="en-US" dirty="0"/>
              <a:t>There is a transition that needs to be observed in verse 7: It is written so as to include Titus himself. </a:t>
            </a:r>
          </a:p>
          <a:p>
            <a:pPr lvl="1"/>
            <a:r>
              <a:rPr lang="en-US" dirty="0"/>
              <a:t>“That Paul directed Titus to be an example to the young men strongly suggests that Titus himself was a young man. Titus was to be a role model with regard to good works, in contrast to the false teachers (cf. 1:16)” (Thomas D. Lea and Hayne P. Griffin, </a:t>
            </a:r>
            <a:r>
              <a:rPr lang="en-US" i="1" dirty="0"/>
              <a:t>1, 2 Timothy, Titus</a:t>
            </a:r>
            <a:r>
              <a:rPr lang="en-US" dirty="0"/>
              <a:t>, The New American Commentary, 304).</a:t>
            </a:r>
          </a:p>
          <a:p>
            <a:r>
              <a:rPr lang="en-US" dirty="0"/>
              <a:t>The idea is this: a man is known by what he does, not only by what he says!</a:t>
            </a:r>
          </a:p>
          <a:p>
            <a:pPr lvl="1"/>
            <a:r>
              <a:rPr lang="en-US" dirty="0"/>
              <a:t>The word </a:t>
            </a:r>
            <a:r>
              <a:rPr lang="en-US" dirty="0">
                <a:latin typeface="+mj-lt"/>
              </a:rPr>
              <a:t>model</a:t>
            </a:r>
            <a:r>
              <a:rPr lang="en-US" dirty="0"/>
              <a:t> (</a:t>
            </a:r>
            <a:r>
              <a:rPr lang="en-US" i="1" dirty="0" err="1"/>
              <a:t>tupos</a:t>
            </a:r>
            <a:r>
              <a:rPr lang="en-US" dirty="0"/>
              <a:t>) is the mark left by a die, rubber stamp, or some other item leaving a mark. In the moral sense it means “example, pattern” (BDAG, 1020).</a:t>
            </a:r>
          </a:p>
          <a:p>
            <a:pPr lvl="1"/>
            <a:r>
              <a:rPr lang="en-US" dirty="0"/>
              <a:t>This is virtually the same thing as what Paul wrote to Timothy: “Let no one despise you for your youth, but set the believers an </a:t>
            </a:r>
            <a:r>
              <a:rPr lang="en-US" dirty="0">
                <a:latin typeface="+mj-lt"/>
              </a:rPr>
              <a:t>example</a:t>
            </a:r>
            <a:r>
              <a:rPr lang="en-US" dirty="0"/>
              <a:t> (</a:t>
            </a:r>
            <a:r>
              <a:rPr lang="en-US" i="1" dirty="0" err="1"/>
              <a:t>tupos</a:t>
            </a:r>
            <a:r>
              <a:rPr lang="en-US" dirty="0"/>
              <a:t>) in speech, in conduct, in love, in faith, in purity” (1 Tim. 4:12).</a:t>
            </a:r>
          </a:p>
          <a:p>
            <a:endParaRPr lang="en-US" dirty="0"/>
          </a:p>
        </p:txBody>
      </p:sp>
    </p:spTree>
    <p:extLst>
      <p:ext uri="{BB962C8B-B14F-4D97-AF65-F5344CB8AC3E}">
        <p14:creationId xmlns:p14="http://schemas.microsoft.com/office/powerpoint/2010/main" val="141835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EB02-FCA9-26FB-A50F-9A6D84C6D48E}"/>
              </a:ext>
            </a:extLst>
          </p:cNvPr>
          <p:cNvSpPr>
            <a:spLocks noGrp="1"/>
          </p:cNvSpPr>
          <p:nvPr>
            <p:ph type="title"/>
          </p:nvPr>
        </p:nvSpPr>
        <p:spPr/>
        <p:txBody>
          <a:bodyPr/>
          <a:lstStyle/>
          <a:p>
            <a:r>
              <a:rPr lang="en-US" dirty="0"/>
              <a:t>1. In Good Works</a:t>
            </a:r>
          </a:p>
        </p:txBody>
      </p:sp>
      <p:sp>
        <p:nvSpPr>
          <p:cNvPr id="3" name="Content Placeholder 2">
            <a:extLst>
              <a:ext uri="{FF2B5EF4-FFF2-40B4-BE49-F238E27FC236}">
                <a16:creationId xmlns:a16="http://schemas.microsoft.com/office/drawing/2014/main" id="{EF32016D-B60C-2FB0-82F0-6BEF90165EED}"/>
              </a:ext>
            </a:extLst>
          </p:cNvPr>
          <p:cNvSpPr>
            <a:spLocks noGrp="1"/>
          </p:cNvSpPr>
          <p:nvPr>
            <p:ph idx="1"/>
          </p:nvPr>
        </p:nvSpPr>
        <p:spPr>
          <a:xfrm>
            <a:off x="838200" y="1825625"/>
            <a:ext cx="10515600" cy="4763182"/>
          </a:xfrm>
        </p:spPr>
        <p:txBody>
          <a:bodyPr>
            <a:normAutofit lnSpcReduction="10000"/>
          </a:bodyPr>
          <a:lstStyle/>
          <a:p>
            <a:r>
              <a:rPr lang="en-US" dirty="0"/>
              <a:t> The book of Titus speaks about good works:</a:t>
            </a:r>
          </a:p>
          <a:p>
            <a:pPr lvl="1"/>
            <a:r>
              <a:rPr lang="en-US" dirty="0"/>
              <a:t>“. . . our great God and Savior Jesus Christ who gave himself for us to redeem us from all lawlessness and to purify for himself a people for his own possession who are </a:t>
            </a:r>
            <a:r>
              <a:rPr lang="en-US" dirty="0">
                <a:solidFill>
                  <a:srgbClr val="283F40"/>
                </a:solidFill>
                <a:latin typeface="+mj-lt"/>
              </a:rPr>
              <a:t>zealous for good works</a:t>
            </a:r>
            <a:r>
              <a:rPr lang="en-US" dirty="0"/>
              <a:t>” (Tit. 2:13-14).</a:t>
            </a:r>
          </a:p>
          <a:p>
            <a:pPr lvl="1"/>
            <a:r>
              <a:rPr lang="en-US" dirty="0"/>
              <a:t>“The saying is trustworthy, and I want you to insist on these things, so that those who have believed in God may be careful to </a:t>
            </a:r>
            <a:r>
              <a:rPr lang="en-US" dirty="0">
                <a:solidFill>
                  <a:srgbClr val="283F40"/>
                </a:solidFill>
                <a:latin typeface="+mj-lt"/>
              </a:rPr>
              <a:t>devote themselves to good works</a:t>
            </a:r>
            <a:r>
              <a:rPr lang="en-US" dirty="0"/>
              <a:t>. These things are excellent and profitable for people” (Tit. 3:8).</a:t>
            </a:r>
          </a:p>
          <a:p>
            <a:pPr lvl="1"/>
            <a:r>
              <a:rPr lang="en-US" dirty="0"/>
              <a:t>“And let our people learn to </a:t>
            </a:r>
            <a:r>
              <a:rPr lang="en-US" dirty="0">
                <a:solidFill>
                  <a:srgbClr val="283F40"/>
                </a:solidFill>
                <a:latin typeface="+mj-lt"/>
              </a:rPr>
              <a:t>devote themselves to good works</a:t>
            </a:r>
            <a:r>
              <a:rPr lang="en-US" dirty="0"/>
              <a:t>, so as to help cases of urgent need, and not be unfruitful” (Tit. 3:14).</a:t>
            </a:r>
          </a:p>
          <a:p>
            <a:r>
              <a:rPr lang="en-US" dirty="0"/>
              <a:t>Jesus taught in the Sermon on the Mount, “In the same way, let your light shine before others, </a:t>
            </a:r>
            <a:r>
              <a:rPr lang="en-US" dirty="0">
                <a:solidFill>
                  <a:srgbClr val="283F40"/>
                </a:solidFill>
                <a:latin typeface="+mj-lt"/>
              </a:rPr>
              <a:t>so that they may see your good works </a:t>
            </a:r>
            <a:r>
              <a:rPr lang="en-US" dirty="0"/>
              <a:t>and give glory to your Father who is in heaven” (Matt. 5:16).</a:t>
            </a:r>
          </a:p>
        </p:txBody>
      </p:sp>
    </p:spTree>
    <p:extLst>
      <p:ext uri="{BB962C8B-B14F-4D97-AF65-F5344CB8AC3E}">
        <p14:creationId xmlns:p14="http://schemas.microsoft.com/office/powerpoint/2010/main" val="427705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93C9A-25B8-B055-C8F8-8DED4F3E3CFE}"/>
              </a:ext>
            </a:extLst>
          </p:cNvPr>
          <p:cNvSpPr>
            <a:spLocks noGrp="1"/>
          </p:cNvSpPr>
          <p:nvPr>
            <p:ph type="title"/>
          </p:nvPr>
        </p:nvSpPr>
        <p:spPr/>
        <p:txBody>
          <a:bodyPr/>
          <a:lstStyle/>
          <a:p>
            <a:r>
              <a:rPr lang="en-US" dirty="0"/>
              <a:t>Christians Serve</a:t>
            </a:r>
          </a:p>
        </p:txBody>
      </p:sp>
      <p:sp>
        <p:nvSpPr>
          <p:cNvPr id="3" name="Content Placeholder 2">
            <a:extLst>
              <a:ext uri="{FF2B5EF4-FFF2-40B4-BE49-F238E27FC236}">
                <a16:creationId xmlns:a16="http://schemas.microsoft.com/office/drawing/2014/main" id="{31B3F08E-EBA7-ED59-407E-C9A4D459FC10}"/>
              </a:ext>
            </a:extLst>
          </p:cNvPr>
          <p:cNvSpPr>
            <a:spLocks noGrp="1"/>
          </p:cNvSpPr>
          <p:nvPr>
            <p:ph idx="1"/>
          </p:nvPr>
        </p:nvSpPr>
        <p:spPr/>
        <p:txBody>
          <a:bodyPr>
            <a:normAutofit fontScale="92500"/>
          </a:bodyPr>
          <a:lstStyle/>
          <a:p>
            <a:r>
              <a:rPr lang="en-US" dirty="0">
                <a:solidFill>
                  <a:srgbClr val="283F40"/>
                </a:solidFill>
                <a:latin typeface="+mj-lt"/>
              </a:rPr>
              <a:t>“The greatest among you shall be your servant” (Matt. 23:11).</a:t>
            </a:r>
          </a:p>
          <a:p>
            <a:r>
              <a:rPr lang="en-US" dirty="0"/>
              <a:t>This should make us aware of what Christianity requires.</a:t>
            </a:r>
          </a:p>
          <a:p>
            <a:pPr lvl="1"/>
            <a:r>
              <a:rPr lang="en-US" dirty="0"/>
              <a:t>Most people have the idea that if one goes to church ever so often, Sunday morning, or all three services during the week, that is my service to Christ.</a:t>
            </a:r>
          </a:p>
          <a:p>
            <a:pPr lvl="1"/>
            <a:r>
              <a:rPr lang="en-US" dirty="0"/>
              <a:t>The truth is that we assemble to encourage us to be busy doing good works outside the assembly: </a:t>
            </a:r>
            <a:r>
              <a:rPr lang="en-US" dirty="0">
                <a:solidFill>
                  <a:srgbClr val="283F40"/>
                </a:solidFill>
              </a:rPr>
              <a:t>“</a:t>
            </a:r>
            <a:r>
              <a:rPr lang="en-US" dirty="0">
                <a:solidFill>
                  <a:srgbClr val="283F40"/>
                </a:solidFill>
                <a:latin typeface="+mj-lt"/>
              </a:rPr>
              <a:t>And let us consider how to stir up one another to love and good works,</a:t>
            </a:r>
            <a:r>
              <a:rPr lang="en-US" dirty="0">
                <a:latin typeface="+mj-lt"/>
              </a:rPr>
              <a:t> </a:t>
            </a:r>
            <a:r>
              <a:rPr lang="en-US" dirty="0"/>
              <a:t>not neglecting to meet together, as is the habit of some, but encouraging one another, and all the more as you see the Day drawing near” (Heb. 10:24-25).</a:t>
            </a:r>
          </a:p>
          <a:p>
            <a:r>
              <a:rPr lang="en-US" dirty="0"/>
              <a:t>The exhortation is that all of us need to be looking for opportunities to serve one another, friends and neighbors, and strangers.</a:t>
            </a:r>
          </a:p>
          <a:p>
            <a:endParaRPr lang="en-US" dirty="0"/>
          </a:p>
        </p:txBody>
      </p:sp>
    </p:spTree>
    <p:extLst>
      <p:ext uri="{BB962C8B-B14F-4D97-AF65-F5344CB8AC3E}">
        <p14:creationId xmlns:p14="http://schemas.microsoft.com/office/powerpoint/2010/main" val="373245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25E67-BE4B-712A-F222-BEE74BFD4606}"/>
              </a:ext>
            </a:extLst>
          </p:cNvPr>
          <p:cNvSpPr>
            <a:spLocks noGrp="1"/>
          </p:cNvSpPr>
          <p:nvPr>
            <p:ph type="title"/>
          </p:nvPr>
        </p:nvSpPr>
        <p:spPr/>
        <p:txBody>
          <a:bodyPr/>
          <a:lstStyle/>
          <a:p>
            <a:r>
              <a:rPr lang="en-US" dirty="0"/>
              <a:t>Teaching</a:t>
            </a:r>
          </a:p>
        </p:txBody>
      </p:sp>
      <p:pic>
        <p:nvPicPr>
          <p:cNvPr id="7170" name="Picture 2" descr="Learn 5 Techniques to Study the Bible | Cru">
            <a:extLst>
              <a:ext uri="{FF2B5EF4-FFF2-40B4-BE49-F238E27FC236}">
                <a16:creationId xmlns:a16="http://schemas.microsoft.com/office/drawing/2014/main" id="{013070A7-4125-7D56-A929-92DDA87A2E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874" y="1780442"/>
            <a:ext cx="8750251" cy="4922016"/>
          </a:xfrm>
          <a:prstGeom prst="rect">
            <a:avLst/>
          </a:prstGeom>
          <a:noFill/>
          <a:ln>
            <a:solidFill>
              <a:srgbClr val="283F4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69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Miss Your Family Yet? Plan The Ultimate Family Reunion For Life After  Coronavirus.">
            <a:extLst>
              <a:ext uri="{FF2B5EF4-FFF2-40B4-BE49-F238E27FC236}">
                <a16:creationId xmlns:a16="http://schemas.microsoft.com/office/drawing/2014/main" id="{7F1AE82D-F4DA-1C99-7FCC-FA1357987A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311B8E4-023B-5B71-C61B-C6F8D205503A}"/>
              </a:ext>
            </a:extLst>
          </p:cNvPr>
          <p:cNvSpPr txBox="1"/>
          <p:nvPr/>
        </p:nvSpPr>
        <p:spPr>
          <a:xfrm>
            <a:off x="1726251" y="207084"/>
            <a:ext cx="7607829" cy="984885"/>
          </a:xfrm>
          <a:prstGeom prst="rect">
            <a:avLst/>
          </a:prstGeom>
          <a:noFill/>
        </p:spPr>
        <p:txBody>
          <a:bodyPr wrap="square" rtlCol="0">
            <a:spAutoFit/>
          </a:bodyPr>
          <a:lstStyle/>
          <a:p>
            <a:r>
              <a:rPr lang="en-US" dirty="0">
                <a:solidFill>
                  <a:srgbClr val="B1283C"/>
                </a:solidFill>
              </a:rPr>
              <a:t>Christian Behavior:</a:t>
            </a:r>
          </a:p>
          <a:p>
            <a:pPr algn="ctr"/>
            <a:r>
              <a:rPr lang="en-US" sz="4000" dirty="0">
                <a:solidFill>
                  <a:srgbClr val="283F40"/>
                </a:solidFill>
                <a:latin typeface="+mj-lt"/>
              </a:rPr>
              <a:t>Exhortations for Younger Men</a:t>
            </a:r>
          </a:p>
        </p:txBody>
      </p:sp>
    </p:spTree>
    <p:extLst>
      <p:ext uri="{BB962C8B-B14F-4D97-AF65-F5344CB8AC3E}">
        <p14:creationId xmlns:p14="http://schemas.microsoft.com/office/powerpoint/2010/main" val="3467316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CBD7-30DE-207F-8CA3-CA1C07941C3D}"/>
              </a:ext>
            </a:extLst>
          </p:cNvPr>
          <p:cNvSpPr>
            <a:spLocks noGrp="1"/>
          </p:cNvSpPr>
          <p:nvPr>
            <p:ph type="title"/>
          </p:nvPr>
        </p:nvSpPr>
        <p:spPr/>
        <p:txBody>
          <a:bodyPr/>
          <a:lstStyle/>
          <a:p>
            <a:r>
              <a:rPr lang="en-US" dirty="0"/>
              <a:t>2. Teaching</a:t>
            </a:r>
          </a:p>
        </p:txBody>
      </p:sp>
      <p:sp>
        <p:nvSpPr>
          <p:cNvPr id="3" name="Content Placeholder 2">
            <a:extLst>
              <a:ext uri="{FF2B5EF4-FFF2-40B4-BE49-F238E27FC236}">
                <a16:creationId xmlns:a16="http://schemas.microsoft.com/office/drawing/2014/main" id="{E221C1DE-EBC8-9297-4B2C-4681099665D8}"/>
              </a:ext>
            </a:extLst>
          </p:cNvPr>
          <p:cNvSpPr>
            <a:spLocks noGrp="1"/>
          </p:cNvSpPr>
          <p:nvPr>
            <p:ph idx="1"/>
          </p:nvPr>
        </p:nvSpPr>
        <p:spPr/>
        <p:txBody>
          <a:bodyPr/>
          <a:lstStyle/>
          <a:p>
            <a:r>
              <a:rPr lang="en-US" dirty="0"/>
              <a:t>The teaching that is in Paul’s mind is teaching the gospel, not elementary education, mechanics, computers, sciences, etc.</a:t>
            </a:r>
          </a:p>
          <a:p>
            <a:r>
              <a:rPr lang="en-US" dirty="0"/>
              <a:t>The exhortation to Titus is similar to what Paul wrote Timothy:</a:t>
            </a:r>
          </a:p>
          <a:p>
            <a:pPr lvl="1"/>
            <a:r>
              <a:rPr lang="en-US" dirty="0"/>
              <a:t>“Do not neglect the gift you have, which was given you by prophecy when the council of elders laid their hands on you. Practice these things, immerse yourself in them, so that all may see your progress. Keep a close watch on yourself and on the teaching. Persist in this, for by so doing you will save both yourself and your hearers” (1 Tim. 4:14-16).</a:t>
            </a:r>
          </a:p>
        </p:txBody>
      </p:sp>
    </p:spTree>
    <p:extLst>
      <p:ext uri="{BB962C8B-B14F-4D97-AF65-F5344CB8AC3E}">
        <p14:creationId xmlns:p14="http://schemas.microsoft.com/office/powerpoint/2010/main" val="159484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5490B-4309-381E-0C21-DAB80A96C0D5}"/>
              </a:ext>
            </a:extLst>
          </p:cNvPr>
          <p:cNvSpPr>
            <a:spLocks noGrp="1"/>
          </p:cNvSpPr>
          <p:nvPr>
            <p:ph type="title"/>
          </p:nvPr>
        </p:nvSpPr>
        <p:spPr/>
        <p:txBody>
          <a:bodyPr/>
          <a:lstStyle/>
          <a:p>
            <a:r>
              <a:rPr lang="en-US" dirty="0"/>
              <a:t>You Know Enough</a:t>
            </a:r>
          </a:p>
        </p:txBody>
      </p:sp>
      <p:sp>
        <p:nvSpPr>
          <p:cNvPr id="3" name="Content Placeholder 2">
            <a:extLst>
              <a:ext uri="{FF2B5EF4-FFF2-40B4-BE49-F238E27FC236}">
                <a16:creationId xmlns:a16="http://schemas.microsoft.com/office/drawing/2014/main" id="{0A584EB1-E77B-53DB-289E-244D0294E145}"/>
              </a:ext>
            </a:extLst>
          </p:cNvPr>
          <p:cNvSpPr>
            <a:spLocks noGrp="1"/>
          </p:cNvSpPr>
          <p:nvPr>
            <p:ph idx="1"/>
          </p:nvPr>
        </p:nvSpPr>
        <p:spPr/>
        <p:txBody>
          <a:bodyPr/>
          <a:lstStyle/>
          <a:p>
            <a:r>
              <a:rPr lang="en-US" dirty="0"/>
              <a:t>Most of us would be surprised to learn how much we know about the Scriptures in comparison to most Americans. </a:t>
            </a:r>
          </a:p>
          <a:p>
            <a:r>
              <a:rPr lang="en-US" dirty="0"/>
              <a:t>We need to use the information we have learned to teach others.</a:t>
            </a:r>
          </a:p>
          <a:p>
            <a:pPr lvl="1"/>
            <a:r>
              <a:rPr lang="en-US" dirty="0"/>
              <a:t>If you know enough to obey the gospel, you know enough to tell others how to obey the gospel.</a:t>
            </a:r>
          </a:p>
          <a:p>
            <a:pPr lvl="1"/>
            <a:r>
              <a:rPr lang="en-US" dirty="0"/>
              <a:t>Do like first century saints did: “Now those who were scattered went about preaching the word” (Acts 8:4).</a:t>
            </a:r>
          </a:p>
          <a:p>
            <a:r>
              <a:rPr lang="en-US" dirty="0"/>
              <a:t>Most people who change their religion do so in the years of 15-29. Most likely, you have more opportunities to evangelize during those years than you will ever have again!</a:t>
            </a:r>
          </a:p>
        </p:txBody>
      </p:sp>
    </p:spTree>
    <p:extLst>
      <p:ext uri="{BB962C8B-B14F-4D97-AF65-F5344CB8AC3E}">
        <p14:creationId xmlns:p14="http://schemas.microsoft.com/office/powerpoint/2010/main" val="31509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3ADE3-D127-2BC5-A699-B2950DE9AA55}"/>
              </a:ext>
            </a:extLst>
          </p:cNvPr>
          <p:cNvSpPr>
            <a:spLocks noGrp="1"/>
          </p:cNvSpPr>
          <p:nvPr>
            <p:ph type="title"/>
          </p:nvPr>
        </p:nvSpPr>
        <p:spPr/>
        <p:txBody>
          <a:bodyPr/>
          <a:lstStyle/>
          <a:p>
            <a:r>
              <a:rPr lang="en-US" dirty="0"/>
              <a:t>Three Instructions About Teaching</a:t>
            </a:r>
          </a:p>
        </p:txBody>
      </p:sp>
      <p:sp>
        <p:nvSpPr>
          <p:cNvPr id="3" name="Content Placeholder 2">
            <a:extLst>
              <a:ext uri="{FF2B5EF4-FFF2-40B4-BE49-F238E27FC236}">
                <a16:creationId xmlns:a16="http://schemas.microsoft.com/office/drawing/2014/main" id="{6B2D2301-9544-541F-1B17-C36EB19320B2}"/>
              </a:ext>
            </a:extLst>
          </p:cNvPr>
          <p:cNvSpPr>
            <a:spLocks noGrp="1"/>
          </p:cNvSpPr>
          <p:nvPr>
            <p:ph idx="1"/>
          </p:nvPr>
        </p:nvSpPr>
        <p:spPr/>
        <p:txBody>
          <a:bodyPr/>
          <a:lstStyle/>
          <a:p>
            <a:r>
              <a:rPr lang="en-US" dirty="0">
                <a:latin typeface="+mj-lt"/>
              </a:rPr>
              <a:t>“</a:t>
            </a:r>
            <a:r>
              <a:rPr lang="en-US" dirty="0">
                <a:solidFill>
                  <a:srgbClr val="FF0000"/>
                </a:solidFill>
                <a:latin typeface="+mj-lt"/>
              </a:rPr>
              <a:t>Show</a:t>
            </a:r>
            <a:r>
              <a:rPr lang="en-US" dirty="0">
                <a:latin typeface="+mj-lt"/>
              </a:rPr>
              <a:t> yourself in all respects to be a model of good works, and in your teaching </a:t>
            </a:r>
            <a:r>
              <a:rPr lang="en-US" dirty="0">
                <a:solidFill>
                  <a:srgbClr val="FF0000"/>
                </a:solidFill>
                <a:latin typeface="+mj-lt"/>
              </a:rPr>
              <a:t>show</a:t>
            </a:r>
            <a:r>
              <a:rPr lang="en-US" dirty="0">
                <a:latin typeface="+mj-lt"/>
              </a:rPr>
              <a:t> integrity, dignity, and sound speech that cannot be condemned, so that an opponent may be put to shame, having nothing evil to say about us” (2:7-8).</a:t>
            </a:r>
          </a:p>
          <a:p>
            <a:pPr lvl="1"/>
            <a:r>
              <a:rPr lang="en-US" dirty="0"/>
              <a:t>Note the grammatical construction: </a:t>
            </a:r>
            <a:r>
              <a:rPr lang="en-US" dirty="0">
                <a:solidFill>
                  <a:srgbClr val="283F40"/>
                </a:solidFill>
              </a:rPr>
              <a:t>(You) show in your teaching (1) integrity, (2) dignity, and (3) sound speech that cannot be condemned.</a:t>
            </a:r>
          </a:p>
          <a:p>
            <a:pPr lvl="2"/>
            <a:r>
              <a:rPr lang="en-US" dirty="0"/>
              <a:t>The prepositional phrase “in your teaching” modifies the verb “show.”</a:t>
            </a:r>
          </a:p>
          <a:p>
            <a:pPr lvl="2"/>
            <a:r>
              <a:rPr lang="en-US" dirty="0"/>
              <a:t>The direct objects are: integrity, dignity, and sound speech.</a:t>
            </a:r>
          </a:p>
          <a:p>
            <a:pPr lvl="2"/>
            <a:r>
              <a:rPr lang="en-US" dirty="0"/>
              <a:t>The Greek adjective </a:t>
            </a:r>
            <a:r>
              <a:rPr lang="en-US" i="1" dirty="0" err="1"/>
              <a:t>akatagn</a:t>
            </a:r>
            <a:r>
              <a:rPr lang="en-US" i="1" dirty="0" err="1">
                <a:latin typeface="Source Sans Pro Semibold" panose="020B0603030403020204" pitchFamily="34" charset="0"/>
              </a:rPr>
              <a:t>ōston</a:t>
            </a:r>
            <a:r>
              <a:rPr lang="en-US" i="1" dirty="0">
                <a:latin typeface="Source Sans Pro Semibold" panose="020B0603030403020204" pitchFamily="34" charset="0"/>
              </a:rPr>
              <a:t> </a:t>
            </a:r>
            <a:r>
              <a:rPr lang="en-US" dirty="0">
                <a:latin typeface="Source Sans Pro Semibold" panose="020B0603030403020204" pitchFamily="34" charset="0"/>
              </a:rPr>
              <a:t>means “pertaining to not being considered blameworthy, </a:t>
            </a:r>
            <a:r>
              <a:rPr lang="en-US" i="1" dirty="0">
                <a:latin typeface="Source Sans Pro Semibold" panose="020B0603030403020204" pitchFamily="34" charset="0"/>
              </a:rPr>
              <a:t>not condemned</a:t>
            </a:r>
            <a:r>
              <a:rPr lang="en-US" dirty="0">
                <a:latin typeface="Source Sans Pro Semibold" panose="020B0603030403020204" pitchFamily="34" charset="0"/>
              </a:rPr>
              <a:t>” and modifies “sound speech.”</a:t>
            </a:r>
            <a:endParaRPr lang="en-US" i="1" dirty="0"/>
          </a:p>
          <a:p>
            <a:endParaRPr lang="en-US" dirty="0"/>
          </a:p>
        </p:txBody>
      </p:sp>
    </p:spTree>
    <p:extLst>
      <p:ext uri="{BB962C8B-B14F-4D97-AF65-F5344CB8AC3E}">
        <p14:creationId xmlns:p14="http://schemas.microsoft.com/office/powerpoint/2010/main" val="231917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14F3-3344-0B6C-5DED-558A61077472}"/>
              </a:ext>
            </a:extLst>
          </p:cNvPr>
          <p:cNvSpPr>
            <a:spLocks noGrp="1"/>
          </p:cNvSpPr>
          <p:nvPr>
            <p:ph type="title"/>
          </p:nvPr>
        </p:nvSpPr>
        <p:spPr/>
        <p:txBody>
          <a:bodyPr/>
          <a:lstStyle/>
          <a:p>
            <a:r>
              <a:rPr lang="en-US" dirty="0"/>
              <a:t>3. Integrity in Teaching</a:t>
            </a:r>
          </a:p>
        </p:txBody>
      </p:sp>
      <p:sp>
        <p:nvSpPr>
          <p:cNvPr id="3" name="Content Placeholder 2">
            <a:extLst>
              <a:ext uri="{FF2B5EF4-FFF2-40B4-BE49-F238E27FC236}">
                <a16:creationId xmlns:a16="http://schemas.microsoft.com/office/drawing/2014/main" id="{D6FE7B08-43EC-EFE8-2F0A-8C27D32E3D1E}"/>
              </a:ext>
            </a:extLst>
          </p:cNvPr>
          <p:cNvSpPr>
            <a:spLocks noGrp="1"/>
          </p:cNvSpPr>
          <p:nvPr>
            <p:ph idx="1"/>
          </p:nvPr>
        </p:nvSpPr>
        <p:spPr/>
        <p:txBody>
          <a:bodyPr/>
          <a:lstStyle/>
          <a:p>
            <a:r>
              <a:rPr lang="en-US" dirty="0"/>
              <a:t>The KJV has “showing uncorruptness.”</a:t>
            </a:r>
          </a:p>
          <a:p>
            <a:r>
              <a:rPr lang="en-US" dirty="0"/>
              <a:t>The word is mostly translated “with integrity” (KJV: “showing uncorruptness”). </a:t>
            </a:r>
          </a:p>
          <a:p>
            <a:pPr lvl="1"/>
            <a:r>
              <a:rPr lang="en-US" dirty="0"/>
              <a:t>Donald Guthrie says that it “denotes ‘untaintedness’ in teaching as a direct contrast to the false teaching currently in vogue” (</a:t>
            </a:r>
            <a:r>
              <a:rPr lang="en-US" i="1" dirty="0"/>
              <a:t>Pastoral Epistles: An Introduction and Commentary</a:t>
            </a:r>
            <a:r>
              <a:rPr lang="en-US" dirty="0"/>
              <a:t>, Tyndale New Testament Commentaries, 216).</a:t>
            </a:r>
          </a:p>
        </p:txBody>
      </p:sp>
    </p:spTree>
    <p:extLst>
      <p:ext uri="{BB962C8B-B14F-4D97-AF65-F5344CB8AC3E}">
        <p14:creationId xmlns:p14="http://schemas.microsoft.com/office/powerpoint/2010/main" val="350622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13867-A9FF-FC2D-146F-D1FBD8ADCA7B}"/>
              </a:ext>
            </a:extLst>
          </p:cNvPr>
          <p:cNvSpPr>
            <a:spLocks noGrp="1"/>
          </p:cNvSpPr>
          <p:nvPr>
            <p:ph type="title"/>
          </p:nvPr>
        </p:nvSpPr>
        <p:spPr/>
        <p:txBody>
          <a:bodyPr/>
          <a:lstStyle/>
          <a:p>
            <a:r>
              <a:rPr lang="en-US" dirty="0"/>
              <a:t>21</a:t>
            </a:r>
            <a:r>
              <a:rPr lang="en-US" baseline="30000" dirty="0"/>
              <a:t>st</a:t>
            </a:r>
            <a:r>
              <a:rPr lang="en-US" dirty="0"/>
              <a:t> Century Doctrines That May Taint</a:t>
            </a:r>
          </a:p>
        </p:txBody>
      </p:sp>
      <p:sp>
        <p:nvSpPr>
          <p:cNvPr id="3" name="Content Placeholder 2">
            <a:extLst>
              <a:ext uri="{FF2B5EF4-FFF2-40B4-BE49-F238E27FC236}">
                <a16:creationId xmlns:a16="http://schemas.microsoft.com/office/drawing/2014/main" id="{01E7B4D0-4265-9891-F6E4-62FF2B3F530E}"/>
              </a:ext>
            </a:extLst>
          </p:cNvPr>
          <p:cNvSpPr>
            <a:spLocks noGrp="1"/>
          </p:cNvSpPr>
          <p:nvPr>
            <p:ph idx="1"/>
          </p:nvPr>
        </p:nvSpPr>
        <p:spPr/>
        <p:txBody>
          <a:bodyPr>
            <a:normAutofit fontScale="92500" lnSpcReduction="10000"/>
          </a:bodyPr>
          <a:lstStyle/>
          <a:p>
            <a:r>
              <a:rPr lang="en-US" dirty="0"/>
              <a:t>Calvinism</a:t>
            </a:r>
          </a:p>
          <a:p>
            <a:r>
              <a:rPr lang="en-US" dirty="0"/>
              <a:t>Modernism (denial of the inspiration of Scripture, deity of Christ, miraculous works of the Bible, etc.)</a:t>
            </a:r>
          </a:p>
          <a:p>
            <a:r>
              <a:rPr lang="en-US" dirty="0"/>
              <a:t>Feminism with its agenda</a:t>
            </a:r>
          </a:p>
          <a:p>
            <a:r>
              <a:rPr lang="en-US" dirty="0"/>
              <a:t>Relative ethics which shows itself in abortion, homosexuality, lying, etc.</a:t>
            </a:r>
          </a:p>
          <a:p>
            <a:r>
              <a:rPr lang="en-US" dirty="0"/>
              <a:t>Denominationalism with its using entertainment, sports, dinners, etc. to draw a crowd</a:t>
            </a:r>
          </a:p>
          <a:p>
            <a:r>
              <a:rPr lang="en-US" dirty="0"/>
              <a:t>The health and wealth gospel</a:t>
            </a:r>
          </a:p>
          <a:p>
            <a:r>
              <a:rPr lang="en-US" dirty="0"/>
              <a:t>The Joel Olson’s positive gospel that condemns nothing except gospel preaching.</a:t>
            </a:r>
          </a:p>
        </p:txBody>
      </p:sp>
    </p:spTree>
    <p:extLst>
      <p:ext uri="{BB962C8B-B14F-4D97-AF65-F5344CB8AC3E}">
        <p14:creationId xmlns:p14="http://schemas.microsoft.com/office/powerpoint/2010/main" val="809808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A5FDE-4B17-917A-E37A-C82EC4F3FC6A}"/>
              </a:ext>
            </a:extLst>
          </p:cNvPr>
          <p:cNvSpPr>
            <a:spLocks noGrp="1"/>
          </p:cNvSpPr>
          <p:nvPr>
            <p:ph type="title"/>
          </p:nvPr>
        </p:nvSpPr>
        <p:spPr/>
        <p:txBody>
          <a:bodyPr/>
          <a:lstStyle/>
          <a:p>
            <a:r>
              <a:rPr lang="en-US" dirty="0"/>
              <a:t>4. Dignity in Teaching</a:t>
            </a:r>
          </a:p>
        </p:txBody>
      </p:sp>
      <p:sp>
        <p:nvSpPr>
          <p:cNvPr id="3" name="Content Placeholder 2">
            <a:extLst>
              <a:ext uri="{FF2B5EF4-FFF2-40B4-BE49-F238E27FC236}">
                <a16:creationId xmlns:a16="http://schemas.microsoft.com/office/drawing/2014/main" id="{46978EC8-63B6-478A-9390-E26FB4829E04}"/>
              </a:ext>
            </a:extLst>
          </p:cNvPr>
          <p:cNvSpPr>
            <a:spLocks noGrp="1"/>
          </p:cNvSpPr>
          <p:nvPr>
            <p:ph idx="1"/>
          </p:nvPr>
        </p:nvSpPr>
        <p:spPr/>
        <p:txBody>
          <a:bodyPr/>
          <a:lstStyle/>
          <a:p>
            <a:r>
              <a:rPr lang="en-US" dirty="0"/>
              <a:t>The Greek word </a:t>
            </a:r>
            <a:r>
              <a:rPr lang="en-US" i="1" dirty="0" err="1"/>
              <a:t>semnotēs</a:t>
            </a:r>
            <a:r>
              <a:rPr lang="en-US" dirty="0"/>
              <a:t> is “a manner or mode of behavior that indicates one is above what is ordinary and therefore worthy of special respect . . . of a human being dignity, seriousness, probity, holiness=Lat. </a:t>
            </a:r>
            <a:r>
              <a:rPr lang="en-US" i="1" dirty="0"/>
              <a:t>gravitas</a:t>
            </a:r>
            <a:r>
              <a:rPr lang="en-US" dirty="0"/>
              <a:t>” (BDAG, 919).</a:t>
            </a:r>
          </a:p>
          <a:p>
            <a:r>
              <a:rPr lang="en-US" dirty="0"/>
              <a:t>If you expect people to take you seriously, you have to conduct yourself in a dignified manner. </a:t>
            </a:r>
          </a:p>
          <a:p>
            <a:pPr lvl="1"/>
            <a:r>
              <a:rPr lang="en-US" dirty="0"/>
              <a:t>This truth about teaching also applies in school, on the job (would you be considered qualified to be given a supervisory role?), and especially in teaching others the gospel.</a:t>
            </a:r>
          </a:p>
        </p:txBody>
      </p:sp>
    </p:spTree>
    <p:extLst>
      <p:ext uri="{BB962C8B-B14F-4D97-AF65-F5344CB8AC3E}">
        <p14:creationId xmlns:p14="http://schemas.microsoft.com/office/powerpoint/2010/main" val="23774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E010F-A259-056A-9CE7-E64EFADEFD31}"/>
              </a:ext>
            </a:extLst>
          </p:cNvPr>
          <p:cNvSpPr>
            <a:spLocks noGrp="1"/>
          </p:cNvSpPr>
          <p:nvPr>
            <p:ph type="title"/>
          </p:nvPr>
        </p:nvSpPr>
        <p:spPr/>
        <p:txBody>
          <a:bodyPr/>
          <a:lstStyle/>
          <a:p>
            <a:r>
              <a:rPr lang="en-US" dirty="0"/>
              <a:t>5. Sound Speech</a:t>
            </a:r>
          </a:p>
        </p:txBody>
      </p:sp>
      <p:sp>
        <p:nvSpPr>
          <p:cNvPr id="3" name="Content Placeholder 2">
            <a:extLst>
              <a:ext uri="{FF2B5EF4-FFF2-40B4-BE49-F238E27FC236}">
                <a16:creationId xmlns:a16="http://schemas.microsoft.com/office/drawing/2014/main" id="{E6BF9AC5-5F12-70B3-F75B-07B2C7C37ADF}"/>
              </a:ext>
            </a:extLst>
          </p:cNvPr>
          <p:cNvSpPr>
            <a:spLocks noGrp="1"/>
          </p:cNvSpPr>
          <p:nvPr>
            <p:ph idx="1"/>
          </p:nvPr>
        </p:nvSpPr>
        <p:spPr/>
        <p:txBody>
          <a:bodyPr/>
          <a:lstStyle/>
          <a:p>
            <a:r>
              <a:rPr lang="en-US" dirty="0"/>
              <a:t>Literally the phrase is “healthy speech.” Here the word </a:t>
            </a:r>
            <a:r>
              <a:rPr lang="en-US" i="1" dirty="0" err="1"/>
              <a:t>hugiēs</a:t>
            </a:r>
            <a:r>
              <a:rPr lang="en-US" dirty="0"/>
              <a:t> means “pertaining to being uncorrupted or correct. . . </a:t>
            </a:r>
            <a:r>
              <a:rPr lang="en-US" i="1" dirty="0"/>
              <a:t>Sound teaching or preaching</a:t>
            </a:r>
            <a:r>
              <a:rPr lang="en-US" dirty="0"/>
              <a:t>, Tit. 2:8” (BDAG, 1023).</a:t>
            </a:r>
          </a:p>
          <a:p>
            <a:pPr lvl="1"/>
            <a:r>
              <a:rPr lang="en-US" dirty="0"/>
              <a:t>Be sure that what you are teaching others agrees with what Scripture teaches.</a:t>
            </a:r>
          </a:p>
          <a:p>
            <a:r>
              <a:rPr lang="en-US" dirty="0"/>
              <a:t>The sense is that in what he teaches or preaches, he is to be unblameable, so that those who resist sound doctrine have no legitimate grounds to condemn your work.</a:t>
            </a:r>
          </a:p>
        </p:txBody>
      </p:sp>
    </p:spTree>
    <p:extLst>
      <p:ext uri="{BB962C8B-B14F-4D97-AF65-F5344CB8AC3E}">
        <p14:creationId xmlns:p14="http://schemas.microsoft.com/office/powerpoint/2010/main" val="205909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63ADC-F4F1-7A70-2F06-79994B90A735}"/>
              </a:ext>
            </a:extLst>
          </p:cNvPr>
          <p:cNvSpPr>
            <a:spLocks noGrp="1"/>
          </p:cNvSpPr>
          <p:nvPr>
            <p:ph type="title"/>
          </p:nvPr>
        </p:nvSpPr>
        <p:spPr>
          <a:ln>
            <a:solidFill>
              <a:srgbClr val="283F40"/>
            </a:solidFill>
          </a:ln>
        </p:spPr>
        <p:txBody>
          <a:bodyPr/>
          <a:lstStyle/>
          <a:p>
            <a:r>
              <a:rPr lang="en-US" dirty="0"/>
              <a:t>Conclusion</a:t>
            </a:r>
          </a:p>
        </p:txBody>
      </p:sp>
      <p:sp>
        <p:nvSpPr>
          <p:cNvPr id="3" name="Text Placeholder 2">
            <a:extLst>
              <a:ext uri="{FF2B5EF4-FFF2-40B4-BE49-F238E27FC236}">
                <a16:creationId xmlns:a16="http://schemas.microsoft.com/office/drawing/2014/main" id="{4A1773FC-26A1-4D3A-D5E8-6828BA2F4815}"/>
              </a:ext>
            </a:extLst>
          </p:cNvPr>
          <p:cNvSpPr>
            <a:spLocks noGrp="1"/>
          </p:cNvSpPr>
          <p:nvPr>
            <p:ph type="body" idx="1"/>
          </p:nvPr>
        </p:nvSpPr>
        <p:spPr>
          <a:solidFill>
            <a:srgbClr val="283F40"/>
          </a:solidFill>
          <a:ln>
            <a:solidFill>
              <a:srgbClr val="283F40"/>
            </a:solidFill>
          </a:ln>
        </p:spPr>
        <p:txBody>
          <a:bodyPr/>
          <a:lstStyle/>
          <a:p>
            <a:endParaRPr lang="en-US" dirty="0"/>
          </a:p>
        </p:txBody>
      </p:sp>
    </p:spTree>
    <p:extLst>
      <p:ext uri="{BB962C8B-B14F-4D97-AF65-F5344CB8AC3E}">
        <p14:creationId xmlns:p14="http://schemas.microsoft.com/office/powerpoint/2010/main" val="2427111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A6A3F-D6F4-49D5-9EB8-D80BE9B9D958}"/>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9DED792D-5409-2520-28B8-9B180AF6C00E}"/>
              </a:ext>
            </a:extLst>
          </p:cNvPr>
          <p:cNvSpPr>
            <a:spLocks noGrp="1"/>
          </p:cNvSpPr>
          <p:nvPr>
            <p:ph idx="1"/>
          </p:nvPr>
        </p:nvSpPr>
        <p:spPr/>
        <p:txBody>
          <a:bodyPr/>
          <a:lstStyle/>
          <a:p>
            <a:r>
              <a:rPr lang="en-US" dirty="0"/>
              <a:t>Be self-controlled</a:t>
            </a:r>
          </a:p>
          <a:p>
            <a:r>
              <a:rPr lang="en-US" dirty="0"/>
              <a:t>Show yourself a model of good works</a:t>
            </a:r>
          </a:p>
          <a:p>
            <a:r>
              <a:rPr lang="en-US" dirty="0"/>
              <a:t>Teach with integrity, dignity, and sound speech</a:t>
            </a:r>
          </a:p>
        </p:txBody>
      </p:sp>
    </p:spTree>
    <p:extLst>
      <p:ext uri="{BB962C8B-B14F-4D97-AF65-F5344CB8AC3E}">
        <p14:creationId xmlns:p14="http://schemas.microsoft.com/office/powerpoint/2010/main" val="3703823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E492E-E6D4-09D6-2B55-7C63DCB54247}"/>
              </a:ext>
            </a:extLst>
          </p:cNvPr>
          <p:cNvSpPr>
            <a:spLocks noGrp="1"/>
          </p:cNvSpPr>
          <p:nvPr>
            <p:ph type="title"/>
          </p:nvPr>
        </p:nvSpPr>
        <p:spPr/>
        <p:txBody>
          <a:bodyPr/>
          <a:lstStyle/>
          <a:p>
            <a:r>
              <a:rPr lang="en-US" dirty="0"/>
              <a:t>Titus 2:1-10</a:t>
            </a:r>
          </a:p>
        </p:txBody>
      </p:sp>
      <p:sp>
        <p:nvSpPr>
          <p:cNvPr id="3" name="Content Placeholder 2">
            <a:extLst>
              <a:ext uri="{FF2B5EF4-FFF2-40B4-BE49-F238E27FC236}">
                <a16:creationId xmlns:a16="http://schemas.microsoft.com/office/drawing/2014/main" id="{807128A5-C2A1-36F1-79A8-86EDE3ACC741}"/>
              </a:ext>
            </a:extLst>
          </p:cNvPr>
          <p:cNvSpPr>
            <a:spLocks noGrp="1"/>
          </p:cNvSpPr>
          <p:nvPr>
            <p:ph idx="1"/>
          </p:nvPr>
        </p:nvSpPr>
        <p:spPr/>
        <p:txBody>
          <a:bodyPr/>
          <a:lstStyle/>
          <a:p>
            <a:r>
              <a:rPr lang="en-US" dirty="0"/>
              <a:t>Paul gives Titus instructions for teaching various categories of believers. There are five groups addressed:</a:t>
            </a:r>
          </a:p>
          <a:p>
            <a:pPr lvl="1"/>
            <a:r>
              <a:rPr lang="en-US" dirty="0"/>
              <a:t>Older men</a:t>
            </a:r>
          </a:p>
          <a:p>
            <a:pPr lvl="1"/>
            <a:r>
              <a:rPr lang="en-US" dirty="0"/>
              <a:t>Older women</a:t>
            </a:r>
          </a:p>
          <a:p>
            <a:pPr lvl="1"/>
            <a:r>
              <a:rPr lang="en-US" dirty="0"/>
              <a:t>Younger women</a:t>
            </a:r>
          </a:p>
          <a:p>
            <a:pPr lvl="1"/>
            <a:r>
              <a:rPr lang="en-US" dirty="0"/>
              <a:t>Young men</a:t>
            </a:r>
          </a:p>
          <a:p>
            <a:pPr lvl="1"/>
            <a:r>
              <a:rPr lang="en-US" dirty="0"/>
              <a:t>Slaves</a:t>
            </a:r>
          </a:p>
          <a:p>
            <a:r>
              <a:rPr lang="en-US" dirty="0"/>
              <a:t>The categories of instruction in Titus 2:1-10 include all Christians, whatever their gender, age, or station in life might be.</a:t>
            </a:r>
          </a:p>
          <a:p>
            <a:endParaRPr lang="en-US" dirty="0"/>
          </a:p>
          <a:p>
            <a:endParaRPr lang="en-US" dirty="0"/>
          </a:p>
        </p:txBody>
      </p:sp>
    </p:spTree>
    <p:extLst>
      <p:ext uri="{BB962C8B-B14F-4D97-AF65-F5344CB8AC3E}">
        <p14:creationId xmlns:p14="http://schemas.microsoft.com/office/powerpoint/2010/main" val="275801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7E5EA-B44D-8DFE-CD88-8E48B322813D}"/>
              </a:ext>
            </a:extLst>
          </p:cNvPr>
          <p:cNvSpPr>
            <a:spLocks noGrp="1"/>
          </p:cNvSpPr>
          <p:nvPr>
            <p:ph type="title"/>
          </p:nvPr>
        </p:nvSpPr>
        <p:spPr/>
        <p:txBody>
          <a:bodyPr/>
          <a:lstStyle/>
          <a:p>
            <a:r>
              <a:rPr lang="en-US" dirty="0"/>
              <a:t>Titus 2:6-8</a:t>
            </a:r>
          </a:p>
        </p:txBody>
      </p:sp>
      <p:sp>
        <p:nvSpPr>
          <p:cNvPr id="3" name="Content Placeholder 2">
            <a:extLst>
              <a:ext uri="{FF2B5EF4-FFF2-40B4-BE49-F238E27FC236}">
                <a16:creationId xmlns:a16="http://schemas.microsoft.com/office/drawing/2014/main" id="{DFBA3543-0A29-F26C-6092-22BA0388A4EB}"/>
              </a:ext>
            </a:extLst>
          </p:cNvPr>
          <p:cNvSpPr>
            <a:spLocks noGrp="1"/>
          </p:cNvSpPr>
          <p:nvPr>
            <p:ph idx="1"/>
          </p:nvPr>
        </p:nvSpPr>
        <p:spPr/>
        <p:txBody>
          <a:bodyPr/>
          <a:lstStyle/>
          <a:p>
            <a:r>
              <a:rPr lang="en-US" dirty="0">
                <a:latin typeface="+mj-lt"/>
              </a:rPr>
              <a:t>“Likewise, urge the younger men to be self-controlled. Show yourself in all respects to be a model of good works, and in your teaching show integrity, dignity, and sound speech that cannot be condemned, so that an opponent may be put to shame, having nothing evil to say about us.”</a:t>
            </a:r>
          </a:p>
          <a:p>
            <a:pPr lvl="1"/>
            <a:r>
              <a:rPr lang="en-US" dirty="0">
                <a:latin typeface="+mj-lt"/>
              </a:rPr>
              <a:t>Urge </a:t>
            </a:r>
            <a:r>
              <a:rPr lang="en-US" dirty="0"/>
              <a:t>(</a:t>
            </a:r>
            <a:r>
              <a:rPr lang="en-US" i="1" dirty="0" err="1"/>
              <a:t>parakaleō</a:t>
            </a:r>
            <a:r>
              <a:rPr lang="en-US" dirty="0"/>
              <a:t>): “to urge strongly, appeal to, urge, exhort, encourage” (BDAG, 765). </a:t>
            </a:r>
          </a:p>
          <a:p>
            <a:pPr lvl="1"/>
            <a:r>
              <a:rPr lang="en-US" dirty="0"/>
              <a:t>The idea is for Titus to teach these character traits to all younger men.</a:t>
            </a:r>
          </a:p>
          <a:p>
            <a:endParaRPr lang="en-US" dirty="0"/>
          </a:p>
        </p:txBody>
      </p:sp>
    </p:spTree>
    <p:extLst>
      <p:ext uri="{BB962C8B-B14F-4D97-AF65-F5344CB8AC3E}">
        <p14:creationId xmlns:p14="http://schemas.microsoft.com/office/powerpoint/2010/main" val="3744783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777DD-7774-997E-2E6C-C8CEDC938640}"/>
              </a:ext>
            </a:extLst>
          </p:cNvPr>
          <p:cNvSpPr>
            <a:spLocks noGrp="1"/>
          </p:cNvSpPr>
          <p:nvPr>
            <p:ph type="title"/>
          </p:nvPr>
        </p:nvSpPr>
        <p:spPr/>
        <p:txBody>
          <a:bodyPr/>
          <a:lstStyle/>
          <a:p>
            <a:r>
              <a:rPr lang="en-US" dirty="0"/>
              <a:t>I. To Be Self-Controlled </a:t>
            </a:r>
            <a:br>
              <a:rPr lang="en-US" sz="2400" dirty="0"/>
            </a:br>
            <a:r>
              <a:rPr lang="en-US" sz="2400" dirty="0"/>
              <a:t>Titus 2:6</a:t>
            </a:r>
          </a:p>
        </p:txBody>
      </p:sp>
      <p:pic>
        <p:nvPicPr>
          <p:cNvPr id="1026" name="Picture 2" descr="Self-control: A vital behavior for leaders everywhere | Lead Read Today |  Lead Read Today">
            <a:extLst>
              <a:ext uri="{FF2B5EF4-FFF2-40B4-BE49-F238E27FC236}">
                <a16:creationId xmlns:a16="http://schemas.microsoft.com/office/drawing/2014/main" id="{66F8F2A2-757E-63E2-5849-6D67746FAB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053" y="1972710"/>
            <a:ext cx="9335894" cy="46679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186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87A6E-7814-5EB2-70BF-605C538B7F1D}"/>
              </a:ext>
            </a:extLst>
          </p:cNvPr>
          <p:cNvSpPr>
            <a:spLocks noGrp="1"/>
          </p:cNvSpPr>
          <p:nvPr>
            <p:ph type="title"/>
          </p:nvPr>
        </p:nvSpPr>
        <p:spPr/>
        <p:txBody>
          <a:bodyPr/>
          <a:lstStyle/>
          <a:p>
            <a:r>
              <a:rPr lang="en-US" dirty="0"/>
              <a:t>Defining Self-Control</a:t>
            </a:r>
          </a:p>
        </p:txBody>
      </p:sp>
      <p:sp>
        <p:nvSpPr>
          <p:cNvPr id="3" name="Content Placeholder 2">
            <a:extLst>
              <a:ext uri="{FF2B5EF4-FFF2-40B4-BE49-F238E27FC236}">
                <a16:creationId xmlns:a16="http://schemas.microsoft.com/office/drawing/2014/main" id="{8CC968F7-8848-374A-16F6-D81E0525A598}"/>
              </a:ext>
            </a:extLst>
          </p:cNvPr>
          <p:cNvSpPr>
            <a:spLocks noGrp="1"/>
          </p:cNvSpPr>
          <p:nvPr>
            <p:ph idx="1"/>
          </p:nvPr>
        </p:nvSpPr>
        <p:spPr/>
        <p:txBody>
          <a:bodyPr/>
          <a:lstStyle/>
          <a:p>
            <a:r>
              <a:rPr lang="en-US" dirty="0"/>
              <a:t>The Greek word </a:t>
            </a:r>
            <a:r>
              <a:rPr lang="en-US" i="1" dirty="0" err="1"/>
              <a:t>sōphroneō</a:t>
            </a:r>
            <a:r>
              <a:rPr lang="en-US" dirty="0"/>
              <a:t> appears in five other places  in the New Testament (Mark 5:15; Luke 8:35; Rom. 12:3; 2 Cor. 5:13; 1 Pet. 4:7). </a:t>
            </a:r>
          </a:p>
          <a:p>
            <a:r>
              <a:rPr lang="en-US" dirty="0"/>
              <a:t>Its root meanings are . . .</a:t>
            </a:r>
          </a:p>
          <a:p>
            <a:pPr lvl="1"/>
            <a:r>
              <a:rPr lang="en-US" dirty="0"/>
              <a:t>“to be able to think in a sound or sane manner, be of sound mind” </a:t>
            </a:r>
          </a:p>
          <a:p>
            <a:pPr lvl="1"/>
            <a:r>
              <a:rPr lang="en-US" dirty="0"/>
              <a:t>“to be prudent, with focus on self-control, be reasonable, sensible, serious, keep one’s head” (BDAG, 986). </a:t>
            </a:r>
          </a:p>
        </p:txBody>
      </p:sp>
    </p:spTree>
    <p:extLst>
      <p:ext uri="{BB962C8B-B14F-4D97-AF65-F5344CB8AC3E}">
        <p14:creationId xmlns:p14="http://schemas.microsoft.com/office/powerpoint/2010/main" val="4055092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DAB44-99E8-FF38-D4D3-7D550E6F5A07}"/>
              </a:ext>
            </a:extLst>
          </p:cNvPr>
          <p:cNvSpPr>
            <a:spLocks noGrp="1"/>
          </p:cNvSpPr>
          <p:nvPr>
            <p:ph type="title"/>
          </p:nvPr>
        </p:nvSpPr>
        <p:spPr/>
        <p:txBody>
          <a:bodyPr/>
          <a:lstStyle/>
          <a:p>
            <a:r>
              <a:rPr lang="en-US" dirty="0"/>
              <a:t>Uses of the Word</a:t>
            </a:r>
          </a:p>
        </p:txBody>
      </p:sp>
      <p:sp>
        <p:nvSpPr>
          <p:cNvPr id="3" name="Content Placeholder 2">
            <a:extLst>
              <a:ext uri="{FF2B5EF4-FFF2-40B4-BE49-F238E27FC236}">
                <a16:creationId xmlns:a16="http://schemas.microsoft.com/office/drawing/2014/main" id="{F5D31A46-24D9-021B-F65D-2153962252A0}"/>
              </a:ext>
            </a:extLst>
          </p:cNvPr>
          <p:cNvSpPr>
            <a:spLocks noGrp="1"/>
          </p:cNvSpPr>
          <p:nvPr>
            <p:ph idx="1"/>
          </p:nvPr>
        </p:nvSpPr>
        <p:spPr/>
        <p:txBody>
          <a:bodyPr>
            <a:normAutofit fontScale="85000" lnSpcReduction="10000"/>
          </a:bodyPr>
          <a:lstStyle/>
          <a:p>
            <a:r>
              <a:rPr lang="en-US" dirty="0"/>
              <a:t>In Mark 5:15 and Luke 8:35 the word is used to describe the demon-possessed man who had been healed: “And they came to Jesus and saw the demon-possessed man, the one who had had the legion, sitting there, clothed and </a:t>
            </a:r>
            <a:r>
              <a:rPr lang="en-US" dirty="0">
                <a:solidFill>
                  <a:srgbClr val="283F40"/>
                </a:solidFill>
                <a:latin typeface="+mj-lt"/>
              </a:rPr>
              <a:t>in his right mind</a:t>
            </a:r>
            <a:r>
              <a:rPr lang="en-US" dirty="0"/>
              <a:t>, and they were afraid” (Mark 5:15; and parallel in Luke 8:35).</a:t>
            </a:r>
          </a:p>
          <a:p>
            <a:r>
              <a:rPr lang="en-US" dirty="0"/>
              <a:t>Romans 12:3 warns that Christians should “not to think of himself more highly than he ought to think, but to think with </a:t>
            </a:r>
            <a:r>
              <a:rPr lang="en-US" dirty="0">
                <a:solidFill>
                  <a:srgbClr val="283F40"/>
                </a:solidFill>
                <a:latin typeface="+mj-lt"/>
              </a:rPr>
              <a:t>sober judgment</a:t>
            </a:r>
            <a:r>
              <a:rPr lang="en-US" dirty="0"/>
              <a:t>.”</a:t>
            </a:r>
          </a:p>
          <a:p>
            <a:r>
              <a:rPr lang="en-US" dirty="0"/>
              <a:t>In 2 Corinthians 5:13 it is used of being in one’s right mind: “For if we are beside ourselves, it is for God; if we are </a:t>
            </a:r>
            <a:r>
              <a:rPr lang="en-US" dirty="0">
                <a:solidFill>
                  <a:srgbClr val="283F40"/>
                </a:solidFill>
                <a:latin typeface="+mj-lt"/>
              </a:rPr>
              <a:t>in our right mind</a:t>
            </a:r>
            <a:r>
              <a:rPr lang="en-US" dirty="0"/>
              <a:t>, it is for you.”</a:t>
            </a:r>
          </a:p>
          <a:p>
            <a:r>
              <a:rPr lang="en-US" dirty="0"/>
              <a:t>Peter exhorts, “The end of all things is at hand; therefore </a:t>
            </a:r>
            <a:r>
              <a:rPr lang="en-US" dirty="0">
                <a:solidFill>
                  <a:srgbClr val="283F40"/>
                </a:solidFill>
                <a:latin typeface="+mj-lt"/>
              </a:rPr>
              <a:t>be self-controlled </a:t>
            </a:r>
            <a:r>
              <a:rPr lang="en-US" dirty="0"/>
              <a:t>and sober-minded for the sake of your prayers ” (1 Pet. 4:7).</a:t>
            </a:r>
          </a:p>
          <a:p>
            <a:r>
              <a:rPr lang="en-US" dirty="0"/>
              <a:t>The same word root was used in v. 2 for older men, in v. 5 of younger women, and here of young men.</a:t>
            </a:r>
          </a:p>
        </p:txBody>
      </p:sp>
    </p:spTree>
    <p:extLst>
      <p:ext uri="{BB962C8B-B14F-4D97-AF65-F5344CB8AC3E}">
        <p14:creationId xmlns:p14="http://schemas.microsoft.com/office/powerpoint/2010/main" val="366672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05EE5-2A5E-DD85-6E9B-C525E459D3DC}"/>
              </a:ext>
            </a:extLst>
          </p:cNvPr>
          <p:cNvSpPr>
            <a:spLocks noGrp="1"/>
          </p:cNvSpPr>
          <p:nvPr>
            <p:ph type="title"/>
          </p:nvPr>
        </p:nvSpPr>
        <p:spPr/>
        <p:txBody>
          <a:bodyPr/>
          <a:lstStyle/>
          <a:p>
            <a:r>
              <a:rPr lang="en-US" dirty="0"/>
              <a:t>1. Control Your Sexual Passions</a:t>
            </a:r>
          </a:p>
        </p:txBody>
      </p:sp>
      <p:sp>
        <p:nvSpPr>
          <p:cNvPr id="3" name="Content Placeholder 2">
            <a:extLst>
              <a:ext uri="{FF2B5EF4-FFF2-40B4-BE49-F238E27FC236}">
                <a16:creationId xmlns:a16="http://schemas.microsoft.com/office/drawing/2014/main" id="{DFCF6C76-FC5D-5C2C-BD75-A687A8CA60D6}"/>
              </a:ext>
            </a:extLst>
          </p:cNvPr>
          <p:cNvSpPr>
            <a:spLocks noGrp="1"/>
          </p:cNvSpPr>
          <p:nvPr>
            <p:ph idx="1"/>
          </p:nvPr>
        </p:nvSpPr>
        <p:spPr>
          <a:xfrm>
            <a:off x="828963" y="2617024"/>
            <a:ext cx="7178964" cy="3338733"/>
          </a:xfrm>
        </p:spPr>
        <p:txBody>
          <a:bodyPr/>
          <a:lstStyle/>
          <a:p>
            <a:r>
              <a:rPr lang="en-US" dirty="0"/>
              <a:t>Avoid pornography.</a:t>
            </a:r>
          </a:p>
          <a:p>
            <a:r>
              <a:rPr lang="en-US" dirty="0"/>
              <a:t>Control your conduct on your dates. </a:t>
            </a:r>
          </a:p>
          <a:p>
            <a:pPr lvl="1"/>
            <a:r>
              <a:rPr lang="en-US" dirty="0"/>
              <a:t>Passionate kissing and caressing someone of the opposite sex starts your engine and races it up to 100 mph. You can’t hit the breaks and stop on a dime!</a:t>
            </a:r>
          </a:p>
          <a:p>
            <a:r>
              <a:rPr lang="en-US" dirty="0"/>
              <a:t>Abstain from fornication.</a:t>
            </a:r>
          </a:p>
          <a:p>
            <a:pPr lvl="1"/>
            <a:r>
              <a:rPr lang="en-US" dirty="0"/>
              <a:t>For young married men, abstain from adultery.</a:t>
            </a:r>
          </a:p>
        </p:txBody>
      </p:sp>
      <p:pic>
        <p:nvPicPr>
          <p:cNvPr id="2050" name="Picture 2" descr="person in black long sleeve shirt holding white ceramic mug">
            <a:extLst>
              <a:ext uri="{FF2B5EF4-FFF2-40B4-BE49-F238E27FC236}">
                <a16:creationId xmlns:a16="http://schemas.microsoft.com/office/drawing/2014/main" id="{D4FB53FA-173E-53F0-24F3-33577EA305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2655" y="1915533"/>
            <a:ext cx="3161145" cy="4741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81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FB912-392F-B965-8C80-65497F8DB499}"/>
              </a:ext>
            </a:extLst>
          </p:cNvPr>
          <p:cNvSpPr>
            <a:spLocks noGrp="1"/>
          </p:cNvSpPr>
          <p:nvPr>
            <p:ph type="title"/>
          </p:nvPr>
        </p:nvSpPr>
        <p:spPr/>
        <p:txBody>
          <a:bodyPr/>
          <a:lstStyle/>
          <a:p>
            <a:r>
              <a:rPr lang="en-US" dirty="0"/>
              <a:t>2. Control Your Tongue</a:t>
            </a:r>
          </a:p>
        </p:txBody>
      </p:sp>
      <p:sp>
        <p:nvSpPr>
          <p:cNvPr id="3" name="Content Placeholder 2">
            <a:extLst>
              <a:ext uri="{FF2B5EF4-FFF2-40B4-BE49-F238E27FC236}">
                <a16:creationId xmlns:a16="http://schemas.microsoft.com/office/drawing/2014/main" id="{B13B5068-2D5E-91B9-DCCF-1F8AAF96374C}"/>
              </a:ext>
            </a:extLst>
          </p:cNvPr>
          <p:cNvSpPr>
            <a:spLocks noGrp="1"/>
          </p:cNvSpPr>
          <p:nvPr>
            <p:ph idx="1"/>
          </p:nvPr>
        </p:nvSpPr>
        <p:spPr>
          <a:xfrm>
            <a:off x="838200" y="2541443"/>
            <a:ext cx="6994236" cy="3319030"/>
          </a:xfrm>
        </p:spPr>
        <p:txBody>
          <a:bodyPr/>
          <a:lstStyle/>
          <a:p>
            <a:r>
              <a:rPr lang="en-US" dirty="0">
                <a:latin typeface="+mj-lt"/>
              </a:rPr>
              <a:t>“Let no corrupting talk come out of your mouths, but only such as is good for building up, as fits the occasion, that it may give grace to those who hear” (Eph 4:29). </a:t>
            </a:r>
          </a:p>
          <a:p>
            <a:pPr lvl="1"/>
            <a:r>
              <a:rPr lang="en-US" dirty="0"/>
              <a:t>Lying.</a:t>
            </a:r>
          </a:p>
          <a:p>
            <a:pPr lvl="1"/>
            <a:r>
              <a:rPr lang="en-US" dirty="0"/>
              <a:t>Vulgar speech.</a:t>
            </a:r>
          </a:p>
          <a:p>
            <a:pPr lvl="1"/>
            <a:r>
              <a:rPr lang="en-US" dirty="0"/>
              <a:t>Dirty jokes.</a:t>
            </a:r>
          </a:p>
        </p:txBody>
      </p:sp>
      <p:pic>
        <p:nvPicPr>
          <p:cNvPr id="4098" name="Picture 2" descr="brown short coated small dog wearing blue and white polka dot shirt">
            <a:extLst>
              <a:ext uri="{FF2B5EF4-FFF2-40B4-BE49-F238E27FC236}">
                <a16:creationId xmlns:a16="http://schemas.microsoft.com/office/drawing/2014/main" id="{74182237-ADE1-CD35-91EC-BB6482828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0091" y="1825625"/>
            <a:ext cx="3173709" cy="4750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98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ource Sans Pro Black"/>
        <a:ea typeface=""/>
        <a:cs typeface=""/>
      </a:majorFont>
      <a:minorFont>
        <a:latin typeface="Source Sans Pro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 Sermon Template.potx" id="{9F8BB918-1107-48D3-96E4-77FA465A84F5}" vid="{0921F662-AD09-437E-A944-0B87D886F094}"/>
    </a:ext>
  </a:extLst>
</a:theme>
</file>

<file path=docProps/app.xml><?xml version="1.0" encoding="utf-8"?>
<Properties xmlns="http://schemas.openxmlformats.org/officeDocument/2006/extended-properties" xmlns:vt="http://schemas.openxmlformats.org/officeDocument/2006/docPropsVTypes">
  <Template/>
  <TotalTime>3150</TotalTime>
  <Words>2205</Words>
  <Application>Microsoft Office PowerPoint</Application>
  <PresentationFormat>Widescreen</PresentationFormat>
  <Paragraphs>123</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Arial Rounded MT Bold</vt:lpstr>
      <vt:lpstr>Source Sans Pro Black</vt:lpstr>
      <vt:lpstr>Source Sans Pro Semibold</vt:lpstr>
      <vt:lpstr>Office Theme</vt:lpstr>
      <vt:lpstr>PowerPoint Presentation</vt:lpstr>
      <vt:lpstr>PowerPoint Presentation</vt:lpstr>
      <vt:lpstr>Titus 2:1-10</vt:lpstr>
      <vt:lpstr>Titus 2:6-8</vt:lpstr>
      <vt:lpstr>I. To Be Self-Controlled  Titus 2:6</vt:lpstr>
      <vt:lpstr>Defining Self-Control</vt:lpstr>
      <vt:lpstr>Uses of the Word</vt:lpstr>
      <vt:lpstr>1. Control Your Sexual Passions</vt:lpstr>
      <vt:lpstr>2. Control Your Tongue</vt:lpstr>
      <vt:lpstr>3. Control Your Anger</vt:lpstr>
      <vt:lpstr>PowerPoint Presentation</vt:lpstr>
      <vt:lpstr>1. Train Yourself to Earn a Living</vt:lpstr>
      <vt:lpstr>2. Learn to Be Dependable</vt:lpstr>
      <vt:lpstr>Do Things in Their Proper Order</vt:lpstr>
      <vt:lpstr>PowerPoint Presentation</vt:lpstr>
      <vt:lpstr>A Role Model</vt:lpstr>
      <vt:lpstr>1. In Good Works</vt:lpstr>
      <vt:lpstr>Christians Serve</vt:lpstr>
      <vt:lpstr>Teaching</vt:lpstr>
      <vt:lpstr>2. Teaching</vt:lpstr>
      <vt:lpstr>You Know Enough</vt:lpstr>
      <vt:lpstr>Three Instructions About Teaching</vt:lpstr>
      <vt:lpstr>3. Integrity in Teaching</vt:lpstr>
      <vt:lpstr>21st Century Doctrines That May Taint</vt:lpstr>
      <vt:lpstr>4. Dignity in Teaching</vt:lpstr>
      <vt:lpstr>5. Sound Speech</vt:lpstr>
      <vt:lpstr>Conclusion</vt:lpstr>
      <vt:lpstr>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70</cp:revision>
  <dcterms:created xsi:type="dcterms:W3CDTF">2022-05-27T13:44:17Z</dcterms:created>
  <dcterms:modified xsi:type="dcterms:W3CDTF">2023-01-22T20:14:40Z</dcterms:modified>
</cp:coreProperties>
</file>