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7" r:id="rId8"/>
    <p:sldId id="266" r:id="rId9"/>
    <p:sldId id="268" r:id="rId10"/>
    <p:sldId id="269" r:id="rId11"/>
    <p:sldId id="270" r:id="rId12"/>
    <p:sldId id="271" r:id="rId13"/>
    <p:sldId id="272" r:id="rId14"/>
    <p:sldId id="273" r:id="rId15"/>
    <p:sldId id="274" r:id="rId16"/>
    <p:sldId id="276" r:id="rId17"/>
    <p:sldId id="279" r:id="rId18"/>
    <p:sldId id="275"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09" r:id="rId50"/>
    <p:sldId id="310" r:id="rId51"/>
    <p:sldId id="311" r:id="rId52"/>
    <p:sldId id="312" r:id="rId53"/>
    <p:sldId id="307" r:id="rId54"/>
    <p:sldId id="313" r:id="rId55"/>
    <p:sldId id="322" r:id="rId56"/>
    <p:sldId id="315" r:id="rId57"/>
    <p:sldId id="316" r:id="rId58"/>
    <p:sldId id="317" r:id="rId59"/>
    <p:sldId id="318" r:id="rId60"/>
    <p:sldId id="319" r:id="rId61"/>
    <p:sldId id="320" r:id="rId62"/>
    <p:sldId id="321" r:id="rId6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1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3/1/2023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3/1/2023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62CC-7C42-3419-0B66-16F97769849A}"/>
              </a:ext>
            </a:extLst>
          </p:cNvPr>
          <p:cNvSpPr>
            <a:spLocks noGrp="1"/>
          </p:cNvSpPr>
          <p:nvPr>
            <p:ph type="title"/>
          </p:nvPr>
        </p:nvSpPr>
        <p:spPr/>
        <p:txBody>
          <a:bodyPr/>
          <a:lstStyle/>
          <a:p>
            <a:r>
              <a:rPr lang="en-US" dirty="0"/>
              <a:t>Human Traditions</a:t>
            </a:r>
          </a:p>
        </p:txBody>
      </p:sp>
      <p:sp>
        <p:nvSpPr>
          <p:cNvPr id="3" name="Content Placeholder 2">
            <a:extLst>
              <a:ext uri="{FF2B5EF4-FFF2-40B4-BE49-F238E27FC236}">
                <a16:creationId xmlns:a16="http://schemas.microsoft.com/office/drawing/2014/main" id="{56E677F8-FAE3-41A7-D7E3-458843C7A3DF}"/>
              </a:ext>
            </a:extLst>
          </p:cNvPr>
          <p:cNvSpPr>
            <a:spLocks noGrp="1"/>
          </p:cNvSpPr>
          <p:nvPr>
            <p:ph idx="1"/>
          </p:nvPr>
        </p:nvSpPr>
        <p:spPr/>
        <p:txBody>
          <a:bodyPr/>
          <a:lstStyle/>
          <a:p>
            <a:r>
              <a:rPr lang="en-US" dirty="0"/>
              <a:t>Note how honored traditions still violate the commandment of God:</a:t>
            </a:r>
          </a:p>
          <a:p>
            <a:pPr lvl="1"/>
            <a:r>
              <a:rPr lang="en-US" dirty="0"/>
              <a:t>The action of baptism: those who defend sprinkling or pouring for baptism, immerse very few people</a:t>
            </a:r>
          </a:p>
          <a:p>
            <a:pPr lvl="1"/>
            <a:r>
              <a:rPr lang="en-US" dirty="0"/>
              <a:t>The weekly observance of the Lord’s supper vs. monthly, quarterly, yearly</a:t>
            </a:r>
          </a:p>
          <a:p>
            <a:pPr lvl="1"/>
            <a:r>
              <a:rPr lang="en-US" dirty="0"/>
              <a:t>The feminist traditions: the right to choose vs. the right to life</a:t>
            </a:r>
          </a:p>
          <a:p>
            <a:pPr lvl="1"/>
            <a:r>
              <a:rPr lang="en-US" dirty="0"/>
              <a:t>The homosexual traditions about sexuality displace the commandments of God about homosexual conduct</a:t>
            </a:r>
          </a:p>
          <a:p>
            <a:endParaRPr lang="en-US" dirty="0"/>
          </a:p>
        </p:txBody>
      </p:sp>
    </p:spTree>
    <p:extLst>
      <p:ext uri="{BB962C8B-B14F-4D97-AF65-F5344CB8AC3E}">
        <p14:creationId xmlns:p14="http://schemas.microsoft.com/office/powerpoint/2010/main" val="27827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C39D-BC6F-769D-E9C8-CC5CE68EABD2}"/>
              </a:ext>
            </a:extLst>
          </p:cNvPr>
          <p:cNvSpPr>
            <a:spLocks noGrp="1"/>
          </p:cNvSpPr>
          <p:nvPr>
            <p:ph type="title"/>
          </p:nvPr>
        </p:nvSpPr>
        <p:spPr/>
        <p:txBody>
          <a:bodyPr/>
          <a:lstStyle/>
          <a:p>
            <a:r>
              <a:rPr lang="en-US" dirty="0"/>
              <a:t>Matthew 15:4</a:t>
            </a:r>
          </a:p>
        </p:txBody>
      </p:sp>
      <p:sp>
        <p:nvSpPr>
          <p:cNvPr id="3" name="Content Placeholder 2">
            <a:extLst>
              <a:ext uri="{FF2B5EF4-FFF2-40B4-BE49-F238E27FC236}">
                <a16:creationId xmlns:a16="http://schemas.microsoft.com/office/drawing/2014/main" id="{ABFF77A9-8CF4-F571-7A3D-86DAB2BD51D7}"/>
              </a:ext>
            </a:extLst>
          </p:cNvPr>
          <p:cNvSpPr>
            <a:spLocks noGrp="1"/>
          </p:cNvSpPr>
          <p:nvPr>
            <p:ph idx="1"/>
          </p:nvPr>
        </p:nvSpPr>
        <p:spPr/>
        <p:txBody>
          <a:bodyPr/>
          <a:lstStyle/>
          <a:p>
            <a:r>
              <a:rPr lang="en-US" dirty="0">
                <a:latin typeface="Source Sans Pro Black" panose="020B0803030403020204" pitchFamily="34" charset="0"/>
              </a:rPr>
              <a:t>“For God commanded, ‘Honor your father and your mother,’ and, ‘Whoever reviles father or mother must surely die.’”</a:t>
            </a:r>
          </a:p>
          <a:p>
            <a:pPr lvl="1"/>
            <a:r>
              <a:rPr lang="en-US" dirty="0"/>
              <a:t>Jesus quoted two passages spoken by God:</a:t>
            </a:r>
          </a:p>
          <a:p>
            <a:pPr lvl="2"/>
            <a:r>
              <a:rPr lang="en-US" dirty="0"/>
              <a:t>“Honor your father and your mother, that your days may be long in the land that the LORD your God is giving you” (Exod. 20:12).</a:t>
            </a:r>
          </a:p>
          <a:p>
            <a:pPr lvl="3"/>
            <a:r>
              <a:rPr lang="en-US" dirty="0"/>
              <a:t>“Honor” includes the child’s financial responsibility to provide for his parents in their old age.</a:t>
            </a:r>
          </a:p>
          <a:p>
            <a:pPr lvl="2"/>
            <a:r>
              <a:rPr lang="en-US" dirty="0"/>
              <a:t>“Whoever curses his father or his mother shall be put to death” (Exod. 21:17).</a:t>
            </a:r>
          </a:p>
          <a:p>
            <a:pPr lvl="2"/>
            <a:endParaRPr lang="en-US" dirty="0"/>
          </a:p>
          <a:p>
            <a:pPr lvl="2"/>
            <a:endParaRPr lang="en-US" dirty="0"/>
          </a:p>
          <a:p>
            <a:endParaRPr lang="en-US" dirty="0"/>
          </a:p>
        </p:txBody>
      </p:sp>
    </p:spTree>
    <p:extLst>
      <p:ext uri="{BB962C8B-B14F-4D97-AF65-F5344CB8AC3E}">
        <p14:creationId xmlns:p14="http://schemas.microsoft.com/office/powerpoint/2010/main" val="9474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2304F-DE38-285E-8AB0-F4750AEC75EB}"/>
              </a:ext>
            </a:extLst>
          </p:cNvPr>
          <p:cNvSpPr>
            <a:spLocks noGrp="1"/>
          </p:cNvSpPr>
          <p:nvPr>
            <p:ph type="title"/>
          </p:nvPr>
        </p:nvSpPr>
        <p:spPr/>
        <p:txBody>
          <a:bodyPr/>
          <a:lstStyle/>
          <a:p>
            <a:r>
              <a:rPr lang="en-US" dirty="0"/>
              <a:t>Matthew 15:5</a:t>
            </a:r>
          </a:p>
        </p:txBody>
      </p:sp>
      <p:sp>
        <p:nvSpPr>
          <p:cNvPr id="3" name="Content Placeholder 2">
            <a:extLst>
              <a:ext uri="{FF2B5EF4-FFF2-40B4-BE49-F238E27FC236}">
                <a16:creationId xmlns:a16="http://schemas.microsoft.com/office/drawing/2014/main" id="{E835FD21-205E-3B99-BA9B-534F75F55FA2}"/>
              </a:ext>
            </a:extLst>
          </p:cNvPr>
          <p:cNvSpPr>
            <a:spLocks noGrp="1"/>
          </p:cNvSpPr>
          <p:nvPr>
            <p:ph idx="1"/>
          </p:nvPr>
        </p:nvSpPr>
        <p:spPr/>
        <p:txBody>
          <a:bodyPr/>
          <a:lstStyle/>
          <a:p>
            <a:r>
              <a:rPr lang="en-US" dirty="0">
                <a:latin typeface="Source Sans Pro Black" panose="020B0803030403020204" pitchFamily="34" charset="0"/>
              </a:rPr>
              <a:t>“But you say, ‘If anyone tells his father or his mother, “What you would have gained from me is given to God. . . .”’”</a:t>
            </a:r>
          </a:p>
          <a:p>
            <a:pPr lvl="1"/>
            <a:r>
              <a:rPr lang="en-US" dirty="0"/>
              <a:t>Note the contrast: God commanded/but you say</a:t>
            </a:r>
          </a:p>
          <a:p>
            <a:pPr lvl="1"/>
            <a:r>
              <a:rPr lang="en-US" dirty="0">
                <a:latin typeface="Source Sans Pro Black" panose="020B0803030403020204" pitchFamily="34" charset="0"/>
              </a:rPr>
              <a:t>Craig Blomberg: </a:t>
            </a:r>
            <a:r>
              <a:rPr lang="en-US" dirty="0"/>
              <a:t>“The Corban practice in view was that of pledging money or other material resources to the temple to be paid upon one’s death. These funds could therefore not be transferred to anyone else but could still be used for one’s own benefit while one was still alive (v. 5)” (</a:t>
            </a:r>
            <a:r>
              <a:rPr lang="en-US" i="1" dirty="0"/>
              <a:t>Matthew</a:t>
            </a:r>
            <a:r>
              <a:rPr lang="en-US" dirty="0"/>
              <a:t>, The New American Commentary, 238).</a:t>
            </a:r>
          </a:p>
          <a:p>
            <a:endParaRPr lang="en-US" dirty="0"/>
          </a:p>
        </p:txBody>
      </p:sp>
    </p:spTree>
    <p:extLst>
      <p:ext uri="{BB962C8B-B14F-4D97-AF65-F5344CB8AC3E}">
        <p14:creationId xmlns:p14="http://schemas.microsoft.com/office/powerpoint/2010/main" val="28706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BC2D-B654-8158-FAC0-CA0563A3AB98}"/>
              </a:ext>
            </a:extLst>
          </p:cNvPr>
          <p:cNvSpPr>
            <a:spLocks noGrp="1"/>
          </p:cNvSpPr>
          <p:nvPr>
            <p:ph type="title"/>
          </p:nvPr>
        </p:nvSpPr>
        <p:spPr/>
        <p:txBody>
          <a:bodyPr/>
          <a:lstStyle/>
          <a:p>
            <a:r>
              <a:rPr lang="en-US" dirty="0"/>
              <a:t>Matthew 15:6</a:t>
            </a:r>
          </a:p>
        </p:txBody>
      </p:sp>
      <p:sp>
        <p:nvSpPr>
          <p:cNvPr id="3" name="Content Placeholder 2">
            <a:extLst>
              <a:ext uri="{FF2B5EF4-FFF2-40B4-BE49-F238E27FC236}">
                <a16:creationId xmlns:a16="http://schemas.microsoft.com/office/drawing/2014/main" id="{2AD927AD-D4B6-C8FF-6178-C2A70CFED9F6}"/>
              </a:ext>
            </a:extLst>
          </p:cNvPr>
          <p:cNvSpPr>
            <a:spLocks noGrp="1"/>
          </p:cNvSpPr>
          <p:nvPr>
            <p:ph idx="1"/>
          </p:nvPr>
        </p:nvSpPr>
        <p:spPr/>
        <p:txBody>
          <a:bodyPr/>
          <a:lstStyle/>
          <a:p>
            <a:r>
              <a:rPr lang="en-US" dirty="0">
                <a:latin typeface="Source Sans Pro Black" panose="020B0803030403020204" pitchFamily="34" charset="0"/>
              </a:rPr>
              <a:t>“‘. . . he need not honor his father.’ So for the sake of your tradition you have made void the word of God.”</a:t>
            </a:r>
          </a:p>
          <a:p>
            <a:pPr lvl="1"/>
            <a:r>
              <a:rPr lang="en-US" dirty="0">
                <a:latin typeface="Source Sans Pro Black" panose="020B0803030403020204" pitchFamily="34" charset="0"/>
              </a:rPr>
              <a:t>Made void </a:t>
            </a:r>
            <a:r>
              <a:rPr lang="en-US" dirty="0"/>
              <a:t>(</a:t>
            </a:r>
            <a:r>
              <a:rPr lang="en-US" i="1" dirty="0" err="1"/>
              <a:t>akuroō</a:t>
            </a:r>
            <a:r>
              <a:rPr lang="en-US" dirty="0"/>
              <a:t>): the word appears only three times in the Bible.</a:t>
            </a:r>
          </a:p>
          <a:p>
            <a:pPr lvl="2"/>
            <a:r>
              <a:rPr lang="en-US" dirty="0"/>
              <a:t>This human tradition nullified the word of God.</a:t>
            </a:r>
          </a:p>
          <a:p>
            <a:pPr lvl="1"/>
            <a:r>
              <a:rPr lang="en-US" dirty="0"/>
              <a:t>It is probably fair to say that the outcome of their human tradition (i.e., to nullify the word of God) was an unintended consequence, but it was nonetheless its effect.</a:t>
            </a:r>
          </a:p>
          <a:p>
            <a:pPr lvl="2"/>
            <a:r>
              <a:rPr lang="en-US" dirty="0"/>
              <a:t>One should not ignore the </a:t>
            </a:r>
            <a:r>
              <a:rPr lang="en-US" dirty="0" err="1"/>
              <a:t>consequencies</a:t>
            </a:r>
            <a:r>
              <a:rPr lang="en-US" dirty="0"/>
              <a:t> of what he believes.</a:t>
            </a:r>
          </a:p>
        </p:txBody>
      </p:sp>
    </p:spTree>
    <p:extLst>
      <p:ext uri="{BB962C8B-B14F-4D97-AF65-F5344CB8AC3E}">
        <p14:creationId xmlns:p14="http://schemas.microsoft.com/office/powerpoint/2010/main" val="35546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08F1-2944-4FDB-69D7-9B2157900935}"/>
              </a:ext>
            </a:extLst>
          </p:cNvPr>
          <p:cNvSpPr>
            <a:spLocks noGrp="1"/>
          </p:cNvSpPr>
          <p:nvPr>
            <p:ph type="title"/>
          </p:nvPr>
        </p:nvSpPr>
        <p:spPr/>
        <p:txBody>
          <a:bodyPr/>
          <a:lstStyle/>
          <a:p>
            <a:r>
              <a:rPr lang="en-US" dirty="0"/>
              <a:t>Matthew 15:7</a:t>
            </a:r>
          </a:p>
        </p:txBody>
      </p:sp>
      <p:sp>
        <p:nvSpPr>
          <p:cNvPr id="3" name="Content Placeholder 2">
            <a:extLst>
              <a:ext uri="{FF2B5EF4-FFF2-40B4-BE49-F238E27FC236}">
                <a16:creationId xmlns:a16="http://schemas.microsoft.com/office/drawing/2014/main" id="{EE2FD502-B210-2CF5-1ABF-7EAD26D1EFE8}"/>
              </a:ext>
            </a:extLst>
          </p:cNvPr>
          <p:cNvSpPr>
            <a:spLocks noGrp="1"/>
          </p:cNvSpPr>
          <p:nvPr>
            <p:ph idx="1"/>
          </p:nvPr>
        </p:nvSpPr>
        <p:spPr/>
        <p:txBody>
          <a:bodyPr>
            <a:normAutofit/>
          </a:bodyPr>
          <a:lstStyle/>
          <a:p>
            <a:r>
              <a:rPr lang="en-US" dirty="0">
                <a:latin typeface="Source Sans Pro Black" panose="020B0803030403020204" pitchFamily="34" charset="0"/>
              </a:rPr>
              <a:t>“You hypocrites! Well did Isaiah prophesy of you, when he said. . .”</a:t>
            </a:r>
          </a:p>
          <a:p>
            <a:pPr lvl="1"/>
            <a:r>
              <a:rPr lang="en-US" dirty="0"/>
              <a:t>Of the 17 times where </a:t>
            </a:r>
            <a:r>
              <a:rPr lang="en-US" i="1" dirty="0" err="1"/>
              <a:t>hupokritēs</a:t>
            </a:r>
            <a:r>
              <a:rPr lang="en-US" i="1" dirty="0"/>
              <a:t> </a:t>
            </a:r>
            <a:r>
              <a:rPr lang="en-US" dirty="0"/>
              <a:t>occurs in the NT, 13 occur in Matthew (6x in chapter 23).</a:t>
            </a:r>
          </a:p>
          <a:p>
            <a:pPr lvl="1"/>
            <a:r>
              <a:rPr lang="en-US" dirty="0"/>
              <a:t>The word originally meant “play-actor, role-player” and evolved in its meaning to a metaphorical meaning of “actor, in the sense </a:t>
            </a:r>
            <a:r>
              <a:rPr lang="en-US" i="1" dirty="0"/>
              <a:t>pretender, dissembler</a:t>
            </a:r>
            <a:r>
              <a:rPr lang="en-US" dirty="0"/>
              <a:t>” (BDAG, 1038). It is a strong indictment of their character.</a:t>
            </a:r>
          </a:p>
          <a:p>
            <a:pPr lvl="1"/>
            <a:r>
              <a:rPr lang="en-US" dirty="0">
                <a:latin typeface="Source Sans Pro Black" panose="020B0803030403020204" pitchFamily="34" charset="0"/>
              </a:rPr>
              <a:t>Craig Blomberg: </a:t>
            </a:r>
            <a:r>
              <a:rPr lang="en-US" dirty="0"/>
              <a:t>“The inconsistencies of those who enforce the ‘tradition of the elders’ make them ‘hypocrites’” (238).</a:t>
            </a:r>
          </a:p>
          <a:p>
            <a:pPr lvl="1"/>
            <a:r>
              <a:rPr lang="en-US" dirty="0"/>
              <a:t>The Lord cites Isaiah 29:13 as applying to the scribes and Pharisees.</a:t>
            </a:r>
          </a:p>
        </p:txBody>
      </p:sp>
    </p:spTree>
    <p:extLst>
      <p:ext uri="{BB962C8B-B14F-4D97-AF65-F5344CB8AC3E}">
        <p14:creationId xmlns:p14="http://schemas.microsoft.com/office/powerpoint/2010/main" val="28929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3756-CA96-8B2B-3731-90E2C3F6DB3D}"/>
              </a:ext>
            </a:extLst>
          </p:cNvPr>
          <p:cNvSpPr>
            <a:spLocks noGrp="1"/>
          </p:cNvSpPr>
          <p:nvPr>
            <p:ph type="title"/>
          </p:nvPr>
        </p:nvSpPr>
        <p:spPr/>
        <p:txBody>
          <a:bodyPr/>
          <a:lstStyle/>
          <a:p>
            <a:r>
              <a:rPr lang="en-US" dirty="0"/>
              <a:t>Matthew 15:8-9</a:t>
            </a:r>
          </a:p>
        </p:txBody>
      </p:sp>
      <p:sp>
        <p:nvSpPr>
          <p:cNvPr id="3" name="Content Placeholder 2">
            <a:extLst>
              <a:ext uri="{FF2B5EF4-FFF2-40B4-BE49-F238E27FC236}">
                <a16:creationId xmlns:a16="http://schemas.microsoft.com/office/drawing/2014/main" id="{D853A93D-7261-8260-7026-B108E57BA579}"/>
              </a:ext>
            </a:extLst>
          </p:cNvPr>
          <p:cNvSpPr>
            <a:spLocks noGrp="1"/>
          </p:cNvSpPr>
          <p:nvPr>
            <p:ph idx="1"/>
          </p:nvPr>
        </p:nvSpPr>
        <p:spPr/>
        <p:txBody>
          <a:bodyPr/>
          <a:lstStyle/>
          <a:p>
            <a:r>
              <a:rPr lang="en-US" dirty="0">
                <a:latin typeface="Source Sans Pro Black" panose="020B0803030403020204" pitchFamily="34" charset="0"/>
              </a:rPr>
              <a:t>“‘This people honors me with their lips, but their heart is far from me; in vain do they worship me, teaching as doctrines the commandments of men.’”</a:t>
            </a:r>
          </a:p>
          <a:p>
            <a:pPr lvl="1"/>
            <a:r>
              <a:rPr lang="en-US" dirty="0"/>
              <a:t>The Lord calls attention to expressing honor to God, while in reality their heart is far away from God.</a:t>
            </a:r>
          </a:p>
          <a:p>
            <a:pPr lvl="2"/>
            <a:r>
              <a:rPr lang="en-US" dirty="0"/>
              <a:t>I think of the pageantry of religious leaders around Christmas and Easter. Their humanly devised worship is more nearly like those of the Pharisees than like Jesus. They speak words that honor our Lord, but their heart is radically different from the teachings of the Lord.</a:t>
            </a:r>
          </a:p>
          <a:p>
            <a:pPr lvl="2"/>
            <a:r>
              <a:rPr lang="en-US" dirty="0"/>
              <a:t>It is not merely that their heart is not in what they doing; it is that their heart is moving further and further away from God.</a:t>
            </a:r>
          </a:p>
          <a:p>
            <a:pPr lvl="1"/>
            <a:endParaRPr lang="en-US" dirty="0"/>
          </a:p>
          <a:p>
            <a:endParaRPr lang="en-US" dirty="0"/>
          </a:p>
        </p:txBody>
      </p:sp>
    </p:spTree>
    <p:extLst>
      <p:ext uri="{BB962C8B-B14F-4D97-AF65-F5344CB8AC3E}">
        <p14:creationId xmlns:p14="http://schemas.microsoft.com/office/powerpoint/2010/main" val="37173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6974-23D5-2E0E-249F-B92095EDBB22}"/>
              </a:ext>
            </a:extLst>
          </p:cNvPr>
          <p:cNvSpPr>
            <a:spLocks noGrp="1"/>
          </p:cNvSpPr>
          <p:nvPr>
            <p:ph type="title"/>
          </p:nvPr>
        </p:nvSpPr>
        <p:spPr/>
        <p:txBody>
          <a:bodyPr/>
          <a:lstStyle/>
          <a:p>
            <a:r>
              <a:rPr lang="en-US" dirty="0"/>
              <a:t>Vain Worship</a:t>
            </a:r>
          </a:p>
        </p:txBody>
      </p:sp>
      <p:sp>
        <p:nvSpPr>
          <p:cNvPr id="3" name="Content Placeholder 2">
            <a:extLst>
              <a:ext uri="{FF2B5EF4-FFF2-40B4-BE49-F238E27FC236}">
                <a16:creationId xmlns:a16="http://schemas.microsoft.com/office/drawing/2014/main" id="{3B0B6F12-724E-C26B-1019-51ADE432710B}"/>
              </a:ext>
            </a:extLst>
          </p:cNvPr>
          <p:cNvSpPr>
            <a:spLocks noGrp="1"/>
          </p:cNvSpPr>
          <p:nvPr>
            <p:ph idx="1"/>
          </p:nvPr>
        </p:nvSpPr>
        <p:spPr/>
        <p:txBody>
          <a:bodyPr>
            <a:normAutofit/>
          </a:bodyPr>
          <a:lstStyle/>
          <a:p>
            <a:r>
              <a:rPr lang="en-US" dirty="0">
                <a:latin typeface="Source Sans Pro Black" panose="020B0803030403020204" pitchFamily="34" charset="0"/>
              </a:rPr>
              <a:t>Vain</a:t>
            </a:r>
            <a:r>
              <a:rPr lang="en-US" dirty="0"/>
              <a:t> (</a:t>
            </a:r>
            <a:r>
              <a:rPr lang="en-US" i="1" dirty="0" err="1"/>
              <a:t>matēn</a:t>
            </a:r>
            <a:r>
              <a:rPr lang="en-US" dirty="0"/>
              <a:t>): “in vain, to no end” (BDAG, 621).</a:t>
            </a:r>
          </a:p>
          <a:p>
            <a:pPr lvl="1"/>
            <a:r>
              <a:rPr lang="en-US" dirty="0"/>
              <a:t>James uses a different word (</a:t>
            </a:r>
            <a:r>
              <a:rPr lang="en-US" i="1" dirty="0" err="1"/>
              <a:t>mataios</a:t>
            </a:r>
            <a:r>
              <a:rPr lang="en-US" dirty="0"/>
              <a:t>), from the same word family, to describe the religion that thinks it is religious without bridling the tongue. It means “this person’s worship is worthless” (BDAG, 621).</a:t>
            </a:r>
          </a:p>
          <a:p>
            <a:r>
              <a:rPr lang="en-US" dirty="0"/>
              <a:t>What does Jesus explain to be “vain religion”?</a:t>
            </a:r>
          </a:p>
          <a:p>
            <a:pPr lvl="1"/>
            <a:r>
              <a:rPr lang="en-US" dirty="0"/>
              <a:t>Why is it important that one have Bible authority for his practices?</a:t>
            </a:r>
          </a:p>
          <a:p>
            <a:pPr lvl="1"/>
            <a:r>
              <a:rPr lang="en-US" dirty="0"/>
              <a:t>What does the world think about the need for Bible authority for one’s worship?</a:t>
            </a:r>
          </a:p>
        </p:txBody>
      </p:sp>
    </p:spTree>
    <p:extLst>
      <p:ext uri="{BB962C8B-B14F-4D97-AF65-F5344CB8AC3E}">
        <p14:creationId xmlns:p14="http://schemas.microsoft.com/office/powerpoint/2010/main" val="114961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43FD-0AE0-3743-7D91-F8030969F65B}"/>
              </a:ext>
            </a:extLst>
          </p:cNvPr>
          <p:cNvSpPr>
            <a:spLocks noGrp="1"/>
          </p:cNvSpPr>
          <p:nvPr>
            <p:ph type="title"/>
          </p:nvPr>
        </p:nvSpPr>
        <p:spPr/>
        <p:txBody>
          <a:bodyPr/>
          <a:lstStyle/>
          <a:p>
            <a:r>
              <a:rPr lang="en-US" dirty="0"/>
              <a:t>Leon Morris</a:t>
            </a:r>
          </a:p>
        </p:txBody>
      </p:sp>
      <p:sp>
        <p:nvSpPr>
          <p:cNvPr id="3" name="Content Placeholder 2">
            <a:extLst>
              <a:ext uri="{FF2B5EF4-FFF2-40B4-BE49-F238E27FC236}">
                <a16:creationId xmlns:a16="http://schemas.microsoft.com/office/drawing/2014/main" id="{CE6C41FA-C7D1-14EB-ADB4-674895374641}"/>
              </a:ext>
            </a:extLst>
          </p:cNvPr>
          <p:cNvSpPr>
            <a:spLocks noGrp="1"/>
          </p:cNvSpPr>
          <p:nvPr>
            <p:ph idx="1"/>
          </p:nvPr>
        </p:nvSpPr>
        <p:spPr/>
        <p:txBody>
          <a:bodyPr/>
          <a:lstStyle/>
          <a:p>
            <a:r>
              <a:rPr lang="en-US" dirty="0"/>
              <a:t>“People who genuinely worship God will proceed to teach what God has commanded; </a:t>
            </a:r>
            <a:r>
              <a:rPr lang="en-US" dirty="0">
                <a:solidFill>
                  <a:srgbClr val="FF0000"/>
                </a:solidFill>
                <a:latin typeface="Source Sans Pro Black" panose="020B0803030403020204" pitchFamily="34" charset="0"/>
              </a:rPr>
              <a:t>the fact that these people teach what is of human origin demonstrates that their worship is a sham</a:t>
            </a:r>
            <a:r>
              <a:rPr lang="en-US" dirty="0"/>
              <a:t>. Jesus’ charge against the Jewish scholars was that in the last resort they were substituting manmade regulations for the divine commands. </a:t>
            </a:r>
            <a:r>
              <a:rPr lang="en-US" dirty="0">
                <a:solidFill>
                  <a:srgbClr val="FF0000"/>
                </a:solidFill>
                <a:latin typeface="Source Sans Pro Black" panose="020B0803030403020204" pitchFamily="34" charset="0"/>
              </a:rPr>
              <a:t>Their motives may possibly have been excellent, but the results were deplorable</a:t>
            </a:r>
            <a:r>
              <a:rPr lang="en-US" dirty="0"/>
              <a:t>” (</a:t>
            </a:r>
            <a:r>
              <a:rPr lang="en-US" i="1" dirty="0"/>
              <a:t>The Gospel according to Matthew</a:t>
            </a:r>
            <a:r>
              <a:rPr lang="en-US" dirty="0"/>
              <a:t>, The Pillar New Testament Commentary, 394).</a:t>
            </a:r>
          </a:p>
          <a:p>
            <a:endParaRPr lang="en-US" dirty="0"/>
          </a:p>
        </p:txBody>
      </p:sp>
    </p:spTree>
    <p:extLst>
      <p:ext uri="{BB962C8B-B14F-4D97-AF65-F5344CB8AC3E}">
        <p14:creationId xmlns:p14="http://schemas.microsoft.com/office/powerpoint/2010/main" val="241939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A0A6-F540-D633-7B47-27796A115A15}"/>
              </a:ext>
            </a:extLst>
          </p:cNvPr>
          <p:cNvSpPr>
            <a:spLocks noGrp="1"/>
          </p:cNvSpPr>
          <p:nvPr>
            <p:ph type="title"/>
          </p:nvPr>
        </p:nvSpPr>
        <p:spPr/>
        <p:txBody>
          <a:bodyPr/>
          <a:lstStyle/>
          <a:p>
            <a:r>
              <a:rPr lang="en-US" dirty="0"/>
              <a:t>An Example: The UMC</a:t>
            </a:r>
          </a:p>
        </p:txBody>
      </p:sp>
      <p:sp>
        <p:nvSpPr>
          <p:cNvPr id="3" name="Content Placeholder 2">
            <a:extLst>
              <a:ext uri="{FF2B5EF4-FFF2-40B4-BE49-F238E27FC236}">
                <a16:creationId xmlns:a16="http://schemas.microsoft.com/office/drawing/2014/main" id="{49E535C1-1615-90F9-7776-FDB8C1C1463A}"/>
              </a:ext>
            </a:extLst>
          </p:cNvPr>
          <p:cNvSpPr>
            <a:spLocks noGrp="1"/>
          </p:cNvSpPr>
          <p:nvPr>
            <p:ph idx="1"/>
          </p:nvPr>
        </p:nvSpPr>
        <p:spPr/>
        <p:txBody>
          <a:bodyPr/>
          <a:lstStyle/>
          <a:p>
            <a:r>
              <a:rPr lang="en-US" dirty="0"/>
              <a:t>The United Methodist Church is going through a split at this present time over the issue of homosexuality. </a:t>
            </a:r>
          </a:p>
          <a:p>
            <a:pPr lvl="1"/>
            <a:r>
              <a:rPr lang="en-US" dirty="0"/>
              <a:t>About 1/3 of their churches have already left the denomination and others are trying to get out by the end of 2023, in order that the local church can keep control of its property (otherwise the UMC denomination will have control of the property).</a:t>
            </a:r>
          </a:p>
          <a:p>
            <a:pPr lvl="1"/>
            <a:r>
              <a:rPr lang="en-US" dirty="0"/>
              <a:t>The churches which are leaving are the ones who believe what the Bible teaches about homosexuality; the 2/3 who are staying approve of homosexuality.</a:t>
            </a:r>
          </a:p>
          <a:p>
            <a:pPr lvl="1"/>
            <a:r>
              <a:rPr lang="en-US" dirty="0"/>
              <a:t>What do you think that Jesus thinks about the UMC?</a:t>
            </a:r>
          </a:p>
        </p:txBody>
      </p:sp>
    </p:spTree>
    <p:extLst>
      <p:ext uri="{BB962C8B-B14F-4D97-AF65-F5344CB8AC3E}">
        <p14:creationId xmlns:p14="http://schemas.microsoft.com/office/powerpoint/2010/main" val="28859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B5A1-2A87-E1FB-09E9-400F5B17C086}"/>
              </a:ext>
            </a:extLst>
          </p:cNvPr>
          <p:cNvSpPr>
            <a:spLocks noGrp="1"/>
          </p:cNvSpPr>
          <p:nvPr>
            <p:ph type="title"/>
          </p:nvPr>
        </p:nvSpPr>
        <p:spPr/>
        <p:txBody>
          <a:bodyPr>
            <a:normAutofit/>
          </a:bodyPr>
          <a:lstStyle/>
          <a:p>
            <a:r>
              <a:rPr lang="en-US" dirty="0"/>
              <a:t>Matthew 15:10-11</a:t>
            </a:r>
            <a:br>
              <a:rPr lang="en-US" sz="2400" dirty="0"/>
            </a:br>
            <a:r>
              <a:rPr lang="en-US" sz="2400" dirty="0"/>
              <a:t>Jesus with the Crowds</a:t>
            </a:r>
          </a:p>
        </p:txBody>
      </p:sp>
      <p:sp>
        <p:nvSpPr>
          <p:cNvPr id="3" name="Content Placeholder 2">
            <a:extLst>
              <a:ext uri="{FF2B5EF4-FFF2-40B4-BE49-F238E27FC236}">
                <a16:creationId xmlns:a16="http://schemas.microsoft.com/office/drawing/2014/main" id="{279E31C7-423E-DA23-E29D-CF6B8B17322B}"/>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called the people to him and said to them, ‘Hear and understand: it is not what goes into the mouth that defiles a person, but what comes out of the mouth; this defiles a person.’”</a:t>
            </a:r>
          </a:p>
          <a:p>
            <a:pPr lvl="1"/>
            <a:r>
              <a:rPr lang="en-US" dirty="0"/>
              <a:t>Jesus turned from a discussion with the scribes and Pharisees to address the crowds following Him. </a:t>
            </a:r>
          </a:p>
          <a:p>
            <a:pPr lvl="1"/>
            <a:r>
              <a:rPr lang="en-US" dirty="0"/>
              <a:t>What does Jesus want the people to understand?</a:t>
            </a:r>
          </a:p>
          <a:p>
            <a:pPr lvl="2"/>
            <a:r>
              <a:rPr lang="en-US" dirty="0"/>
              <a:t>Jesus emphasizes that the food that one eats does not defile the person, but the words that come out of the mouth are what defile (cf. Matt. 12:33-37).</a:t>
            </a:r>
          </a:p>
          <a:p>
            <a:pPr lvl="2"/>
            <a:r>
              <a:rPr lang="en-US" dirty="0"/>
              <a:t>This was a radical statement that overturned a central point of Pharisaic religion.</a:t>
            </a:r>
          </a:p>
          <a:p>
            <a:pPr lvl="1"/>
            <a:r>
              <a:rPr lang="en-US" dirty="0"/>
              <a:t>Can one exalt human traditions above the word of God and still please God?</a:t>
            </a:r>
          </a:p>
          <a:p>
            <a:pPr lvl="2"/>
            <a:endParaRPr lang="en-US" dirty="0"/>
          </a:p>
        </p:txBody>
      </p:sp>
    </p:spTree>
    <p:extLst>
      <p:ext uri="{BB962C8B-B14F-4D97-AF65-F5344CB8AC3E}">
        <p14:creationId xmlns:p14="http://schemas.microsoft.com/office/powerpoint/2010/main" val="293695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15</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6C97-547B-F13A-1012-6811A3887C15}"/>
              </a:ext>
            </a:extLst>
          </p:cNvPr>
          <p:cNvSpPr>
            <a:spLocks noGrp="1"/>
          </p:cNvSpPr>
          <p:nvPr>
            <p:ph type="title"/>
          </p:nvPr>
        </p:nvSpPr>
        <p:spPr/>
        <p:txBody>
          <a:bodyPr/>
          <a:lstStyle/>
          <a:p>
            <a:r>
              <a:rPr lang="en-US" dirty="0"/>
              <a:t>Mark’s Comment on Jesus’s Words</a:t>
            </a:r>
          </a:p>
        </p:txBody>
      </p:sp>
      <p:sp>
        <p:nvSpPr>
          <p:cNvPr id="3" name="Content Placeholder 2">
            <a:extLst>
              <a:ext uri="{FF2B5EF4-FFF2-40B4-BE49-F238E27FC236}">
                <a16:creationId xmlns:a16="http://schemas.microsoft.com/office/drawing/2014/main" id="{67EF2FA8-5AA8-5483-E724-B2A7CA6F8A25}"/>
              </a:ext>
            </a:extLst>
          </p:cNvPr>
          <p:cNvSpPr>
            <a:spLocks noGrp="1"/>
          </p:cNvSpPr>
          <p:nvPr>
            <p:ph idx="1"/>
          </p:nvPr>
        </p:nvSpPr>
        <p:spPr/>
        <p:txBody>
          <a:bodyPr>
            <a:normAutofit/>
          </a:bodyPr>
          <a:lstStyle/>
          <a:p>
            <a:r>
              <a:rPr lang="en-US" dirty="0"/>
              <a:t>“And when he had entered the house and left the people, his disciples asked him about the parable. And he said to them, </a:t>
            </a:r>
            <a:r>
              <a:rPr lang="en-US" dirty="0">
                <a:solidFill>
                  <a:srgbClr val="FF0000"/>
                </a:solidFill>
              </a:rPr>
              <a:t>“Then are you also without understanding? Do you not see that whatever goes into a person from outside cannot defile him, since it enters not his heart but his stomach, and is expelled?”</a:t>
            </a:r>
            <a:r>
              <a:rPr lang="en-US" dirty="0"/>
              <a:t> (Thus he declared all foods clean.)” (Mark 7:17-19).</a:t>
            </a:r>
          </a:p>
          <a:p>
            <a:pPr lvl="1"/>
            <a:r>
              <a:rPr lang="en-US" dirty="0">
                <a:latin typeface="Source Sans Pro Black" panose="020B0803030403020204" pitchFamily="34" charset="0"/>
              </a:rPr>
              <a:t>Craig L. Blomberg </a:t>
            </a:r>
            <a:r>
              <a:rPr lang="en-US" dirty="0"/>
              <a:t>says that Mark “spells out the radical implications of Jesus’ statement in v. 11, even if these implications were not fully understood until after the events of Acts 10” (</a:t>
            </a:r>
            <a:r>
              <a:rPr lang="en-US" i="1" dirty="0"/>
              <a:t>Matthew</a:t>
            </a:r>
            <a:r>
              <a:rPr lang="en-US" dirty="0"/>
              <a:t>, The New American Commentary, 239).</a:t>
            </a:r>
          </a:p>
          <a:p>
            <a:endParaRPr lang="en-US" dirty="0"/>
          </a:p>
        </p:txBody>
      </p:sp>
    </p:spTree>
    <p:extLst>
      <p:ext uri="{BB962C8B-B14F-4D97-AF65-F5344CB8AC3E}">
        <p14:creationId xmlns:p14="http://schemas.microsoft.com/office/powerpoint/2010/main" val="156129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C11E-ADE7-107F-6132-380547787ECD}"/>
              </a:ext>
            </a:extLst>
          </p:cNvPr>
          <p:cNvSpPr>
            <a:spLocks noGrp="1"/>
          </p:cNvSpPr>
          <p:nvPr>
            <p:ph type="title"/>
          </p:nvPr>
        </p:nvSpPr>
        <p:spPr/>
        <p:txBody>
          <a:bodyPr/>
          <a:lstStyle/>
          <a:p>
            <a:r>
              <a:rPr lang="en-US" dirty="0"/>
              <a:t>Jesus with His Disciples</a:t>
            </a:r>
            <a:br>
              <a:rPr lang="en-US" sz="2400" dirty="0"/>
            </a:br>
            <a:r>
              <a:rPr lang="en-US" sz="2400" dirty="0"/>
              <a:t>Matthew 15:12-20</a:t>
            </a:r>
          </a:p>
        </p:txBody>
      </p:sp>
      <p:sp>
        <p:nvSpPr>
          <p:cNvPr id="3" name="Content Placeholder 2">
            <a:extLst>
              <a:ext uri="{FF2B5EF4-FFF2-40B4-BE49-F238E27FC236}">
                <a16:creationId xmlns:a16="http://schemas.microsoft.com/office/drawing/2014/main" id="{3B8BA913-D923-4392-7C0D-21EB450CA428}"/>
              </a:ext>
            </a:extLst>
          </p:cNvPr>
          <p:cNvSpPr>
            <a:spLocks noGrp="1"/>
          </p:cNvSpPr>
          <p:nvPr>
            <p:ph idx="1"/>
          </p:nvPr>
        </p:nvSpPr>
        <p:spPr/>
        <p:txBody>
          <a:bodyPr>
            <a:normAutofit fontScale="92500" lnSpcReduction="10000"/>
          </a:bodyPr>
          <a:lstStyle/>
          <a:p>
            <a:r>
              <a:rPr lang="en-US" dirty="0"/>
              <a:t>“Then the disciples came and said to him, ‘Do you know that the Pharisees were offended when they heard this saying?’ He answered, ‘Every plant that my heavenly Father has not planted will be rooted up. Let them alone; they are blind guides. And if the blind lead the blind, both will fall into a pit.’ But Peter said to him, ‘Explain the parable to us.’ And he said, ‘Are you also still without understanding? Do you not see that whatever goes into the mouth passes into the stomach and is expelled? But what comes out of the mouth proceeds from the heart, and this defiles a person. For out of the heart come evil thoughts, murder, adultery, sexual immorality, theft, false witness, slander. These are what defile a person. But to eat with unwashed hands does not defile anyone.’”</a:t>
            </a:r>
          </a:p>
        </p:txBody>
      </p:sp>
    </p:spTree>
    <p:extLst>
      <p:ext uri="{BB962C8B-B14F-4D97-AF65-F5344CB8AC3E}">
        <p14:creationId xmlns:p14="http://schemas.microsoft.com/office/powerpoint/2010/main" val="2432307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60F2-61A4-4169-CAE3-494F60E47343}"/>
              </a:ext>
            </a:extLst>
          </p:cNvPr>
          <p:cNvSpPr>
            <a:spLocks noGrp="1"/>
          </p:cNvSpPr>
          <p:nvPr>
            <p:ph type="title"/>
          </p:nvPr>
        </p:nvSpPr>
        <p:spPr/>
        <p:txBody>
          <a:bodyPr/>
          <a:lstStyle/>
          <a:p>
            <a:r>
              <a:rPr lang="en-US" dirty="0"/>
              <a:t>Matthew 15:12</a:t>
            </a:r>
          </a:p>
        </p:txBody>
      </p:sp>
      <p:sp>
        <p:nvSpPr>
          <p:cNvPr id="3" name="Content Placeholder 2">
            <a:extLst>
              <a:ext uri="{FF2B5EF4-FFF2-40B4-BE49-F238E27FC236}">
                <a16:creationId xmlns:a16="http://schemas.microsoft.com/office/drawing/2014/main" id="{0D60FA1B-30B8-76C0-FAED-F8D900A90D69}"/>
              </a:ext>
            </a:extLst>
          </p:cNvPr>
          <p:cNvSpPr>
            <a:spLocks noGrp="1"/>
          </p:cNvSpPr>
          <p:nvPr>
            <p:ph idx="1"/>
          </p:nvPr>
        </p:nvSpPr>
        <p:spPr/>
        <p:txBody>
          <a:bodyPr/>
          <a:lstStyle/>
          <a:p>
            <a:r>
              <a:rPr lang="en-US" dirty="0">
                <a:latin typeface="Source Sans Pro Black" panose="020B0803030403020204" pitchFamily="34" charset="0"/>
              </a:rPr>
              <a:t>“Then the disciples came and said to him, ‘Do you know that the Pharisees were offended when they heard this saying?’”</a:t>
            </a:r>
          </a:p>
          <a:p>
            <a:pPr lvl="1"/>
            <a:r>
              <a:rPr lang="en-US" dirty="0"/>
              <a:t>This verse explains that Jesus had a private conversation with His disciples away from the Pharisees and from the crowd.</a:t>
            </a:r>
          </a:p>
          <a:p>
            <a:pPr lvl="1"/>
            <a:r>
              <a:rPr lang="en-US" dirty="0"/>
              <a:t>Matthew alone records this conversation.</a:t>
            </a:r>
          </a:p>
          <a:p>
            <a:pPr lvl="1"/>
            <a:r>
              <a:rPr lang="en-US" dirty="0"/>
              <a:t>What is the meaning and significance of the disciples’ question?</a:t>
            </a:r>
          </a:p>
          <a:p>
            <a:pPr lvl="1"/>
            <a:r>
              <a:rPr lang="en-US" dirty="0"/>
              <a:t>Were they correct?</a:t>
            </a:r>
          </a:p>
          <a:p>
            <a:pPr lvl="1"/>
            <a:r>
              <a:rPr lang="en-US" dirty="0"/>
              <a:t>Was this a case of Jesus not showing love and kindness to the Pharisees?</a:t>
            </a:r>
          </a:p>
          <a:p>
            <a:pPr lvl="1"/>
            <a:r>
              <a:rPr lang="en-US" dirty="0"/>
              <a:t>When is it needed and necessary to speak words that offends peoples’ religious beliefs?</a:t>
            </a:r>
          </a:p>
          <a:p>
            <a:endParaRPr lang="en-US" dirty="0"/>
          </a:p>
        </p:txBody>
      </p:sp>
    </p:spTree>
    <p:extLst>
      <p:ext uri="{BB962C8B-B14F-4D97-AF65-F5344CB8AC3E}">
        <p14:creationId xmlns:p14="http://schemas.microsoft.com/office/powerpoint/2010/main" val="22603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CD96-9E8C-69E0-793D-C030E95AF978}"/>
              </a:ext>
            </a:extLst>
          </p:cNvPr>
          <p:cNvSpPr>
            <a:spLocks noGrp="1"/>
          </p:cNvSpPr>
          <p:nvPr>
            <p:ph type="title"/>
          </p:nvPr>
        </p:nvSpPr>
        <p:spPr/>
        <p:txBody>
          <a:bodyPr/>
          <a:lstStyle/>
          <a:p>
            <a:r>
              <a:rPr lang="en-US" dirty="0"/>
              <a:t>To Be Offended</a:t>
            </a:r>
          </a:p>
        </p:txBody>
      </p:sp>
      <p:sp>
        <p:nvSpPr>
          <p:cNvPr id="3" name="Content Placeholder 2">
            <a:extLst>
              <a:ext uri="{FF2B5EF4-FFF2-40B4-BE49-F238E27FC236}">
                <a16:creationId xmlns:a16="http://schemas.microsoft.com/office/drawing/2014/main" id="{FD342D6A-0194-1CEE-764B-B119539A5278}"/>
              </a:ext>
            </a:extLst>
          </p:cNvPr>
          <p:cNvSpPr>
            <a:spLocks noGrp="1"/>
          </p:cNvSpPr>
          <p:nvPr>
            <p:ph idx="1"/>
          </p:nvPr>
        </p:nvSpPr>
        <p:spPr/>
        <p:txBody>
          <a:bodyPr>
            <a:normAutofit/>
          </a:bodyPr>
          <a:lstStyle/>
          <a:p>
            <a:r>
              <a:rPr lang="en-US" dirty="0"/>
              <a:t>TDNT comments on the meaning of “offended” (</a:t>
            </a:r>
            <a:r>
              <a:rPr lang="en-US" i="1" dirty="0" err="1"/>
              <a:t>skandalizō</a:t>
            </a:r>
            <a:r>
              <a:rPr lang="en-US" dirty="0"/>
              <a:t>): “</a:t>
            </a:r>
            <a:r>
              <a:rPr lang="en-US" dirty="0" err="1"/>
              <a:t>σκ</a:t>
            </a:r>
            <a:r>
              <a:rPr lang="en-US" dirty="0"/>
              <a:t>ανδαλίζομαι is more than just ‘feeling hurt.’ Naturally this is part of it in view of Jesus’ personal attack on them, v. 8f. </a:t>
            </a:r>
            <a:r>
              <a:rPr lang="en-US" dirty="0">
                <a:latin typeface="Source Sans Pro Black" panose="020B0803030403020204" pitchFamily="34" charset="0"/>
              </a:rPr>
              <a:t>But the primary meaning is ‘deep religious offence’ at the preaching of Jesus, and this both causes and includes denial and rejection of Jesus.</a:t>
            </a:r>
            <a:r>
              <a:rPr lang="en-US" dirty="0"/>
              <a:t> One may see this from the reply of Jesus. </a:t>
            </a:r>
            <a:r>
              <a:rPr lang="en-US" dirty="0">
                <a:latin typeface="Source Sans Pro Black" panose="020B0803030403020204" pitchFamily="34" charset="0"/>
              </a:rPr>
              <a:t>By their </a:t>
            </a:r>
            <a:r>
              <a:rPr lang="en-US" dirty="0" err="1">
                <a:latin typeface="Source Sans Pro Black" panose="020B0803030403020204" pitchFamily="34" charset="0"/>
              </a:rPr>
              <a:t>σκ</a:t>
            </a:r>
            <a:r>
              <a:rPr lang="en-US" dirty="0">
                <a:latin typeface="Source Sans Pro Black" panose="020B0803030403020204" pitchFamily="34" charset="0"/>
              </a:rPr>
              <a:t>ανδαλίζεσθαι the Pharisees show that they are a devilish plant which is to be rooted up” </a:t>
            </a:r>
            <a:r>
              <a:rPr lang="en-US" dirty="0"/>
              <a:t>(Gustav Stählin, 7:350–351).</a:t>
            </a:r>
          </a:p>
        </p:txBody>
      </p:sp>
    </p:spTree>
    <p:extLst>
      <p:ext uri="{BB962C8B-B14F-4D97-AF65-F5344CB8AC3E}">
        <p14:creationId xmlns:p14="http://schemas.microsoft.com/office/powerpoint/2010/main" val="345989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34B5-2F1A-3927-8D90-09C51FBA377D}"/>
              </a:ext>
            </a:extLst>
          </p:cNvPr>
          <p:cNvSpPr>
            <a:spLocks noGrp="1"/>
          </p:cNvSpPr>
          <p:nvPr>
            <p:ph type="title"/>
          </p:nvPr>
        </p:nvSpPr>
        <p:spPr/>
        <p:txBody>
          <a:bodyPr/>
          <a:lstStyle/>
          <a:p>
            <a:r>
              <a:rPr lang="en-US" dirty="0"/>
              <a:t>Matthew 15:13</a:t>
            </a:r>
          </a:p>
        </p:txBody>
      </p:sp>
      <p:sp>
        <p:nvSpPr>
          <p:cNvPr id="3" name="Content Placeholder 2">
            <a:extLst>
              <a:ext uri="{FF2B5EF4-FFF2-40B4-BE49-F238E27FC236}">
                <a16:creationId xmlns:a16="http://schemas.microsoft.com/office/drawing/2014/main" id="{0F60D8FC-0B96-F5A2-E169-2D04DF4F36C1}"/>
              </a:ext>
            </a:extLst>
          </p:cNvPr>
          <p:cNvSpPr>
            <a:spLocks noGrp="1"/>
          </p:cNvSpPr>
          <p:nvPr>
            <p:ph idx="1"/>
          </p:nvPr>
        </p:nvSpPr>
        <p:spPr/>
        <p:txBody>
          <a:bodyPr/>
          <a:lstStyle/>
          <a:p>
            <a:r>
              <a:rPr lang="en-US" dirty="0">
                <a:latin typeface="Source Sans Pro Black" panose="020B0803030403020204" pitchFamily="34" charset="0"/>
              </a:rPr>
              <a:t>“He answered, ‘Every plant that my heavenly Father has not planted will be rooted up.’”</a:t>
            </a:r>
          </a:p>
          <a:p>
            <a:pPr lvl="1"/>
            <a:r>
              <a:rPr lang="en-US" dirty="0"/>
              <a:t>Is Jesus’s reply a retraction or apology for what He had said?</a:t>
            </a:r>
          </a:p>
          <a:p>
            <a:pPr lvl="1"/>
            <a:r>
              <a:rPr lang="en-US" dirty="0"/>
              <a:t>What are the implications of what Jesus said in this verse?</a:t>
            </a:r>
          </a:p>
          <a:p>
            <a:pPr lvl="1"/>
            <a:r>
              <a:rPr lang="en-US" dirty="0"/>
              <a:t>The Pharisees are scattering seed that will produce weeds among the wheat.</a:t>
            </a:r>
          </a:p>
          <a:p>
            <a:pPr lvl="1"/>
            <a:r>
              <a:rPr lang="en-US" dirty="0"/>
              <a:t>How does one identify plants that will be rooted up?</a:t>
            </a:r>
          </a:p>
          <a:p>
            <a:pPr lvl="1"/>
            <a:r>
              <a:rPr lang="en-US" dirty="0"/>
              <a:t>John the Baptist had preached before, “Even now the axe is laid to the root of the trees. Every tree therefore that does not bear good fruit is cut down and thrown into the fire” (Matt. 3:10).</a:t>
            </a:r>
          </a:p>
        </p:txBody>
      </p:sp>
    </p:spTree>
    <p:extLst>
      <p:ext uri="{BB962C8B-B14F-4D97-AF65-F5344CB8AC3E}">
        <p14:creationId xmlns:p14="http://schemas.microsoft.com/office/powerpoint/2010/main" val="3273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8497-FB2D-196B-BCFD-C9D6DE708386}"/>
              </a:ext>
            </a:extLst>
          </p:cNvPr>
          <p:cNvSpPr>
            <a:spLocks noGrp="1"/>
          </p:cNvSpPr>
          <p:nvPr>
            <p:ph type="title"/>
          </p:nvPr>
        </p:nvSpPr>
        <p:spPr/>
        <p:txBody>
          <a:bodyPr/>
          <a:lstStyle/>
          <a:p>
            <a:r>
              <a:rPr lang="en-US" dirty="0"/>
              <a:t>Matthew 15:14</a:t>
            </a:r>
          </a:p>
        </p:txBody>
      </p:sp>
      <p:sp>
        <p:nvSpPr>
          <p:cNvPr id="3" name="Content Placeholder 2">
            <a:extLst>
              <a:ext uri="{FF2B5EF4-FFF2-40B4-BE49-F238E27FC236}">
                <a16:creationId xmlns:a16="http://schemas.microsoft.com/office/drawing/2014/main" id="{6B82842C-56BF-79A0-876C-6173278429DC}"/>
              </a:ext>
            </a:extLst>
          </p:cNvPr>
          <p:cNvSpPr>
            <a:spLocks noGrp="1"/>
          </p:cNvSpPr>
          <p:nvPr>
            <p:ph idx="1"/>
          </p:nvPr>
        </p:nvSpPr>
        <p:spPr/>
        <p:txBody>
          <a:bodyPr/>
          <a:lstStyle/>
          <a:p>
            <a:r>
              <a:rPr lang="en-US" dirty="0">
                <a:latin typeface="Source Sans Pro Black" panose="020B0803030403020204" pitchFamily="34" charset="0"/>
              </a:rPr>
              <a:t>“Let them alone; they are blind guides. And if the blind lead the blind, both will fall into a pit.”</a:t>
            </a:r>
          </a:p>
          <a:p>
            <a:pPr lvl="1"/>
            <a:r>
              <a:rPr lang="en-US" dirty="0"/>
              <a:t>Compare Romans 2:19 for how Jewish leaders thought of themselves and leaders of the blind.</a:t>
            </a:r>
          </a:p>
          <a:p>
            <a:pPr lvl="1"/>
            <a:r>
              <a:rPr lang="en-US" dirty="0">
                <a:latin typeface="Source Sans Pro Black" panose="020B0803030403020204" pitchFamily="34" charset="0"/>
              </a:rPr>
              <a:t>Let. . .alone </a:t>
            </a:r>
            <a:r>
              <a:rPr lang="en-US" dirty="0"/>
              <a:t>(</a:t>
            </a:r>
            <a:r>
              <a:rPr lang="en-US" i="1" dirty="0" err="1"/>
              <a:t>aphiēmi</a:t>
            </a:r>
            <a:r>
              <a:rPr lang="en-US" dirty="0"/>
              <a:t>): “to convey a sense of distancing through an allowable margin of freedom, leave it to someone to do something, let, let go, allow, tolerate” (BDAG, 157).</a:t>
            </a:r>
          </a:p>
          <a:p>
            <a:pPr lvl="2"/>
            <a:r>
              <a:rPr lang="en-US" dirty="0"/>
              <a:t>It is useless to try to teach those who refuse to listen to what God’s word teaches.</a:t>
            </a:r>
          </a:p>
          <a:p>
            <a:pPr lvl="2"/>
            <a:r>
              <a:rPr lang="en-US" dirty="0"/>
              <a:t>One must leave them to reap the harvest of their own ways.</a:t>
            </a:r>
          </a:p>
        </p:txBody>
      </p:sp>
    </p:spTree>
    <p:extLst>
      <p:ext uri="{BB962C8B-B14F-4D97-AF65-F5344CB8AC3E}">
        <p14:creationId xmlns:p14="http://schemas.microsoft.com/office/powerpoint/2010/main" val="15745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A102-7497-C6CE-8659-86674B73831F}"/>
              </a:ext>
            </a:extLst>
          </p:cNvPr>
          <p:cNvSpPr>
            <a:spLocks noGrp="1"/>
          </p:cNvSpPr>
          <p:nvPr>
            <p:ph type="title"/>
          </p:nvPr>
        </p:nvSpPr>
        <p:spPr/>
        <p:txBody>
          <a:bodyPr/>
          <a:lstStyle/>
          <a:p>
            <a:r>
              <a:rPr lang="en-US" dirty="0"/>
              <a:t>Blind Guides</a:t>
            </a:r>
          </a:p>
        </p:txBody>
      </p:sp>
      <p:sp>
        <p:nvSpPr>
          <p:cNvPr id="3" name="Content Placeholder 2">
            <a:extLst>
              <a:ext uri="{FF2B5EF4-FFF2-40B4-BE49-F238E27FC236}">
                <a16:creationId xmlns:a16="http://schemas.microsoft.com/office/drawing/2014/main" id="{8C51290C-B7B1-6BAD-9D17-5A7A66F408BE}"/>
              </a:ext>
            </a:extLst>
          </p:cNvPr>
          <p:cNvSpPr>
            <a:spLocks noGrp="1"/>
          </p:cNvSpPr>
          <p:nvPr>
            <p:ph idx="1"/>
          </p:nvPr>
        </p:nvSpPr>
        <p:spPr/>
        <p:txBody>
          <a:bodyPr/>
          <a:lstStyle/>
          <a:p>
            <a:r>
              <a:rPr lang="en-US" dirty="0"/>
              <a:t>What will become of the blind guides?</a:t>
            </a:r>
          </a:p>
          <a:p>
            <a:r>
              <a:rPr lang="en-US" dirty="0"/>
              <a:t>What will become of those who follow blind guides?</a:t>
            </a:r>
          </a:p>
          <a:p>
            <a:pPr lvl="1"/>
            <a:r>
              <a:rPr lang="en-US" dirty="0"/>
              <a:t>It is not a question of “if” but “when” they will fall into the ditch.</a:t>
            </a:r>
          </a:p>
          <a:p>
            <a:r>
              <a:rPr lang="en-US" dirty="0"/>
              <a:t>What is represented by the “ditch”?</a:t>
            </a:r>
          </a:p>
        </p:txBody>
      </p:sp>
    </p:spTree>
    <p:extLst>
      <p:ext uri="{BB962C8B-B14F-4D97-AF65-F5344CB8AC3E}">
        <p14:creationId xmlns:p14="http://schemas.microsoft.com/office/powerpoint/2010/main" val="31092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BFF2-3482-E184-0AF5-3C875B310AB9}"/>
              </a:ext>
            </a:extLst>
          </p:cNvPr>
          <p:cNvSpPr>
            <a:spLocks noGrp="1"/>
          </p:cNvSpPr>
          <p:nvPr>
            <p:ph type="title"/>
          </p:nvPr>
        </p:nvSpPr>
        <p:spPr/>
        <p:txBody>
          <a:bodyPr/>
          <a:lstStyle/>
          <a:p>
            <a:r>
              <a:rPr lang="en-US" dirty="0"/>
              <a:t>Matthew 15:15-16 </a:t>
            </a:r>
          </a:p>
        </p:txBody>
      </p:sp>
      <p:sp>
        <p:nvSpPr>
          <p:cNvPr id="3" name="Content Placeholder 2">
            <a:extLst>
              <a:ext uri="{FF2B5EF4-FFF2-40B4-BE49-F238E27FC236}">
                <a16:creationId xmlns:a16="http://schemas.microsoft.com/office/drawing/2014/main" id="{C97578FD-D373-EA8E-0FAC-A87E1248D5E7}"/>
              </a:ext>
            </a:extLst>
          </p:cNvPr>
          <p:cNvSpPr>
            <a:spLocks noGrp="1"/>
          </p:cNvSpPr>
          <p:nvPr>
            <p:ph idx="1"/>
          </p:nvPr>
        </p:nvSpPr>
        <p:spPr/>
        <p:txBody>
          <a:bodyPr/>
          <a:lstStyle/>
          <a:p>
            <a:r>
              <a:rPr lang="en-US" dirty="0">
                <a:latin typeface="Source Sans Pro Black" panose="020B0803030403020204" pitchFamily="34" charset="0"/>
              </a:rPr>
              <a:t>“But Peter said to him, ‘Explain the parable to us.’ And he said, ‘Are you also still without understanding?’”</a:t>
            </a:r>
          </a:p>
          <a:p>
            <a:pPr lvl="1"/>
            <a:r>
              <a:rPr lang="en-US" dirty="0"/>
              <a:t>The parable Jesus will explain is the teaching in v. 11, as indicated by Jesus’s reply.</a:t>
            </a:r>
          </a:p>
          <a:p>
            <a:pPr lvl="1"/>
            <a:r>
              <a:rPr lang="en-US" dirty="0"/>
              <a:t>Jesus’s reply conveys a bit of surprise and perhaps disappointment that the Twelve still do not understand what He taught.  </a:t>
            </a:r>
          </a:p>
          <a:p>
            <a:endParaRPr lang="en-US" dirty="0"/>
          </a:p>
        </p:txBody>
      </p:sp>
    </p:spTree>
    <p:extLst>
      <p:ext uri="{BB962C8B-B14F-4D97-AF65-F5344CB8AC3E}">
        <p14:creationId xmlns:p14="http://schemas.microsoft.com/office/powerpoint/2010/main" val="13242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44E9-67F1-071B-15DA-99678487833A}"/>
              </a:ext>
            </a:extLst>
          </p:cNvPr>
          <p:cNvSpPr>
            <a:spLocks noGrp="1"/>
          </p:cNvSpPr>
          <p:nvPr>
            <p:ph type="title"/>
          </p:nvPr>
        </p:nvSpPr>
        <p:spPr/>
        <p:txBody>
          <a:bodyPr/>
          <a:lstStyle/>
          <a:p>
            <a:r>
              <a:rPr lang="en-US" dirty="0"/>
              <a:t>Matthew 15:17</a:t>
            </a:r>
          </a:p>
        </p:txBody>
      </p:sp>
      <p:sp>
        <p:nvSpPr>
          <p:cNvPr id="3" name="Content Placeholder 2">
            <a:extLst>
              <a:ext uri="{FF2B5EF4-FFF2-40B4-BE49-F238E27FC236}">
                <a16:creationId xmlns:a16="http://schemas.microsoft.com/office/drawing/2014/main" id="{A2F42DE7-9A5A-9D09-93D7-46F1A363461F}"/>
              </a:ext>
            </a:extLst>
          </p:cNvPr>
          <p:cNvSpPr>
            <a:spLocks noGrp="1"/>
          </p:cNvSpPr>
          <p:nvPr>
            <p:ph idx="1"/>
          </p:nvPr>
        </p:nvSpPr>
        <p:spPr/>
        <p:txBody>
          <a:bodyPr>
            <a:normAutofit/>
          </a:bodyPr>
          <a:lstStyle/>
          <a:p>
            <a:r>
              <a:rPr lang="en-US" dirty="0">
                <a:latin typeface="Source Sans Pro Black" panose="020B0803030403020204" pitchFamily="34" charset="0"/>
              </a:rPr>
              <a:t>“Do you not see that whatever goes into the mouth passes into the stomach and is expelled?”</a:t>
            </a:r>
          </a:p>
          <a:p>
            <a:pPr lvl="1"/>
            <a:r>
              <a:rPr lang="en-US" dirty="0"/>
              <a:t>Jesus describes the physical processing of food: the things we eat go in the mouth, down the digestive tract, into the stomach, through the colon, and are expelled into the latrine.</a:t>
            </a:r>
          </a:p>
          <a:p>
            <a:pPr lvl="1"/>
            <a:r>
              <a:rPr lang="en-US" dirty="0"/>
              <a:t>Blomberg commented, “Ritually impure food harms no one. What the body doesn’t use is eliminated through the digestive tract (v. 17). Jesus is obviously not talking about ingesting that which does bodily damage, such as the abuse of alcohol or drugs” (</a:t>
            </a:r>
            <a:r>
              <a:rPr lang="en-US" i="1" dirty="0"/>
              <a:t>Matthew</a:t>
            </a:r>
            <a:r>
              <a:rPr lang="en-US" dirty="0"/>
              <a:t>, The New American Commentary, 241–242).</a:t>
            </a:r>
          </a:p>
          <a:p>
            <a:pPr lvl="1"/>
            <a:r>
              <a:rPr lang="en-US" dirty="0"/>
              <a:t>Unclean foods do not corrupt the heart of man.</a:t>
            </a:r>
          </a:p>
          <a:p>
            <a:endParaRPr lang="en-US" dirty="0"/>
          </a:p>
        </p:txBody>
      </p:sp>
    </p:spTree>
    <p:extLst>
      <p:ext uri="{BB962C8B-B14F-4D97-AF65-F5344CB8AC3E}">
        <p14:creationId xmlns:p14="http://schemas.microsoft.com/office/powerpoint/2010/main" val="156891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5131-F942-EFB5-C822-91EEC2874758}"/>
              </a:ext>
            </a:extLst>
          </p:cNvPr>
          <p:cNvSpPr>
            <a:spLocks noGrp="1"/>
          </p:cNvSpPr>
          <p:nvPr>
            <p:ph type="title"/>
          </p:nvPr>
        </p:nvSpPr>
        <p:spPr/>
        <p:txBody>
          <a:bodyPr/>
          <a:lstStyle/>
          <a:p>
            <a:r>
              <a:rPr lang="en-US" dirty="0"/>
              <a:t>Matthew 15:18</a:t>
            </a:r>
          </a:p>
        </p:txBody>
      </p:sp>
      <p:sp>
        <p:nvSpPr>
          <p:cNvPr id="3" name="Content Placeholder 2">
            <a:extLst>
              <a:ext uri="{FF2B5EF4-FFF2-40B4-BE49-F238E27FC236}">
                <a16:creationId xmlns:a16="http://schemas.microsoft.com/office/drawing/2014/main" id="{0459EFA7-0C17-296A-A751-C29BB0266301}"/>
              </a:ext>
            </a:extLst>
          </p:cNvPr>
          <p:cNvSpPr>
            <a:spLocks noGrp="1"/>
          </p:cNvSpPr>
          <p:nvPr>
            <p:ph idx="1"/>
          </p:nvPr>
        </p:nvSpPr>
        <p:spPr>
          <a:xfrm>
            <a:off x="838200" y="1825624"/>
            <a:ext cx="10515600" cy="4754637"/>
          </a:xfrm>
        </p:spPr>
        <p:txBody>
          <a:bodyPr>
            <a:normAutofit lnSpcReduction="10000"/>
          </a:bodyPr>
          <a:lstStyle/>
          <a:p>
            <a:r>
              <a:rPr lang="en-US" dirty="0">
                <a:latin typeface="Source Sans Pro Black" panose="020B0803030403020204" pitchFamily="34" charset="0"/>
              </a:rPr>
              <a:t>“But what comes out of the mouth proceeds from the heart, and this defiles a person.”</a:t>
            </a:r>
          </a:p>
          <a:p>
            <a:pPr lvl="1"/>
            <a:r>
              <a:rPr lang="en-US" dirty="0"/>
              <a:t>The </a:t>
            </a:r>
            <a:r>
              <a:rPr lang="en-US" dirty="0">
                <a:latin typeface="Source Sans Pro Black" panose="020B0803030403020204" pitchFamily="34" charset="0"/>
              </a:rPr>
              <a:t>heart</a:t>
            </a:r>
            <a:r>
              <a:rPr lang="en-US" dirty="0"/>
              <a:t> is used here, not of the physical blood pump, but of the fullness of the true person himself, who he really is.</a:t>
            </a:r>
          </a:p>
          <a:p>
            <a:pPr lvl="1"/>
            <a:r>
              <a:rPr lang="en-US" dirty="0"/>
              <a:t>What defiles the man is morally sinful behavior and speech that are offensive to God.</a:t>
            </a:r>
          </a:p>
          <a:p>
            <a:pPr lvl="1"/>
            <a:r>
              <a:rPr lang="en-US" dirty="0"/>
              <a:t>Most of us have spoken of someone’s sinful behavior and then added, “but he is a good person at heart.” Jesus’s words contradict that notion. One’s speech and action tell us what kind of person a man is.</a:t>
            </a:r>
          </a:p>
          <a:p>
            <a:pPr lvl="2"/>
            <a:r>
              <a:rPr lang="en-US" dirty="0"/>
              <a:t>Note the opposite directions: going in the mouth/coming out of the mouth.</a:t>
            </a:r>
          </a:p>
          <a:p>
            <a:pPr lvl="2"/>
            <a:r>
              <a:rPr lang="en-US" dirty="0"/>
              <a:t>Also note the contrast between mouth/heart.</a:t>
            </a:r>
          </a:p>
          <a:p>
            <a:pPr lvl="1"/>
            <a:r>
              <a:rPr lang="en-US" dirty="0"/>
              <a:t>Earlier Jesus had said, “For out of the abundance of the heart the mouth speaks” (Matt. 12:34).</a:t>
            </a:r>
          </a:p>
        </p:txBody>
      </p:sp>
    </p:spTree>
    <p:extLst>
      <p:ext uri="{BB962C8B-B14F-4D97-AF65-F5344CB8AC3E}">
        <p14:creationId xmlns:p14="http://schemas.microsoft.com/office/powerpoint/2010/main" val="6350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849C-5854-EEF1-E343-D4D44F0B76FE}"/>
              </a:ext>
            </a:extLst>
          </p:cNvPr>
          <p:cNvSpPr>
            <a:spLocks noGrp="1"/>
          </p:cNvSpPr>
          <p:nvPr>
            <p:ph type="title"/>
          </p:nvPr>
        </p:nvSpPr>
        <p:spPr/>
        <p:txBody>
          <a:bodyPr/>
          <a:lstStyle/>
          <a:p>
            <a:r>
              <a:rPr lang="en-US" dirty="0"/>
              <a:t>Outline of Chapter 15</a:t>
            </a:r>
          </a:p>
        </p:txBody>
      </p:sp>
      <p:sp>
        <p:nvSpPr>
          <p:cNvPr id="3" name="Content Placeholder 2">
            <a:extLst>
              <a:ext uri="{FF2B5EF4-FFF2-40B4-BE49-F238E27FC236}">
                <a16:creationId xmlns:a16="http://schemas.microsoft.com/office/drawing/2014/main" id="{80C3613A-8ED7-489A-16E6-A4CB7F72736D}"/>
              </a:ext>
            </a:extLst>
          </p:cNvPr>
          <p:cNvSpPr>
            <a:spLocks noGrp="1"/>
          </p:cNvSpPr>
          <p:nvPr>
            <p:ph idx="1"/>
          </p:nvPr>
        </p:nvSpPr>
        <p:spPr/>
        <p:txBody>
          <a:bodyPr/>
          <a:lstStyle/>
          <a:p>
            <a:r>
              <a:rPr lang="en-US" dirty="0"/>
              <a:t>Matthew is mostly following the same order of events as Mark 7:1–8:10.</a:t>
            </a:r>
          </a:p>
          <a:p>
            <a:pPr lvl="1"/>
            <a:r>
              <a:rPr lang="en-US" dirty="0"/>
              <a:t>Controversy with the Pharisees over Traditions (15:1-20)</a:t>
            </a:r>
          </a:p>
          <a:p>
            <a:pPr lvl="1"/>
            <a:r>
              <a:rPr lang="en-US" dirty="0"/>
              <a:t>The Faith of a Canaanite Woman (15:21-28)</a:t>
            </a:r>
          </a:p>
          <a:p>
            <a:pPr lvl="1"/>
            <a:r>
              <a:rPr lang="en-US" dirty="0"/>
              <a:t>Summary statement about healing (15:29-31)</a:t>
            </a:r>
          </a:p>
          <a:p>
            <a:pPr lvl="1"/>
            <a:r>
              <a:rPr lang="en-US" dirty="0"/>
              <a:t>Miraculous Feeding of the 4000 (15:32-39)</a:t>
            </a:r>
          </a:p>
        </p:txBody>
      </p:sp>
    </p:spTree>
    <p:extLst>
      <p:ext uri="{BB962C8B-B14F-4D97-AF65-F5344CB8AC3E}">
        <p14:creationId xmlns:p14="http://schemas.microsoft.com/office/powerpoint/2010/main" val="4042330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A727-1B8C-C734-E020-0055D46C63BA}"/>
              </a:ext>
            </a:extLst>
          </p:cNvPr>
          <p:cNvSpPr>
            <a:spLocks noGrp="1"/>
          </p:cNvSpPr>
          <p:nvPr>
            <p:ph type="title"/>
          </p:nvPr>
        </p:nvSpPr>
        <p:spPr/>
        <p:txBody>
          <a:bodyPr/>
          <a:lstStyle/>
          <a:p>
            <a:r>
              <a:rPr lang="en-US" dirty="0"/>
              <a:t>Matthew 15:19</a:t>
            </a:r>
          </a:p>
        </p:txBody>
      </p:sp>
      <p:sp>
        <p:nvSpPr>
          <p:cNvPr id="3" name="Content Placeholder 2">
            <a:extLst>
              <a:ext uri="{FF2B5EF4-FFF2-40B4-BE49-F238E27FC236}">
                <a16:creationId xmlns:a16="http://schemas.microsoft.com/office/drawing/2014/main" id="{4596E0BF-8A80-6D75-9255-57ABEF61DE8E}"/>
              </a:ext>
            </a:extLst>
          </p:cNvPr>
          <p:cNvSpPr>
            <a:spLocks noGrp="1"/>
          </p:cNvSpPr>
          <p:nvPr>
            <p:ph idx="1"/>
          </p:nvPr>
        </p:nvSpPr>
        <p:spPr/>
        <p:txBody>
          <a:bodyPr/>
          <a:lstStyle/>
          <a:p>
            <a:r>
              <a:rPr lang="en-US" dirty="0">
                <a:latin typeface="Source Sans Pro Black" panose="020B0803030403020204" pitchFamily="34" charset="0"/>
              </a:rPr>
              <a:t>“For out of the heart come evil thoughts, murder, adultery, sexual immorality, theft, false witness, slander.”</a:t>
            </a:r>
          </a:p>
          <a:p>
            <a:pPr lvl="1"/>
            <a:r>
              <a:rPr lang="en-US" dirty="0"/>
              <a:t>Jesus is not giving an all-inclusive comprehensive list of the things that defile. Compare this vice list with those in Rom. 1:29-31; 1 Cor. 6:9-10; Gal. 5:19-21; etc. and see other things that alienate a person from God.</a:t>
            </a:r>
          </a:p>
          <a:p>
            <a:pPr lvl="1"/>
            <a:r>
              <a:rPr lang="en-US" dirty="0"/>
              <a:t>Nevertheless, where these vice lists occur, you can profitably learn what is required in one’s own life for him to be a righteous person.</a:t>
            </a:r>
          </a:p>
          <a:p>
            <a:pPr lvl="1"/>
            <a:r>
              <a:rPr lang="en-US" dirty="0"/>
              <a:t>The point is that all of these sinful thoughts and conduct proceed from an evil heart. This is the true source of man’s sin problems.</a:t>
            </a:r>
          </a:p>
          <a:p>
            <a:pPr lvl="1"/>
            <a:r>
              <a:rPr lang="en-US" dirty="0"/>
              <a:t>Four of the Ten Commandments are included in Jesus’s list.</a:t>
            </a:r>
          </a:p>
          <a:p>
            <a:endParaRPr lang="en-US" dirty="0"/>
          </a:p>
        </p:txBody>
      </p:sp>
    </p:spTree>
    <p:extLst>
      <p:ext uri="{BB962C8B-B14F-4D97-AF65-F5344CB8AC3E}">
        <p14:creationId xmlns:p14="http://schemas.microsoft.com/office/powerpoint/2010/main" val="17027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DAA-C4C9-FB47-EFAF-90DABBCACB19}"/>
              </a:ext>
            </a:extLst>
          </p:cNvPr>
          <p:cNvSpPr>
            <a:spLocks noGrp="1"/>
          </p:cNvSpPr>
          <p:nvPr>
            <p:ph type="title"/>
          </p:nvPr>
        </p:nvSpPr>
        <p:spPr/>
        <p:txBody>
          <a:bodyPr/>
          <a:lstStyle/>
          <a:p>
            <a:r>
              <a:rPr lang="en-US" dirty="0"/>
              <a:t>Seven Sins (1)</a:t>
            </a:r>
          </a:p>
        </p:txBody>
      </p:sp>
      <p:sp>
        <p:nvSpPr>
          <p:cNvPr id="3" name="Content Placeholder 2">
            <a:extLst>
              <a:ext uri="{FF2B5EF4-FFF2-40B4-BE49-F238E27FC236}">
                <a16:creationId xmlns:a16="http://schemas.microsoft.com/office/drawing/2014/main" id="{3328C783-746E-870B-1617-59E6CCEB6E1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Evil thoughts </a:t>
            </a:r>
            <a:r>
              <a:rPr lang="en-US" dirty="0"/>
              <a:t>(</a:t>
            </a:r>
            <a:r>
              <a:rPr lang="en-US" i="1" dirty="0" err="1"/>
              <a:t>dialogogismoi</a:t>
            </a:r>
            <a:r>
              <a:rPr lang="en-US" i="1" dirty="0"/>
              <a:t> </a:t>
            </a:r>
            <a:r>
              <a:rPr lang="en-US" i="1" dirty="0" err="1"/>
              <a:t>ponēroi</a:t>
            </a:r>
            <a:r>
              <a:rPr lang="en-US" dirty="0"/>
              <a:t>): </a:t>
            </a:r>
          </a:p>
          <a:p>
            <a:pPr lvl="1"/>
            <a:r>
              <a:rPr lang="en-US" dirty="0"/>
              <a:t>The noun means “the process of reasoning,” and then the “content of reasoning or conclusion reached through use of reason, </a:t>
            </a:r>
            <a:r>
              <a:rPr lang="en-US" i="1" dirty="0"/>
              <a:t>thought, opinion, reasoning, design</a:t>
            </a:r>
            <a:r>
              <a:rPr lang="en-US" dirty="0"/>
              <a:t>” (BDAG, 232).</a:t>
            </a:r>
          </a:p>
          <a:p>
            <a:pPr lvl="1"/>
            <a:r>
              <a:rPr lang="en-US" dirty="0"/>
              <a:t>The adjective “evil” means “pertaining to being morally or socially worthless, </a:t>
            </a:r>
            <a:r>
              <a:rPr lang="en-US" i="1" dirty="0"/>
              <a:t>wicked, evil, bad, base, worthless, vicious, degenerate</a:t>
            </a:r>
            <a:r>
              <a:rPr lang="en-US" dirty="0"/>
              <a:t>” (BDAG, 851).</a:t>
            </a:r>
          </a:p>
          <a:p>
            <a:pPr lvl="1"/>
            <a:r>
              <a:rPr lang="en-US" dirty="0"/>
              <a:t>Some understand “evil thoughts” as descriptive of the evil in the heart from which the other six things derive, emphasizing again that sin comes from the heart.</a:t>
            </a:r>
          </a:p>
          <a:p>
            <a:r>
              <a:rPr lang="en-US" dirty="0">
                <a:latin typeface="Source Sans Pro Black" panose="020B0803030403020204" pitchFamily="34" charset="0"/>
              </a:rPr>
              <a:t>Murders</a:t>
            </a:r>
            <a:r>
              <a:rPr lang="en-US" dirty="0"/>
              <a:t> (</a:t>
            </a:r>
            <a:r>
              <a:rPr lang="en-US" i="1" dirty="0" err="1"/>
              <a:t>phonoi</a:t>
            </a:r>
            <a:r>
              <a:rPr lang="en-US" dirty="0"/>
              <a:t>): Like the Old Testament (“You shall not murder”), the New Testament condemns the sinful taking of another’s life. </a:t>
            </a:r>
          </a:p>
          <a:p>
            <a:pPr lvl="1"/>
            <a:r>
              <a:rPr lang="en-US" dirty="0"/>
              <a:t>We note that accidentally killing is not murder, nor is capital punishment, killing in war, or self-defense included in the meaning of “murder.”</a:t>
            </a:r>
          </a:p>
        </p:txBody>
      </p:sp>
    </p:spTree>
    <p:extLst>
      <p:ext uri="{BB962C8B-B14F-4D97-AF65-F5344CB8AC3E}">
        <p14:creationId xmlns:p14="http://schemas.microsoft.com/office/powerpoint/2010/main" val="367215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BFCF-9F74-4059-9A7C-3A603E45A1EE}"/>
              </a:ext>
            </a:extLst>
          </p:cNvPr>
          <p:cNvSpPr>
            <a:spLocks noGrp="1"/>
          </p:cNvSpPr>
          <p:nvPr>
            <p:ph type="title"/>
          </p:nvPr>
        </p:nvSpPr>
        <p:spPr/>
        <p:txBody>
          <a:bodyPr/>
          <a:lstStyle/>
          <a:p>
            <a:r>
              <a:rPr lang="en-US" dirty="0"/>
              <a:t>Seven Sins (2)</a:t>
            </a:r>
          </a:p>
        </p:txBody>
      </p:sp>
      <p:sp>
        <p:nvSpPr>
          <p:cNvPr id="3" name="Content Placeholder 2">
            <a:extLst>
              <a:ext uri="{FF2B5EF4-FFF2-40B4-BE49-F238E27FC236}">
                <a16:creationId xmlns:a16="http://schemas.microsoft.com/office/drawing/2014/main" id="{051E1096-87CC-0B33-12E4-8508014C8A0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Adulteries</a:t>
            </a:r>
            <a:r>
              <a:rPr lang="en-US" dirty="0"/>
              <a:t> (</a:t>
            </a:r>
            <a:r>
              <a:rPr lang="en-US" i="1" dirty="0" err="1"/>
              <a:t>moicheiai</a:t>
            </a:r>
            <a:r>
              <a:rPr lang="en-US" dirty="0"/>
              <a:t>): The word “adultery” means “voluntary sexual intercourse between a married person and a person who is not his or her spouse.”</a:t>
            </a:r>
          </a:p>
          <a:p>
            <a:pPr lvl="1"/>
            <a:r>
              <a:rPr lang="en-US" dirty="0"/>
              <a:t>“Let marriage be held in honor among all, and let the marriage bed be undefiled, for God will judge the sexually immoral and adulterous” (Heb. 13:4).</a:t>
            </a:r>
          </a:p>
          <a:p>
            <a:r>
              <a:rPr lang="en-US" dirty="0">
                <a:latin typeface="Source Sans Pro Black" panose="020B0803030403020204" pitchFamily="34" charset="0"/>
              </a:rPr>
              <a:t>Sexual immoralities </a:t>
            </a:r>
            <a:r>
              <a:rPr lang="en-US" dirty="0"/>
              <a:t>(</a:t>
            </a:r>
            <a:r>
              <a:rPr lang="en-US" i="1" dirty="0" err="1"/>
              <a:t>porneiai</a:t>
            </a:r>
            <a:r>
              <a:rPr lang="en-US" dirty="0"/>
              <a:t>): “unlawful sexual intercourse, </a:t>
            </a:r>
            <a:r>
              <a:rPr lang="en-US" i="1" dirty="0"/>
              <a:t>prostitution, unchastity, fornication</a:t>
            </a:r>
            <a:r>
              <a:rPr lang="en-US" dirty="0"/>
              <a:t>” (BDAG, 854).</a:t>
            </a:r>
          </a:p>
          <a:p>
            <a:pPr lvl="1"/>
            <a:r>
              <a:rPr lang="en-US" dirty="0"/>
              <a:t>Fornication: consensual sex outside the bond of marriage.</a:t>
            </a:r>
          </a:p>
          <a:p>
            <a:pPr lvl="1"/>
            <a:r>
              <a:rPr lang="en-US" dirty="0"/>
              <a:t>Homosexuality</a:t>
            </a:r>
          </a:p>
          <a:p>
            <a:pPr lvl="1"/>
            <a:r>
              <a:rPr lang="en-US" dirty="0"/>
              <a:t>Oral sex</a:t>
            </a:r>
          </a:p>
          <a:p>
            <a:pPr lvl="1"/>
            <a:r>
              <a:rPr lang="en-US" dirty="0"/>
              <a:t>Prostitution</a:t>
            </a:r>
          </a:p>
          <a:p>
            <a:pPr lvl="1"/>
            <a:r>
              <a:rPr lang="en-US" dirty="0"/>
              <a:t>Bestiality</a:t>
            </a:r>
          </a:p>
          <a:p>
            <a:pPr lvl="1"/>
            <a:endParaRPr lang="en-US" dirty="0"/>
          </a:p>
          <a:p>
            <a:pPr lvl="1"/>
            <a:endParaRPr lang="en-US" dirty="0"/>
          </a:p>
        </p:txBody>
      </p:sp>
    </p:spTree>
    <p:extLst>
      <p:ext uri="{BB962C8B-B14F-4D97-AF65-F5344CB8AC3E}">
        <p14:creationId xmlns:p14="http://schemas.microsoft.com/office/powerpoint/2010/main" val="2853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8320-C6E3-EE9D-4934-D228270CF137}"/>
              </a:ext>
            </a:extLst>
          </p:cNvPr>
          <p:cNvSpPr>
            <a:spLocks noGrp="1"/>
          </p:cNvSpPr>
          <p:nvPr>
            <p:ph type="title"/>
          </p:nvPr>
        </p:nvSpPr>
        <p:spPr/>
        <p:txBody>
          <a:bodyPr/>
          <a:lstStyle/>
          <a:p>
            <a:r>
              <a:rPr lang="en-US" dirty="0"/>
              <a:t>Seven Sins (3)</a:t>
            </a:r>
          </a:p>
        </p:txBody>
      </p:sp>
      <p:sp>
        <p:nvSpPr>
          <p:cNvPr id="3" name="Content Placeholder 2">
            <a:extLst>
              <a:ext uri="{FF2B5EF4-FFF2-40B4-BE49-F238E27FC236}">
                <a16:creationId xmlns:a16="http://schemas.microsoft.com/office/drawing/2014/main" id="{5D88F368-6CFE-85DB-E87F-7930A05424EF}"/>
              </a:ext>
            </a:extLst>
          </p:cNvPr>
          <p:cNvSpPr>
            <a:spLocks noGrp="1"/>
          </p:cNvSpPr>
          <p:nvPr>
            <p:ph idx="1"/>
          </p:nvPr>
        </p:nvSpPr>
        <p:spPr/>
        <p:txBody>
          <a:bodyPr/>
          <a:lstStyle/>
          <a:p>
            <a:r>
              <a:rPr lang="en-US" dirty="0">
                <a:latin typeface="Source Sans Pro Black" panose="020B0803030403020204" pitchFamily="34" charset="0"/>
              </a:rPr>
              <a:t>Thefts</a:t>
            </a:r>
            <a:r>
              <a:rPr lang="en-US" dirty="0"/>
              <a:t> (</a:t>
            </a:r>
            <a:r>
              <a:rPr lang="en-US" i="1" dirty="0" err="1"/>
              <a:t>klopai</a:t>
            </a:r>
            <a:r>
              <a:rPr lang="en-US" dirty="0"/>
              <a:t>): Like “sexual immorality,” </a:t>
            </a:r>
            <a:r>
              <a:rPr lang="en-US" i="1" dirty="0"/>
              <a:t>“</a:t>
            </a:r>
            <a:r>
              <a:rPr lang="en-US" dirty="0"/>
              <a:t>thefts” includes many kinds of sin:</a:t>
            </a:r>
          </a:p>
          <a:p>
            <a:pPr lvl="1"/>
            <a:r>
              <a:rPr lang="en-US" dirty="0"/>
              <a:t>Shoplifting</a:t>
            </a:r>
          </a:p>
          <a:p>
            <a:pPr lvl="1"/>
            <a:r>
              <a:rPr lang="en-US" dirty="0"/>
              <a:t>Burglary</a:t>
            </a:r>
          </a:p>
          <a:p>
            <a:pPr lvl="1"/>
            <a:r>
              <a:rPr lang="en-US" dirty="0"/>
              <a:t>Robbery</a:t>
            </a:r>
          </a:p>
          <a:p>
            <a:pPr lvl="1"/>
            <a:r>
              <a:rPr lang="en-US" dirty="0"/>
              <a:t>Embezzling</a:t>
            </a:r>
          </a:p>
          <a:p>
            <a:pPr lvl="1"/>
            <a:r>
              <a:rPr lang="en-US" dirty="0"/>
              <a:t>Car jacking</a:t>
            </a:r>
          </a:p>
          <a:p>
            <a:pPr lvl="1"/>
            <a:r>
              <a:rPr lang="en-US" dirty="0"/>
              <a:t>Identity theft</a:t>
            </a:r>
          </a:p>
          <a:p>
            <a:pPr lvl="1"/>
            <a:r>
              <a:rPr lang="en-US" dirty="0"/>
              <a:t>And any other kind of taking things that do not belong to you against the will of its owner.</a:t>
            </a:r>
          </a:p>
        </p:txBody>
      </p:sp>
    </p:spTree>
    <p:extLst>
      <p:ext uri="{BB962C8B-B14F-4D97-AF65-F5344CB8AC3E}">
        <p14:creationId xmlns:p14="http://schemas.microsoft.com/office/powerpoint/2010/main" val="98126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D19E-99BC-27A6-4756-117750DB8921}"/>
              </a:ext>
            </a:extLst>
          </p:cNvPr>
          <p:cNvSpPr>
            <a:spLocks noGrp="1"/>
          </p:cNvSpPr>
          <p:nvPr>
            <p:ph type="title"/>
          </p:nvPr>
        </p:nvSpPr>
        <p:spPr/>
        <p:txBody>
          <a:bodyPr/>
          <a:lstStyle/>
          <a:p>
            <a:r>
              <a:rPr lang="en-US" dirty="0"/>
              <a:t>Seven Sins (4)</a:t>
            </a:r>
          </a:p>
        </p:txBody>
      </p:sp>
      <p:sp>
        <p:nvSpPr>
          <p:cNvPr id="3" name="Content Placeholder 2">
            <a:extLst>
              <a:ext uri="{FF2B5EF4-FFF2-40B4-BE49-F238E27FC236}">
                <a16:creationId xmlns:a16="http://schemas.microsoft.com/office/drawing/2014/main" id="{CDCD2CD4-2A9A-E413-8F3B-D8650EDBC6F8}"/>
              </a:ext>
            </a:extLst>
          </p:cNvPr>
          <p:cNvSpPr>
            <a:spLocks noGrp="1"/>
          </p:cNvSpPr>
          <p:nvPr>
            <p:ph idx="1"/>
          </p:nvPr>
        </p:nvSpPr>
        <p:spPr/>
        <p:txBody>
          <a:bodyPr>
            <a:normAutofit lnSpcReduction="10000"/>
          </a:bodyPr>
          <a:lstStyle/>
          <a:p>
            <a:r>
              <a:rPr lang="en-US" dirty="0">
                <a:latin typeface="Source Sans Pro Black" panose="020B0803030403020204" pitchFamily="34" charset="0"/>
              </a:rPr>
              <a:t>False witness </a:t>
            </a:r>
            <a:r>
              <a:rPr lang="en-US" dirty="0"/>
              <a:t>(</a:t>
            </a:r>
            <a:r>
              <a:rPr lang="en-US" i="1" dirty="0" err="1"/>
              <a:t>pseudomarturia</a:t>
            </a:r>
            <a:r>
              <a:rPr lang="en-US" dirty="0"/>
              <a:t>):</a:t>
            </a:r>
          </a:p>
          <a:p>
            <a:pPr lvl="1"/>
            <a:r>
              <a:rPr lang="en-US" dirty="0"/>
              <a:t>One wishes to harm his fellowman by destroying his reputation, causing his incarceration or death by lying about him.</a:t>
            </a:r>
          </a:p>
          <a:p>
            <a:pPr lvl="1"/>
            <a:r>
              <a:rPr lang="en-US" dirty="0"/>
              <a:t>The legal name of this sin is “perjury.”</a:t>
            </a:r>
          </a:p>
          <a:p>
            <a:pPr lvl="1"/>
            <a:r>
              <a:rPr lang="en-US" dirty="0"/>
              <a:t>Giving a false report about another causes him harm, although the body may be left intact.</a:t>
            </a:r>
          </a:p>
          <a:p>
            <a:r>
              <a:rPr lang="en-US" dirty="0">
                <a:latin typeface="Source Sans Pro Black" panose="020B0803030403020204" pitchFamily="34" charset="0"/>
              </a:rPr>
              <a:t>Slander</a:t>
            </a:r>
            <a:r>
              <a:rPr lang="en-US" dirty="0"/>
              <a:t> (</a:t>
            </a:r>
            <a:r>
              <a:rPr lang="en-US" i="1" dirty="0" err="1"/>
              <a:t>blasphēmia</a:t>
            </a:r>
            <a:r>
              <a:rPr lang="en-US" dirty="0"/>
              <a:t>): “speech that denigrates or defames, </a:t>
            </a:r>
            <a:r>
              <a:rPr lang="en-US" i="1" dirty="0"/>
              <a:t>reviling, denigration, disrespect, slander</a:t>
            </a:r>
            <a:r>
              <a:rPr lang="en-US" dirty="0"/>
              <a:t>” (BDAG, 178).</a:t>
            </a:r>
          </a:p>
          <a:p>
            <a:pPr lvl="1"/>
            <a:r>
              <a:rPr lang="en-US" dirty="0"/>
              <a:t>The legal distinction between slander and libel: “Libel and slander are types of defamatory statements. Libel is a defamatory statement that is written.”</a:t>
            </a:r>
          </a:p>
          <a:p>
            <a:pPr lvl="1"/>
            <a:r>
              <a:rPr lang="en-US" dirty="0"/>
              <a:t>The Greek word </a:t>
            </a:r>
            <a:r>
              <a:rPr lang="en-US" i="1" dirty="0" err="1"/>
              <a:t>blasphēmia</a:t>
            </a:r>
            <a:r>
              <a:rPr lang="en-US" dirty="0"/>
              <a:t> includes offenses against God.</a:t>
            </a:r>
          </a:p>
          <a:p>
            <a:pPr lvl="1"/>
            <a:endParaRPr lang="en-US" dirty="0"/>
          </a:p>
        </p:txBody>
      </p:sp>
    </p:spTree>
    <p:extLst>
      <p:ext uri="{BB962C8B-B14F-4D97-AF65-F5344CB8AC3E}">
        <p14:creationId xmlns:p14="http://schemas.microsoft.com/office/powerpoint/2010/main" val="25904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7AAE-1BE6-A6A9-81A3-494ACB08CE08}"/>
              </a:ext>
            </a:extLst>
          </p:cNvPr>
          <p:cNvSpPr>
            <a:spLocks noGrp="1"/>
          </p:cNvSpPr>
          <p:nvPr>
            <p:ph type="title"/>
          </p:nvPr>
        </p:nvSpPr>
        <p:spPr/>
        <p:txBody>
          <a:bodyPr/>
          <a:lstStyle/>
          <a:p>
            <a:r>
              <a:rPr lang="en-US" dirty="0"/>
              <a:t>Matthew 15:20</a:t>
            </a:r>
          </a:p>
        </p:txBody>
      </p:sp>
      <p:sp>
        <p:nvSpPr>
          <p:cNvPr id="3" name="Content Placeholder 2">
            <a:extLst>
              <a:ext uri="{FF2B5EF4-FFF2-40B4-BE49-F238E27FC236}">
                <a16:creationId xmlns:a16="http://schemas.microsoft.com/office/drawing/2014/main" id="{FEAA93A3-0A16-0108-714B-D69F6AE94A8C}"/>
              </a:ext>
            </a:extLst>
          </p:cNvPr>
          <p:cNvSpPr>
            <a:spLocks noGrp="1"/>
          </p:cNvSpPr>
          <p:nvPr>
            <p:ph idx="1"/>
          </p:nvPr>
        </p:nvSpPr>
        <p:spPr/>
        <p:txBody>
          <a:bodyPr/>
          <a:lstStyle/>
          <a:p>
            <a:r>
              <a:rPr lang="en-US" dirty="0">
                <a:latin typeface="Source Sans Pro Black" panose="020B0803030403020204" pitchFamily="34" charset="0"/>
              </a:rPr>
              <a:t>“These are what defile a person. But to eat with unwashed hands does not defile anyone.” </a:t>
            </a:r>
          </a:p>
          <a:p>
            <a:pPr lvl="1"/>
            <a:r>
              <a:rPr lang="en-US" dirty="0"/>
              <a:t>Jesus takes the disciples back to the initial charge made against the disciples by the Pharisees, “Why do your disciples break the tradition of the elders? For they do not wash their hands when they eat” (15:2).</a:t>
            </a:r>
          </a:p>
          <a:p>
            <a:pPr lvl="1"/>
            <a:r>
              <a:rPr lang="en-US" dirty="0">
                <a:latin typeface="Source Sans Pro Black" panose="020B0803030403020204" pitchFamily="34" charset="0"/>
              </a:rPr>
              <a:t>Defile</a:t>
            </a:r>
            <a:r>
              <a:rPr lang="en-US" dirty="0"/>
              <a:t> (</a:t>
            </a:r>
            <a:r>
              <a:rPr lang="en-US" i="1" dirty="0" err="1"/>
              <a:t>koinoō</a:t>
            </a:r>
            <a:r>
              <a:rPr lang="en-US" dirty="0"/>
              <a:t>): “</a:t>
            </a:r>
            <a:r>
              <a:rPr lang="en-US" i="1" dirty="0"/>
              <a:t>make common or impure, defile </a:t>
            </a:r>
            <a:r>
              <a:rPr lang="en-US" dirty="0"/>
              <a:t>in the cultic sense” (BDAG, 552). </a:t>
            </a:r>
          </a:p>
          <a:p>
            <a:pPr lvl="1"/>
            <a:r>
              <a:rPr lang="en-US" dirty="0"/>
              <a:t>Jesus explicitly said that eating without going through the ceremonial process of washing one’s hands did not defile.</a:t>
            </a:r>
          </a:p>
        </p:txBody>
      </p:sp>
    </p:spTree>
    <p:extLst>
      <p:ext uri="{BB962C8B-B14F-4D97-AF65-F5344CB8AC3E}">
        <p14:creationId xmlns:p14="http://schemas.microsoft.com/office/powerpoint/2010/main" val="124094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F1BC-1FE1-C3F1-38B0-29F5FB58578D}"/>
              </a:ext>
            </a:extLst>
          </p:cNvPr>
          <p:cNvSpPr>
            <a:spLocks noGrp="1"/>
          </p:cNvSpPr>
          <p:nvPr>
            <p:ph type="title"/>
          </p:nvPr>
        </p:nvSpPr>
        <p:spPr/>
        <p:txBody>
          <a:bodyPr>
            <a:normAutofit/>
          </a:bodyPr>
          <a:lstStyle/>
          <a:p>
            <a:r>
              <a:rPr lang="en-US" dirty="0"/>
              <a:t>The Faith of a Canaanite Woman </a:t>
            </a:r>
            <a:br>
              <a:rPr lang="en-US" sz="2400" dirty="0"/>
            </a:br>
            <a:r>
              <a:rPr lang="en-US" sz="2400" dirty="0"/>
              <a:t>Matthew 15:21-28</a:t>
            </a:r>
          </a:p>
        </p:txBody>
      </p:sp>
      <p:sp>
        <p:nvSpPr>
          <p:cNvPr id="3" name="Content Placeholder 2">
            <a:extLst>
              <a:ext uri="{FF2B5EF4-FFF2-40B4-BE49-F238E27FC236}">
                <a16:creationId xmlns:a16="http://schemas.microsoft.com/office/drawing/2014/main" id="{E93088F2-F88F-A809-4950-F55C26967330}"/>
              </a:ext>
            </a:extLst>
          </p:cNvPr>
          <p:cNvSpPr>
            <a:spLocks noGrp="1"/>
          </p:cNvSpPr>
          <p:nvPr>
            <p:ph idx="1"/>
          </p:nvPr>
        </p:nvSpPr>
        <p:spPr/>
        <p:txBody>
          <a:bodyPr>
            <a:normAutofit fontScale="92500" lnSpcReduction="10000"/>
          </a:bodyPr>
          <a:lstStyle/>
          <a:p>
            <a:r>
              <a:rPr lang="en-US" dirty="0"/>
              <a:t>And Jesus went away from there and withdrew to the district of </a:t>
            </a:r>
            <a:r>
              <a:rPr lang="en-US" dirty="0" err="1"/>
              <a:t>Tyre</a:t>
            </a:r>
            <a:r>
              <a:rPr lang="en-US" dirty="0"/>
              <a:t> and Sidon. And behold, a Canaanite woman from that region came out and was crying, “Have mercy on me, O Lord, Son of David; my daughter is severely oppressed by a demon.” But he did not answer her a word. And his disciples came and begged him, saying, “Send her away, for she is crying out after us.” He answered, “I was sent only to the lost sheep of the house of Israel.” But she came and knelt before him, saying, “Lord, help me.” And he answered, “It is not right to take the children’s bread and throw it to the dogs.” She said, “Yes, Lord, yet even the dogs eat the crumbs that fall from their masters’ table.” Then Jesus answered her, “O woman, great is your faith! Be it done for you as you desire.” And her daughter was healed instantly.</a:t>
            </a:r>
          </a:p>
        </p:txBody>
      </p:sp>
    </p:spTree>
    <p:extLst>
      <p:ext uri="{BB962C8B-B14F-4D97-AF65-F5344CB8AC3E}">
        <p14:creationId xmlns:p14="http://schemas.microsoft.com/office/powerpoint/2010/main" val="350427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A7285E1-FEC1-92A5-7AAD-0A7D42B41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279" y="0"/>
            <a:ext cx="7451539" cy="10764645"/>
          </a:xfrm>
          <a:prstGeom prst="rect">
            <a:avLst/>
          </a:prstGeom>
        </p:spPr>
      </p:pic>
      <p:sp>
        <p:nvSpPr>
          <p:cNvPr id="5" name="Arrow: Down 4">
            <a:extLst>
              <a:ext uri="{FF2B5EF4-FFF2-40B4-BE49-F238E27FC236}">
                <a16:creationId xmlns:a16="http://schemas.microsoft.com/office/drawing/2014/main" id="{836F5CE8-10F9-4CA0-CF14-56BB218EB188}"/>
              </a:ext>
            </a:extLst>
          </p:cNvPr>
          <p:cNvSpPr/>
          <p:nvPr/>
        </p:nvSpPr>
        <p:spPr>
          <a:xfrm>
            <a:off x="8057695" y="273377"/>
            <a:ext cx="405353" cy="123491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4593281-FAF6-6B47-8F4E-0851D3CD560F}"/>
              </a:ext>
            </a:extLst>
          </p:cNvPr>
          <p:cNvSpPr/>
          <p:nvPr/>
        </p:nvSpPr>
        <p:spPr>
          <a:xfrm rot="16200000">
            <a:off x="6553310" y="2010134"/>
            <a:ext cx="405353" cy="1234912"/>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9FF3A5-504A-D178-556C-2A62B2C7A425}"/>
              </a:ext>
            </a:extLst>
          </p:cNvPr>
          <p:cNvSpPr txBox="1"/>
          <p:nvPr/>
        </p:nvSpPr>
        <p:spPr>
          <a:xfrm>
            <a:off x="307818" y="525101"/>
            <a:ext cx="4264182" cy="707886"/>
          </a:xfrm>
          <a:prstGeom prst="rect">
            <a:avLst/>
          </a:prstGeom>
          <a:solidFill>
            <a:schemeClr val="tx1"/>
          </a:solidFill>
        </p:spPr>
        <p:txBody>
          <a:bodyPr wrap="square" rtlCol="0">
            <a:spAutoFit/>
          </a:bodyPr>
          <a:lstStyle/>
          <a:p>
            <a:pPr algn="ctr"/>
            <a:r>
              <a:rPr lang="en-US" sz="4000" dirty="0">
                <a:solidFill>
                  <a:schemeClr val="accent4">
                    <a:lumMod val="75000"/>
                  </a:schemeClr>
                </a:solidFill>
                <a:latin typeface="Source Sans Pro Black" panose="020B0803030403020204" pitchFamily="34" charset="0"/>
              </a:rPr>
              <a:t>Matthew 15:21</a:t>
            </a:r>
          </a:p>
        </p:txBody>
      </p:sp>
      <p:sp>
        <p:nvSpPr>
          <p:cNvPr id="8" name="TextBox 7">
            <a:extLst>
              <a:ext uri="{FF2B5EF4-FFF2-40B4-BE49-F238E27FC236}">
                <a16:creationId xmlns:a16="http://schemas.microsoft.com/office/drawing/2014/main" id="{33FD6FF2-3E48-A78E-1724-12823103AD0C}"/>
              </a:ext>
            </a:extLst>
          </p:cNvPr>
          <p:cNvSpPr txBox="1"/>
          <p:nvPr/>
        </p:nvSpPr>
        <p:spPr>
          <a:xfrm>
            <a:off x="307818" y="1502585"/>
            <a:ext cx="4264182" cy="390876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ource Sans Pro Black" panose="020B0803030403020204" pitchFamily="34" charset="0"/>
              </a:rPr>
              <a:t>And Jesus went away from there and withdrew to the district of </a:t>
            </a:r>
            <a:r>
              <a:rPr lang="en-US" sz="2400" dirty="0" err="1">
                <a:latin typeface="Source Sans Pro Black" panose="020B0803030403020204" pitchFamily="34" charset="0"/>
              </a:rPr>
              <a:t>Tyre</a:t>
            </a:r>
            <a:r>
              <a:rPr lang="en-US" sz="2400" dirty="0">
                <a:latin typeface="Source Sans Pro Black" panose="020B0803030403020204" pitchFamily="34" charset="0"/>
              </a:rPr>
              <a:t> and Sidon.</a:t>
            </a:r>
          </a:p>
          <a:p>
            <a:pPr marL="742950" lvl="1" indent="-285750">
              <a:buFont typeface="Arial" panose="020B0604020202020204" pitchFamily="34" charset="0"/>
              <a:buChar char="•"/>
            </a:pPr>
            <a:r>
              <a:rPr lang="en-US" sz="2200" dirty="0">
                <a:latin typeface="Source Sans Pro Semibold" panose="020B0603030403020204" pitchFamily="34" charset="0"/>
              </a:rPr>
              <a:t>How might the events of 15:1-20 have influenced Jesus to withdraw to the district of </a:t>
            </a:r>
            <a:r>
              <a:rPr lang="en-US" sz="2200" dirty="0" err="1">
                <a:latin typeface="Source Sans Pro Semibold" panose="020B0603030403020204" pitchFamily="34" charset="0"/>
              </a:rPr>
              <a:t>Tyre</a:t>
            </a:r>
            <a:r>
              <a:rPr lang="en-US" sz="2200" dirty="0">
                <a:latin typeface="Source Sans Pro Semibold" panose="020B0603030403020204" pitchFamily="34" charset="0"/>
              </a:rPr>
              <a:t> and Sidon?</a:t>
            </a:r>
          </a:p>
          <a:p>
            <a:pPr marL="742950" lvl="1" indent="-285750">
              <a:buFont typeface="Arial" panose="020B0604020202020204" pitchFamily="34" charset="0"/>
              <a:buChar char="•"/>
            </a:pPr>
            <a:r>
              <a:rPr lang="en-US" sz="2200" dirty="0">
                <a:latin typeface="Source Sans Pro Semibold" panose="020B0603030403020204" pitchFamily="34" charset="0"/>
              </a:rPr>
              <a:t>This territory is outside of Israel and would be inhabited mostly by Gentiles.</a:t>
            </a:r>
          </a:p>
        </p:txBody>
      </p:sp>
    </p:spTree>
    <p:extLst>
      <p:ext uri="{BB962C8B-B14F-4D97-AF65-F5344CB8AC3E}">
        <p14:creationId xmlns:p14="http://schemas.microsoft.com/office/powerpoint/2010/main" val="41685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4677-5436-30ED-8FCC-D2E10F805A24}"/>
              </a:ext>
            </a:extLst>
          </p:cNvPr>
          <p:cNvSpPr>
            <a:spLocks noGrp="1"/>
          </p:cNvSpPr>
          <p:nvPr>
            <p:ph type="title"/>
          </p:nvPr>
        </p:nvSpPr>
        <p:spPr/>
        <p:txBody>
          <a:bodyPr/>
          <a:lstStyle/>
          <a:p>
            <a:r>
              <a:rPr lang="en-US" dirty="0"/>
              <a:t>Matthew 15:22</a:t>
            </a:r>
          </a:p>
        </p:txBody>
      </p:sp>
      <p:sp>
        <p:nvSpPr>
          <p:cNvPr id="3" name="Content Placeholder 2">
            <a:extLst>
              <a:ext uri="{FF2B5EF4-FFF2-40B4-BE49-F238E27FC236}">
                <a16:creationId xmlns:a16="http://schemas.microsoft.com/office/drawing/2014/main" id="{B550C473-9214-4C74-7FD5-4CDF7196A718}"/>
              </a:ext>
            </a:extLst>
          </p:cNvPr>
          <p:cNvSpPr>
            <a:spLocks noGrp="1"/>
          </p:cNvSpPr>
          <p:nvPr>
            <p:ph idx="1"/>
          </p:nvPr>
        </p:nvSpPr>
        <p:spPr>
          <a:xfrm>
            <a:off x="838200" y="1825624"/>
            <a:ext cx="10515600" cy="4774351"/>
          </a:xfrm>
        </p:spPr>
        <p:txBody>
          <a:bodyPr>
            <a:normAutofit/>
          </a:bodyPr>
          <a:lstStyle/>
          <a:p>
            <a:r>
              <a:rPr lang="en-US" dirty="0">
                <a:latin typeface="Source Sans Pro Black" panose="020B0803030403020204" pitchFamily="34" charset="0"/>
              </a:rPr>
              <a:t>“And behold, a Canaanite woman from that region came out and was crying, ‘Have mercy on me, O Lord, Son of David; my daughter is severely oppressed by a demon.’”</a:t>
            </a:r>
          </a:p>
          <a:p>
            <a:pPr lvl="1"/>
            <a:r>
              <a:rPr lang="en-US" dirty="0"/>
              <a:t>In Mark’s account, the woman is identified as a Gentile, a </a:t>
            </a:r>
            <a:r>
              <a:rPr lang="en-US" dirty="0" err="1"/>
              <a:t>Syro-Phonecian</a:t>
            </a:r>
            <a:r>
              <a:rPr lang="en-US" dirty="0"/>
              <a:t> by birth (7:26). What is the significance of </a:t>
            </a:r>
            <a:r>
              <a:rPr lang="en-US" dirty="0">
                <a:latin typeface="Source Sans Pro Black" panose="020B0803030403020204" pitchFamily="34" charset="0"/>
              </a:rPr>
              <a:t>and behold</a:t>
            </a:r>
            <a:r>
              <a:rPr lang="en-US" dirty="0"/>
              <a:t>?</a:t>
            </a:r>
          </a:p>
          <a:p>
            <a:pPr lvl="1"/>
            <a:r>
              <a:rPr lang="en-US" dirty="0"/>
              <a:t>What does her coming to Jesus to request a healing tell us about Jesus?</a:t>
            </a:r>
          </a:p>
          <a:p>
            <a:pPr lvl="1"/>
            <a:r>
              <a:rPr lang="en-US" dirty="0">
                <a:latin typeface="Source Sans Pro Black" panose="020B0803030403020204" pitchFamily="34" charset="0"/>
              </a:rPr>
              <a:t>Was crying </a:t>
            </a:r>
            <a:r>
              <a:rPr lang="en-US" dirty="0"/>
              <a:t>(</a:t>
            </a:r>
            <a:r>
              <a:rPr lang="en-US" i="1" dirty="0" err="1"/>
              <a:t>ekrazen</a:t>
            </a:r>
            <a:r>
              <a:rPr lang="en-US" dirty="0"/>
              <a:t>) is in the imperfect tense, indicating the continuous appeal that she was making.</a:t>
            </a:r>
          </a:p>
          <a:p>
            <a:pPr lvl="1"/>
            <a:r>
              <a:rPr lang="en-US" dirty="0"/>
              <a:t>What was wrong with her daughter?</a:t>
            </a:r>
          </a:p>
          <a:p>
            <a:pPr lvl="1"/>
            <a:r>
              <a:rPr lang="en-US" dirty="0"/>
              <a:t>What do the two titles she used to describe Jesus tell the reader?</a:t>
            </a:r>
          </a:p>
          <a:p>
            <a:pPr lvl="1"/>
            <a:r>
              <a:rPr lang="en-US" dirty="0"/>
              <a:t>What is mercy?</a:t>
            </a:r>
          </a:p>
          <a:p>
            <a:pPr lvl="1"/>
            <a:r>
              <a:rPr lang="en-US" dirty="0"/>
              <a:t>What does this woman ask from Jesus?</a:t>
            </a:r>
          </a:p>
          <a:p>
            <a:endParaRPr lang="en-US" dirty="0"/>
          </a:p>
        </p:txBody>
      </p:sp>
    </p:spTree>
    <p:extLst>
      <p:ext uri="{BB962C8B-B14F-4D97-AF65-F5344CB8AC3E}">
        <p14:creationId xmlns:p14="http://schemas.microsoft.com/office/powerpoint/2010/main" val="9612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9A91-614F-A9D7-429A-793F1DADF0FF}"/>
              </a:ext>
            </a:extLst>
          </p:cNvPr>
          <p:cNvSpPr>
            <a:spLocks noGrp="1"/>
          </p:cNvSpPr>
          <p:nvPr>
            <p:ph type="title"/>
          </p:nvPr>
        </p:nvSpPr>
        <p:spPr/>
        <p:txBody>
          <a:bodyPr/>
          <a:lstStyle/>
          <a:p>
            <a:r>
              <a:rPr lang="en-US" dirty="0"/>
              <a:t>Matthew 15:23</a:t>
            </a:r>
          </a:p>
        </p:txBody>
      </p:sp>
      <p:sp>
        <p:nvSpPr>
          <p:cNvPr id="3" name="Content Placeholder 2">
            <a:extLst>
              <a:ext uri="{FF2B5EF4-FFF2-40B4-BE49-F238E27FC236}">
                <a16:creationId xmlns:a16="http://schemas.microsoft.com/office/drawing/2014/main" id="{9AF7F803-BD99-8032-D8F0-7BA2B909E386}"/>
              </a:ext>
            </a:extLst>
          </p:cNvPr>
          <p:cNvSpPr>
            <a:spLocks noGrp="1"/>
          </p:cNvSpPr>
          <p:nvPr>
            <p:ph idx="1"/>
          </p:nvPr>
        </p:nvSpPr>
        <p:spPr/>
        <p:txBody>
          <a:bodyPr/>
          <a:lstStyle/>
          <a:p>
            <a:r>
              <a:rPr lang="en-US" dirty="0">
                <a:latin typeface="Source Sans Pro Black" panose="020B0803030403020204" pitchFamily="34" charset="0"/>
              </a:rPr>
              <a:t>“But he did not answer her a word. And his disciples came and begged him, saying, ‘Send her away, for she is crying out after us.’”</a:t>
            </a:r>
          </a:p>
          <a:p>
            <a:pPr lvl="1"/>
            <a:r>
              <a:rPr lang="en-US" dirty="0"/>
              <a:t>What is unusual about Jesus’s action in this verse?</a:t>
            </a:r>
          </a:p>
          <a:p>
            <a:pPr lvl="1"/>
            <a:r>
              <a:rPr lang="en-US" dirty="0"/>
              <a:t>What are the disciples asking (the imperfect tense of “begged” emphasizes continuous asking) Jesus to do?</a:t>
            </a:r>
          </a:p>
          <a:p>
            <a:pPr lvl="2"/>
            <a:r>
              <a:rPr lang="en-US" dirty="0"/>
              <a:t>The text is ambiguous about whether they were asking that Jesus heal her daughter (“give her what she wants”) and send her away or send her away without healing the daughter.</a:t>
            </a:r>
          </a:p>
          <a:p>
            <a:pPr lvl="2"/>
            <a:r>
              <a:rPr lang="en-US" dirty="0"/>
              <a:t>Has Jesus ever turned away anyone before?</a:t>
            </a:r>
          </a:p>
          <a:p>
            <a:endParaRPr lang="en-US" dirty="0"/>
          </a:p>
        </p:txBody>
      </p:sp>
    </p:spTree>
    <p:extLst>
      <p:ext uri="{BB962C8B-B14F-4D97-AF65-F5344CB8AC3E}">
        <p14:creationId xmlns:p14="http://schemas.microsoft.com/office/powerpoint/2010/main" val="196365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18CF-E40C-6823-9A22-E2A32F7136BF}"/>
              </a:ext>
            </a:extLst>
          </p:cNvPr>
          <p:cNvSpPr>
            <a:spLocks noGrp="1"/>
          </p:cNvSpPr>
          <p:nvPr>
            <p:ph type="title"/>
          </p:nvPr>
        </p:nvSpPr>
        <p:spPr/>
        <p:txBody>
          <a:bodyPr>
            <a:normAutofit/>
          </a:bodyPr>
          <a:lstStyle/>
          <a:p>
            <a:r>
              <a:rPr lang="en-US" sz="3600" dirty="0"/>
              <a:t>Controversy with the Pharisees over Tradition</a:t>
            </a:r>
            <a:br>
              <a:rPr lang="en-US" sz="3600" dirty="0"/>
            </a:br>
            <a:r>
              <a:rPr lang="en-US" sz="2000" dirty="0"/>
              <a:t>Matthew 15:1-20</a:t>
            </a:r>
          </a:p>
        </p:txBody>
      </p:sp>
      <p:sp>
        <p:nvSpPr>
          <p:cNvPr id="3" name="Content Placeholder 2">
            <a:extLst>
              <a:ext uri="{FF2B5EF4-FFF2-40B4-BE49-F238E27FC236}">
                <a16:creationId xmlns:a16="http://schemas.microsoft.com/office/drawing/2014/main" id="{5E4F9F22-27A6-AB6E-0391-190023D63A9C}"/>
              </a:ext>
            </a:extLst>
          </p:cNvPr>
          <p:cNvSpPr>
            <a:spLocks noGrp="1"/>
          </p:cNvSpPr>
          <p:nvPr>
            <p:ph idx="1"/>
          </p:nvPr>
        </p:nvSpPr>
        <p:spPr/>
        <p:txBody>
          <a:bodyPr/>
          <a:lstStyle/>
          <a:p>
            <a:r>
              <a:rPr lang="en-US" dirty="0"/>
              <a:t>Jesus with the scribes and Pharisees (15:1-9)</a:t>
            </a:r>
          </a:p>
          <a:p>
            <a:r>
              <a:rPr lang="en-US" dirty="0"/>
              <a:t>Jesus with the crowds (15:10-11)</a:t>
            </a:r>
          </a:p>
          <a:p>
            <a:r>
              <a:rPr lang="en-US" dirty="0"/>
              <a:t>Jesus with His disciples (15:12-20)</a:t>
            </a:r>
          </a:p>
        </p:txBody>
      </p:sp>
    </p:spTree>
    <p:extLst>
      <p:ext uri="{BB962C8B-B14F-4D97-AF65-F5344CB8AC3E}">
        <p14:creationId xmlns:p14="http://schemas.microsoft.com/office/powerpoint/2010/main" val="2772976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D323-1643-2C49-7287-2B5522A22045}"/>
              </a:ext>
            </a:extLst>
          </p:cNvPr>
          <p:cNvSpPr>
            <a:spLocks noGrp="1"/>
          </p:cNvSpPr>
          <p:nvPr>
            <p:ph type="title"/>
          </p:nvPr>
        </p:nvSpPr>
        <p:spPr/>
        <p:txBody>
          <a:bodyPr/>
          <a:lstStyle/>
          <a:p>
            <a:r>
              <a:rPr lang="en-US" dirty="0"/>
              <a:t>Matthew 15:24</a:t>
            </a:r>
          </a:p>
        </p:txBody>
      </p:sp>
      <p:sp>
        <p:nvSpPr>
          <p:cNvPr id="3" name="Content Placeholder 2">
            <a:extLst>
              <a:ext uri="{FF2B5EF4-FFF2-40B4-BE49-F238E27FC236}">
                <a16:creationId xmlns:a16="http://schemas.microsoft.com/office/drawing/2014/main" id="{5EB79623-4694-B60C-70EE-C1C314C98394}"/>
              </a:ext>
            </a:extLst>
          </p:cNvPr>
          <p:cNvSpPr>
            <a:spLocks noGrp="1"/>
          </p:cNvSpPr>
          <p:nvPr>
            <p:ph idx="1"/>
          </p:nvPr>
        </p:nvSpPr>
        <p:spPr/>
        <p:txBody>
          <a:bodyPr/>
          <a:lstStyle/>
          <a:p>
            <a:r>
              <a:rPr lang="en-US" dirty="0">
                <a:latin typeface="Source Sans Pro Black" panose="020B0803030403020204" pitchFamily="34" charset="0"/>
              </a:rPr>
              <a:t>“He answered, ‘I was sent only to the lost sheep of the house of Israel.’”</a:t>
            </a:r>
          </a:p>
          <a:p>
            <a:pPr lvl="1"/>
            <a:r>
              <a:rPr lang="en-US" dirty="0"/>
              <a:t>This reminds us of the instructions to the Twelve when He sent them on the limited commission: “Go nowhere among the Gentiles and enter no town of the Samaritans, but go rather to the lost sheep of the house of Israel” (10:5-6).</a:t>
            </a:r>
          </a:p>
          <a:p>
            <a:pPr lvl="1"/>
            <a:r>
              <a:rPr lang="en-US" dirty="0"/>
              <a:t>This is Jesus’s response to the disciples’ request to send the woman away.</a:t>
            </a:r>
          </a:p>
        </p:txBody>
      </p:sp>
    </p:spTree>
    <p:extLst>
      <p:ext uri="{BB962C8B-B14F-4D97-AF65-F5344CB8AC3E}">
        <p14:creationId xmlns:p14="http://schemas.microsoft.com/office/powerpoint/2010/main" val="3548311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73EE-2AD4-2D87-92C9-20E7A15CC4B7}"/>
              </a:ext>
            </a:extLst>
          </p:cNvPr>
          <p:cNvSpPr>
            <a:spLocks noGrp="1"/>
          </p:cNvSpPr>
          <p:nvPr>
            <p:ph type="title"/>
          </p:nvPr>
        </p:nvSpPr>
        <p:spPr/>
        <p:txBody>
          <a:bodyPr/>
          <a:lstStyle/>
          <a:p>
            <a:r>
              <a:rPr lang="en-US" dirty="0"/>
              <a:t>Matthew 15:25</a:t>
            </a:r>
          </a:p>
        </p:txBody>
      </p:sp>
      <p:sp>
        <p:nvSpPr>
          <p:cNvPr id="3" name="Content Placeholder 2">
            <a:extLst>
              <a:ext uri="{FF2B5EF4-FFF2-40B4-BE49-F238E27FC236}">
                <a16:creationId xmlns:a16="http://schemas.microsoft.com/office/drawing/2014/main" id="{D584ABDE-06A6-493E-0D6F-73A04F00F583}"/>
              </a:ext>
            </a:extLst>
          </p:cNvPr>
          <p:cNvSpPr>
            <a:spLocks noGrp="1"/>
          </p:cNvSpPr>
          <p:nvPr>
            <p:ph idx="1"/>
          </p:nvPr>
        </p:nvSpPr>
        <p:spPr/>
        <p:txBody>
          <a:bodyPr/>
          <a:lstStyle/>
          <a:p>
            <a:r>
              <a:rPr lang="en-US" dirty="0">
                <a:latin typeface="Source Sans Pro Black" panose="020B0803030403020204" pitchFamily="34" charset="0"/>
              </a:rPr>
              <a:t>“But she came and knelt before him, saying, ‘Lord, help me.’”</a:t>
            </a:r>
          </a:p>
          <a:p>
            <a:pPr lvl="1"/>
            <a:r>
              <a:rPr lang="en-US" dirty="0"/>
              <a:t>Hearing the discussion between Jesus and His disciples, the woman ignores the disciples’ suggestion and again begs Jesus to help her.</a:t>
            </a:r>
          </a:p>
          <a:p>
            <a:pPr lvl="1"/>
            <a:r>
              <a:rPr lang="en-US" dirty="0"/>
              <a:t>What do we learn about the woman from what she did (knelt before him) and said (“Lord, help me!”)?</a:t>
            </a:r>
          </a:p>
          <a:p>
            <a:endParaRPr lang="en-US" dirty="0"/>
          </a:p>
        </p:txBody>
      </p:sp>
    </p:spTree>
    <p:extLst>
      <p:ext uri="{BB962C8B-B14F-4D97-AF65-F5344CB8AC3E}">
        <p14:creationId xmlns:p14="http://schemas.microsoft.com/office/powerpoint/2010/main" val="2636153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3C2D-BD5C-2C16-6C8E-D9D4D01295F1}"/>
              </a:ext>
            </a:extLst>
          </p:cNvPr>
          <p:cNvSpPr>
            <a:spLocks noGrp="1"/>
          </p:cNvSpPr>
          <p:nvPr>
            <p:ph type="title"/>
          </p:nvPr>
        </p:nvSpPr>
        <p:spPr/>
        <p:txBody>
          <a:bodyPr/>
          <a:lstStyle/>
          <a:p>
            <a:r>
              <a:rPr lang="en-US" dirty="0"/>
              <a:t>Matthew 15:26</a:t>
            </a:r>
          </a:p>
        </p:txBody>
      </p:sp>
      <p:sp>
        <p:nvSpPr>
          <p:cNvPr id="3" name="Content Placeholder 2">
            <a:extLst>
              <a:ext uri="{FF2B5EF4-FFF2-40B4-BE49-F238E27FC236}">
                <a16:creationId xmlns:a16="http://schemas.microsoft.com/office/drawing/2014/main" id="{05AF5AD4-26BC-AB57-E77D-26D28BAB9AC9}"/>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answered, ‘It is not right to take the children’s bread and throw it to the dogs.’”</a:t>
            </a:r>
          </a:p>
          <a:p>
            <a:pPr lvl="1"/>
            <a:r>
              <a:rPr lang="en-US" dirty="0"/>
              <a:t>What is your emotional reaction to what Jesus said to her?</a:t>
            </a:r>
          </a:p>
          <a:p>
            <a:pPr lvl="1"/>
            <a:r>
              <a:rPr lang="en-US" dirty="0">
                <a:latin typeface="Source Sans Pro Black" panose="020B0803030403020204" pitchFamily="34" charset="0"/>
              </a:rPr>
              <a:t>R. T. France: </a:t>
            </a:r>
            <a:r>
              <a:rPr lang="en-US" dirty="0"/>
              <a:t>“So Jesus is expressing the contemptuous Jewish attitude to Gentiles in order to explain why her request does not fit into his mission to Israel. But written words cannot convey a twinkle in the eye, and it may be that Jesus was almost jocularly presenting her with the sort of language she might expect from a Jew in order to see how she would react” (</a:t>
            </a:r>
            <a:r>
              <a:rPr lang="en-US" i="1" dirty="0"/>
              <a:t>Matthew: An Introduction and Commentary</a:t>
            </a:r>
            <a:r>
              <a:rPr lang="en-US" dirty="0"/>
              <a:t>, 250; cf. William Barclay, </a:t>
            </a:r>
            <a:r>
              <a:rPr lang="en-US" i="1" dirty="0"/>
              <a:t>Matthew, </a:t>
            </a:r>
            <a:r>
              <a:rPr lang="en-US" dirty="0"/>
              <a:t>122).</a:t>
            </a:r>
          </a:p>
          <a:p>
            <a:pPr lvl="1"/>
            <a:r>
              <a:rPr lang="en-US" dirty="0">
                <a:latin typeface="Source Sans Pro Black" panose="020B0803030403020204" pitchFamily="34" charset="0"/>
              </a:rPr>
              <a:t>Craig Blomberg: </a:t>
            </a:r>
            <a:r>
              <a:rPr lang="en-US" dirty="0"/>
              <a:t>“Even at best, Jesus’ remarks still strike the modern reader as condescending. Jesus apparently wants to demonstrate and stretch this woman’s faith” (</a:t>
            </a:r>
            <a:r>
              <a:rPr lang="en-US" i="1" dirty="0"/>
              <a:t>Matthew</a:t>
            </a:r>
            <a:r>
              <a:rPr lang="en-US" dirty="0"/>
              <a:t>, 244).</a:t>
            </a:r>
          </a:p>
          <a:p>
            <a:endParaRPr lang="en-US" dirty="0"/>
          </a:p>
        </p:txBody>
      </p:sp>
    </p:spTree>
    <p:extLst>
      <p:ext uri="{BB962C8B-B14F-4D97-AF65-F5344CB8AC3E}">
        <p14:creationId xmlns:p14="http://schemas.microsoft.com/office/powerpoint/2010/main" val="16699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A299-2B92-D61A-55B8-E96FFA6065E9}"/>
              </a:ext>
            </a:extLst>
          </p:cNvPr>
          <p:cNvSpPr>
            <a:spLocks noGrp="1"/>
          </p:cNvSpPr>
          <p:nvPr>
            <p:ph type="title"/>
          </p:nvPr>
        </p:nvSpPr>
        <p:spPr/>
        <p:txBody>
          <a:bodyPr/>
          <a:lstStyle/>
          <a:p>
            <a:r>
              <a:rPr lang="en-US" dirty="0"/>
              <a:t>Matthew 15:27</a:t>
            </a:r>
          </a:p>
        </p:txBody>
      </p:sp>
      <p:sp>
        <p:nvSpPr>
          <p:cNvPr id="3" name="Content Placeholder 2">
            <a:extLst>
              <a:ext uri="{FF2B5EF4-FFF2-40B4-BE49-F238E27FC236}">
                <a16:creationId xmlns:a16="http://schemas.microsoft.com/office/drawing/2014/main" id="{3CA8D3E3-27CC-380A-F31F-2A3F62EAEA81}"/>
              </a:ext>
            </a:extLst>
          </p:cNvPr>
          <p:cNvSpPr>
            <a:spLocks noGrp="1"/>
          </p:cNvSpPr>
          <p:nvPr>
            <p:ph idx="1"/>
          </p:nvPr>
        </p:nvSpPr>
        <p:spPr/>
        <p:txBody>
          <a:bodyPr/>
          <a:lstStyle/>
          <a:p>
            <a:r>
              <a:rPr lang="en-US" dirty="0">
                <a:latin typeface="Source Sans Pro Black" panose="020B0803030403020204" pitchFamily="34" charset="0"/>
              </a:rPr>
              <a:t>“She said, ‘Yes, Lord, yet even the dogs eat the crumbs that fall from their masters’ table.’”</a:t>
            </a:r>
          </a:p>
          <a:p>
            <a:pPr lvl="1"/>
            <a:r>
              <a:rPr lang="en-US" dirty="0"/>
              <a:t>The woman’s reply seems to be tongue-in-cheek (ironic). The woman’s argument is this: Given your illustration of the children’s bread being too important to be thrown to the dogs, yet even the dogs get the crumbs that fall from their master’s table.</a:t>
            </a:r>
          </a:p>
          <a:p>
            <a:pPr lvl="1"/>
            <a:r>
              <a:rPr lang="en-US" dirty="0"/>
              <a:t>“If I am a dog, give me my share!”</a:t>
            </a:r>
          </a:p>
          <a:p>
            <a:pPr lvl="1"/>
            <a:r>
              <a:rPr lang="en-US" dirty="0"/>
              <a:t>Her reply supports the idea that Jesus’s initial statement was somewhat light hearted or half-serious bantering between Jesus and the woman.</a:t>
            </a:r>
          </a:p>
          <a:p>
            <a:endParaRPr lang="en-US" dirty="0"/>
          </a:p>
        </p:txBody>
      </p:sp>
    </p:spTree>
    <p:extLst>
      <p:ext uri="{BB962C8B-B14F-4D97-AF65-F5344CB8AC3E}">
        <p14:creationId xmlns:p14="http://schemas.microsoft.com/office/powerpoint/2010/main" val="15714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DA4E-147E-D4AF-AB64-CF212CC8A9D0}"/>
              </a:ext>
            </a:extLst>
          </p:cNvPr>
          <p:cNvSpPr>
            <a:spLocks noGrp="1"/>
          </p:cNvSpPr>
          <p:nvPr>
            <p:ph type="title"/>
          </p:nvPr>
        </p:nvSpPr>
        <p:spPr/>
        <p:txBody>
          <a:bodyPr/>
          <a:lstStyle/>
          <a:p>
            <a:r>
              <a:rPr lang="en-US" dirty="0"/>
              <a:t>Matthew 15:28</a:t>
            </a:r>
          </a:p>
        </p:txBody>
      </p:sp>
      <p:sp>
        <p:nvSpPr>
          <p:cNvPr id="3" name="Content Placeholder 2">
            <a:extLst>
              <a:ext uri="{FF2B5EF4-FFF2-40B4-BE49-F238E27FC236}">
                <a16:creationId xmlns:a16="http://schemas.microsoft.com/office/drawing/2014/main" id="{62501BB0-FA2C-AD0C-F2DF-EF54AE9BD192}"/>
              </a:ext>
            </a:extLst>
          </p:cNvPr>
          <p:cNvSpPr>
            <a:spLocks noGrp="1"/>
          </p:cNvSpPr>
          <p:nvPr>
            <p:ph idx="1"/>
          </p:nvPr>
        </p:nvSpPr>
        <p:spPr/>
        <p:txBody>
          <a:bodyPr/>
          <a:lstStyle/>
          <a:p>
            <a:r>
              <a:rPr lang="en-US" dirty="0">
                <a:latin typeface="Source Sans Pro Black" panose="020B0803030403020204" pitchFamily="34" charset="0"/>
              </a:rPr>
              <a:t>“Then Jesus answered her, ‘O woman, great is your faith! Be it done for you as you desire.’ And her daughter was healed instantly.”</a:t>
            </a:r>
          </a:p>
          <a:p>
            <a:pPr lvl="1"/>
            <a:r>
              <a:rPr lang="en-US" dirty="0"/>
              <a:t>The word “O” in an emotional interjection.</a:t>
            </a:r>
          </a:p>
          <a:p>
            <a:pPr lvl="1"/>
            <a:r>
              <a:rPr lang="en-US" dirty="0"/>
              <a:t>Jesus’s reply changes the tone of the previous exchange and pays this woman a compliment: “great is your faith!” No other person receives this compliment in the Gospels.</a:t>
            </a:r>
          </a:p>
          <a:p>
            <a:pPr lvl="1"/>
            <a:r>
              <a:rPr lang="en-US" dirty="0"/>
              <a:t>Then, Jesus grants her request.</a:t>
            </a:r>
          </a:p>
          <a:p>
            <a:pPr lvl="1"/>
            <a:r>
              <a:rPr lang="en-US" dirty="0"/>
              <a:t>Her daughter was instantly healed (elsewhere, the demon is cast out).</a:t>
            </a:r>
          </a:p>
          <a:p>
            <a:endParaRPr lang="en-US" dirty="0"/>
          </a:p>
        </p:txBody>
      </p:sp>
    </p:spTree>
    <p:extLst>
      <p:ext uri="{BB962C8B-B14F-4D97-AF65-F5344CB8AC3E}">
        <p14:creationId xmlns:p14="http://schemas.microsoft.com/office/powerpoint/2010/main" val="159633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E60555-EB44-C371-74FF-8052B8BE798E}"/>
              </a:ext>
            </a:extLst>
          </p:cNvPr>
          <p:cNvGraphicFramePr>
            <a:graphicFrameLocks noGrp="1"/>
          </p:cNvGraphicFramePr>
          <p:nvPr>
            <p:extLst>
              <p:ext uri="{D42A27DB-BD31-4B8C-83A1-F6EECF244321}">
                <p14:modId xmlns:p14="http://schemas.microsoft.com/office/powerpoint/2010/main" val="394547109"/>
              </p:ext>
            </p:extLst>
          </p:nvPr>
        </p:nvGraphicFramePr>
        <p:xfrm>
          <a:off x="307817" y="199176"/>
          <a:ext cx="11570330" cy="6461760"/>
        </p:xfrm>
        <a:graphic>
          <a:graphicData uri="http://schemas.openxmlformats.org/drawingml/2006/table">
            <a:tbl>
              <a:tblPr firstRow="1" bandRow="1">
                <a:tableStyleId>{5C22544A-7EE6-4342-B048-85BDC9FD1C3A}</a:tableStyleId>
              </a:tblPr>
              <a:tblGrid>
                <a:gridCol w="5785165">
                  <a:extLst>
                    <a:ext uri="{9D8B030D-6E8A-4147-A177-3AD203B41FA5}">
                      <a16:colId xmlns:a16="http://schemas.microsoft.com/office/drawing/2014/main" val="2871410012"/>
                    </a:ext>
                  </a:extLst>
                </a:gridCol>
                <a:gridCol w="5785165">
                  <a:extLst>
                    <a:ext uri="{9D8B030D-6E8A-4147-A177-3AD203B41FA5}">
                      <a16:colId xmlns:a16="http://schemas.microsoft.com/office/drawing/2014/main" val="4188063887"/>
                    </a:ext>
                  </a:extLst>
                </a:gridCol>
              </a:tblGrid>
              <a:tr h="404287">
                <a:tc gridSpan="2">
                  <a:txBody>
                    <a:bodyPr/>
                    <a:lstStyle/>
                    <a:p>
                      <a:pPr algn="ctr"/>
                      <a:r>
                        <a:rPr lang="en-US" sz="2400" dirty="0">
                          <a:latin typeface="Source Sans Pro Black" panose="020B0803030403020204" pitchFamily="34" charset="0"/>
                        </a:rPr>
                        <a:t>Two Gentiles with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368362394"/>
                  </a:ext>
                </a:extLst>
              </a:tr>
              <a:tr h="404287">
                <a:tc>
                  <a:txBody>
                    <a:bodyPr/>
                    <a:lstStyle/>
                    <a:p>
                      <a:pPr algn="ctr"/>
                      <a:r>
                        <a:rPr lang="en-US" sz="2200" dirty="0">
                          <a:latin typeface="Source Sans Pro Semibold" panose="020B0603030403020204" pitchFamily="34" charset="0"/>
                        </a:rPr>
                        <a:t>Matthew 8:5-13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Semibold" panose="020B0603030403020204" pitchFamily="34" charset="0"/>
                        </a:rPr>
                        <a:t>Matthew 15:21-28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200403"/>
                  </a:ext>
                </a:extLst>
              </a:tr>
              <a:tr h="5482796">
                <a:tc>
                  <a:txBody>
                    <a:bodyPr/>
                    <a:lstStyle/>
                    <a:p>
                      <a:pPr rtl="0"/>
                      <a:r>
                        <a:rPr lang="en-US" sz="1800" dirty="0">
                          <a:latin typeface="Source Sans Pro Semibold" panose="020B0603030403020204" pitchFamily="34" charset="0"/>
                        </a:rPr>
                        <a:t>When he had entered Capernaum, a centurion came forward to him, appealing to him, “Lord, my servant is lying paralyzed at home, suffering terribly.” And he said to him, “I will come and heal him.” But the centurion replied, “Lord, I am not worthy to have you come under my roof, but only say the word, and my servant will be healed. For I too am a man under authority, with soldiers under me. And I say to one, ‘Go,’ and he goes, and to another, ‘Come,’ and he comes, and to my servant, ‘Do this,’ and he does it.” When Jesus heard this, he marveled and said to those who followed him, “Truly, I tell you, with no one in Israel have I found such faith. I tell you, many will come from east and west and recline at table with Abraham, Isaac, and Jacob in the kingdom of heaven, while the sons of the kingdom will be thrown into the outer darkness. In that place there will be weeping and gnashing of teeth.” And to the centurion Jesus said, “Go; let it be done for you as you have believed.” And the servant was healed at that very 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ource Sans Pro Semibold" panose="020B0603030403020204" pitchFamily="34" charset="0"/>
                        </a:rPr>
                        <a:t>And Jesus went away from there and withdrew to the district of </a:t>
                      </a:r>
                      <a:r>
                        <a:rPr lang="en-US" dirty="0" err="1">
                          <a:latin typeface="Source Sans Pro Semibold" panose="020B0603030403020204" pitchFamily="34" charset="0"/>
                        </a:rPr>
                        <a:t>Tyre</a:t>
                      </a:r>
                      <a:r>
                        <a:rPr lang="en-US" dirty="0">
                          <a:latin typeface="Source Sans Pro Semibold" panose="020B0603030403020204" pitchFamily="34" charset="0"/>
                        </a:rPr>
                        <a:t> and Sidon. And behold, a Canaanite woman from that region came out and was crying, “Have mercy on me, O Lord, Son of David; my daughter is severely oppressed by a demon.” But he did not answer her a word. And his disciples came and begged him, saying, “Send her away, for she is crying out after us.” He answered, “I was sent only to the lost sheep of the house of Israel.” But she came and knelt before him, saying, “Lord, help me.” And he answered, “It is not right to take the children’s bread and throw it to the dogs.” She said, “Yes, Lord, yet even the dogs eat the crumbs that fall from their masters’ table.” Then Jesus answered her, “O woman, great is your faith! Be it done for you as you desire.” And her daughter was healed instantly.</a:t>
                      </a:r>
                    </a:p>
                    <a:p>
                      <a:endParaRPr lang="en-US" dirty="0">
                        <a:latin typeface="Source Sans Pro Semibold" panose="020B0603030403020204" pitchFamily="34" charset="0"/>
                      </a:endParaRPr>
                    </a:p>
                    <a:p>
                      <a:pPr algn="r"/>
                      <a:r>
                        <a:rPr lang="en-US" dirty="0">
                          <a:solidFill>
                            <a:srgbClr val="FF0000"/>
                          </a:solidFill>
                          <a:latin typeface="Source Sans Pro Black" panose="020B0803030403020204" pitchFamily="34" charset="0"/>
                        </a:rPr>
                        <a:t>The chart on the following slide is prepared based on information in </a:t>
                      </a:r>
                      <a:r>
                        <a:rPr lang="en-US" dirty="0" err="1">
                          <a:solidFill>
                            <a:srgbClr val="FF0000"/>
                          </a:solidFill>
                          <a:latin typeface="Source Sans Pro Black" panose="020B0803030403020204" pitchFamily="34" charset="0"/>
                        </a:rPr>
                        <a:t>W.D.Davies</a:t>
                      </a:r>
                      <a:r>
                        <a:rPr lang="en-US" dirty="0">
                          <a:solidFill>
                            <a:srgbClr val="FF0000"/>
                          </a:solidFill>
                          <a:latin typeface="Source Sans Pro Black" panose="020B0803030403020204" pitchFamily="34" charset="0"/>
                        </a:rPr>
                        <a:t> and D.C. Allison’s </a:t>
                      </a:r>
                      <a:r>
                        <a:rPr lang="en-US" i="1" dirty="0">
                          <a:solidFill>
                            <a:srgbClr val="FF0000"/>
                          </a:solidFill>
                          <a:latin typeface="Source Sans Pro Black" panose="020B0803030403020204" pitchFamily="34" charset="0"/>
                        </a:rPr>
                        <a:t>Matthew, </a:t>
                      </a:r>
                      <a:r>
                        <a:rPr lang="en-US" i="0" dirty="0">
                          <a:solidFill>
                            <a:srgbClr val="FF0000"/>
                          </a:solidFill>
                          <a:latin typeface="Source Sans Pro Black" panose="020B0803030403020204" pitchFamily="34" charset="0"/>
                        </a:rPr>
                        <a:t>2:558.</a:t>
                      </a:r>
                      <a:endParaRPr lang="en-US" dirty="0">
                        <a:solidFill>
                          <a:srgbClr val="FF0000"/>
                        </a:solidFill>
                        <a:latin typeface="Source Sans Pro Black" panose="020B0803030403020204" pitchFamily="34"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4028321"/>
                  </a:ext>
                </a:extLst>
              </a:tr>
            </a:tbl>
          </a:graphicData>
        </a:graphic>
      </p:graphicFrame>
    </p:spTree>
    <p:extLst>
      <p:ext uri="{BB962C8B-B14F-4D97-AF65-F5344CB8AC3E}">
        <p14:creationId xmlns:p14="http://schemas.microsoft.com/office/powerpoint/2010/main" val="1637611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A720940-156B-C46B-3E6F-22C196B58B0C}"/>
              </a:ext>
            </a:extLst>
          </p:cNvPr>
          <p:cNvGraphicFramePr>
            <a:graphicFrameLocks noGrp="1"/>
          </p:cNvGraphicFramePr>
          <p:nvPr>
            <p:extLst>
              <p:ext uri="{D42A27DB-BD31-4B8C-83A1-F6EECF244321}">
                <p14:modId xmlns:p14="http://schemas.microsoft.com/office/powerpoint/2010/main" val="1924215471"/>
              </p:ext>
            </p:extLst>
          </p:nvPr>
        </p:nvGraphicFramePr>
        <p:xfrm>
          <a:off x="310835" y="373380"/>
          <a:ext cx="11570329" cy="6111240"/>
        </p:xfrm>
        <a:graphic>
          <a:graphicData uri="http://schemas.openxmlformats.org/drawingml/2006/table">
            <a:tbl>
              <a:tblPr firstRow="1" bandRow="1">
                <a:tableStyleId>{5C22544A-7EE6-4342-B048-85BDC9FD1C3A}</a:tableStyleId>
              </a:tblPr>
              <a:tblGrid>
                <a:gridCol w="5780638">
                  <a:extLst>
                    <a:ext uri="{9D8B030D-6E8A-4147-A177-3AD203B41FA5}">
                      <a16:colId xmlns:a16="http://schemas.microsoft.com/office/drawing/2014/main" val="2449571591"/>
                    </a:ext>
                  </a:extLst>
                </a:gridCol>
                <a:gridCol w="5789691">
                  <a:extLst>
                    <a:ext uri="{9D8B030D-6E8A-4147-A177-3AD203B41FA5}">
                      <a16:colId xmlns:a16="http://schemas.microsoft.com/office/drawing/2014/main" val="932342855"/>
                    </a:ext>
                  </a:extLst>
                </a:gridCol>
              </a:tblGrid>
              <a:tr h="370840">
                <a:tc gridSpan="2">
                  <a:txBody>
                    <a:bodyPr/>
                    <a:lstStyle/>
                    <a:p>
                      <a:pPr algn="ctr"/>
                      <a:r>
                        <a:rPr lang="en-US" sz="2500" dirty="0">
                          <a:latin typeface="Source Sans Pro Semibold" panose="020B0603030403020204" pitchFamily="34" charset="0"/>
                        </a:rPr>
                        <a:t>Parallels Between the Two Gentiles’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358311741"/>
                  </a:ext>
                </a:extLst>
              </a:tr>
              <a:tr h="370840">
                <a:tc>
                  <a:txBody>
                    <a:bodyPr/>
                    <a:lstStyle/>
                    <a:p>
                      <a:pPr algn="ctr"/>
                      <a:r>
                        <a:rPr lang="en-US" sz="2400" dirty="0">
                          <a:latin typeface="Source Sans Pro Semibold" panose="020B0603030403020204" pitchFamily="34" charset="0"/>
                        </a:rPr>
                        <a:t>The Centurion (8:5-13)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Source Sans Pro Semibold" panose="020B0603030403020204" pitchFamily="34" charset="0"/>
                        </a:rPr>
                        <a:t>The Canaanite Woman (15:21-28)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336474"/>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 despised Gentile: a military officer (8:5, 9)</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 despised Gentile: a Canaanite woman (15:22)</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608858"/>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Asks a favor from Jesus: healing of servant (8:6)</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Asks a favor of Jesus: healing of daughter (15:22)</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612316"/>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Calls Jesus “Lord” (8:6, 8)</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Calls Jesus “Lord” (15:22, 25, 27)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867173"/>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Text focuses on the conversation, not the miracle (8:8-9)</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Text focuses on the conversation, not the miracle (15:26-27)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998865"/>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Initial hesitation by Jesus (8:7)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Initial hesitation by Jesus (15:23-24)</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996772"/>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Gentile makes an astounding statement of faith (8:8-9)</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Gentile makes an astounding statement of faith (15:22, 25, 27)</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300694"/>
                  </a:ext>
                </a:extLst>
              </a:tr>
              <a:tr h="370840">
                <a:tc>
                  <a:txBody>
                    <a:bodyPr/>
                    <a:lstStyle/>
                    <a:p>
                      <a:r>
                        <a:rPr lang="en-US" sz="2200" dirty="0">
                          <a:latin typeface="Source Sans Pro Semibold" panose="020B0603030403020204" pitchFamily="34" charset="0"/>
                        </a:rPr>
                        <a:t>Jesus compliments his faith (8:10)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Source Sans Pro Semibold" panose="020B0603030403020204" pitchFamily="34" charset="0"/>
                        </a:rPr>
                        <a:t>Jesus compliments her faith (15:28)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379342"/>
                  </a:ext>
                </a:extLst>
              </a:tr>
              <a:tr h="370840">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Jesus agrees to heal the servant (8:13)</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dk1"/>
                          </a:solidFill>
                          <a:latin typeface="Source Sans Pro Semibold" panose="020B0603030403020204" pitchFamily="34" charset="0"/>
                          <a:ea typeface="+mn-ea"/>
                          <a:cs typeface="+mn-cs"/>
                        </a:rPr>
                        <a:t>Jesus agrees to heal the servant (15:28)</a:t>
                      </a:r>
                      <a:endParaRPr lang="en-US" sz="22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928016"/>
                  </a:ext>
                </a:extLst>
              </a:tr>
              <a:tr h="370840">
                <a:tc>
                  <a:txBody>
                    <a:bodyPr/>
                    <a:lstStyle/>
                    <a:p>
                      <a:r>
                        <a:rPr lang="en-US" sz="2200" b="0" dirty="0">
                          <a:latin typeface="Source Sans Pro Semibold" panose="020B0603030403020204" pitchFamily="34" charset="0"/>
                        </a:rPr>
                        <a:t>Servant immediately healed (8:13)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Source Sans Pro Semibold" panose="020B0603030403020204" pitchFamily="34" charset="0"/>
                        </a:rPr>
                        <a:t>Daughter Immediately healed (15:28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63968"/>
                  </a:ext>
                </a:extLst>
              </a:tr>
            </a:tbl>
          </a:graphicData>
        </a:graphic>
      </p:graphicFrame>
    </p:spTree>
    <p:extLst>
      <p:ext uri="{BB962C8B-B14F-4D97-AF65-F5344CB8AC3E}">
        <p14:creationId xmlns:p14="http://schemas.microsoft.com/office/powerpoint/2010/main" val="902280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43C1-3455-9957-5C95-B2648196B868}"/>
              </a:ext>
            </a:extLst>
          </p:cNvPr>
          <p:cNvSpPr>
            <a:spLocks noGrp="1"/>
          </p:cNvSpPr>
          <p:nvPr>
            <p:ph type="title"/>
          </p:nvPr>
        </p:nvSpPr>
        <p:spPr/>
        <p:txBody>
          <a:bodyPr/>
          <a:lstStyle/>
          <a:p>
            <a:r>
              <a:rPr lang="en-US" dirty="0"/>
              <a:t>What Is Going On?</a:t>
            </a:r>
          </a:p>
        </p:txBody>
      </p:sp>
      <p:sp>
        <p:nvSpPr>
          <p:cNvPr id="3" name="Content Placeholder 2">
            <a:extLst>
              <a:ext uri="{FF2B5EF4-FFF2-40B4-BE49-F238E27FC236}">
                <a16:creationId xmlns:a16="http://schemas.microsoft.com/office/drawing/2014/main" id="{09C74BF7-1FC2-05DE-B896-0B4D8C732AF7}"/>
              </a:ext>
            </a:extLst>
          </p:cNvPr>
          <p:cNvSpPr>
            <a:spLocks noGrp="1"/>
          </p:cNvSpPr>
          <p:nvPr>
            <p:ph idx="1"/>
          </p:nvPr>
        </p:nvSpPr>
        <p:spPr/>
        <p:txBody>
          <a:bodyPr/>
          <a:lstStyle/>
          <a:p>
            <a:r>
              <a:rPr lang="en-US" dirty="0"/>
              <a:t>Why would Matthew include these two cases of Jesus’s interaction with Gentiles?</a:t>
            </a:r>
          </a:p>
          <a:p>
            <a:r>
              <a:rPr lang="en-US" dirty="0"/>
              <a:t>What are these texts saying?</a:t>
            </a:r>
          </a:p>
        </p:txBody>
      </p:sp>
    </p:spTree>
    <p:extLst>
      <p:ext uri="{BB962C8B-B14F-4D97-AF65-F5344CB8AC3E}">
        <p14:creationId xmlns:p14="http://schemas.microsoft.com/office/powerpoint/2010/main" val="357260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E6D6-630D-824E-4370-3B495BC137B1}"/>
              </a:ext>
            </a:extLst>
          </p:cNvPr>
          <p:cNvSpPr>
            <a:spLocks noGrp="1"/>
          </p:cNvSpPr>
          <p:nvPr>
            <p:ph type="title"/>
          </p:nvPr>
        </p:nvSpPr>
        <p:spPr/>
        <p:txBody>
          <a:bodyPr>
            <a:normAutofit/>
          </a:bodyPr>
          <a:lstStyle/>
          <a:p>
            <a:r>
              <a:rPr lang="en-US" dirty="0"/>
              <a:t>Summary Statement about Healing</a:t>
            </a:r>
            <a:br>
              <a:rPr lang="en-US" sz="2400" dirty="0"/>
            </a:br>
            <a:r>
              <a:rPr lang="en-US" sz="2400" dirty="0"/>
              <a:t>Matthew 15:29-31</a:t>
            </a:r>
          </a:p>
        </p:txBody>
      </p:sp>
      <p:sp>
        <p:nvSpPr>
          <p:cNvPr id="3" name="Content Placeholder 2">
            <a:extLst>
              <a:ext uri="{FF2B5EF4-FFF2-40B4-BE49-F238E27FC236}">
                <a16:creationId xmlns:a16="http://schemas.microsoft.com/office/drawing/2014/main" id="{6BC788CA-27DC-A73B-B01A-1E5D1048AF69}"/>
              </a:ext>
            </a:extLst>
          </p:cNvPr>
          <p:cNvSpPr>
            <a:spLocks noGrp="1"/>
          </p:cNvSpPr>
          <p:nvPr>
            <p:ph idx="1"/>
          </p:nvPr>
        </p:nvSpPr>
        <p:spPr/>
        <p:txBody>
          <a:bodyPr/>
          <a:lstStyle/>
          <a:p>
            <a:r>
              <a:rPr lang="en-US" dirty="0"/>
              <a:t>Jesus went on from there and walked beside the Sea of Galilee. And he went up on the mountain and sat down there. And great crowds came to him, bringing with them the lame, the blind, the crippled, the mute, and many others, and they put them at his feet, and he healed them, so that the crowd wondered, when they saw the mute speaking, the crippled healthy, the lame walking, and the blind seeing. And they glorified the God of Israel. </a:t>
            </a:r>
          </a:p>
        </p:txBody>
      </p:sp>
    </p:spTree>
    <p:extLst>
      <p:ext uri="{BB962C8B-B14F-4D97-AF65-F5344CB8AC3E}">
        <p14:creationId xmlns:p14="http://schemas.microsoft.com/office/powerpoint/2010/main" val="1961769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8551-C625-A001-E43A-AC1923B7C948}"/>
              </a:ext>
            </a:extLst>
          </p:cNvPr>
          <p:cNvSpPr>
            <a:spLocks noGrp="1"/>
          </p:cNvSpPr>
          <p:nvPr>
            <p:ph type="title"/>
          </p:nvPr>
        </p:nvSpPr>
        <p:spPr>
          <a:xfrm>
            <a:off x="838200" y="365125"/>
            <a:ext cx="6440055" cy="1325563"/>
          </a:xfrm>
        </p:spPr>
        <p:txBody>
          <a:bodyPr/>
          <a:lstStyle/>
          <a:p>
            <a:r>
              <a:rPr lang="en-US" dirty="0"/>
              <a:t>Matthew 15:29</a:t>
            </a:r>
          </a:p>
        </p:txBody>
      </p:sp>
      <p:sp>
        <p:nvSpPr>
          <p:cNvPr id="3" name="Content Placeholder 2">
            <a:extLst>
              <a:ext uri="{FF2B5EF4-FFF2-40B4-BE49-F238E27FC236}">
                <a16:creationId xmlns:a16="http://schemas.microsoft.com/office/drawing/2014/main" id="{8FE6C94C-722B-2BC0-0CF5-EA5DD51F0020}"/>
              </a:ext>
            </a:extLst>
          </p:cNvPr>
          <p:cNvSpPr>
            <a:spLocks noGrp="1"/>
          </p:cNvSpPr>
          <p:nvPr>
            <p:ph idx="1"/>
          </p:nvPr>
        </p:nvSpPr>
        <p:spPr>
          <a:xfrm>
            <a:off x="838200" y="1825625"/>
            <a:ext cx="6440055" cy="4351338"/>
          </a:xfrm>
        </p:spPr>
        <p:txBody>
          <a:bodyPr/>
          <a:lstStyle/>
          <a:p>
            <a:r>
              <a:rPr lang="en-US" dirty="0">
                <a:latin typeface="Source Sans Pro Black" panose="020B0803030403020204" pitchFamily="34" charset="0"/>
              </a:rPr>
              <a:t>“Jesus went on from there and walked beside the Sea of Galilee. And he went up on the mountain and sat down there.”</a:t>
            </a:r>
          </a:p>
          <a:p>
            <a:pPr lvl="1"/>
            <a:r>
              <a:rPr lang="en-US" dirty="0"/>
              <a:t>Mark states that Jesus went to the region of the Decapolis, which is also Gentile area (7:31).</a:t>
            </a:r>
          </a:p>
          <a:p>
            <a:pPr lvl="1"/>
            <a:r>
              <a:rPr lang="en-US" dirty="0"/>
              <a:t>Mark recounts the healing of a deaf mute (7:32-37), but Matthew mentions that many others were healed.</a:t>
            </a:r>
          </a:p>
          <a:p>
            <a:pPr lvl="1"/>
            <a:endParaRPr lang="en-US" dirty="0"/>
          </a:p>
          <a:p>
            <a:pPr lvl="1"/>
            <a:endParaRPr lang="en-US" dirty="0"/>
          </a:p>
          <a:p>
            <a:endParaRPr lang="en-US" dirty="0"/>
          </a:p>
        </p:txBody>
      </p:sp>
      <p:pic>
        <p:nvPicPr>
          <p:cNvPr id="5" name="Picture 4" descr="Map&#10;&#10;Description automatically generated">
            <a:extLst>
              <a:ext uri="{FF2B5EF4-FFF2-40B4-BE49-F238E27FC236}">
                <a16:creationId xmlns:a16="http://schemas.microsoft.com/office/drawing/2014/main" id="{D9E683B3-9663-1FF3-4F70-556E1E864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732" y="0"/>
            <a:ext cx="4747268" cy="6858000"/>
          </a:xfrm>
          <a:prstGeom prst="rect">
            <a:avLst/>
          </a:prstGeom>
        </p:spPr>
      </p:pic>
    </p:spTree>
    <p:extLst>
      <p:ext uri="{BB962C8B-B14F-4D97-AF65-F5344CB8AC3E}">
        <p14:creationId xmlns:p14="http://schemas.microsoft.com/office/powerpoint/2010/main" val="413467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6A84-02D5-4623-CC76-F178199213C1}"/>
              </a:ext>
            </a:extLst>
          </p:cNvPr>
          <p:cNvSpPr>
            <a:spLocks noGrp="1"/>
          </p:cNvSpPr>
          <p:nvPr>
            <p:ph type="title"/>
          </p:nvPr>
        </p:nvSpPr>
        <p:spPr/>
        <p:txBody>
          <a:bodyPr/>
          <a:lstStyle/>
          <a:p>
            <a:r>
              <a:rPr lang="en-US" dirty="0"/>
              <a:t>Matthew 15:1-9</a:t>
            </a:r>
            <a:br>
              <a:rPr lang="en-US" sz="2400" dirty="0"/>
            </a:br>
            <a:r>
              <a:rPr lang="en-US" sz="2400" dirty="0"/>
              <a:t>Jesus with the Scribes and Pharisees</a:t>
            </a:r>
            <a:endParaRPr lang="en-US" dirty="0"/>
          </a:p>
        </p:txBody>
      </p:sp>
      <p:sp>
        <p:nvSpPr>
          <p:cNvPr id="3" name="Content Placeholder 2">
            <a:extLst>
              <a:ext uri="{FF2B5EF4-FFF2-40B4-BE49-F238E27FC236}">
                <a16:creationId xmlns:a16="http://schemas.microsoft.com/office/drawing/2014/main" id="{CE0A372D-508E-690C-C7FB-55AEE8D8B1C2}"/>
              </a:ext>
            </a:extLst>
          </p:cNvPr>
          <p:cNvSpPr>
            <a:spLocks noGrp="1"/>
          </p:cNvSpPr>
          <p:nvPr>
            <p:ph idx="1"/>
          </p:nvPr>
        </p:nvSpPr>
        <p:spPr/>
        <p:txBody>
          <a:bodyPr>
            <a:normAutofit fontScale="92500" lnSpcReduction="10000"/>
          </a:bodyPr>
          <a:lstStyle/>
          <a:p>
            <a:r>
              <a:rPr lang="en-US" dirty="0"/>
              <a:t>“Then Pharisees and scribes came to Jesus from Jerusalem and said, ‘Why do your disciples break the tradition of the elders? For they do not wash their hands when they eat.’ He answered them, ‘And why do you break the commandment of God for the sake of your tradition? For God commanded, “Honor your father and your mother,” and, “Whoever reviles father or mother must surely die.” But you say, “If anyone tells his father or his mother, ‘What you would have gained from me is given to God,’ he need not honor his father.” So for the sake of your tradition you have made void the word of God. You hypocrites! Well did Isaiah prophesy of you, when he said: “This people honors me with their lips, but their heart is far from me; in vain do they worship me, teaching as doctrines the commandments of men.”’”</a:t>
            </a:r>
          </a:p>
          <a:p>
            <a:endParaRPr lang="en-US" dirty="0"/>
          </a:p>
        </p:txBody>
      </p:sp>
    </p:spTree>
    <p:extLst>
      <p:ext uri="{BB962C8B-B14F-4D97-AF65-F5344CB8AC3E}">
        <p14:creationId xmlns:p14="http://schemas.microsoft.com/office/powerpoint/2010/main" val="145676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785C-7688-2A96-1DD6-33B026E8B04A}"/>
              </a:ext>
            </a:extLst>
          </p:cNvPr>
          <p:cNvSpPr>
            <a:spLocks noGrp="1"/>
          </p:cNvSpPr>
          <p:nvPr>
            <p:ph type="title"/>
          </p:nvPr>
        </p:nvSpPr>
        <p:spPr/>
        <p:txBody>
          <a:bodyPr/>
          <a:lstStyle/>
          <a:p>
            <a:r>
              <a:rPr lang="en-US" dirty="0"/>
              <a:t>Matthew 15:30</a:t>
            </a:r>
          </a:p>
        </p:txBody>
      </p:sp>
      <p:sp>
        <p:nvSpPr>
          <p:cNvPr id="3" name="Content Placeholder 2">
            <a:extLst>
              <a:ext uri="{FF2B5EF4-FFF2-40B4-BE49-F238E27FC236}">
                <a16:creationId xmlns:a16="http://schemas.microsoft.com/office/drawing/2014/main" id="{6FB6B256-97CA-C146-647C-3B4B95DF5D0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great crowds came to him, bringing with them the lame, the blind, the crippled, the mute, and many others, and they put them at his feet, and he healed them, . . .”</a:t>
            </a:r>
          </a:p>
          <a:p>
            <a:pPr lvl="1"/>
            <a:r>
              <a:rPr lang="en-US" dirty="0"/>
              <a:t>The ones healed (the lame, the blind, the crippled, the mute, etc.) reminds one of Isaiah 35:5-6 and Matthew 11:5.</a:t>
            </a:r>
          </a:p>
          <a:p>
            <a:pPr lvl="1"/>
            <a:r>
              <a:rPr lang="en-US" dirty="0"/>
              <a:t>The response of the Gentiles contrasts with the reception Jesus received at Nazareth when not many were healed (Matt. 13:53-58).</a:t>
            </a:r>
          </a:p>
          <a:p>
            <a:pPr lvl="1"/>
            <a:r>
              <a:rPr lang="en-US" dirty="0"/>
              <a:t>The reference to the people being with Jesus for three days (v. 32), not only allows for many miracles but presumes Jesus taught there as well.</a:t>
            </a:r>
          </a:p>
          <a:p>
            <a:pPr lvl="1"/>
            <a:r>
              <a:rPr lang="en-US" dirty="0">
                <a:latin typeface="Source Sans Pro Black" panose="020B0803030403020204" pitchFamily="34" charset="0"/>
              </a:rPr>
              <a:t>Crippled</a:t>
            </a:r>
            <a:r>
              <a:rPr lang="en-US" dirty="0"/>
              <a:t> (</a:t>
            </a:r>
            <a:r>
              <a:rPr lang="en-US" i="1" dirty="0" err="1"/>
              <a:t>kullos</a:t>
            </a:r>
            <a:r>
              <a:rPr lang="en-US" dirty="0"/>
              <a:t>): “of a limb of the human body that is in any way abnormal or incapable of being used” (BDAG, 575). Cf. Matt. 12:13.</a:t>
            </a:r>
          </a:p>
          <a:p>
            <a:pPr lvl="1"/>
            <a:r>
              <a:rPr lang="en-US" dirty="0">
                <a:latin typeface="Source Sans Pro Black" panose="020B0803030403020204" pitchFamily="34" charset="0"/>
              </a:rPr>
              <a:t>Put</a:t>
            </a:r>
            <a:r>
              <a:rPr lang="en-US" dirty="0"/>
              <a:t> (</a:t>
            </a:r>
            <a:r>
              <a:rPr lang="en-US" i="1" dirty="0" err="1"/>
              <a:t>riptō</a:t>
            </a:r>
            <a:r>
              <a:rPr lang="en-US" dirty="0"/>
              <a:t>): “1. to propel something with a forceful motion, throw. . . 2. with no connotation of violence, but context may indicate some degree of rapidity, </a:t>
            </a:r>
            <a:r>
              <a:rPr lang="en-US" i="1" dirty="0"/>
              <a:t>put/lay something down</a:t>
            </a:r>
            <a:r>
              <a:rPr lang="en-US" dirty="0"/>
              <a:t>” (BDAG, 906).</a:t>
            </a:r>
          </a:p>
          <a:p>
            <a:pPr lvl="1"/>
            <a:endParaRPr lang="en-US" dirty="0"/>
          </a:p>
        </p:txBody>
      </p:sp>
    </p:spTree>
    <p:extLst>
      <p:ext uri="{BB962C8B-B14F-4D97-AF65-F5344CB8AC3E}">
        <p14:creationId xmlns:p14="http://schemas.microsoft.com/office/powerpoint/2010/main" val="8669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A51F-E1BE-0CDC-551A-C48CFBD27FAA}"/>
              </a:ext>
            </a:extLst>
          </p:cNvPr>
          <p:cNvSpPr>
            <a:spLocks noGrp="1"/>
          </p:cNvSpPr>
          <p:nvPr>
            <p:ph type="title"/>
          </p:nvPr>
        </p:nvSpPr>
        <p:spPr/>
        <p:txBody>
          <a:bodyPr/>
          <a:lstStyle/>
          <a:p>
            <a:r>
              <a:rPr lang="en-US" dirty="0"/>
              <a:t>Matthew 15:31</a:t>
            </a:r>
          </a:p>
        </p:txBody>
      </p:sp>
      <p:sp>
        <p:nvSpPr>
          <p:cNvPr id="3" name="Content Placeholder 2">
            <a:extLst>
              <a:ext uri="{FF2B5EF4-FFF2-40B4-BE49-F238E27FC236}">
                <a16:creationId xmlns:a16="http://schemas.microsoft.com/office/drawing/2014/main" id="{15CEF57E-D71D-406D-F996-A3452B045614}"/>
              </a:ext>
            </a:extLst>
          </p:cNvPr>
          <p:cNvSpPr>
            <a:spLocks noGrp="1"/>
          </p:cNvSpPr>
          <p:nvPr>
            <p:ph idx="1"/>
          </p:nvPr>
        </p:nvSpPr>
        <p:spPr/>
        <p:txBody>
          <a:bodyPr/>
          <a:lstStyle/>
          <a:p>
            <a:r>
              <a:rPr lang="en-US" dirty="0">
                <a:latin typeface="Source Sans Pro Black" panose="020B0803030403020204" pitchFamily="34" charset="0"/>
              </a:rPr>
              <a:t>“. . . so that the crowd wondered, when they saw the mute speaking, the crippled healthy, the lame walking, and the blind seeing. And they glorified the God of Israel.”</a:t>
            </a:r>
          </a:p>
          <a:p>
            <a:pPr lvl="1"/>
            <a:r>
              <a:rPr lang="en-US" dirty="0"/>
              <a:t>What was the result of Jesus’s miracles?</a:t>
            </a:r>
          </a:p>
          <a:p>
            <a:pPr lvl="1"/>
            <a:r>
              <a:rPr lang="en-US" dirty="0"/>
              <a:t>What does the phrase “glorified the God of Israel” tell us about those whom Jesus is teaching?</a:t>
            </a:r>
          </a:p>
          <a:p>
            <a:pPr lvl="1"/>
            <a:r>
              <a:rPr lang="en-US" dirty="0"/>
              <a:t>What does it tell us about God’s relationship with Israel?</a:t>
            </a:r>
          </a:p>
          <a:p>
            <a:endParaRPr lang="en-US" dirty="0"/>
          </a:p>
        </p:txBody>
      </p:sp>
    </p:spTree>
    <p:extLst>
      <p:ext uri="{BB962C8B-B14F-4D97-AF65-F5344CB8AC3E}">
        <p14:creationId xmlns:p14="http://schemas.microsoft.com/office/powerpoint/2010/main" val="21278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3D0A-CBA0-2BB0-851E-52CA47AD0BA5}"/>
              </a:ext>
            </a:extLst>
          </p:cNvPr>
          <p:cNvSpPr>
            <a:spLocks noGrp="1"/>
          </p:cNvSpPr>
          <p:nvPr>
            <p:ph type="title"/>
          </p:nvPr>
        </p:nvSpPr>
        <p:spPr/>
        <p:txBody>
          <a:bodyPr/>
          <a:lstStyle/>
          <a:p>
            <a:r>
              <a:rPr lang="en-US" dirty="0"/>
              <a:t>The Parallel Narrative in Mark</a:t>
            </a:r>
          </a:p>
        </p:txBody>
      </p:sp>
      <p:sp>
        <p:nvSpPr>
          <p:cNvPr id="3" name="Content Placeholder 2">
            <a:extLst>
              <a:ext uri="{FF2B5EF4-FFF2-40B4-BE49-F238E27FC236}">
                <a16:creationId xmlns:a16="http://schemas.microsoft.com/office/drawing/2014/main" id="{2BC9FD77-8CB6-435D-2E90-FCACA999A89C}"/>
              </a:ext>
            </a:extLst>
          </p:cNvPr>
          <p:cNvSpPr>
            <a:spLocks noGrp="1"/>
          </p:cNvSpPr>
          <p:nvPr>
            <p:ph idx="1"/>
          </p:nvPr>
        </p:nvSpPr>
        <p:spPr>
          <a:xfrm>
            <a:off x="838200" y="1825625"/>
            <a:ext cx="10515600" cy="4667250"/>
          </a:xfrm>
        </p:spPr>
        <p:txBody>
          <a:bodyPr>
            <a:normAutofit lnSpcReduction="10000"/>
          </a:bodyPr>
          <a:lstStyle/>
          <a:p>
            <a:r>
              <a:rPr lang="en-US" dirty="0"/>
              <a:t>“Then he returned from the region of </a:t>
            </a:r>
            <a:r>
              <a:rPr lang="en-US" dirty="0" err="1"/>
              <a:t>Tyre</a:t>
            </a:r>
            <a:r>
              <a:rPr lang="en-US" dirty="0"/>
              <a:t> and went through Sidon to the Sea of Galilee, in </a:t>
            </a:r>
            <a:r>
              <a:rPr lang="en-US" dirty="0">
                <a:latin typeface="Source Sans Pro Black" panose="020B0803030403020204" pitchFamily="34" charset="0"/>
              </a:rPr>
              <a:t>the region of the Decapolis</a:t>
            </a:r>
            <a:r>
              <a:rPr lang="en-US" dirty="0"/>
              <a:t>. And they brought to him a man who was deaf and had a speech impediment, and they begged him to lay his hand on him. And taking him aside from the crowd privately, he put his fingers into his ears, and after spitting touched his tongue. And looking up to heaven, he sighed and said to him, ‘</a:t>
            </a:r>
            <a:r>
              <a:rPr lang="en-US" dirty="0" err="1"/>
              <a:t>Ephphatha</a:t>
            </a:r>
            <a:r>
              <a:rPr lang="en-US" dirty="0"/>
              <a:t>,’ that is, ‘Be opened.’ And his ears were opened, his tongue was released, and he spoke plainly. And Jesus charged them to tell no one. But the more he charged them, the more zealously they proclaimed it. And they </a:t>
            </a:r>
            <a:r>
              <a:rPr lang="en-US" dirty="0">
                <a:latin typeface="Source Sans Pro Black" panose="020B0803030403020204" pitchFamily="34" charset="0"/>
              </a:rPr>
              <a:t>were astonished beyond measure</a:t>
            </a:r>
            <a:r>
              <a:rPr lang="en-US" dirty="0"/>
              <a:t>, saying, ‘He has done all things well. He even makes the deaf hear and the mute speak’” (7:31-37).</a:t>
            </a:r>
          </a:p>
          <a:p>
            <a:endParaRPr lang="en-US" dirty="0"/>
          </a:p>
        </p:txBody>
      </p:sp>
    </p:spTree>
    <p:extLst>
      <p:ext uri="{BB962C8B-B14F-4D97-AF65-F5344CB8AC3E}">
        <p14:creationId xmlns:p14="http://schemas.microsoft.com/office/powerpoint/2010/main" val="1111076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63E-8445-04EA-F243-CC92C9983909}"/>
              </a:ext>
            </a:extLst>
          </p:cNvPr>
          <p:cNvSpPr>
            <a:spLocks noGrp="1"/>
          </p:cNvSpPr>
          <p:nvPr>
            <p:ph type="title"/>
          </p:nvPr>
        </p:nvSpPr>
        <p:spPr/>
        <p:txBody>
          <a:bodyPr>
            <a:normAutofit/>
          </a:bodyPr>
          <a:lstStyle/>
          <a:p>
            <a:r>
              <a:rPr lang="en-US" dirty="0"/>
              <a:t>Miraculous Feeding of the 4000 </a:t>
            </a:r>
            <a:br>
              <a:rPr lang="en-US" sz="2400" dirty="0"/>
            </a:br>
            <a:r>
              <a:rPr lang="en-US" sz="2400" dirty="0"/>
              <a:t>Matthew 15:32-39</a:t>
            </a:r>
          </a:p>
        </p:txBody>
      </p:sp>
      <p:sp>
        <p:nvSpPr>
          <p:cNvPr id="3" name="Content Placeholder 2">
            <a:extLst>
              <a:ext uri="{FF2B5EF4-FFF2-40B4-BE49-F238E27FC236}">
                <a16:creationId xmlns:a16="http://schemas.microsoft.com/office/drawing/2014/main" id="{CD9E5C55-6EA6-4909-084E-6C01A7A12B05}"/>
              </a:ext>
            </a:extLst>
          </p:cNvPr>
          <p:cNvSpPr>
            <a:spLocks noGrp="1"/>
          </p:cNvSpPr>
          <p:nvPr>
            <p:ph idx="1"/>
          </p:nvPr>
        </p:nvSpPr>
        <p:spPr>
          <a:xfrm>
            <a:off x="838200" y="1825625"/>
            <a:ext cx="10515600" cy="4763182"/>
          </a:xfrm>
        </p:spPr>
        <p:txBody>
          <a:bodyPr>
            <a:normAutofit fontScale="92500" lnSpcReduction="10000"/>
          </a:bodyPr>
          <a:lstStyle/>
          <a:p>
            <a:r>
              <a:rPr lang="en-US" dirty="0"/>
              <a:t>Then Jesus called his disciples to him and said, “I have compassion on the crowd because they have been with me now three days and have nothing to eat. And I am unwilling to send them away hungry, lest they faint on the way.” And the disciples said to him, “Where are we to get enough bread in such a desolate place to feed so great a crowd?” And Jesus said to them, “How many loaves do you have?” They said, “Seven, and a few small fish.” And directing the crowd to sit down on the ground, he took the seven loaves and the fish, and having given thanks he broke them and gave them to the disciples, and the disciples gave them to the crowds. And they all ate and were satisfied. And they took up seven baskets full of the broken pieces left over. Those who ate were four thousand men, besides women and children. And after sending away the crowds, he got into the boat and went to the region of Magadan.</a:t>
            </a:r>
          </a:p>
        </p:txBody>
      </p:sp>
    </p:spTree>
    <p:extLst>
      <p:ext uri="{BB962C8B-B14F-4D97-AF65-F5344CB8AC3E}">
        <p14:creationId xmlns:p14="http://schemas.microsoft.com/office/powerpoint/2010/main" val="3734768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F9F1-455E-7ED8-6340-EC3F298A7906}"/>
              </a:ext>
            </a:extLst>
          </p:cNvPr>
          <p:cNvSpPr>
            <a:spLocks noGrp="1"/>
          </p:cNvSpPr>
          <p:nvPr>
            <p:ph type="title"/>
          </p:nvPr>
        </p:nvSpPr>
        <p:spPr/>
        <p:txBody>
          <a:bodyPr/>
          <a:lstStyle/>
          <a:p>
            <a:r>
              <a:rPr lang="en-US" dirty="0"/>
              <a:t>Matthew 15:32</a:t>
            </a:r>
          </a:p>
        </p:txBody>
      </p:sp>
      <p:sp>
        <p:nvSpPr>
          <p:cNvPr id="3" name="Content Placeholder 2">
            <a:extLst>
              <a:ext uri="{FF2B5EF4-FFF2-40B4-BE49-F238E27FC236}">
                <a16:creationId xmlns:a16="http://schemas.microsoft.com/office/drawing/2014/main" id="{A5FBDBF1-A284-14E1-9251-430325B2499B}"/>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“Then Jesus called his disciples to him and said, ‘I have compassion on the crowd because they have been with me now three days and have nothing to eat. And I am unwilling to send them away hungry, lest they faint on the way.’”</a:t>
            </a:r>
          </a:p>
          <a:p>
            <a:pPr lvl="1"/>
            <a:r>
              <a:rPr lang="en-US" dirty="0"/>
              <a:t>Both Matthew (cf. 14:13-21) and Mark (6:32-44) treat the feeding of the 5000 and 4000 as separate events. </a:t>
            </a:r>
          </a:p>
          <a:p>
            <a:pPr lvl="1"/>
            <a:r>
              <a:rPr lang="en-US" dirty="0"/>
              <a:t>Matthew later mentions both miracles: “And they began discussing it among themselves, saying, ‘We brought no bread.’ But Jesus, aware of this, said, ‘O you of little faith, why are you discussing among yourselves the fact that you have no bread? Do you not yet perceive? </a:t>
            </a:r>
            <a:r>
              <a:rPr lang="en-US" dirty="0">
                <a:latin typeface="Source Sans Pro Black" panose="020B0803030403020204" pitchFamily="34" charset="0"/>
              </a:rPr>
              <a:t>Do you not remember the five loaves for the five thousand</a:t>
            </a:r>
            <a:r>
              <a:rPr lang="en-US" dirty="0"/>
              <a:t>, and how many baskets you gathered? </a:t>
            </a:r>
            <a:r>
              <a:rPr lang="en-US" dirty="0">
                <a:latin typeface="Source Sans Pro Black" panose="020B0803030403020204" pitchFamily="34" charset="0"/>
              </a:rPr>
              <a:t>Or the seven loaves for the four thousand</a:t>
            </a:r>
            <a:r>
              <a:rPr lang="en-US" dirty="0"/>
              <a:t>, and how many baskets you gathered? How is it that you fail to understand that I did not speak about bread? Beware of the leaven of the Pharisees and Sadducees’” (Matt. 16:7-11).</a:t>
            </a:r>
          </a:p>
          <a:p>
            <a:endParaRPr lang="en-US" dirty="0"/>
          </a:p>
        </p:txBody>
      </p:sp>
    </p:spTree>
    <p:extLst>
      <p:ext uri="{BB962C8B-B14F-4D97-AF65-F5344CB8AC3E}">
        <p14:creationId xmlns:p14="http://schemas.microsoft.com/office/powerpoint/2010/main" val="35400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96B5C00-0CFD-36A2-058E-806564A0992C}"/>
              </a:ext>
            </a:extLst>
          </p:cNvPr>
          <p:cNvGraphicFramePr>
            <a:graphicFrameLocks noGrp="1"/>
          </p:cNvGraphicFramePr>
          <p:nvPr>
            <p:extLst>
              <p:ext uri="{D42A27DB-BD31-4B8C-83A1-F6EECF244321}">
                <p14:modId xmlns:p14="http://schemas.microsoft.com/office/powerpoint/2010/main" val="11676561"/>
              </p:ext>
            </p:extLst>
          </p:nvPr>
        </p:nvGraphicFramePr>
        <p:xfrm>
          <a:off x="228599" y="719666"/>
          <a:ext cx="11755314" cy="5303520"/>
        </p:xfrm>
        <a:graphic>
          <a:graphicData uri="http://schemas.openxmlformats.org/drawingml/2006/table">
            <a:tbl>
              <a:tblPr firstRow="1" bandRow="1">
                <a:tableStyleId>{00A15C55-8517-42AA-B614-E9B94910E393}</a:tableStyleId>
              </a:tblPr>
              <a:tblGrid>
                <a:gridCol w="3918438">
                  <a:extLst>
                    <a:ext uri="{9D8B030D-6E8A-4147-A177-3AD203B41FA5}">
                      <a16:colId xmlns:a16="http://schemas.microsoft.com/office/drawing/2014/main" val="4139339539"/>
                    </a:ext>
                  </a:extLst>
                </a:gridCol>
                <a:gridCol w="3918438">
                  <a:extLst>
                    <a:ext uri="{9D8B030D-6E8A-4147-A177-3AD203B41FA5}">
                      <a16:colId xmlns:a16="http://schemas.microsoft.com/office/drawing/2014/main" val="2899831388"/>
                    </a:ext>
                  </a:extLst>
                </a:gridCol>
                <a:gridCol w="3918438">
                  <a:extLst>
                    <a:ext uri="{9D8B030D-6E8A-4147-A177-3AD203B41FA5}">
                      <a16:colId xmlns:a16="http://schemas.microsoft.com/office/drawing/2014/main" val="3352818498"/>
                    </a:ext>
                  </a:extLst>
                </a:gridCol>
              </a:tblGrid>
              <a:tr h="370840">
                <a:tc gridSpan="3">
                  <a:txBody>
                    <a:bodyPr/>
                    <a:lstStyle/>
                    <a:p>
                      <a:pPr algn="ctr"/>
                      <a:r>
                        <a:rPr lang="en-US" sz="3200" dirty="0">
                          <a:solidFill>
                            <a:schemeClr val="tx1"/>
                          </a:solidFill>
                          <a:latin typeface="Source Sans Pro Black" panose="020B0803030403020204" pitchFamily="34" charset="0"/>
                        </a:rPr>
                        <a:t>Differences in the Two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87277508"/>
                  </a:ext>
                </a:extLst>
              </a:tr>
              <a:tr h="370840">
                <a:tc>
                  <a:txBody>
                    <a:bodyPr/>
                    <a:lstStyle/>
                    <a:p>
                      <a:pPr algn="ctr"/>
                      <a:r>
                        <a:rPr lang="en-US" sz="2800" dirty="0">
                          <a:latin typeface="Source Sans Pro Black" panose="020B0803030403020204" pitchFamily="34" charset="0"/>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Feeding of the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Feeding of the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691407"/>
                  </a:ext>
                </a:extLst>
              </a:tr>
              <a:tr h="370840">
                <a:tc>
                  <a:txBody>
                    <a:bodyPr/>
                    <a:lstStyle/>
                    <a:p>
                      <a:r>
                        <a:rPr lang="en-US" sz="2400" dirty="0">
                          <a:latin typeface="Source Sans Pro Semibold" panose="020B0603030403020204" pitchFamily="34" charset="0"/>
                        </a:rPr>
                        <a:t>Number fed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505831"/>
                  </a:ext>
                </a:extLst>
              </a:tr>
              <a:tr h="370840">
                <a:tc>
                  <a:txBody>
                    <a:bodyPr/>
                    <a:lstStyle/>
                    <a:p>
                      <a:r>
                        <a:rPr lang="en-US" sz="2400" dirty="0">
                          <a:latin typeface="Source Sans Pro Semibold" panose="020B0603030403020204" pitchFamily="34" charset="0"/>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Bethsaida (Luke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Region of Decapolis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040747"/>
                  </a:ext>
                </a:extLst>
              </a:tr>
              <a:tr h="370840">
                <a:tc>
                  <a:txBody>
                    <a:bodyPr/>
                    <a:lstStyle/>
                    <a:p>
                      <a:r>
                        <a:rPr lang="en-US" sz="2400" dirty="0">
                          <a:latin typeface="Source Sans Pro Semibold" panose="020B0603030403020204" pitchFamily="34" charset="0"/>
                        </a:rPr>
                        <a:t>People who were fed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Jewish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Gentile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501610"/>
                  </a:ext>
                </a:extLst>
              </a:tr>
              <a:tr h="370840">
                <a:tc>
                  <a:txBody>
                    <a:bodyPr/>
                    <a:lstStyle/>
                    <a:p>
                      <a:r>
                        <a:rPr lang="en-US" sz="2400" dirty="0">
                          <a:latin typeface="Source Sans Pro Semibold" panose="020B0603030403020204" pitchFamily="34" charset="0"/>
                        </a:rPr>
                        <a:t>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Missing an evening meal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Danger of fainting on the way home because they had been with Jesus three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9199084"/>
                  </a:ext>
                </a:extLst>
              </a:tr>
              <a:tr h="370840">
                <a:tc>
                  <a:txBody>
                    <a:bodyPr/>
                    <a:lstStyle/>
                    <a:p>
                      <a:r>
                        <a:rPr lang="en-US" sz="2400" dirty="0">
                          <a:latin typeface="Source Sans Pro Semibold" panose="020B0603030403020204" pitchFamily="34" charset="0"/>
                        </a:rPr>
                        <a:t>Dialogue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Disciples initiate the need for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Jesus initiates the need for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401528"/>
                  </a:ext>
                </a:extLst>
              </a:tr>
              <a:tr h="370840">
                <a:tc>
                  <a:txBody>
                    <a:bodyPr/>
                    <a:lstStyle/>
                    <a:p>
                      <a:r>
                        <a:rPr lang="en-US" sz="2400" dirty="0">
                          <a:latin typeface="Source Sans Pro Semibold" panose="020B0603030403020204" pitchFamily="34" charset="0"/>
                        </a:rPr>
                        <a:t>Number of baskets of leftovers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Twelve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Seven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324988"/>
                  </a:ext>
                </a:extLst>
              </a:tr>
            </a:tbl>
          </a:graphicData>
        </a:graphic>
      </p:graphicFrame>
    </p:spTree>
    <p:extLst>
      <p:ext uri="{BB962C8B-B14F-4D97-AF65-F5344CB8AC3E}">
        <p14:creationId xmlns:p14="http://schemas.microsoft.com/office/powerpoint/2010/main" val="1349378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8890-7207-D1C3-2167-93B8C16801E8}"/>
              </a:ext>
            </a:extLst>
          </p:cNvPr>
          <p:cNvSpPr>
            <a:spLocks noGrp="1"/>
          </p:cNvSpPr>
          <p:nvPr>
            <p:ph type="title"/>
          </p:nvPr>
        </p:nvSpPr>
        <p:spPr/>
        <p:txBody>
          <a:bodyPr/>
          <a:lstStyle/>
          <a:p>
            <a:r>
              <a:rPr lang="en-US" dirty="0"/>
              <a:t>Compassion</a:t>
            </a:r>
          </a:p>
        </p:txBody>
      </p:sp>
      <p:sp>
        <p:nvSpPr>
          <p:cNvPr id="3" name="Content Placeholder 2">
            <a:extLst>
              <a:ext uri="{FF2B5EF4-FFF2-40B4-BE49-F238E27FC236}">
                <a16:creationId xmlns:a16="http://schemas.microsoft.com/office/drawing/2014/main" id="{6A590DFD-904D-029F-E646-886A9D0DD767}"/>
              </a:ext>
            </a:extLst>
          </p:cNvPr>
          <p:cNvSpPr>
            <a:spLocks noGrp="1"/>
          </p:cNvSpPr>
          <p:nvPr>
            <p:ph idx="1"/>
          </p:nvPr>
        </p:nvSpPr>
        <p:spPr>
          <a:xfrm>
            <a:off x="838200" y="1825624"/>
            <a:ext cx="10515600" cy="4823003"/>
          </a:xfrm>
        </p:spPr>
        <p:txBody>
          <a:bodyPr>
            <a:normAutofit fontScale="85000" lnSpcReduction="10000"/>
          </a:bodyPr>
          <a:lstStyle/>
          <a:p>
            <a:r>
              <a:rPr lang="en-US" dirty="0"/>
              <a:t>The Greek word </a:t>
            </a:r>
            <a:r>
              <a:rPr lang="en-US" i="1" dirty="0" err="1"/>
              <a:t>splagchnizomai</a:t>
            </a:r>
            <a:r>
              <a:rPr lang="en-US" dirty="0"/>
              <a:t> means “have pity, feel sympathy” (BDAG, 938). It appears 12 times, only in the gospels.</a:t>
            </a:r>
          </a:p>
          <a:p>
            <a:r>
              <a:rPr lang="en-US" dirty="0"/>
              <a:t>The word is derived from the noun </a:t>
            </a:r>
            <a:r>
              <a:rPr lang="en-US" i="1" dirty="0" err="1"/>
              <a:t>splagchnon</a:t>
            </a:r>
            <a:r>
              <a:rPr lang="en-US" dirty="0"/>
              <a:t>, “the inwards of the body. . . . As often in the ancient world, inner body parts served as referents for psychological effects” (ibid.). Think of “bowels of compassion,” the seat and source of love, sympathy, mercy, affection, much as we use the word “heart.”</a:t>
            </a:r>
          </a:p>
          <a:p>
            <a:r>
              <a:rPr lang="en-US" dirty="0"/>
              <a:t>The use of </a:t>
            </a:r>
            <a:r>
              <a:rPr lang="en-US" i="1" dirty="0" err="1"/>
              <a:t>splagchnizomai</a:t>
            </a:r>
            <a:r>
              <a:rPr lang="en-US" dirty="0"/>
              <a:t> in the New Testament:</a:t>
            </a:r>
          </a:p>
          <a:p>
            <a:pPr lvl="1"/>
            <a:r>
              <a:rPr lang="en-US" dirty="0"/>
              <a:t>It is used of what Jesus felt (Matt. 9:36; 14:14; 15:32; 20:34; Mark 1:41; 6:34; 8:2; Luke 7:13).</a:t>
            </a:r>
          </a:p>
          <a:p>
            <a:pPr lvl="1"/>
            <a:r>
              <a:rPr lang="en-US" dirty="0"/>
              <a:t>Jesus used it in parables to portray divine love and forgiveness (Matt. 18:27; Luke 15:20).</a:t>
            </a:r>
          </a:p>
          <a:p>
            <a:pPr lvl="1"/>
            <a:r>
              <a:rPr lang="en-US" dirty="0"/>
              <a:t>Sometimes people begged Jesus to show compassion (Mark 9:22).</a:t>
            </a:r>
          </a:p>
          <a:p>
            <a:pPr lvl="1"/>
            <a:r>
              <a:rPr lang="en-US" dirty="0"/>
              <a:t>Jesus used it to describe what the Good Samaritan did (Luke 10:33).</a:t>
            </a:r>
          </a:p>
          <a:p>
            <a:r>
              <a:rPr lang="en-US" dirty="0"/>
              <a:t>What is the opposite of having compassion?</a:t>
            </a:r>
          </a:p>
          <a:p>
            <a:r>
              <a:rPr lang="en-US" dirty="0"/>
              <a:t>How well do you rate yourself in having compassion?</a:t>
            </a:r>
          </a:p>
        </p:txBody>
      </p:sp>
    </p:spTree>
    <p:extLst>
      <p:ext uri="{BB962C8B-B14F-4D97-AF65-F5344CB8AC3E}">
        <p14:creationId xmlns:p14="http://schemas.microsoft.com/office/powerpoint/2010/main" val="27277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B98C-B99A-36C4-3FD8-F7203CEA750B}"/>
              </a:ext>
            </a:extLst>
          </p:cNvPr>
          <p:cNvSpPr>
            <a:spLocks noGrp="1"/>
          </p:cNvSpPr>
          <p:nvPr>
            <p:ph type="title"/>
          </p:nvPr>
        </p:nvSpPr>
        <p:spPr/>
        <p:txBody>
          <a:bodyPr/>
          <a:lstStyle/>
          <a:p>
            <a:r>
              <a:rPr lang="en-US" dirty="0"/>
              <a:t>Matthew 15:33</a:t>
            </a:r>
          </a:p>
        </p:txBody>
      </p:sp>
      <p:sp>
        <p:nvSpPr>
          <p:cNvPr id="3" name="Content Placeholder 2">
            <a:extLst>
              <a:ext uri="{FF2B5EF4-FFF2-40B4-BE49-F238E27FC236}">
                <a16:creationId xmlns:a16="http://schemas.microsoft.com/office/drawing/2014/main" id="{51E67DBB-E50D-0836-61C8-B840827B6107}"/>
              </a:ext>
            </a:extLst>
          </p:cNvPr>
          <p:cNvSpPr>
            <a:spLocks noGrp="1"/>
          </p:cNvSpPr>
          <p:nvPr>
            <p:ph idx="1"/>
          </p:nvPr>
        </p:nvSpPr>
        <p:spPr/>
        <p:txBody>
          <a:bodyPr/>
          <a:lstStyle/>
          <a:p>
            <a:r>
              <a:rPr lang="en-US" dirty="0">
                <a:latin typeface="Source Sans Pro Black" panose="020B0803030403020204" pitchFamily="34" charset="0"/>
              </a:rPr>
              <a:t>“And the disciples said to him, ‘Where are we to get enough bread in such a desolate place to feed so great a crowd?’”</a:t>
            </a:r>
          </a:p>
          <a:p>
            <a:pPr lvl="1"/>
            <a:r>
              <a:rPr lang="en-US" dirty="0"/>
              <a:t>The disciples see no way to meet the needs of such a great crowd.</a:t>
            </a:r>
          </a:p>
          <a:p>
            <a:pPr lvl="1"/>
            <a:r>
              <a:rPr lang="en-US" dirty="0"/>
              <a:t>Was Jesus implying that the disciples should do something to take care of the need?</a:t>
            </a:r>
          </a:p>
          <a:p>
            <a:pPr lvl="1"/>
            <a:r>
              <a:rPr lang="en-US" dirty="0"/>
              <a:t>Their thinking is limited to the natural means of supplying food; they knew that Jesus did not miraculously feed large crowds regularly. </a:t>
            </a:r>
          </a:p>
        </p:txBody>
      </p:sp>
    </p:spTree>
    <p:extLst>
      <p:ext uri="{BB962C8B-B14F-4D97-AF65-F5344CB8AC3E}">
        <p14:creationId xmlns:p14="http://schemas.microsoft.com/office/powerpoint/2010/main" val="784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978B-1D58-563C-569B-C066AD1D9D60}"/>
              </a:ext>
            </a:extLst>
          </p:cNvPr>
          <p:cNvSpPr>
            <a:spLocks noGrp="1"/>
          </p:cNvSpPr>
          <p:nvPr>
            <p:ph type="title"/>
          </p:nvPr>
        </p:nvSpPr>
        <p:spPr/>
        <p:txBody>
          <a:bodyPr/>
          <a:lstStyle/>
          <a:p>
            <a:r>
              <a:rPr lang="en-US" dirty="0"/>
              <a:t>Matthew 15:34</a:t>
            </a:r>
          </a:p>
        </p:txBody>
      </p:sp>
      <p:sp>
        <p:nvSpPr>
          <p:cNvPr id="3" name="Content Placeholder 2">
            <a:extLst>
              <a:ext uri="{FF2B5EF4-FFF2-40B4-BE49-F238E27FC236}">
                <a16:creationId xmlns:a16="http://schemas.microsoft.com/office/drawing/2014/main" id="{9A221761-1B3C-EC6F-15E3-D6C6FDA45EB7}"/>
              </a:ext>
            </a:extLst>
          </p:cNvPr>
          <p:cNvSpPr>
            <a:spLocks noGrp="1"/>
          </p:cNvSpPr>
          <p:nvPr>
            <p:ph idx="1"/>
          </p:nvPr>
        </p:nvSpPr>
        <p:spPr/>
        <p:txBody>
          <a:bodyPr/>
          <a:lstStyle/>
          <a:p>
            <a:r>
              <a:rPr lang="en-US" dirty="0">
                <a:latin typeface="Source Sans Pro Black" panose="020B0803030403020204" pitchFamily="34" charset="0"/>
              </a:rPr>
              <a:t>“And Jesus said to them, ‘How many loaves do you have?’ They said, ‘Seven, and a few small fish.’”</a:t>
            </a:r>
          </a:p>
          <a:p>
            <a:pPr lvl="1"/>
            <a:r>
              <a:rPr lang="en-US" dirty="0"/>
              <a:t>The point is to emphasize the impossibility of feeding such a large crowd with so few resources.</a:t>
            </a:r>
          </a:p>
          <a:p>
            <a:pPr lvl="1"/>
            <a:r>
              <a:rPr lang="en-US" dirty="0"/>
              <a:t>One might think of other miracles Jesus performed with fish:</a:t>
            </a:r>
          </a:p>
          <a:p>
            <a:pPr lvl="2"/>
            <a:r>
              <a:rPr lang="en-US" dirty="0"/>
              <a:t>Two miracle of the catching large quantities of fish after unsuccessfully fishing all night.</a:t>
            </a:r>
          </a:p>
          <a:p>
            <a:pPr lvl="2"/>
            <a:r>
              <a:rPr lang="en-US" dirty="0"/>
              <a:t>Peter’s finding a coin in a fish’s mouth. </a:t>
            </a:r>
          </a:p>
        </p:txBody>
      </p:sp>
    </p:spTree>
    <p:extLst>
      <p:ext uri="{BB962C8B-B14F-4D97-AF65-F5344CB8AC3E}">
        <p14:creationId xmlns:p14="http://schemas.microsoft.com/office/powerpoint/2010/main" val="18249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2860-3FEE-BBBD-E645-DE759491B452}"/>
              </a:ext>
            </a:extLst>
          </p:cNvPr>
          <p:cNvSpPr>
            <a:spLocks noGrp="1"/>
          </p:cNvSpPr>
          <p:nvPr>
            <p:ph type="title"/>
          </p:nvPr>
        </p:nvSpPr>
        <p:spPr/>
        <p:txBody>
          <a:bodyPr/>
          <a:lstStyle/>
          <a:p>
            <a:r>
              <a:rPr lang="en-US" dirty="0"/>
              <a:t>Matthew 15:35-36</a:t>
            </a:r>
          </a:p>
        </p:txBody>
      </p:sp>
      <p:sp>
        <p:nvSpPr>
          <p:cNvPr id="3" name="Content Placeholder 2">
            <a:extLst>
              <a:ext uri="{FF2B5EF4-FFF2-40B4-BE49-F238E27FC236}">
                <a16:creationId xmlns:a16="http://schemas.microsoft.com/office/drawing/2014/main" id="{575EB85A-26EA-3A60-5279-3F62CE18B282}"/>
              </a:ext>
            </a:extLst>
          </p:cNvPr>
          <p:cNvSpPr>
            <a:spLocks noGrp="1"/>
          </p:cNvSpPr>
          <p:nvPr>
            <p:ph idx="1"/>
          </p:nvPr>
        </p:nvSpPr>
        <p:spPr/>
        <p:txBody>
          <a:bodyPr/>
          <a:lstStyle/>
          <a:p>
            <a:r>
              <a:rPr lang="en-US" dirty="0">
                <a:latin typeface="Source Sans Pro Black" panose="020B0803030403020204" pitchFamily="34" charset="0"/>
              </a:rPr>
              <a:t>“And directing the crowd to sit down on the ground, he took the seven loaves and the fish, and having given thanks he broke them and gave them to the disciples, and the disciples gave them to the crowds.”</a:t>
            </a:r>
          </a:p>
          <a:p>
            <a:pPr lvl="1"/>
            <a:r>
              <a:rPr lang="en-US" dirty="0"/>
              <a:t>The phrase “having given thanks he broke them and gave them to the disciples” reminds us of similar words spoken at the institution of the Lord’s supper.</a:t>
            </a:r>
          </a:p>
          <a:p>
            <a:endParaRPr lang="en-US" dirty="0"/>
          </a:p>
        </p:txBody>
      </p:sp>
    </p:spTree>
    <p:extLst>
      <p:ext uri="{BB962C8B-B14F-4D97-AF65-F5344CB8AC3E}">
        <p14:creationId xmlns:p14="http://schemas.microsoft.com/office/powerpoint/2010/main" val="44494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55AA-AD84-7BCD-53A7-CE371AAC5A81}"/>
              </a:ext>
            </a:extLst>
          </p:cNvPr>
          <p:cNvSpPr>
            <a:spLocks noGrp="1"/>
          </p:cNvSpPr>
          <p:nvPr>
            <p:ph type="title"/>
          </p:nvPr>
        </p:nvSpPr>
        <p:spPr/>
        <p:txBody>
          <a:bodyPr/>
          <a:lstStyle/>
          <a:p>
            <a:r>
              <a:rPr lang="en-US" dirty="0"/>
              <a:t>Matthew 15:1-2</a:t>
            </a:r>
          </a:p>
        </p:txBody>
      </p:sp>
      <p:sp>
        <p:nvSpPr>
          <p:cNvPr id="3" name="Content Placeholder 2">
            <a:extLst>
              <a:ext uri="{FF2B5EF4-FFF2-40B4-BE49-F238E27FC236}">
                <a16:creationId xmlns:a16="http://schemas.microsoft.com/office/drawing/2014/main" id="{4AD8ADC6-3B62-83E6-2C64-C478152552D0}"/>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“Then Pharisees and scribes came to Jesus from Jerusalem and said, ‘Why do your disciples break the tradition of the elders? For they do not wash their hands when they eat.’”</a:t>
            </a:r>
          </a:p>
          <a:p>
            <a:pPr lvl="1"/>
            <a:r>
              <a:rPr lang="en-US" dirty="0"/>
              <a:t>The Pharisees are to be distinguished from the Sadducees on two important points:</a:t>
            </a:r>
          </a:p>
          <a:p>
            <a:pPr lvl="2"/>
            <a:r>
              <a:rPr lang="en-US" dirty="0"/>
              <a:t>The Sadducees rejected the doctrine of the resurrection and angels (Matt. 22:23; Mark 12:18; Luke 20:27; Acts 23:8).</a:t>
            </a:r>
          </a:p>
          <a:p>
            <a:pPr lvl="2"/>
            <a:r>
              <a:rPr lang="en-US" dirty="0"/>
              <a:t>The Pharisees bound on themselves and others the keeping of an oral law (the tradition of the elders), which the Sadducees rejected.</a:t>
            </a:r>
          </a:p>
          <a:p>
            <a:pPr lvl="3"/>
            <a:r>
              <a:rPr lang="en-US" dirty="0"/>
              <a:t>The oral law was codified in the second century into the Mishnah.</a:t>
            </a:r>
          </a:p>
          <a:p>
            <a:pPr lvl="3"/>
            <a:r>
              <a:rPr lang="en-US" dirty="0"/>
              <a:t>Hand washing was not for hygiene, but for ceremonial cleanness or purity.</a:t>
            </a:r>
          </a:p>
          <a:p>
            <a:pPr lvl="1"/>
            <a:r>
              <a:rPr lang="en-US" dirty="0"/>
              <a:t>A group had come from Jerusalem to see whether or not Jesus was orthodox.</a:t>
            </a:r>
          </a:p>
          <a:p>
            <a:pPr lvl="1"/>
            <a:r>
              <a:rPr lang="en-US" dirty="0"/>
              <a:t>The setting of Jesus intermingling with those with diseases in 14:34-36 provided a fitting introduction to this controversy.</a:t>
            </a:r>
          </a:p>
          <a:p>
            <a:endParaRPr lang="en-US" dirty="0"/>
          </a:p>
        </p:txBody>
      </p:sp>
    </p:spTree>
    <p:extLst>
      <p:ext uri="{BB962C8B-B14F-4D97-AF65-F5344CB8AC3E}">
        <p14:creationId xmlns:p14="http://schemas.microsoft.com/office/powerpoint/2010/main" val="34870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8BEE-B7B6-2553-4FF7-7190A2D7211B}"/>
              </a:ext>
            </a:extLst>
          </p:cNvPr>
          <p:cNvSpPr>
            <a:spLocks noGrp="1"/>
          </p:cNvSpPr>
          <p:nvPr>
            <p:ph type="title"/>
          </p:nvPr>
        </p:nvSpPr>
        <p:spPr/>
        <p:txBody>
          <a:bodyPr/>
          <a:lstStyle/>
          <a:p>
            <a:r>
              <a:rPr lang="en-US" dirty="0"/>
              <a:t>Matthew 15:37</a:t>
            </a:r>
          </a:p>
        </p:txBody>
      </p:sp>
      <p:sp>
        <p:nvSpPr>
          <p:cNvPr id="3" name="Content Placeholder 2">
            <a:extLst>
              <a:ext uri="{FF2B5EF4-FFF2-40B4-BE49-F238E27FC236}">
                <a16:creationId xmlns:a16="http://schemas.microsoft.com/office/drawing/2014/main" id="{C24462EC-6954-5D36-9399-E02D64CE4AFC}"/>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they all ate and were satisfied. And they took up seven baskets full of the broken pieces left over.”</a:t>
            </a:r>
          </a:p>
          <a:p>
            <a:pPr lvl="1"/>
            <a:r>
              <a:rPr lang="en-US" dirty="0"/>
              <a:t>The need was fully met: All ate and were satisfied!</a:t>
            </a:r>
          </a:p>
          <a:p>
            <a:pPr lvl="1"/>
            <a:r>
              <a:rPr lang="en-US" dirty="0"/>
              <a:t>Seven baskets:</a:t>
            </a:r>
          </a:p>
          <a:p>
            <a:pPr lvl="2"/>
            <a:r>
              <a:rPr lang="en-US" dirty="0"/>
              <a:t>A different word is used for “basket” than appeared in the feeding of the 5000.</a:t>
            </a:r>
          </a:p>
          <a:p>
            <a:pPr lvl="2"/>
            <a:r>
              <a:rPr lang="en-US" dirty="0"/>
              <a:t>Some attribute the difference to the audience (Jews vs. Greek) and some make a point about the different sizes of the two baskets. But both words are general words for “basket” without reference to the size of the basket.</a:t>
            </a:r>
          </a:p>
          <a:p>
            <a:pPr lvl="1"/>
            <a:r>
              <a:rPr lang="en-US" dirty="0"/>
              <a:t>The point is this: The meal was more than adequate! Jesus provide sufficient food for all who were present.</a:t>
            </a:r>
          </a:p>
          <a:p>
            <a:pPr lvl="2"/>
            <a:r>
              <a:rPr lang="en-US" dirty="0"/>
              <a:t>Contrast to the host of the wedding in Cana who ran out of wine!</a:t>
            </a:r>
          </a:p>
          <a:p>
            <a:endParaRPr lang="en-US" dirty="0"/>
          </a:p>
        </p:txBody>
      </p:sp>
    </p:spTree>
    <p:extLst>
      <p:ext uri="{BB962C8B-B14F-4D97-AF65-F5344CB8AC3E}">
        <p14:creationId xmlns:p14="http://schemas.microsoft.com/office/powerpoint/2010/main" val="882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6BA-70BA-30F2-6CFF-0575DA8FBAFD}"/>
              </a:ext>
            </a:extLst>
          </p:cNvPr>
          <p:cNvSpPr>
            <a:spLocks noGrp="1"/>
          </p:cNvSpPr>
          <p:nvPr>
            <p:ph type="title"/>
          </p:nvPr>
        </p:nvSpPr>
        <p:spPr/>
        <p:txBody>
          <a:bodyPr/>
          <a:lstStyle/>
          <a:p>
            <a:r>
              <a:rPr lang="en-US" dirty="0"/>
              <a:t>Matthew 15:38</a:t>
            </a:r>
          </a:p>
        </p:txBody>
      </p:sp>
      <p:sp>
        <p:nvSpPr>
          <p:cNvPr id="3" name="Content Placeholder 2">
            <a:extLst>
              <a:ext uri="{FF2B5EF4-FFF2-40B4-BE49-F238E27FC236}">
                <a16:creationId xmlns:a16="http://schemas.microsoft.com/office/drawing/2014/main" id="{FF17E443-0C46-40D8-2C06-08735406CA16}"/>
              </a:ext>
            </a:extLst>
          </p:cNvPr>
          <p:cNvSpPr>
            <a:spLocks noGrp="1"/>
          </p:cNvSpPr>
          <p:nvPr>
            <p:ph idx="1"/>
          </p:nvPr>
        </p:nvSpPr>
        <p:spPr/>
        <p:txBody>
          <a:bodyPr/>
          <a:lstStyle/>
          <a:p>
            <a:r>
              <a:rPr lang="en-US" dirty="0">
                <a:latin typeface="Source Sans Pro Black" panose="020B0803030403020204" pitchFamily="34" charset="0"/>
              </a:rPr>
              <a:t>“Those who ate were four thousand men, besides women and children.”</a:t>
            </a:r>
          </a:p>
          <a:p>
            <a:pPr lvl="1"/>
            <a:r>
              <a:rPr lang="en-US" dirty="0"/>
              <a:t>As was the case of the counting of the size of the crowd of 5000 (see 14:21), the number does not include women and children. The total number fed could easily be as high as 10,000 in either instance.</a:t>
            </a:r>
          </a:p>
          <a:p>
            <a:endParaRPr lang="en-US" dirty="0"/>
          </a:p>
        </p:txBody>
      </p:sp>
    </p:spTree>
    <p:extLst>
      <p:ext uri="{BB962C8B-B14F-4D97-AF65-F5344CB8AC3E}">
        <p14:creationId xmlns:p14="http://schemas.microsoft.com/office/powerpoint/2010/main" val="1221074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F40E-2DE1-D3F6-6497-53CC01A7C2A4}"/>
              </a:ext>
            </a:extLst>
          </p:cNvPr>
          <p:cNvSpPr>
            <a:spLocks noGrp="1"/>
          </p:cNvSpPr>
          <p:nvPr>
            <p:ph type="title"/>
          </p:nvPr>
        </p:nvSpPr>
        <p:spPr/>
        <p:txBody>
          <a:bodyPr/>
          <a:lstStyle/>
          <a:p>
            <a:r>
              <a:rPr lang="en-US" dirty="0"/>
              <a:t>Matthew 15:39</a:t>
            </a:r>
          </a:p>
        </p:txBody>
      </p:sp>
      <p:sp>
        <p:nvSpPr>
          <p:cNvPr id="3" name="Content Placeholder 2">
            <a:extLst>
              <a:ext uri="{FF2B5EF4-FFF2-40B4-BE49-F238E27FC236}">
                <a16:creationId xmlns:a16="http://schemas.microsoft.com/office/drawing/2014/main" id="{CA0300EF-E262-E5E0-78C0-952658CF8912}"/>
              </a:ext>
            </a:extLst>
          </p:cNvPr>
          <p:cNvSpPr>
            <a:spLocks noGrp="1"/>
          </p:cNvSpPr>
          <p:nvPr>
            <p:ph idx="1"/>
          </p:nvPr>
        </p:nvSpPr>
        <p:spPr/>
        <p:txBody>
          <a:bodyPr>
            <a:normAutofit fontScale="92500"/>
          </a:bodyPr>
          <a:lstStyle/>
          <a:p>
            <a:r>
              <a:rPr lang="en-US" dirty="0">
                <a:latin typeface="Source Sans Pro Black" panose="020B0803030403020204" pitchFamily="34" charset="0"/>
              </a:rPr>
              <a:t>“And after sending away the crowds, he got into the boat and went to the region of Magadan.”</a:t>
            </a:r>
          </a:p>
          <a:p>
            <a:pPr lvl="1"/>
            <a:r>
              <a:rPr lang="en-US" dirty="0"/>
              <a:t>The parallel in Mark reads as follows: “And immediately he got into the boat with his disciples and went to the district of </a:t>
            </a:r>
            <a:r>
              <a:rPr lang="en-US" dirty="0" err="1"/>
              <a:t>Dalmanutha</a:t>
            </a:r>
            <a:r>
              <a:rPr lang="en-US" dirty="0"/>
              <a:t>.”</a:t>
            </a:r>
          </a:p>
          <a:p>
            <a:pPr lvl="1"/>
            <a:r>
              <a:rPr lang="en-US" dirty="0"/>
              <a:t>Neither </a:t>
            </a:r>
            <a:r>
              <a:rPr lang="en-US" dirty="0">
                <a:latin typeface="Source Sans Pro Black" panose="020B0803030403020204" pitchFamily="34" charset="0"/>
              </a:rPr>
              <a:t>Magadan</a:t>
            </a:r>
            <a:r>
              <a:rPr lang="en-US" dirty="0"/>
              <a:t> nor </a:t>
            </a:r>
            <a:r>
              <a:rPr lang="en-US" dirty="0" err="1">
                <a:latin typeface="Source Sans Pro Black" panose="020B0803030403020204" pitchFamily="34" charset="0"/>
              </a:rPr>
              <a:t>Dalmanutha</a:t>
            </a:r>
            <a:r>
              <a:rPr lang="en-US" dirty="0"/>
              <a:t> are known places. Because of this, textual variant readings occur in the ancient manuscripts. Many commentaries associate this with Magdala, where Mary Magdalene lived.</a:t>
            </a:r>
          </a:p>
          <a:p>
            <a:pPr lvl="1"/>
            <a:r>
              <a:rPr lang="en-US" dirty="0"/>
              <a:t>We will have to wait for more archaeological excavations to solve the mystery. </a:t>
            </a:r>
          </a:p>
          <a:p>
            <a:pPr lvl="1"/>
            <a:r>
              <a:rPr lang="en-US" dirty="0"/>
              <a:t>However, most commentaries believe that Jesus left the Decapolis and journeyed to the northwest side of the Sea of Galilee, based on the comment in 16:5—“When the disciples reached the other side, they had forgotten to bring any bread” (which presupposes a trip to the west side of the Sea of Galilee).</a:t>
            </a:r>
          </a:p>
        </p:txBody>
      </p:sp>
    </p:spTree>
    <p:extLst>
      <p:ext uri="{BB962C8B-B14F-4D97-AF65-F5344CB8AC3E}">
        <p14:creationId xmlns:p14="http://schemas.microsoft.com/office/powerpoint/2010/main" val="12606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B3ED-5CB0-BA63-1404-760BA55737B5}"/>
              </a:ext>
            </a:extLst>
          </p:cNvPr>
          <p:cNvSpPr>
            <a:spLocks noGrp="1"/>
          </p:cNvSpPr>
          <p:nvPr>
            <p:ph type="title"/>
          </p:nvPr>
        </p:nvSpPr>
        <p:spPr/>
        <p:txBody>
          <a:bodyPr/>
          <a:lstStyle/>
          <a:p>
            <a:r>
              <a:rPr lang="en-US" dirty="0"/>
              <a:t>Defining Some Words</a:t>
            </a:r>
          </a:p>
        </p:txBody>
      </p:sp>
      <p:sp>
        <p:nvSpPr>
          <p:cNvPr id="3" name="Content Placeholder 2">
            <a:extLst>
              <a:ext uri="{FF2B5EF4-FFF2-40B4-BE49-F238E27FC236}">
                <a16:creationId xmlns:a16="http://schemas.microsoft.com/office/drawing/2014/main" id="{7F4F0209-F8A1-B6BB-6F3F-41E948696F65}"/>
              </a:ext>
            </a:extLst>
          </p:cNvPr>
          <p:cNvSpPr>
            <a:spLocks noGrp="1"/>
          </p:cNvSpPr>
          <p:nvPr>
            <p:ph idx="1"/>
          </p:nvPr>
        </p:nvSpPr>
        <p:spPr/>
        <p:txBody>
          <a:bodyPr/>
          <a:lstStyle/>
          <a:p>
            <a:r>
              <a:rPr lang="en-US" dirty="0">
                <a:latin typeface="Source Sans Pro Black" panose="020B0803030403020204" pitchFamily="34" charset="0"/>
              </a:rPr>
              <a:t>Transgress</a:t>
            </a:r>
            <a:r>
              <a:rPr lang="en-US" dirty="0"/>
              <a:t> (</a:t>
            </a:r>
            <a:r>
              <a:rPr lang="en-US" i="1" dirty="0" err="1"/>
              <a:t>parabainō</a:t>
            </a:r>
            <a:r>
              <a:rPr lang="en-US" dirty="0"/>
              <a:t>): “go aside, </a:t>
            </a:r>
            <a:r>
              <a:rPr lang="en-US" i="1" dirty="0"/>
              <a:t>deviate from the way</a:t>
            </a:r>
            <a:r>
              <a:rPr lang="en-US" dirty="0"/>
              <a:t>; “</a:t>
            </a:r>
            <a:r>
              <a:rPr lang="en-US" i="1" dirty="0"/>
              <a:t>transgress, break</a:t>
            </a:r>
            <a:r>
              <a:rPr lang="en-US" dirty="0"/>
              <a:t>” (BADG, 758).</a:t>
            </a:r>
          </a:p>
          <a:p>
            <a:r>
              <a:rPr lang="en-US" dirty="0">
                <a:latin typeface="Source Sans Pro Black" panose="020B0803030403020204" pitchFamily="34" charset="0"/>
              </a:rPr>
              <a:t>Tradition</a:t>
            </a:r>
            <a:r>
              <a:rPr lang="en-US" dirty="0"/>
              <a:t> (</a:t>
            </a:r>
            <a:r>
              <a:rPr lang="en-US" i="1" dirty="0"/>
              <a:t>paradosis</a:t>
            </a:r>
            <a:r>
              <a:rPr lang="en-US" dirty="0"/>
              <a:t>): “the content of instruction that has been handed down” (BDAG, 763).</a:t>
            </a:r>
          </a:p>
          <a:p>
            <a:pPr lvl="1"/>
            <a:r>
              <a:rPr lang="en-US" dirty="0"/>
              <a:t>Human traditions of whatever origin (Col. 2:8)</a:t>
            </a:r>
          </a:p>
          <a:p>
            <a:pPr lvl="1"/>
            <a:r>
              <a:rPr lang="en-US" dirty="0"/>
              <a:t>Jewish traditions (Gal. 1:14).</a:t>
            </a:r>
          </a:p>
          <a:p>
            <a:pPr lvl="1"/>
            <a:r>
              <a:rPr lang="en-US" dirty="0">
                <a:latin typeface="Source Sans Pro Black" panose="020B0803030403020204" pitchFamily="34" charset="0"/>
              </a:rPr>
              <a:t>Apostolic tradition (1 Cor. 11:2; 2 Thess. 2:15; 3:6).</a:t>
            </a:r>
          </a:p>
        </p:txBody>
      </p:sp>
    </p:spTree>
    <p:extLst>
      <p:ext uri="{BB962C8B-B14F-4D97-AF65-F5344CB8AC3E}">
        <p14:creationId xmlns:p14="http://schemas.microsoft.com/office/powerpoint/2010/main" val="20307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E954-91BB-C385-BAD9-1AA88F354DE0}"/>
              </a:ext>
            </a:extLst>
          </p:cNvPr>
          <p:cNvSpPr>
            <a:spLocks noGrp="1"/>
          </p:cNvSpPr>
          <p:nvPr>
            <p:ph type="title"/>
          </p:nvPr>
        </p:nvSpPr>
        <p:spPr/>
        <p:txBody>
          <a:bodyPr/>
          <a:lstStyle/>
          <a:p>
            <a:r>
              <a:rPr lang="en-US" dirty="0"/>
              <a:t>The Reasoning of the Pharisees</a:t>
            </a:r>
          </a:p>
        </p:txBody>
      </p:sp>
      <p:sp>
        <p:nvSpPr>
          <p:cNvPr id="3" name="Content Placeholder 2">
            <a:extLst>
              <a:ext uri="{FF2B5EF4-FFF2-40B4-BE49-F238E27FC236}">
                <a16:creationId xmlns:a16="http://schemas.microsoft.com/office/drawing/2014/main" id="{F292E11F-6442-5D50-DBB6-F6D622ADD958}"/>
              </a:ext>
            </a:extLst>
          </p:cNvPr>
          <p:cNvSpPr>
            <a:spLocks noGrp="1"/>
          </p:cNvSpPr>
          <p:nvPr>
            <p:ph idx="1"/>
          </p:nvPr>
        </p:nvSpPr>
        <p:spPr/>
        <p:txBody>
          <a:bodyPr>
            <a:normAutofit/>
          </a:bodyPr>
          <a:lstStyle/>
          <a:p>
            <a:r>
              <a:rPr lang="en-US" dirty="0"/>
              <a:t>“The contact made the hands unclean, and if unclean hands touched food, that, too, became unclean. When it was eaten the whole person was made unclean. To avoid such a dreadful happening the strict upholders of the traditions had evolved a ritual washing that removed defilement, and they practiced it scrupulously before eating. So important was this that a whole tractate of the Mishnah is devoted to it (called </a:t>
            </a:r>
            <a:r>
              <a:rPr lang="en-US" i="1" dirty="0" err="1"/>
              <a:t>Yadaim</a:t>
            </a:r>
            <a:r>
              <a:rPr lang="en-US" dirty="0"/>
              <a:t>, ‘Hands’)” (Leon Morris, </a:t>
            </a:r>
            <a:r>
              <a:rPr lang="en-US" i="1" dirty="0"/>
              <a:t>The Gospel according to Matthew</a:t>
            </a:r>
            <a:r>
              <a:rPr lang="en-US" dirty="0"/>
              <a:t>, The Pillar New Testament Commentary, 391).</a:t>
            </a:r>
          </a:p>
        </p:txBody>
      </p:sp>
    </p:spTree>
    <p:extLst>
      <p:ext uri="{BB962C8B-B14F-4D97-AF65-F5344CB8AC3E}">
        <p14:creationId xmlns:p14="http://schemas.microsoft.com/office/powerpoint/2010/main" val="353050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2B48-89C9-C415-25C2-4B421B52127E}"/>
              </a:ext>
            </a:extLst>
          </p:cNvPr>
          <p:cNvSpPr>
            <a:spLocks noGrp="1"/>
          </p:cNvSpPr>
          <p:nvPr>
            <p:ph type="title"/>
          </p:nvPr>
        </p:nvSpPr>
        <p:spPr/>
        <p:txBody>
          <a:bodyPr/>
          <a:lstStyle/>
          <a:p>
            <a:r>
              <a:rPr lang="en-US" dirty="0"/>
              <a:t>Matthew 15:3</a:t>
            </a:r>
          </a:p>
        </p:txBody>
      </p:sp>
      <p:sp>
        <p:nvSpPr>
          <p:cNvPr id="3" name="Content Placeholder 2">
            <a:extLst>
              <a:ext uri="{FF2B5EF4-FFF2-40B4-BE49-F238E27FC236}">
                <a16:creationId xmlns:a16="http://schemas.microsoft.com/office/drawing/2014/main" id="{FB7AC917-7535-C9C9-7303-6AC9118A5B6C}"/>
              </a:ext>
            </a:extLst>
          </p:cNvPr>
          <p:cNvSpPr>
            <a:spLocks noGrp="1"/>
          </p:cNvSpPr>
          <p:nvPr>
            <p:ph idx="1"/>
          </p:nvPr>
        </p:nvSpPr>
        <p:spPr>
          <a:xfrm>
            <a:off x="838200" y="1825625"/>
            <a:ext cx="10515600" cy="4788820"/>
          </a:xfrm>
        </p:spPr>
        <p:txBody>
          <a:bodyPr>
            <a:normAutofit/>
          </a:bodyPr>
          <a:lstStyle/>
          <a:p>
            <a:r>
              <a:rPr lang="en-US" dirty="0">
                <a:latin typeface="Source Sans Pro Black" panose="020B0803030403020204" pitchFamily="34" charset="0"/>
              </a:rPr>
              <a:t>“He answered them, ‘And why do you break the commandment of God for the sake of your tradition?’” </a:t>
            </a:r>
          </a:p>
          <a:p>
            <a:pPr lvl="1"/>
            <a:r>
              <a:rPr lang="en-US" dirty="0"/>
              <a:t>The Pharisees accused Jesus and His disciples of </a:t>
            </a:r>
            <a:r>
              <a:rPr lang="en-US" dirty="0">
                <a:latin typeface="Source Sans Pro Black" panose="020B0803030403020204" pitchFamily="34" charset="0"/>
              </a:rPr>
              <a:t>transgressing</a:t>
            </a:r>
            <a:r>
              <a:rPr lang="en-US" dirty="0"/>
              <a:t> (</a:t>
            </a:r>
            <a:r>
              <a:rPr lang="en-US" i="1" dirty="0" err="1"/>
              <a:t>parabainō</a:t>
            </a:r>
            <a:r>
              <a:rPr lang="en-US" dirty="0"/>
              <a:t>) the traditions of the elders; Jesus accused them of </a:t>
            </a:r>
            <a:r>
              <a:rPr lang="en-US" dirty="0">
                <a:latin typeface="Source Sans Pro Black" panose="020B0803030403020204" pitchFamily="34" charset="0"/>
              </a:rPr>
              <a:t>transgressing</a:t>
            </a:r>
            <a:r>
              <a:rPr lang="en-US" dirty="0"/>
              <a:t> (breaking; </a:t>
            </a:r>
            <a:r>
              <a:rPr lang="en-US" i="1" dirty="0" err="1"/>
              <a:t>parabainō</a:t>
            </a:r>
            <a:r>
              <a:rPr lang="en-US" dirty="0"/>
              <a:t>) commandment of God.</a:t>
            </a:r>
          </a:p>
          <a:p>
            <a:pPr lvl="2"/>
            <a:r>
              <a:rPr lang="en-US" dirty="0"/>
              <a:t>Note the contrast: Jesus’s disciples/“you” (Pharisees and scribes)</a:t>
            </a:r>
          </a:p>
          <a:p>
            <a:pPr lvl="1"/>
            <a:r>
              <a:rPr lang="en-US" dirty="0"/>
              <a:t>Note the contrasts: </a:t>
            </a:r>
          </a:p>
          <a:p>
            <a:pPr lvl="2"/>
            <a:r>
              <a:rPr lang="en-US" dirty="0"/>
              <a:t>“</a:t>
            </a:r>
            <a:r>
              <a:rPr lang="en-US" dirty="0">
                <a:latin typeface="Source Sans Pro Black" panose="020B0803030403020204" pitchFamily="34" charset="0"/>
              </a:rPr>
              <a:t>traditions</a:t>
            </a:r>
            <a:r>
              <a:rPr lang="en-US" dirty="0"/>
              <a:t>”/“</a:t>
            </a:r>
            <a:r>
              <a:rPr lang="en-US" dirty="0">
                <a:latin typeface="Source Sans Pro Black" panose="020B0803030403020204" pitchFamily="34" charset="0"/>
              </a:rPr>
              <a:t>commandment</a:t>
            </a:r>
            <a:r>
              <a:rPr lang="en-US" dirty="0"/>
              <a:t>”</a:t>
            </a:r>
          </a:p>
          <a:p>
            <a:pPr lvl="2"/>
            <a:r>
              <a:rPr lang="en-US" dirty="0"/>
              <a:t>This is a question of authority: of men/of God</a:t>
            </a:r>
          </a:p>
          <a:p>
            <a:pPr lvl="1"/>
            <a:r>
              <a:rPr lang="en-US" dirty="0"/>
              <a:t>The commandments of God have higher authority than human tradition!</a:t>
            </a:r>
          </a:p>
          <a:p>
            <a:pPr lvl="1"/>
            <a:r>
              <a:rPr lang="en-US" dirty="0"/>
              <a:t>They break God’s commandment “for the sake” (because of) of their traditions!</a:t>
            </a:r>
          </a:p>
          <a:p>
            <a:endParaRPr lang="en-US" dirty="0"/>
          </a:p>
        </p:txBody>
      </p:sp>
    </p:spTree>
    <p:extLst>
      <p:ext uri="{BB962C8B-B14F-4D97-AF65-F5344CB8AC3E}">
        <p14:creationId xmlns:p14="http://schemas.microsoft.com/office/powerpoint/2010/main" val="30226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ircle(in)">
                                      <p:cBhvr>
                                        <p:cTn id="18" dur="2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14081</TotalTime>
  <Words>7256</Words>
  <Application>Microsoft Office PowerPoint</Application>
  <PresentationFormat>Widescreen</PresentationFormat>
  <Paragraphs>354</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Chapter 15</vt:lpstr>
      <vt:lpstr>Controversy with the Pharisees over Tradition Matthew 15:1-20</vt:lpstr>
      <vt:lpstr>Matthew 15:1-9 Jesus with the Scribes and Pharisees</vt:lpstr>
      <vt:lpstr>Matthew 15:1-2</vt:lpstr>
      <vt:lpstr>Defining Some Words</vt:lpstr>
      <vt:lpstr>The Reasoning of the Pharisees</vt:lpstr>
      <vt:lpstr>Matthew 15:3</vt:lpstr>
      <vt:lpstr>Human Traditions</vt:lpstr>
      <vt:lpstr>Matthew 15:4</vt:lpstr>
      <vt:lpstr>Matthew 15:5</vt:lpstr>
      <vt:lpstr>Matthew 15:6</vt:lpstr>
      <vt:lpstr>Matthew 15:7</vt:lpstr>
      <vt:lpstr>Matthew 15:8-9</vt:lpstr>
      <vt:lpstr>Vain Worship</vt:lpstr>
      <vt:lpstr>Leon Morris</vt:lpstr>
      <vt:lpstr>An Example: The UMC</vt:lpstr>
      <vt:lpstr>Matthew 15:10-11 Jesus with the Crowds</vt:lpstr>
      <vt:lpstr>Mark’s Comment on Jesus’s Words</vt:lpstr>
      <vt:lpstr>Jesus with His Disciples Matthew 15:12-20</vt:lpstr>
      <vt:lpstr>Matthew 15:12</vt:lpstr>
      <vt:lpstr>To Be Offended</vt:lpstr>
      <vt:lpstr>Matthew 15:13</vt:lpstr>
      <vt:lpstr>Matthew 15:14</vt:lpstr>
      <vt:lpstr>Blind Guides</vt:lpstr>
      <vt:lpstr>Matthew 15:15-16 </vt:lpstr>
      <vt:lpstr>Matthew 15:17</vt:lpstr>
      <vt:lpstr>Matthew 15:18</vt:lpstr>
      <vt:lpstr>Matthew 15:19</vt:lpstr>
      <vt:lpstr>Seven Sins (1)</vt:lpstr>
      <vt:lpstr>Seven Sins (2)</vt:lpstr>
      <vt:lpstr>Seven Sins (3)</vt:lpstr>
      <vt:lpstr>Seven Sins (4)</vt:lpstr>
      <vt:lpstr>Matthew 15:20</vt:lpstr>
      <vt:lpstr>The Faith of a Canaanite Woman  Matthew 15:21-28</vt:lpstr>
      <vt:lpstr>PowerPoint Presentation</vt:lpstr>
      <vt:lpstr>Matthew 15:22</vt:lpstr>
      <vt:lpstr>Matthew 15:23</vt:lpstr>
      <vt:lpstr>Matthew 15:24</vt:lpstr>
      <vt:lpstr>Matthew 15:25</vt:lpstr>
      <vt:lpstr>Matthew 15:26</vt:lpstr>
      <vt:lpstr>Matthew 15:27</vt:lpstr>
      <vt:lpstr>Matthew 15:28</vt:lpstr>
      <vt:lpstr>PowerPoint Presentation</vt:lpstr>
      <vt:lpstr>PowerPoint Presentation</vt:lpstr>
      <vt:lpstr>What Is Going On?</vt:lpstr>
      <vt:lpstr>Summary Statement about Healing Matthew 15:29-31</vt:lpstr>
      <vt:lpstr>Matthew 15:29</vt:lpstr>
      <vt:lpstr>Matthew 15:30</vt:lpstr>
      <vt:lpstr>Matthew 15:31</vt:lpstr>
      <vt:lpstr>The Parallel Narrative in Mark</vt:lpstr>
      <vt:lpstr>Miraculous Feeding of the 4000  Matthew 15:32-39</vt:lpstr>
      <vt:lpstr>Matthew 15:32</vt:lpstr>
      <vt:lpstr>PowerPoint Presentation</vt:lpstr>
      <vt:lpstr>Compassion</vt:lpstr>
      <vt:lpstr>Matthew 15:33</vt:lpstr>
      <vt:lpstr>Matthew 15:34</vt:lpstr>
      <vt:lpstr>Matthew 15:35-36</vt:lpstr>
      <vt:lpstr>Matthew 15:37</vt:lpstr>
      <vt:lpstr>Matthew 15:38</vt:lpstr>
      <vt:lpstr>Matthew 15:39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13</cp:revision>
  <cp:lastPrinted>2023-02-08T14:09:30Z</cp:lastPrinted>
  <dcterms:created xsi:type="dcterms:W3CDTF">2022-04-12T15:32:23Z</dcterms:created>
  <dcterms:modified xsi:type="dcterms:W3CDTF">2023-03-01T21:26:30Z</dcterms:modified>
</cp:coreProperties>
</file>