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61" r:id="rId2"/>
    <p:sldId id="260" r:id="rId3"/>
    <p:sldId id="262" r:id="rId4"/>
    <p:sldId id="263" r:id="rId5"/>
    <p:sldId id="264" r:id="rId6"/>
    <p:sldId id="265" r:id="rId7"/>
    <p:sldId id="266" r:id="rId8"/>
    <p:sldId id="267" r:id="rId9"/>
    <p:sldId id="268" r:id="rId10"/>
    <p:sldId id="328" r:id="rId11"/>
    <p:sldId id="269" r:id="rId12"/>
    <p:sldId id="270" r:id="rId13"/>
    <p:sldId id="271" r:id="rId14"/>
    <p:sldId id="272" r:id="rId15"/>
    <p:sldId id="273" r:id="rId16"/>
    <p:sldId id="274" r:id="rId17"/>
    <p:sldId id="275" r:id="rId18"/>
    <p:sldId id="276" r:id="rId19"/>
    <p:sldId id="277" r:id="rId20"/>
    <p:sldId id="281" r:id="rId21"/>
    <p:sldId id="282" r:id="rId22"/>
    <p:sldId id="278" r:id="rId23"/>
    <p:sldId id="280" r:id="rId24"/>
    <p:sldId id="279"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300" r:id="rId40"/>
    <p:sldId id="297" r:id="rId41"/>
    <p:sldId id="298" r:id="rId42"/>
    <p:sldId id="299" r:id="rId43"/>
    <p:sldId id="301" r:id="rId44"/>
    <p:sldId id="302" r:id="rId45"/>
    <p:sldId id="303" r:id="rId46"/>
    <p:sldId id="304" r:id="rId47"/>
    <p:sldId id="305" r:id="rId48"/>
    <p:sldId id="306" r:id="rId49"/>
    <p:sldId id="307" r:id="rId50"/>
    <p:sldId id="308" r:id="rId51"/>
    <p:sldId id="309" r:id="rId52"/>
    <p:sldId id="326" r:id="rId53"/>
    <p:sldId id="325" r:id="rId54"/>
    <p:sldId id="310" r:id="rId55"/>
    <p:sldId id="312" r:id="rId56"/>
    <p:sldId id="314" r:id="rId57"/>
    <p:sldId id="316" r:id="rId58"/>
    <p:sldId id="317" r:id="rId59"/>
    <p:sldId id="319" r:id="rId60"/>
    <p:sldId id="324" r:id="rId61"/>
    <p:sldId id="323" r:id="rId62"/>
    <p:sldId id="320" r:id="rId63"/>
    <p:sldId id="321" r:id="rId64"/>
    <p:sldId id="322" r:id="rId65"/>
    <p:sldId id="327"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56A67D-C04A-43E6-AE68-F6EE87B2B5B7}" type="datetimeFigureOut">
              <a:rPr lang="en-US" smtClean="0"/>
              <a:t>3/29/2023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673905-21B9-4A20-84E4-473F756FB30C}" type="slidenum">
              <a:rPr lang="en-US" smtClean="0"/>
              <a:t>‹#›</a:t>
            </a:fld>
            <a:endParaRPr lang="en-US"/>
          </a:p>
        </p:txBody>
      </p:sp>
    </p:spTree>
    <p:extLst>
      <p:ext uri="{BB962C8B-B14F-4D97-AF65-F5344CB8AC3E}">
        <p14:creationId xmlns:p14="http://schemas.microsoft.com/office/powerpoint/2010/main" val="3819841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E71F6908-ADA2-B143-7216-D6DB1DB094F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B2259435-8076-0AB2-9384-0E83A84ECF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8676" name="Slide Number Placeholder 3">
            <a:extLst>
              <a:ext uri="{FF2B5EF4-FFF2-40B4-BE49-F238E27FC236}">
                <a16:creationId xmlns:a16="http://schemas.microsoft.com/office/drawing/2014/main" id="{43A1E107-9036-B2F3-2CA8-D296B6660C78}"/>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7D44EFB-6A2D-41A1-A950-C023D123DBF9}" type="slidenum">
              <a:rPr lang="en-US" altLang="en-US">
                <a:latin typeface="Calibri" panose="020F0502020204030204" pitchFamily="34" charset="0"/>
              </a:rPr>
              <a:pPr eaLnBrk="1" hangingPunct="1"/>
              <a:t>54</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B18E9BD7-BC21-A612-A972-E56EF7C884AD}"/>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FFBD8CA7-BF1D-FAAD-E14E-5B6C24609E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4" name="Slide Number Placeholder 3">
            <a:extLst>
              <a:ext uri="{FF2B5EF4-FFF2-40B4-BE49-F238E27FC236}">
                <a16:creationId xmlns:a16="http://schemas.microsoft.com/office/drawing/2014/main" id="{A0DBD951-3F5C-A075-4FA6-D5200D112A07}"/>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32A8DBC-93C2-4009-B3C7-541B411034DF}" type="slidenum">
              <a:rPr lang="en-US" altLang="en-US">
                <a:latin typeface="Calibri" panose="020F0502020204030204" pitchFamily="34" charset="0"/>
              </a:rPr>
              <a:pPr eaLnBrk="1" hangingPunct="1"/>
              <a:t>55</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116588B3-7456-CD51-34EE-095CBF12FF4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EC3D0E8D-0ABE-01C7-2E6C-1DCB161704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2772" name="Slide Number Placeholder 3">
            <a:extLst>
              <a:ext uri="{FF2B5EF4-FFF2-40B4-BE49-F238E27FC236}">
                <a16:creationId xmlns:a16="http://schemas.microsoft.com/office/drawing/2014/main" id="{66E9CD57-B941-3B6B-EF6E-24E1271D1411}"/>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A29F1F8-F2E3-4B99-AFA5-DCBC38C46CEA}" type="slidenum">
              <a:rPr lang="en-US" altLang="en-US">
                <a:latin typeface="Calibri" panose="020F0502020204030204" pitchFamily="34" charset="0"/>
              </a:rPr>
              <a:pPr eaLnBrk="1" hangingPunct="1"/>
              <a:t>56</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0C056D5E-4154-E8BF-8B8E-CD8050CF8E9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918AFD9B-C733-FC5D-9E11-D2E98B0846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4820" name="Slide Number Placeholder 3">
            <a:extLst>
              <a:ext uri="{FF2B5EF4-FFF2-40B4-BE49-F238E27FC236}">
                <a16:creationId xmlns:a16="http://schemas.microsoft.com/office/drawing/2014/main" id="{C6CE219F-526F-AE9E-05FD-631BDD3F9CD1}"/>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0E4B397-2F2D-4367-AD6E-7FF0985D9642}" type="slidenum">
              <a:rPr lang="en-US" altLang="en-US">
                <a:latin typeface="Calibri" panose="020F0502020204030204" pitchFamily="34" charset="0"/>
              </a:rPr>
              <a:pPr eaLnBrk="1" hangingPunct="1"/>
              <a:t>57</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0E64CBDA-D8DA-682D-FB97-F24B67FA1811}"/>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AE0AECC0-7623-599C-741F-B30EB1682D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5844" name="Slide Number Placeholder 3">
            <a:extLst>
              <a:ext uri="{FF2B5EF4-FFF2-40B4-BE49-F238E27FC236}">
                <a16:creationId xmlns:a16="http://schemas.microsoft.com/office/drawing/2014/main" id="{6D1454D2-2A76-7C5C-ECBA-E148F30F2C28}"/>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BFC8E64-C0A3-4E76-BBCD-A8735001C0BD}" type="slidenum">
              <a:rPr lang="en-US" altLang="en-US">
                <a:latin typeface="Calibri" panose="020F0502020204030204" pitchFamily="34" charset="0"/>
              </a:rPr>
              <a:pPr eaLnBrk="1" hangingPunct="1"/>
              <a:t>58</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5217D91B-247D-D400-0FE5-55711E3D9F9F}"/>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0FF74F99-1788-CEDA-A76D-8476FD57F3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7892" name="Slide Number Placeholder 3">
            <a:extLst>
              <a:ext uri="{FF2B5EF4-FFF2-40B4-BE49-F238E27FC236}">
                <a16:creationId xmlns:a16="http://schemas.microsoft.com/office/drawing/2014/main" id="{A9D1A0ED-098E-9294-8C87-28888AF11F6C}"/>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CE72051-D5B7-41A0-9EA5-E61F653222E7}" type="slidenum">
              <a:rPr lang="en-US" altLang="en-US">
                <a:latin typeface="Calibri" panose="020F0502020204030204" pitchFamily="34" charset="0"/>
              </a:rPr>
              <a:pPr eaLnBrk="1" hangingPunct="1"/>
              <a:t>59</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1594F610-A5DD-4252-903B-E4F916D883F9}"/>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97290932-CAED-0E5B-F126-1141A30281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8916" name="Slide Number Placeholder 3">
            <a:extLst>
              <a:ext uri="{FF2B5EF4-FFF2-40B4-BE49-F238E27FC236}">
                <a16:creationId xmlns:a16="http://schemas.microsoft.com/office/drawing/2014/main" id="{32EA9DAE-98B2-DC7D-818E-CB1CA8DA95FD}"/>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0FD9ACC-C699-451D-B29C-A2A7E4105E9A}" type="slidenum">
              <a:rPr lang="en-US" altLang="en-US">
                <a:latin typeface="Calibri" panose="020F0502020204030204" pitchFamily="34" charset="0"/>
              </a:rPr>
              <a:pPr eaLnBrk="1" hangingPunct="1"/>
              <a:t>62</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E789568A-C985-3DEB-1F61-35B399D1B08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BC548157-3D0F-02F0-3186-5858027FFF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9940" name="Slide Number Placeholder 3">
            <a:extLst>
              <a:ext uri="{FF2B5EF4-FFF2-40B4-BE49-F238E27FC236}">
                <a16:creationId xmlns:a16="http://schemas.microsoft.com/office/drawing/2014/main" id="{5175DDEE-B561-0D1A-7EF9-434AAB708103}"/>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666D7BD-127A-4E7F-9970-8DB1A923C35C}" type="slidenum">
              <a:rPr lang="en-US" altLang="en-US">
                <a:latin typeface="Calibri" panose="020F0502020204030204" pitchFamily="34" charset="0"/>
              </a:rPr>
              <a:pPr eaLnBrk="1" hangingPunct="1"/>
              <a:t>63</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AB1594C3-BC80-DE7F-58DF-6F81DB79CBD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B206BEE3-3330-BC39-B461-82E1E6F87D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0964" name="Slide Number Placeholder 3">
            <a:extLst>
              <a:ext uri="{FF2B5EF4-FFF2-40B4-BE49-F238E27FC236}">
                <a16:creationId xmlns:a16="http://schemas.microsoft.com/office/drawing/2014/main" id="{1D57EBB6-EBBA-A99E-A56C-6F2E0D0E5B48}"/>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0A34C74-C514-4349-B5A0-C558991D177A}" type="slidenum">
              <a:rPr lang="en-US" altLang="en-US">
                <a:latin typeface="Calibri" panose="020F0502020204030204" pitchFamily="34" charset="0"/>
              </a:rPr>
              <a:pPr eaLnBrk="1" hangingPunct="1"/>
              <a:t>64</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8684C-0C55-45E8-80E2-B6E8564480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959AFD-3D78-4A01-8925-1D85824F08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0670F8-311E-4B49-BC74-E855B9164244}"/>
              </a:ext>
            </a:extLst>
          </p:cNvPr>
          <p:cNvSpPr>
            <a:spLocks noGrp="1"/>
          </p:cNvSpPr>
          <p:nvPr>
            <p:ph type="dt" sz="half" idx="10"/>
          </p:nvPr>
        </p:nvSpPr>
        <p:spPr/>
        <p:txBody>
          <a:bodyPr/>
          <a:lstStyle/>
          <a:p>
            <a:fld id="{B2D8B8F1-9098-4AF8-9193-4142E79ED368}" type="datetimeFigureOut">
              <a:rPr lang="en-US" smtClean="0"/>
              <a:t>3/29/2023</a:t>
            </a:fld>
            <a:endParaRPr lang="en-US"/>
          </a:p>
        </p:txBody>
      </p:sp>
      <p:sp>
        <p:nvSpPr>
          <p:cNvPr id="5" name="Footer Placeholder 4">
            <a:extLst>
              <a:ext uri="{FF2B5EF4-FFF2-40B4-BE49-F238E27FC236}">
                <a16:creationId xmlns:a16="http://schemas.microsoft.com/office/drawing/2014/main" id="{D43EDB2F-2BCC-4AFA-9AA9-1052518987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D2967A-33EB-44A1-9AED-0D0E10EC6426}"/>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199407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A3C18-130F-42B0-859F-70F981A259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CF9B8B-D46E-485F-8D04-72EEB896FF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405FC-81DF-4CA2-B648-F2209D03D50C}"/>
              </a:ext>
            </a:extLst>
          </p:cNvPr>
          <p:cNvSpPr>
            <a:spLocks noGrp="1"/>
          </p:cNvSpPr>
          <p:nvPr>
            <p:ph type="dt" sz="half" idx="10"/>
          </p:nvPr>
        </p:nvSpPr>
        <p:spPr/>
        <p:txBody>
          <a:bodyPr/>
          <a:lstStyle/>
          <a:p>
            <a:fld id="{B2D8B8F1-9098-4AF8-9193-4142E79ED368}" type="datetimeFigureOut">
              <a:rPr lang="en-US" smtClean="0"/>
              <a:t>3/29/2023</a:t>
            </a:fld>
            <a:endParaRPr lang="en-US"/>
          </a:p>
        </p:txBody>
      </p:sp>
      <p:sp>
        <p:nvSpPr>
          <p:cNvPr id="5" name="Footer Placeholder 4">
            <a:extLst>
              <a:ext uri="{FF2B5EF4-FFF2-40B4-BE49-F238E27FC236}">
                <a16:creationId xmlns:a16="http://schemas.microsoft.com/office/drawing/2014/main" id="{120DCF02-BBFD-4F34-B66C-A8561920F2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FAF25-6F7C-474E-A97D-8BA644BD32DC}"/>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542148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D04279-96E9-4F51-B1C5-9A0BA52C18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C7D03E-60BE-43EB-B18C-EB0839287F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83B66-F024-4F26-879F-DC5959A934F1}"/>
              </a:ext>
            </a:extLst>
          </p:cNvPr>
          <p:cNvSpPr>
            <a:spLocks noGrp="1"/>
          </p:cNvSpPr>
          <p:nvPr>
            <p:ph type="dt" sz="half" idx="10"/>
          </p:nvPr>
        </p:nvSpPr>
        <p:spPr/>
        <p:txBody>
          <a:bodyPr/>
          <a:lstStyle/>
          <a:p>
            <a:fld id="{B2D8B8F1-9098-4AF8-9193-4142E79ED368}" type="datetimeFigureOut">
              <a:rPr lang="en-US" smtClean="0"/>
              <a:t>3/29/2023</a:t>
            </a:fld>
            <a:endParaRPr lang="en-US"/>
          </a:p>
        </p:txBody>
      </p:sp>
      <p:sp>
        <p:nvSpPr>
          <p:cNvPr id="5" name="Footer Placeholder 4">
            <a:extLst>
              <a:ext uri="{FF2B5EF4-FFF2-40B4-BE49-F238E27FC236}">
                <a16:creationId xmlns:a16="http://schemas.microsoft.com/office/drawing/2014/main" id="{C2777EBA-E220-4A6D-9711-2260C64B23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09902-918D-4B5A-BE0B-8747C9F9858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06458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469F0-209E-4DAF-95E0-C9D6667C734B}"/>
              </a:ext>
            </a:extLst>
          </p:cNvPr>
          <p:cNvSpPr>
            <a:spLocks noGrp="1"/>
          </p:cNvSpPr>
          <p:nvPr>
            <p:ph type="title"/>
          </p:nvPr>
        </p:nvSpPr>
        <p:spPr/>
        <p:txBody>
          <a:bodyPr/>
          <a:lstStyle>
            <a:lvl1pPr algn="ctr">
              <a:defRPr>
                <a:latin typeface="Source Sans Pro Black" panose="020B0803030403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CAE664-B815-4EBC-B42F-138ADE9F5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90E768-88F0-40D9-B264-E740B0C81F27}"/>
              </a:ext>
            </a:extLst>
          </p:cNvPr>
          <p:cNvSpPr>
            <a:spLocks noGrp="1"/>
          </p:cNvSpPr>
          <p:nvPr>
            <p:ph type="dt" sz="half" idx="10"/>
          </p:nvPr>
        </p:nvSpPr>
        <p:spPr/>
        <p:txBody>
          <a:bodyPr/>
          <a:lstStyle/>
          <a:p>
            <a:fld id="{B2D8B8F1-9098-4AF8-9193-4142E79ED368}" type="datetimeFigureOut">
              <a:rPr lang="en-US" smtClean="0"/>
              <a:t>3/29/2023</a:t>
            </a:fld>
            <a:endParaRPr lang="en-US"/>
          </a:p>
        </p:txBody>
      </p:sp>
      <p:sp>
        <p:nvSpPr>
          <p:cNvPr id="5" name="Footer Placeholder 4">
            <a:extLst>
              <a:ext uri="{FF2B5EF4-FFF2-40B4-BE49-F238E27FC236}">
                <a16:creationId xmlns:a16="http://schemas.microsoft.com/office/drawing/2014/main" id="{4859A2B6-8DA0-478E-95BF-615F2D6C9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F6EA12-FA3D-4A6F-AC50-7CB6CEE8F80B}"/>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156911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FB5F-9710-42EB-9CAC-E9F83C6E97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32C872-3CFA-4E36-92E7-7103490E36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45EBD4-3AC9-45CB-9C63-502DEAE85469}"/>
              </a:ext>
            </a:extLst>
          </p:cNvPr>
          <p:cNvSpPr>
            <a:spLocks noGrp="1"/>
          </p:cNvSpPr>
          <p:nvPr>
            <p:ph type="dt" sz="half" idx="10"/>
          </p:nvPr>
        </p:nvSpPr>
        <p:spPr/>
        <p:txBody>
          <a:bodyPr/>
          <a:lstStyle/>
          <a:p>
            <a:fld id="{B2D8B8F1-9098-4AF8-9193-4142E79ED368}" type="datetimeFigureOut">
              <a:rPr lang="en-US" smtClean="0"/>
              <a:t>3/29/2023</a:t>
            </a:fld>
            <a:endParaRPr lang="en-US"/>
          </a:p>
        </p:txBody>
      </p:sp>
      <p:sp>
        <p:nvSpPr>
          <p:cNvPr id="5" name="Footer Placeholder 4">
            <a:extLst>
              <a:ext uri="{FF2B5EF4-FFF2-40B4-BE49-F238E27FC236}">
                <a16:creationId xmlns:a16="http://schemas.microsoft.com/office/drawing/2014/main" id="{4E4164B2-4293-4C8B-992F-5CC36C5B1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E91A7-7B35-4C93-B316-FC3DE1EAFE83}"/>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370845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9AE7B-27D2-4C44-B204-4D5B25CB69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AA215-F25E-451D-9524-30FFDDC306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D64EB-3A19-4D96-8E04-FEF33A31E9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CF5120-129F-4DDD-9119-C8F6B35B8439}"/>
              </a:ext>
            </a:extLst>
          </p:cNvPr>
          <p:cNvSpPr>
            <a:spLocks noGrp="1"/>
          </p:cNvSpPr>
          <p:nvPr>
            <p:ph type="dt" sz="half" idx="10"/>
          </p:nvPr>
        </p:nvSpPr>
        <p:spPr/>
        <p:txBody>
          <a:bodyPr/>
          <a:lstStyle/>
          <a:p>
            <a:fld id="{B2D8B8F1-9098-4AF8-9193-4142E79ED368}" type="datetimeFigureOut">
              <a:rPr lang="en-US" smtClean="0"/>
              <a:t>3/29/2023</a:t>
            </a:fld>
            <a:endParaRPr lang="en-US"/>
          </a:p>
        </p:txBody>
      </p:sp>
      <p:sp>
        <p:nvSpPr>
          <p:cNvPr id="6" name="Footer Placeholder 5">
            <a:extLst>
              <a:ext uri="{FF2B5EF4-FFF2-40B4-BE49-F238E27FC236}">
                <a16:creationId xmlns:a16="http://schemas.microsoft.com/office/drawing/2014/main" id="{BB26E8A7-376D-42EF-89A1-E1B3B11122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117E5E-12E5-41D3-BF0C-E8C6F23C329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61214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EF9CF-694E-46EB-8D5D-6443C24BCE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D5EAC9-8E87-4B30-800B-A09A95C500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F14CE9-9C06-4FC6-AF2D-8050426EA9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8D84BD-3244-4ACC-8880-C2B9263ECA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5E0583-3A54-4438-8037-35B81C41EC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02BAE4-1B6F-492E-92EE-B06404D7BD29}"/>
              </a:ext>
            </a:extLst>
          </p:cNvPr>
          <p:cNvSpPr>
            <a:spLocks noGrp="1"/>
          </p:cNvSpPr>
          <p:nvPr>
            <p:ph type="dt" sz="half" idx="10"/>
          </p:nvPr>
        </p:nvSpPr>
        <p:spPr/>
        <p:txBody>
          <a:bodyPr/>
          <a:lstStyle/>
          <a:p>
            <a:fld id="{B2D8B8F1-9098-4AF8-9193-4142E79ED368}" type="datetimeFigureOut">
              <a:rPr lang="en-US" smtClean="0"/>
              <a:t>3/29/2023</a:t>
            </a:fld>
            <a:endParaRPr lang="en-US"/>
          </a:p>
        </p:txBody>
      </p:sp>
      <p:sp>
        <p:nvSpPr>
          <p:cNvPr id="8" name="Footer Placeholder 7">
            <a:extLst>
              <a:ext uri="{FF2B5EF4-FFF2-40B4-BE49-F238E27FC236}">
                <a16:creationId xmlns:a16="http://schemas.microsoft.com/office/drawing/2014/main" id="{4DA55760-865F-4EC1-B3E9-21F6A7B8C6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BA8295-4E33-48F2-9183-FDC0A9D4A2B4}"/>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1334637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1D2E7-6BE1-4C3C-BB32-C8E3FB40E8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0FB3EF-D215-48C0-BFA3-BB904CB1D683}"/>
              </a:ext>
            </a:extLst>
          </p:cNvPr>
          <p:cNvSpPr>
            <a:spLocks noGrp="1"/>
          </p:cNvSpPr>
          <p:nvPr>
            <p:ph type="dt" sz="half" idx="10"/>
          </p:nvPr>
        </p:nvSpPr>
        <p:spPr/>
        <p:txBody>
          <a:bodyPr/>
          <a:lstStyle/>
          <a:p>
            <a:fld id="{B2D8B8F1-9098-4AF8-9193-4142E79ED368}" type="datetimeFigureOut">
              <a:rPr lang="en-US" smtClean="0"/>
              <a:t>3/29/2023</a:t>
            </a:fld>
            <a:endParaRPr lang="en-US"/>
          </a:p>
        </p:txBody>
      </p:sp>
      <p:sp>
        <p:nvSpPr>
          <p:cNvPr id="4" name="Footer Placeholder 3">
            <a:extLst>
              <a:ext uri="{FF2B5EF4-FFF2-40B4-BE49-F238E27FC236}">
                <a16:creationId xmlns:a16="http://schemas.microsoft.com/office/drawing/2014/main" id="{85FDC419-E590-4127-AE7E-78533AABC7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CFBF6F-B2E0-4A83-99AF-203A79EEA2B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779243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3801F5-3691-4936-A9DB-3B50E7F4E24E}"/>
              </a:ext>
            </a:extLst>
          </p:cNvPr>
          <p:cNvSpPr>
            <a:spLocks noGrp="1"/>
          </p:cNvSpPr>
          <p:nvPr>
            <p:ph type="dt" sz="half" idx="10"/>
          </p:nvPr>
        </p:nvSpPr>
        <p:spPr/>
        <p:txBody>
          <a:bodyPr/>
          <a:lstStyle/>
          <a:p>
            <a:fld id="{B2D8B8F1-9098-4AF8-9193-4142E79ED368}" type="datetimeFigureOut">
              <a:rPr lang="en-US" smtClean="0"/>
              <a:t>3/29/2023</a:t>
            </a:fld>
            <a:endParaRPr lang="en-US"/>
          </a:p>
        </p:txBody>
      </p:sp>
      <p:sp>
        <p:nvSpPr>
          <p:cNvPr id="3" name="Footer Placeholder 2">
            <a:extLst>
              <a:ext uri="{FF2B5EF4-FFF2-40B4-BE49-F238E27FC236}">
                <a16:creationId xmlns:a16="http://schemas.microsoft.com/office/drawing/2014/main" id="{9416DA89-FBDB-48E3-8464-9BF43DE73B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D0653-BF4F-4E4A-AF27-531149A4A6E2}"/>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457772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C101B-8707-4105-A773-F19C64E26A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EA59C5-B0F8-4415-9030-83C6AEBA1F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42D337-B170-409B-8D9D-FB9510EAF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C0C73C-A2AB-443F-AC03-DEC8F794930D}"/>
              </a:ext>
            </a:extLst>
          </p:cNvPr>
          <p:cNvSpPr>
            <a:spLocks noGrp="1"/>
          </p:cNvSpPr>
          <p:nvPr>
            <p:ph type="dt" sz="half" idx="10"/>
          </p:nvPr>
        </p:nvSpPr>
        <p:spPr/>
        <p:txBody>
          <a:bodyPr/>
          <a:lstStyle/>
          <a:p>
            <a:fld id="{B2D8B8F1-9098-4AF8-9193-4142E79ED368}" type="datetimeFigureOut">
              <a:rPr lang="en-US" smtClean="0"/>
              <a:t>3/29/2023</a:t>
            </a:fld>
            <a:endParaRPr lang="en-US"/>
          </a:p>
        </p:txBody>
      </p:sp>
      <p:sp>
        <p:nvSpPr>
          <p:cNvPr id="6" name="Footer Placeholder 5">
            <a:extLst>
              <a:ext uri="{FF2B5EF4-FFF2-40B4-BE49-F238E27FC236}">
                <a16:creationId xmlns:a16="http://schemas.microsoft.com/office/drawing/2014/main" id="{1A971F78-3166-4B8A-9502-EC07C5783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B8C20-7918-45E9-AB23-66137F7066C2}"/>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359010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0EC0A-47F3-4B4B-B12C-C092935CD6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359DC-1BF9-41CE-88C8-17CAC99835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D7B6E05-E329-4A53-8A7F-8E5328B97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F0B44-24FB-40EC-B34A-5520714F50FF}"/>
              </a:ext>
            </a:extLst>
          </p:cNvPr>
          <p:cNvSpPr>
            <a:spLocks noGrp="1"/>
          </p:cNvSpPr>
          <p:nvPr>
            <p:ph type="dt" sz="half" idx="10"/>
          </p:nvPr>
        </p:nvSpPr>
        <p:spPr/>
        <p:txBody>
          <a:bodyPr/>
          <a:lstStyle/>
          <a:p>
            <a:fld id="{B2D8B8F1-9098-4AF8-9193-4142E79ED368}" type="datetimeFigureOut">
              <a:rPr lang="en-US" smtClean="0"/>
              <a:t>3/29/2023</a:t>
            </a:fld>
            <a:endParaRPr lang="en-US"/>
          </a:p>
        </p:txBody>
      </p:sp>
      <p:sp>
        <p:nvSpPr>
          <p:cNvPr id="6" name="Footer Placeholder 5">
            <a:extLst>
              <a:ext uri="{FF2B5EF4-FFF2-40B4-BE49-F238E27FC236}">
                <a16:creationId xmlns:a16="http://schemas.microsoft.com/office/drawing/2014/main" id="{F987F805-D3E1-4103-9466-7B651037C0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47A20-271C-4FA0-963C-6D8BF93005D5}"/>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878753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795B85-C0D8-4DE0-AD78-DA04317DE646}"/>
              </a:ext>
            </a:extLst>
          </p:cNvPr>
          <p:cNvSpPr>
            <a:spLocks noGrp="1"/>
          </p:cNvSpPr>
          <p:nvPr>
            <p:ph type="title"/>
          </p:nvPr>
        </p:nvSpPr>
        <p:spPr>
          <a:xfrm>
            <a:off x="838200" y="365125"/>
            <a:ext cx="10515600" cy="1325563"/>
          </a:xfrm>
          <a:prstGeom prst="rect">
            <a:avLst/>
          </a:prstGeom>
          <a:solidFill>
            <a:schemeClr val="tx1"/>
          </a:solidFill>
          <a:ln>
            <a:solidFill>
              <a:schemeClr val="tx1"/>
            </a:solidFill>
          </a:ln>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1DE59A7-94E0-4AFA-9372-F02AFA91D8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32D40-1B6B-4889-9BE1-148ECADB96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8B8F1-9098-4AF8-9193-4142E79ED368}" type="datetimeFigureOut">
              <a:rPr lang="en-US" smtClean="0"/>
              <a:t>3/29/2023</a:t>
            </a:fld>
            <a:endParaRPr lang="en-US"/>
          </a:p>
        </p:txBody>
      </p:sp>
      <p:sp>
        <p:nvSpPr>
          <p:cNvPr id="5" name="Footer Placeholder 4">
            <a:extLst>
              <a:ext uri="{FF2B5EF4-FFF2-40B4-BE49-F238E27FC236}">
                <a16:creationId xmlns:a16="http://schemas.microsoft.com/office/drawing/2014/main" id="{11FC3B06-BBB1-43B0-85D4-3FB95F92CC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202870-6B3E-49DE-99E0-B40A1DE336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ACE13-1B56-4700-A513-8157BAA78198}" type="slidenum">
              <a:rPr lang="en-US" smtClean="0"/>
              <a:t>‹#›</a:t>
            </a:fld>
            <a:endParaRPr lang="en-US"/>
          </a:p>
        </p:txBody>
      </p:sp>
    </p:spTree>
    <p:extLst>
      <p:ext uri="{BB962C8B-B14F-4D97-AF65-F5344CB8AC3E}">
        <p14:creationId xmlns:p14="http://schemas.microsoft.com/office/powerpoint/2010/main" val="2231010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accent4">
              <a:lumMod val="75000"/>
            </a:schemeClr>
          </a:solidFill>
          <a:latin typeface="Source Sans Pro Black" panose="020B0803030403020204" pitchFamily="34" charset="0"/>
          <a:ea typeface="Adobe Gothic Std B" panose="020B08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Semibold" panose="020B0603030403020204" pitchFamily="34" charset="0"/>
          <a:ea typeface="Adobe Gothic Std B" panose="020B08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Semibold" panose="020B0603030403020204" pitchFamily="34" charset="0"/>
          <a:ea typeface="Adobe Gothic Std B" panose="020B08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Source Sans Pro Semibold" panose="020B0603030403020204" pitchFamily="34" charset="0"/>
          <a:ea typeface="Adobe Gothic Std B" panose="020B08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Source Sans Pro Semibold" panose="020B0603030403020204" pitchFamily="34" charset="0"/>
          <a:ea typeface="Adobe Gothic Std B" panose="020B08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Semibold" panose="020B0603030403020204" pitchFamily="34" charset="0"/>
          <a:ea typeface="Adobe Gothic Std B" panose="020B08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122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ith Bible Church: St. Paul, MN &gt; Map - Sea of Galilee in ...">
            <a:extLst>
              <a:ext uri="{FF2B5EF4-FFF2-40B4-BE49-F238E27FC236}">
                <a16:creationId xmlns:a16="http://schemas.microsoft.com/office/drawing/2014/main" id="{C596D1B0-AF1B-EBE8-03F8-8693941CCC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4288"/>
            <a:ext cx="6096000" cy="682942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0BE5F07B-1DB9-B22F-FE05-CD264DFDF20A}"/>
              </a:ext>
            </a:extLst>
          </p:cNvPr>
          <p:cNvCxnSpPr/>
          <p:nvPr/>
        </p:nvCxnSpPr>
        <p:spPr>
          <a:xfrm flipV="1">
            <a:off x="6417892" y="3035137"/>
            <a:ext cx="615297" cy="412335"/>
          </a:xfrm>
          <a:prstGeom prst="straightConnector1">
            <a:avLst/>
          </a:prstGeom>
          <a:ln w="889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7656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96613-C196-0018-B708-8815FC5E8ED2}"/>
              </a:ext>
            </a:extLst>
          </p:cNvPr>
          <p:cNvSpPr>
            <a:spLocks noGrp="1"/>
          </p:cNvSpPr>
          <p:nvPr>
            <p:ph type="title"/>
          </p:nvPr>
        </p:nvSpPr>
        <p:spPr/>
        <p:txBody>
          <a:bodyPr/>
          <a:lstStyle/>
          <a:p>
            <a:r>
              <a:rPr lang="en-US" dirty="0"/>
              <a:t>Matthew 16:5</a:t>
            </a:r>
          </a:p>
        </p:txBody>
      </p:sp>
      <p:sp>
        <p:nvSpPr>
          <p:cNvPr id="3" name="Content Placeholder 2">
            <a:extLst>
              <a:ext uri="{FF2B5EF4-FFF2-40B4-BE49-F238E27FC236}">
                <a16:creationId xmlns:a16="http://schemas.microsoft.com/office/drawing/2014/main" id="{8CD9681F-C7A5-FE08-2E0D-42F920F20193}"/>
              </a:ext>
            </a:extLst>
          </p:cNvPr>
          <p:cNvSpPr>
            <a:spLocks noGrp="1"/>
          </p:cNvSpPr>
          <p:nvPr>
            <p:ph idx="1"/>
          </p:nvPr>
        </p:nvSpPr>
        <p:spPr/>
        <p:txBody>
          <a:bodyPr/>
          <a:lstStyle/>
          <a:p>
            <a:r>
              <a:rPr lang="en-US" dirty="0">
                <a:latin typeface="Source Sans Pro Black" panose="020B0803030403020204" pitchFamily="34" charset="0"/>
              </a:rPr>
              <a:t>“When the disciples reached the other side, they had forgotten to bring any bread.”</a:t>
            </a:r>
          </a:p>
          <a:p>
            <a:pPr lvl="1"/>
            <a:r>
              <a:rPr lang="en-US" dirty="0"/>
              <a:t>What does “the other side” mean?</a:t>
            </a:r>
          </a:p>
          <a:p>
            <a:pPr lvl="1"/>
            <a:r>
              <a:rPr lang="en-US" dirty="0"/>
              <a:t>Jesus is headed for the eastern side of the Sea of Galilee (as indicated by their arrival at Bethsaida, Mark 8:22).</a:t>
            </a:r>
          </a:p>
          <a:p>
            <a:pPr lvl="1"/>
            <a:r>
              <a:rPr lang="en-US" dirty="0"/>
              <a:t>Matthew’s explanation of the concern for physical bread provides the background for the comments on the leavening of the Jewish leaders.</a:t>
            </a:r>
          </a:p>
          <a:p>
            <a:endParaRPr lang="en-US" dirty="0"/>
          </a:p>
        </p:txBody>
      </p:sp>
    </p:spTree>
    <p:extLst>
      <p:ext uri="{BB962C8B-B14F-4D97-AF65-F5344CB8AC3E}">
        <p14:creationId xmlns:p14="http://schemas.microsoft.com/office/powerpoint/2010/main" val="222709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ircle(in)">
                                      <p:cBhvr>
                                        <p:cTn id="10"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D1736-7001-C176-1177-432320EDBB5E}"/>
              </a:ext>
            </a:extLst>
          </p:cNvPr>
          <p:cNvSpPr>
            <a:spLocks noGrp="1"/>
          </p:cNvSpPr>
          <p:nvPr>
            <p:ph type="title"/>
          </p:nvPr>
        </p:nvSpPr>
        <p:spPr/>
        <p:txBody>
          <a:bodyPr/>
          <a:lstStyle/>
          <a:p>
            <a:r>
              <a:rPr lang="en-US" dirty="0"/>
              <a:t>Matthew 16:6</a:t>
            </a:r>
          </a:p>
        </p:txBody>
      </p:sp>
      <p:sp>
        <p:nvSpPr>
          <p:cNvPr id="3" name="Content Placeholder 2">
            <a:extLst>
              <a:ext uri="{FF2B5EF4-FFF2-40B4-BE49-F238E27FC236}">
                <a16:creationId xmlns:a16="http://schemas.microsoft.com/office/drawing/2014/main" id="{2A3352D9-109A-BA18-D1C5-79A9573AACCE}"/>
              </a:ext>
            </a:extLst>
          </p:cNvPr>
          <p:cNvSpPr>
            <a:spLocks noGrp="1"/>
          </p:cNvSpPr>
          <p:nvPr>
            <p:ph idx="1"/>
          </p:nvPr>
        </p:nvSpPr>
        <p:spPr>
          <a:xfrm>
            <a:off x="838200" y="1825624"/>
            <a:ext cx="10515600" cy="4814457"/>
          </a:xfrm>
        </p:spPr>
        <p:txBody>
          <a:bodyPr>
            <a:normAutofit fontScale="92500" lnSpcReduction="20000"/>
          </a:bodyPr>
          <a:lstStyle/>
          <a:p>
            <a:r>
              <a:rPr lang="en-US" dirty="0">
                <a:latin typeface="Source Sans Pro Black" panose="020B0803030403020204" pitchFamily="34" charset="0"/>
              </a:rPr>
              <a:t>“Jesus said to them, ‘Watch and beware of the leaven of the Pharisees and Sadducees.’”</a:t>
            </a:r>
          </a:p>
          <a:p>
            <a:pPr lvl="1"/>
            <a:r>
              <a:rPr lang="en-US" dirty="0"/>
              <a:t>The reference to the “Pharisees and Sadducees” ties these verses to 16:1-4, where the two groups united to test Jesus.</a:t>
            </a:r>
          </a:p>
          <a:p>
            <a:pPr lvl="1"/>
            <a:r>
              <a:rPr lang="en-US" dirty="0">
                <a:latin typeface="Source Sans Pro Black" panose="020B0803030403020204" pitchFamily="34" charset="0"/>
              </a:rPr>
              <a:t>Leaven</a:t>
            </a:r>
            <a:r>
              <a:rPr lang="en-US" dirty="0"/>
              <a:t> (</a:t>
            </a:r>
            <a:r>
              <a:rPr lang="en-US" i="1" dirty="0" err="1"/>
              <a:t>zumē</a:t>
            </a:r>
            <a:r>
              <a:rPr lang="en-US" dirty="0"/>
              <a:t>): “1. fermented dough, </a:t>
            </a:r>
            <a:r>
              <a:rPr lang="en-US" i="1" dirty="0"/>
              <a:t>leaven . . . . </a:t>
            </a:r>
            <a:r>
              <a:rPr lang="en-US" dirty="0"/>
              <a:t>2. that which negatively permeates attitude and behavior” (BDAG, 429). It was a piece of last week’s dough used to make this week’s dough rise.</a:t>
            </a:r>
          </a:p>
          <a:p>
            <a:pPr lvl="2"/>
            <a:r>
              <a:rPr lang="en-US" dirty="0"/>
              <a:t>Jesus is obviously using “leaven” in a figurative sense; the disciples are pre-occupied with physical bread.</a:t>
            </a:r>
          </a:p>
          <a:p>
            <a:r>
              <a:rPr lang="en-US" dirty="0"/>
              <a:t>Jesus requires vigilance on the part of His disciples.</a:t>
            </a:r>
          </a:p>
          <a:p>
            <a:pPr lvl="1"/>
            <a:r>
              <a:rPr lang="en-US" dirty="0">
                <a:latin typeface="Source Sans Pro Black" panose="020B0803030403020204" pitchFamily="34" charset="0"/>
              </a:rPr>
              <a:t>Watch</a:t>
            </a:r>
            <a:r>
              <a:rPr lang="en-US" dirty="0"/>
              <a:t> (</a:t>
            </a:r>
            <a:r>
              <a:rPr lang="en-US" i="1" dirty="0" err="1"/>
              <a:t>horaō</a:t>
            </a:r>
            <a:r>
              <a:rPr lang="en-US" dirty="0"/>
              <a:t>): used here to mean “to be alert or on guard, </a:t>
            </a:r>
            <a:r>
              <a:rPr lang="en-US" i="1" dirty="0"/>
              <a:t>pay attention, see to it</a:t>
            </a:r>
            <a:r>
              <a:rPr lang="en-US" dirty="0"/>
              <a:t>” (BDAG, 720).</a:t>
            </a:r>
          </a:p>
          <a:p>
            <a:pPr lvl="1"/>
            <a:r>
              <a:rPr lang="en-US" dirty="0">
                <a:latin typeface="Source Sans Pro Black" panose="020B0803030403020204" pitchFamily="34" charset="0"/>
              </a:rPr>
              <a:t>Beware</a:t>
            </a:r>
            <a:r>
              <a:rPr lang="en-US" dirty="0"/>
              <a:t> (</a:t>
            </a:r>
            <a:r>
              <a:rPr lang="en-US" i="1" dirty="0" err="1"/>
              <a:t>prosechō</a:t>
            </a:r>
            <a:r>
              <a:rPr lang="en-US" dirty="0"/>
              <a:t>): “to be in a state of alert, </a:t>
            </a:r>
            <a:r>
              <a:rPr lang="en-US" i="1" dirty="0"/>
              <a:t>be concerned about, care for, take care</a:t>
            </a:r>
            <a:r>
              <a:rPr lang="en-US" dirty="0"/>
              <a:t>” (BDAG, 879). The addition of this verb gives emphasis to the command.</a:t>
            </a:r>
          </a:p>
          <a:p>
            <a:r>
              <a:rPr lang="en-US" dirty="0"/>
              <a:t>What does Jesus require of us regarding the harmful influences of our day?</a:t>
            </a:r>
          </a:p>
        </p:txBody>
      </p:sp>
    </p:spTree>
    <p:extLst>
      <p:ext uri="{BB962C8B-B14F-4D97-AF65-F5344CB8AC3E}">
        <p14:creationId xmlns:p14="http://schemas.microsoft.com/office/powerpoint/2010/main" val="210848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ircle(in)">
                                      <p:cBhvr>
                                        <p:cTn id="10" dur="20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ircle(in)">
                                      <p:cBhvr>
                                        <p:cTn id="15" dur="2000"/>
                                        <p:tgtEl>
                                          <p:spTgt spid="3">
                                            <p:txEl>
                                              <p:pRg st="4" end="4"/>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circle(in)">
                                      <p:cBhvr>
                                        <p:cTn id="18" dur="2000"/>
                                        <p:tgtEl>
                                          <p:spTgt spid="3">
                                            <p:txEl>
                                              <p:pRg st="5" end="5"/>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circle(in)">
                                      <p:cBhvr>
                                        <p:cTn id="21" dur="20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circle(in)">
                                      <p:cBhvr>
                                        <p:cTn id="26"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F18DF-083D-822A-60D1-1DC92A67514D}"/>
              </a:ext>
            </a:extLst>
          </p:cNvPr>
          <p:cNvSpPr>
            <a:spLocks noGrp="1"/>
          </p:cNvSpPr>
          <p:nvPr>
            <p:ph type="title"/>
          </p:nvPr>
        </p:nvSpPr>
        <p:spPr/>
        <p:txBody>
          <a:bodyPr/>
          <a:lstStyle/>
          <a:p>
            <a:r>
              <a:rPr lang="en-US" dirty="0"/>
              <a:t>Matthew 16:7</a:t>
            </a:r>
          </a:p>
        </p:txBody>
      </p:sp>
      <p:sp>
        <p:nvSpPr>
          <p:cNvPr id="3" name="Content Placeholder 2">
            <a:extLst>
              <a:ext uri="{FF2B5EF4-FFF2-40B4-BE49-F238E27FC236}">
                <a16:creationId xmlns:a16="http://schemas.microsoft.com/office/drawing/2014/main" id="{6C6EDE72-D0C7-A6C7-6EBB-2D4F2DB3A5B8}"/>
              </a:ext>
            </a:extLst>
          </p:cNvPr>
          <p:cNvSpPr>
            <a:spLocks noGrp="1"/>
          </p:cNvSpPr>
          <p:nvPr>
            <p:ph idx="1"/>
          </p:nvPr>
        </p:nvSpPr>
        <p:spPr/>
        <p:txBody>
          <a:bodyPr/>
          <a:lstStyle/>
          <a:p>
            <a:r>
              <a:rPr lang="en-US" dirty="0">
                <a:latin typeface="Source Sans Pro Black" panose="020B0803030403020204" pitchFamily="34" charset="0"/>
              </a:rPr>
              <a:t>“And they began discussing it among themselves, saying, ‘We brought no bread.’”</a:t>
            </a:r>
          </a:p>
          <a:p>
            <a:pPr lvl="1"/>
            <a:r>
              <a:rPr lang="en-US" dirty="0"/>
              <a:t>The thoughts of the Twelve were on physical bread or food. </a:t>
            </a:r>
          </a:p>
          <a:p>
            <a:pPr lvl="1"/>
            <a:r>
              <a:rPr lang="en-US" dirty="0"/>
              <a:t>They were talking among themselves about what they had done. </a:t>
            </a:r>
          </a:p>
          <a:p>
            <a:pPr lvl="2"/>
            <a:r>
              <a:rPr lang="en-US" dirty="0"/>
              <a:t>This is a good example of noting the dangers of miscommunication—using words you intend to be understood one way but are taken with a different meaning.</a:t>
            </a:r>
          </a:p>
          <a:p>
            <a:endParaRPr lang="en-US" dirty="0"/>
          </a:p>
        </p:txBody>
      </p:sp>
    </p:spTree>
    <p:extLst>
      <p:ext uri="{BB962C8B-B14F-4D97-AF65-F5344CB8AC3E}">
        <p14:creationId xmlns:p14="http://schemas.microsoft.com/office/powerpoint/2010/main" val="80378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2676D-D213-4308-24B9-7C64636D03CE}"/>
              </a:ext>
            </a:extLst>
          </p:cNvPr>
          <p:cNvSpPr>
            <a:spLocks noGrp="1"/>
          </p:cNvSpPr>
          <p:nvPr>
            <p:ph type="title"/>
          </p:nvPr>
        </p:nvSpPr>
        <p:spPr/>
        <p:txBody>
          <a:bodyPr/>
          <a:lstStyle/>
          <a:p>
            <a:r>
              <a:rPr lang="en-US" dirty="0"/>
              <a:t>Matthew 16:8</a:t>
            </a:r>
          </a:p>
        </p:txBody>
      </p:sp>
      <p:sp>
        <p:nvSpPr>
          <p:cNvPr id="3" name="Content Placeholder 2">
            <a:extLst>
              <a:ext uri="{FF2B5EF4-FFF2-40B4-BE49-F238E27FC236}">
                <a16:creationId xmlns:a16="http://schemas.microsoft.com/office/drawing/2014/main" id="{D0481306-9CCE-5B89-DE92-8389B6D06B54}"/>
              </a:ext>
            </a:extLst>
          </p:cNvPr>
          <p:cNvSpPr>
            <a:spLocks noGrp="1"/>
          </p:cNvSpPr>
          <p:nvPr>
            <p:ph idx="1"/>
          </p:nvPr>
        </p:nvSpPr>
        <p:spPr/>
        <p:txBody>
          <a:bodyPr>
            <a:normAutofit lnSpcReduction="10000"/>
          </a:bodyPr>
          <a:lstStyle/>
          <a:p>
            <a:r>
              <a:rPr lang="en-US" dirty="0">
                <a:latin typeface="Source Sans Pro Black" panose="020B0803030403020204" pitchFamily="34" charset="0"/>
              </a:rPr>
              <a:t>“But Jesus, aware of this, said, ‘O you of little faith, why are you discussing among yourselves the fact that you have no bread?’”</a:t>
            </a:r>
          </a:p>
          <a:p>
            <a:pPr lvl="1"/>
            <a:r>
              <a:rPr lang="en-US" dirty="0"/>
              <a:t>How is their misunderstanding connected to littleness of faith?</a:t>
            </a:r>
          </a:p>
          <a:p>
            <a:pPr lvl="2"/>
            <a:r>
              <a:rPr lang="en-US" dirty="0">
                <a:latin typeface="Source Sans Pro Black" panose="020B0803030403020204" pitchFamily="34" charset="0"/>
              </a:rPr>
              <a:t>John </a:t>
            </a:r>
            <a:r>
              <a:rPr lang="en-US" dirty="0" err="1">
                <a:latin typeface="Source Sans Pro Black" panose="020B0803030403020204" pitchFamily="34" charset="0"/>
              </a:rPr>
              <a:t>Nolland</a:t>
            </a:r>
            <a:r>
              <a:rPr lang="en-US" dirty="0">
                <a:latin typeface="Source Sans Pro Black" panose="020B0803030403020204" pitchFamily="34" charset="0"/>
              </a:rPr>
              <a:t>:</a:t>
            </a:r>
            <a:r>
              <a:rPr lang="en-US" dirty="0"/>
              <a:t> “He makes of this another ‘[you people of] little faith’ statement by adding </a:t>
            </a:r>
            <a:r>
              <a:rPr lang="en-US" dirty="0" err="1"/>
              <a:t>ὀλιγό</a:t>
            </a:r>
            <a:r>
              <a:rPr lang="en-US" dirty="0"/>
              <a:t>πιστοι, </a:t>
            </a:r>
            <a:r>
              <a:rPr lang="en-US" dirty="0">
                <a:solidFill>
                  <a:schemeClr val="accent4">
                    <a:lumMod val="50000"/>
                  </a:schemeClr>
                </a:solidFill>
                <a:latin typeface="Source Sans Pro Black" panose="020B0803030403020204" pitchFamily="34" charset="0"/>
              </a:rPr>
              <a:t>thus providing links back to the (doubted) promise of God’s provision of clothing in 6:31, to the cowardice of the disciples when they lost sight in the storm of the reality of the power and presence of their Lord in 8:26, and to the doubting of Peter that caused him to sink into the waves in 14:31</a:t>
            </a:r>
            <a:r>
              <a:rPr lang="en-US" dirty="0"/>
              <a:t>. The focus here on lack of bread belongs with this set of inappropriate responses precisely because </a:t>
            </a:r>
            <a:r>
              <a:rPr lang="en-US" dirty="0">
                <a:solidFill>
                  <a:schemeClr val="accent4">
                    <a:lumMod val="50000"/>
                  </a:schemeClr>
                </a:solidFill>
                <a:latin typeface="Source Sans Pro Black" panose="020B0803030403020204" pitchFamily="34" charset="0"/>
              </a:rPr>
              <a:t>it also evidences a lack of confidence in God’s provision and care</a:t>
            </a:r>
            <a:r>
              <a:rPr lang="en-US" dirty="0"/>
              <a:t>, as now focused in Jesus” (</a:t>
            </a:r>
            <a:r>
              <a:rPr lang="en-US" i="1" dirty="0"/>
              <a:t>The Gospel of Matthew: A Commentary on the Greek Text</a:t>
            </a:r>
            <a:r>
              <a:rPr lang="en-US" dirty="0"/>
              <a:t>, New International Greek Testament Commentary, 653).</a:t>
            </a:r>
          </a:p>
          <a:p>
            <a:endParaRPr lang="en-US" dirty="0"/>
          </a:p>
        </p:txBody>
      </p:sp>
    </p:spTree>
    <p:extLst>
      <p:ext uri="{BB962C8B-B14F-4D97-AF65-F5344CB8AC3E}">
        <p14:creationId xmlns:p14="http://schemas.microsoft.com/office/powerpoint/2010/main" val="36868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D2D36-11B2-4FB1-9586-751F69165677}"/>
              </a:ext>
            </a:extLst>
          </p:cNvPr>
          <p:cNvSpPr>
            <a:spLocks noGrp="1"/>
          </p:cNvSpPr>
          <p:nvPr>
            <p:ph type="title"/>
          </p:nvPr>
        </p:nvSpPr>
        <p:spPr/>
        <p:txBody>
          <a:bodyPr/>
          <a:lstStyle/>
          <a:p>
            <a:r>
              <a:rPr lang="en-US" dirty="0"/>
              <a:t>Matthew 16:9-10</a:t>
            </a:r>
          </a:p>
        </p:txBody>
      </p:sp>
      <p:sp>
        <p:nvSpPr>
          <p:cNvPr id="3" name="Content Placeholder 2">
            <a:extLst>
              <a:ext uri="{FF2B5EF4-FFF2-40B4-BE49-F238E27FC236}">
                <a16:creationId xmlns:a16="http://schemas.microsoft.com/office/drawing/2014/main" id="{1E537879-6553-0286-C436-A1C00CE01FAB}"/>
              </a:ext>
            </a:extLst>
          </p:cNvPr>
          <p:cNvSpPr>
            <a:spLocks noGrp="1"/>
          </p:cNvSpPr>
          <p:nvPr>
            <p:ph idx="1"/>
          </p:nvPr>
        </p:nvSpPr>
        <p:spPr/>
        <p:txBody>
          <a:bodyPr>
            <a:normAutofit/>
          </a:bodyPr>
          <a:lstStyle/>
          <a:p>
            <a:r>
              <a:rPr lang="en-US" dirty="0">
                <a:latin typeface="Source Sans Pro Black" panose="020B0803030403020204" pitchFamily="34" charset="0"/>
              </a:rPr>
              <a:t>“Do you not yet perceive? Do you not remember the five loaves for the five thousand, and how many baskets you gathered? Or the seven loaves for the four thousand, and how many baskets you gathered?”</a:t>
            </a:r>
          </a:p>
          <a:p>
            <a:pPr lvl="1"/>
            <a:r>
              <a:rPr lang="en-US" dirty="0"/>
              <a:t>The allusion to the separate feedings of the 5000 and 4000 is confirmation that these were two separate miracles, not two different accounts of one miracle.</a:t>
            </a:r>
          </a:p>
          <a:p>
            <a:pPr lvl="1"/>
            <a:r>
              <a:rPr lang="en-US" dirty="0"/>
              <a:t>What message should the disciples have learned from the two feedings?</a:t>
            </a:r>
          </a:p>
          <a:p>
            <a:pPr lvl="1"/>
            <a:r>
              <a:rPr lang="en-US" dirty="0"/>
              <a:t>What is the significance of “not yet”?</a:t>
            </a:r>
          </a:p>
          <a:p>
            <a:pPr lvl="1"/>
            <a:r>
              <a:rPr lang="en-US" dirty="0"/>
              <a:t>Why should the disciples worry about feeding 13 people when Jesus was with them?</a:t>
            </a:r>
          </a:p>
          <a:p>
            <a:endParaRPr lang="en-US" dirty="0"/>
          </a:p>
        </p:txBody>
      </p:sp>
    </p:spTree>
    <p:extLst>
      <p:ext uri="{BB962C8B-B14F-4D97-AF65-F5344CB8AC3E}">
        <p14:creationId xmlns:p14="http://schemas.microsoft.com/office/powerpoint/2010/main" val="230077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8799C-B920-7A90-B662-C2130DA89E11}"/>
              </a:ext>
            </a:extLst>
          </p:cNvPr>
          <p:cNvSpPr>
            <a:spLocks noGrp="1"/>
          </p:cNvSpPr>
          <p:nvPr>
            <p:ph type="title"/>
          </p:nvPr>
        </p:nvSpPr>
        <p:spPr/>
        <p:txBody>
          <a:bodyPr/>
          <a:lstStyle/>
          <a:p>
            <a:r>
              <a:rPr lang="en-US" dirty="0"/>
              <a:t>What Jesus Wanted Them So Understand</a:t>
            </a:r>
          </a:p>
        </p:txBody>
      </p:sp>
      <p:sp>
        <p:nvSpPr>
          <p:cNvPr id="3" name="Content Placeholder 2">
            <a:extLst>
              <a:ext uri="{FF2B5EF4-FFF2-40B4-BE49-F238E27FC236}">
                <a16:creationId xmlns:a16="http://schemas.microsoft.com/office/drawing/2014/main" id="{169B3638-8981-2706-DABF-69187773BDBA}"/>
              </a:ext>
            </a:extLst>
          </p:cNvPr>
          <p:cNvSpPr>
            <a:spLocks noGrp="1"/>
          </p:cNvSpPr>
          <p:nvPr>
            <p:ph idx="1"/>
          </p:nvPr>
        </p:nvSpPr>
        <p:spPr/>
        <p:txBody>
          <a:bodyPr>
            <a:normAutofit/>
          </a:bodyPr>
          <a:lstStyle/>
          <a:p>
            <a:r>
              <a:rPr lang="en-US" dirty="0"/>
              <a:t>“The thought is: ‘The feedings of the five thousand and four thousand </a:t>
            </a:r>
            <a:r>
              <a:rPr lang="en-US" dirty="0">
                <a:solidFill>
                  <a:schemeClr val="accent4">
                    <a:lumMod val="50000"/>
                  </a:schemeClr>
                </a:solidFill>
                <a:latin typeface="Source Sans Pro Black" panose="020B0803030403020204" pitchFamily="34" charset="0"/>
              </a:rPr>
              <a:t>are symbolic of my teaching which is all-sufficient for you. You do not need the teaching of my enemies, and you must beware of it.’”</a:t>
            </a:r>
            <a:r>
              <a:rPr lang="en-US" dirty="0"/>
              <a:t> But there is no mention of the “leaven” of Jesus, nor any reference to his teaching. We may agree that the two miraculous feedings teach important spiritual lessons, but at this point it is rather the fact of their showing Jesus’ capacity to supply bread than these lessons that is to the fore” (quoted by Leon Morris in </a:t>
            </a:r>
            <a:r>
              <a:rPr lang="en-US" i="1" dirty="0"/>
              <a:t>The Gospel according to Matthew</a:t>
            </a:r>
            <a:r>
              <a:rPr lang="en-US" dirty="0"/>
              <a:t>, The Pillar New Testament, 417).</a:t>
            </a:r>
          </a:p>
        </p:txBody>
      </p:sp>
    </p:spTree>
    <p:extLst>
      <p:ext uri="{BB962C8B-B14F-4D97-AF65-F5344CB8AC3E}">
        <p14:creationId xmlns:p14="http://schemas.microsoft.com/office/powerpoint/2010/main" val="1313415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74D45-B10E-F3E5-8D93-D443B546780F}"/>
              </a:ext>
            </a:extLst>
          </p:cNvPr>
          <p:cNvSpPr>
            <a:spLocks noGrp="1"/>
          </p:cNvSpPr>
          <p:nvPr>
            <p:ph type="title"/>
          </p:nvPr>
        </p:nvSpPr>
        <p:spPr/>
        <p:txBody>
          <a:bodyPr/>
          <a:lstStyle/>
          <a:p>
            <a:r>
              <a:rPr lang="en-US" dirty="0"/>
              <a:t>Matthew 16:11</a:t>
            </a:r>
          </a:p>
        </p:txBody>
      </p:sp>
      <p:sp>
        <p:nvSpPr>
          <p:cNvPr id="3" name="Content Placeholder 2">
            <a:extLst>
              <a:ext uri="{FF2B5EF4-FFF2-40B4-BE49-F238E27FC236}">
                <a16:creationId xmlns:a16="http://schemas.microsoft.com/office/drawing/2014/main" id="{A608FECF-9D93-69B2-DD82-C96E5ADD157F}"/>
              </a:ext>
            </a:extLst>
          </p:cNvPr>
          <p:cNvSpPr>
            <a:spLocks noGrp="1"/>
          </p:cNvSpPr>
          <p:nvPr>
            <p:ph idx="1"/>
          </p:nvPr>
        </p:nvSpPr>
        <p:spPr/>
        <p:txBody>
          <a:bodyPr>
            <a:normAutofit lnSpcReduction="10000"/>
          </a:bodyPr>
          <a:lstStyle/>
          <a:p>
            <a:r>
              <a:rPr lang="en-US" dirty="0">
                <a:latin typeface="Source Sans Pro Black" panose="020B0803030403020204" pitchFamily="34" charset="0"/>
              </a:rPr>
              <a:t>“How is it that you fail to understand that I did not speak about bread? Beware of the leaven of the Pharisees and Sadducees.”</a:t>
            </a:r>
          </a:p>
          <a:p>
            <a:pPr lvl="1"/>
            <a:r>
              <a:rPr lang="en-US" dirty="0"/>
              <a:t>What does Jesus mean by “the leaven of the Pharisees and Sadducees”?</a:t>
            </a:r>
          </a:p>
          <a:p>
            <a:pPr lvl="1"/>
            <a:r>
              <a:rPr lang="en-US" dirty="0"/>
              <a:t>What difference existed in their teachings?</a:t>
            </a:r>
          </a:p>
          <a:p>
            <a:pPr lvl="2"/>
            <a:r>
              <a:rPr lang="en-US" dirty="0"/>
              <a:t>Characteristic doctrines of the Pharisees (Matt. 15:1-9).</a:t>
            </a:r>
          </a:p>
          <a:p>
            <a:pPr lvl="2"/>
            <a:r>
              <a:rPr lang="en-US" dirty="0"/>
              <a:t>Characteristic doctrines of the Sadducees (Acts 23:8).</a:t>
            </a:r>
          </a:p>
          <a:p>
            <a:pPr lvl="1"/>
            <a:r>
              <a:rPr lang="en-US" dirty="0"/>
              <a:t>Mark has “the leaven of the Pharisees and the leaven of Herod” (8:15). What is the leaven of Herod?</a:t>
            </a:r>
          </a:p>
          <a:p>
            <a:pPr lvl="1"/>
            <a:r>
              <a:rPr lang="en-US" dirty="0"/>
              <a:t>What did the Pharisees and Sadducees agree upon that enabled them to work together against Jesus?</a:t>
            </a:r>
          </a:p>
          <a:p>
            <a:pPr lvl="1"/>
            <a:r>
              <a:rPr lang="en-US" dirty="0"/>
              <a:t>What leavens do you and I have to beware?</a:t>
            </a:r>
          </a:p>
          <a:p>
            <a:endParaRPr lang="en-US" dirty="0"/>
          </a:p>
        </p:txBody>
      </p:sp>
    </p:spTree>
    <p:extLst>
      <p:ext uri="{BB962C8B-B14F-4D97-AF65-F5344CB8AC3E}">
        <p14:creationId xmlns:p14="http://schemas.microsoft.com/office/powerpoint/2010/main" val="127662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circle(in)">
                                      <p:cBhvr>
                                        <p:cTn id="3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7046C-E1AC-0215-E304-E5AFC060516C}"/>
              </a:ext>
            </a:extLst>
          </p:cNvPr>
          <p:cNvSpPr>
            <a:spLocks noGrp="1"/>
          </p:cNvSpPr>
          <p:nvPr>
            <p:ph type="title"/>
          </p:nvPr>
        </p:nvSpPr>
        <p:spPr/>
        <p:txBody>
          <a:bodyPr/>
          <a:lstStyle/>
          <a:p>
            <a:r>
              <a:rPr lang="en-US" dirty="0"/>
              <a:t>Matthew 16:12</a:t>
            </a:r>
          </a:p>
        </p:txBody>
      </p:sp>
      <p:sp>
        <p:nvSpPr>
          <p:cNvPr id="3" name="Content Placeholder 2">
            <a:extLst>
              <a:ext uri="{FF2B5EF4-FFF2-40B4-BE49-F238E27FC236}">
                <a16:creationId xmlns:a16="http://schemas.microsoft.com/office/drawing/2014/main" id="{E9536909-BE35-2171-29E7-02322E8B4DA1}"/>
              </a:ext>
            </a:extLst>
          </p:cNvPr>
          <p:cNvSpPr>
            <a:spLocks noGrp="1"/>
          </p:cNvSpPr>
          <p:nvPr>
            <p:ph idx="1"/>
          </p:nvPr>
        </p:nvSpPr>
        <p:spPr/>
        <p:txBody>
          <a:bodyPr/>
          <a:lstStyle/>
          <a:p>
            <a:r>
              <a:rPr lang="en-US" dirty="0">
                <a:latin typeface="Source Sans Pro Black" panose="020B0803030403020204" pitchFamily="34" charset="0"/>
              </a:rPr>
              <a:t>“Then they understood that he did not tell them to beware of the leaven of bread, but of the teaching of the Pharisees and Sadducees.”</a:t>
            </a:r>
          </a:p>
          <a:p>
            <a:pPr lvl="1"/>
            <a:r>
              <a:rPr lang="en-US" dirty="0"/>
              <a:t>A “eureka” moment!</a:t>
            </a:r>
          </a:p>
          <a:p>
            <a:endParaRPr lang="en-US" dirty="0"/>
          </a:p>
        </p:txBody>
      </p:sp>
    </p:spTree>
    <p:extLst>
      <p:ext uri="{BB962C8B-B14F-4D97-AF65-F5344CB8AC3E}">
        <p14:creationId xmlns:p14="http://schemas.microsoft.com/office/powerpoint/2010/main" val="1381344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530C8-BC41-068A-330D-72E93CD66293}"/>
              </a:ext>
            </a:extLst>
          </p:cNvPr>
          <p:cNvSpPr>
            <a:spLocks noGrp="1"/>
          </p:cNvSpPr>
          <p:nvPr>
            <p:ph type="title"/>
          </p:nvPr>
        </p:nvSpPr>
        <p:spPr/>
        <p:txBody>
          <a:bodyPr/>
          <a:lstStyle/>
          <a:p>
            <a:r>
              <a:rPr lang="en-US" dirty="0"/>
              <a:t>Jesus Is the Messiah</a:t>
            </a:r>
            <a:br>
              <a:rPr lang="en-US" sz="2400" dirty="0"/>
            </a:br>
            <a:r>
              <a:rPr lang="en-US" sz="2400" dirty="0"/>
              <a:t>Matthew 16:13-20</a:t>
            </a:r>
            <a:endParaRPr lang="en-US" dirty="0"/>
          </a:p>
        </p:txBody>
      </p:sp>
      <p:sp>
        <p:nvSpPr>
          <p:cNvPr id="3" name="Content Placeholder 2">
            <a:extLst>
              <a:ext uri="{FF2B5EF4-FFF2-40B4-BE49-F238E27FC236}">
                <a16:creationId xmlns:a16="http://schemas.microsoft.com/office/drawing/2014/main" id="{2EFE2087-53DB-6EB6-8323-5C0783A18592}"/>
              </a:ext>
            </a:extLst>
          </p:cNvPr>
          <p:cNvSpPr>
            <a:spLocks noGrp="1"/>
          </p:cNvSpPr>
          <p:nvPr>
            <p:ph idx="1"/>
          </p:nvPr>
        </p:nvSpPr>
        <p:spPr/>
        <p:txBody>
          <a:bodyPr>
            <a:normAutofit fontScale="92500" lnSpcReduction="10000"/>
          </a:bodyPr>
          <a:lstStyle/>
          <a:p>
            <a:r>
              <a:rPr lang="en-US" dirty="0"/>
              <a:t>Now when Jesus came into the district of Caesarea Philippi, he asked his disciples, “Who do people say that the Son of Man is?” And they said, “Some say John the Baptist, others say Elijah, and others Jeremiah or one of the prophets.” He said to them, “But who do you say that I am?” Simon Peter replied, “You are the Christ, the Son of the living God.” And Jesus answered him, “Blessed are you, Simon Bar-Jonah! For flesh and blood has not revealed this to you, but my Father who is in heaven. And I tell you, you are Peter, and on this rock I will build my church, and the gates of hell shall not prevail against it. I will give you the keys of the kingdom of heaven, and whatever you bind on earth shall be bound in heaven, and whatever you loose on earth shall be loosed in heaven.” Then he strictly charged the disciples to tell no one that he was the Christ.</a:t>
            </a:r>
          </a:p>
        </p:txBody>
      </p:sp>
    </p:spTree>
    <p:extLst>
      <p:ext uri="{BB962C8B-B14F-4D97-AF65-F5344CB8AC3E}">
        <p14:creationId xmlns:p14="http://schemas.microsoft.com/office/powerpoint/2010/main" val="2528152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7DF22C-9EF0-4CAA-BA27-DC3CAA0AC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6" y="0"/>
            <a:ext cx="12108024" cy="6858000"/>
          </a:xfrm>
          <a:prstGeom prst="rect">
            <a:avLst/>
          </a:prstGeom>
        </p:spPr>
      </p:pic>
      <p:sp>
        <p:nvSpPr>
          <p:cNvPr id="4" name="TextBox 3">
            <a:extLst>
              <a:ext uri="{FF2B5EF4-FFF2-40B4-BE49-F238E27FC236}">
                <a16:creationId xmlns:a16="http://schemas.microsoft.com/office/drawing/2014/main" id="{BFEAB557-9151-4F3F-8617-1D8064E6F7ED}"/>
              </a:ext>
            </a:extLst>
          </p:cNvPr>
          <p:cNvSpPr txBox="1"/>
          <p:nvPr/>
        </p:nvSpPr>
        <p:spPr>
          <a:xfrm>
            <a:off x="981598" y="666496"/>
            <a:ext cx="4544008" cy="3170099"/>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ea typeface="Adobe Gothic Std B" panose="020B0800000000000000" pitchFamily="34" charset="-128"/>
              </a:rPr>
              <a:t>The Gospel of Matthew</a:t>
            </a:r>
          </a:p>
          <a:p>
            <a:pPr algn="ctr"/>
            <a:r>
              <a:rPr lang="en-US" sz="2000" dirty="0">
                <a:solidFill>
                  <a:schemeClr val="bg1"/>
                </a:solidFill>
                <a:latin typeface="Adobe Gothic Std B" panose="020B0800000000000000" pitchFamily="34" charset="-128"/>
                <a:ea typeface="Adobe Gothic Std B" panose="020B0800000000000000" pitchFamily="34" charset="-128"/>
              </a:rPr>
              <a:t>Chapter 16</a:t>
            </a:r>
          </a:p>
          <a:p>
            <a:pPr algn="ctr"/>
            <a:endParaRPr lang="en-US" sz="6000" dirty="0">
              <a:solidFill>
                <a:schemeClr val="bg1"/>
              </a:solidFill>
              <a:latin typeface="Arial Rounded MT Bold" panose="020F0704030504030204" pitchFamily="34" charset="0"/>
              <a:ea typeface="Adobe Gothic Std B" panose="020B0800000000000000" pitchFamily="34" charset="-128"/>
            </a:endParaRPr>
          </a:p>
        </p:txBody>
      </p:sp>
    </p:spTree>
    <p:extLst>
      <p:ext uri="{BB962C8B-B14F-4D97-AF65-F5344CB8AC3E}">
        <p14:creationId xmlns:p14="http://schemas.microsoft.com/office/powerpoint/2010/main" val="2768532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51AEA-7F6A-AA3A-5173-AB40FE80E8B4}"/>
              </a:ext>
            </a:extLst>
          </p:cNvPr>
          <p:cNvSpPr>
            <a:spLocks noGrp="1"/>
          </p:cNvSpPr>
          <p:nvPr>
            <p:ph type="title"/>
          </p:nvPr>
        </p:nvSpPr>
        <p:spPr/>
        <p:txBody>
          <a:bodyPr/>
          <a:lstStyle/>
          <a:p>
            <a:r>
              <a:rPr lang="en-US" dirty="0"/>
              <a:t>Introduction to Matthew 16:13-20</a:t>
            </a:r>
          </a:p>
        </p:txBody>
      </p:sp>
      <p:sp>
        <p:nvSpPr>
          <p:cNvPr id="3" name="Content Placeholder 2">
            <a:extLst>
              <a:ext uri="{FF2B5EF4-FFF2-40B4-BE49-F238E27FC236}">
                <a16:creationId xmlns:a16="http://schemas.microsoft.com/office/drawing/2014/main" id="{08A054FF-57C5-AAC9-9671-E5A1CBA3CE18}"/>
              </a:ext>
            </a:extLst>
          </p:cNvPr>
          <p:cNvSpPr>
            <a:spLocks noGrp="1"/>
          </p:cNvSpPr>
          <p:nvPr>
            <p:ph idx="1"/>
          </p:nvPr>
        </p:nvSpPr>
        <p:spPr>
          <a:xfrm>
            <a:off x="838200" y="1825625"/>
            <a:ext cx="10515600" cy="4667250"/>
          </a:xfrm>
        </p:spPr>
        <p:txBody>
          <a:bodyPr>
            <a:normAutofit/>
          </a:bodyPr>
          <a:lstStyle/>
          <a:p>
            <a:r>
              <a:rPr lang="en-US" dirty="0"/>
              <a:t>Matthew made clear at the outset that Jesus was the Son of David who was the Messiah (1:1–4:16).</a:t>
            </a:r>
          </a:p>
          <a:p>
            <a:r>
              <a:rPr lang="en-US" dirty="0"/>
              <a:t>At Jesus’s baptism, God identified who Jesus was (3:17).</a:t>
            </a:r>
          </a:p>
          <a:p>
            <a:r>
              <a:rPr lang="en-US" dirty="0"/>
              <a:t>The demons that Jesus cast out recognized Jesus (8:29).</a:t>
            </a:r>
          </a:p>
          <a:p>
            <a:r>
              <a:rPr lang="en-US" dirty="0"/>
              <a:t>Yet, Jesus has not made a specific declaration that He is the Messiah to His disciples. The prediction of Jesus’s death, burial, and resurrection, followed by Peter’s comment, shows the disciples’ inaccurate understanding of what it meant to be the Messiah.</a:t>
            </a:r>
          </a:p>
        </p:txBody>
      </p:sp>
    </p:spTree>
    <p:extLst>
      <p:ext uri="{BB962C8B-B14F-4D97-AF65-F5344CB8AC3E}">
        <p14:creationId xmlns:p14="http://schemas.microsoft.com/office/powerpoint/2010/main" val="1296251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69FE3-EB6F-91BB-A933-841BE96738A4}"/>
              </a:ext>
            </a:extLst>
          </p:cNvPr>
          <p:cNvSpPr>
            <a:spLocks noGrp="1"/>
          </p:cNvSpPr>
          <p:nvPr>
            <p:ph type="title"/>
          </p:nvPr>
        </p:nvSpPr>
        <p:spPr/>
        <p:txBody>
          <a:bodyPr/>
          <a:lstStyle/>
          <a:p>
            <a:r>
              <a:rPr lang="en-US" dirty="0"/>
              <a:t>Matthew 16:13</a:t>
            </a:r>
          </a:p>
        </p:txBody>
      </p:sp>
      <p:sp>
        <p:nvSpPr>
          <p:cNvPr id="3" name="Content Placeholder 2">
            <a:extLst>
              <a:ext uri="{FF2B5EF4-FFF2-40B4-BE49-F238E27FC236}">
                <a16:creationId xmlns:a16="http://schemas.microsoft.com/office/drawing/2014/main" id="{C6584977-256D-0AD3-D0DA-3E60B0F4EFE6}"/>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“Now when Jesus came into the district of Caesarea Philippi, he asked his disciples, ‘Who do people say that the Son of Man is?’”</a:t>
            </a:r>
          </a:p>
          <a:p>
            <a:pPr lvl="1"/>
            <a:r>
              <a:rPr lang="en-US" dirty="0"/>
              <a:t>Jesus has traveled about 25 miles north to Caesarea Philippi, at the foot of Mount Hermon. </a:t>
            </a:r>
          </a:p>
          <a:p>
            <a:pPr lvl="1"/>
            <a:r>
              <a:rPr lang="en-US" dirty="0"/>
              <a:t>The place was formerly known as Banias and </a:t>
            </a:r>
            <a:r>
              <a:rPr lang="en-US" dirty="0" err="1"/>
              <a:t>Paneas</a:t>
            </a:r>
            <a:r>
              <a:rPr lang="en-US" dirty="0"/>
              <a:t>, a place where the Greek fertility god Pan (generally represented as a vigorous and lustful figure having the horns, legs, and ears of a goat) was worshiped. Philip the tetrarch had recently changed the name of the city to honor Augustus Caesar and himself.</a:t>
            </a:r>
          </a:p>
          <a:p>
            <a:pPr lvl="1"/>
            <a:r>
              <a:rPr lang="en-US" dirty="0"/>
              <a:t>The springs located there are one of the headwaters of the Jordan River.</a:t>
            </a:r>
          </a:p>
          <a:p>
            <a:pPr lvl="1"/>
            <a:r>
              <a:rPr lang="en-US" dirty="0"/>
              <a:t>Jesus and the Twelve are in Gentile country without crowds coming to Him for teaching and healing. </a:t>
            </a:r>
          </a:p>
          <a:p>
            <a:pPr lvl="1"/>
            <a:r>
              <a:rPr lang="en-US" dirty="0"/>
              <a:t>Jesus would be crucified in less than a year; this retreat allowed Jesus to prepare them for what lay ahead. </a:t>
            </a:r>
          </a:p>
          <a:p>
            <a:endParaRPr lang="en-US" dirty="0"/>
          </a:p>
        </p:txBody>
      </p:sp>
    </p:spTree>
    <p:extLst>
      <p:ext uri="{BB962C8B-B14F-4D97-AF65-F5344CB8AC3E}">
        <p14:creationId xmlns:p14="http://schemas.microsoft.com/office/powerpoint/2010/main" val="1110268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4C885241-95B2-44DA-6649-878EDC3267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4148" y="-32804"/>
            <a:ext cx="6760240" cy="9765980"/>
          </a:xfrm>
          <a:prstGeom prst="rect">
            <a:avLst/>
          </a:prstGeom>
        </p:spPr>
      </p:pic>
      <p:sp>
        <p:nvSpPr>
          <p:cNvPr id="5" name="Arrow: Right 4">
            <a:extLst>
              <a:ext uri="{FF2B5EF4-FFF2-40B4-BE49-F238E27FC236}">
                <a16:creationId xmlns:a16="http://schemas.microsoft.com/office/drawing/2014/main" id="{90AF1F5C-2962-6009-0F52-D5F90A781853}"/>
              </a:ext>
            </a:extLst>
          </p:cNvPr>
          <p:cNvSpPr/>
          <p:nvPr/>
        </p:nvSpPr>
        <p:spPr>
          <a:xfrm>
            <a:off x="5671038" y="2224454"/>
            <a:ext cx="1485900" cy="404447"/>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lumMod val="50000"/>
                  </a:schemeClr>
                </a:solidFill>
                <a:latin typeface="Source Sans Pro Black" panose="020B0803030403020204" pitchFamily="34" charset="0"/>
              </a:rPr>
              <a:t>Caesarea</a:t>
            </a:r>
          </a:p>
        </p:txBody>
      </p:sp>
    </p:spTree>
    <p:extLst>
      <p:ext uri="{BB962C8B-B14F-4D97-AF65-F5344CB8AC3E}">
        <p14:creationId xmlns:p14="http://schemas.microsoft.com/office/powerpoint/2010/main" val="258074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tree, nature, rock&#10;&#10;Description automatically generated">
            <a:extLst>
              <a:ext uri="{FF2B5EF4-FFF2-40B4-BE49-F238E27FC236}">
                <a16:creationId xmlns:a16="http://schemas.microsoft.com/office/drawing/2014/main" id="{511A9EDC-4976-BECE-7638-207485D41B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20D37EB-00B9-6698-0514-BB51AFCBC9AE}"/>
              </a:ext>
            </a:extLst>
          </p:cNvPr>
          <p:cNvSpPr txBox="1"/>
          <p:nvPr/>
        </p:nvSpPr>
        <p:spPr>
          <a:xfrm>
            <a:off x="7665578" y="333286"/>
            <a:ext cx="4725824" cy="707886"/>
          </a:xfrm>
          <a:prstGeom prst="rect">
            <a:avLst/>
          </a:prstGeom>
          <a:noFill/>
        </p:spPr>
        <p:txBody>
          <a:bodyPr wrap="square" rtlCol="0">
            <a:spAutoFit/>
          </a:bodyPr>
          <a:lstStyle/>
          <a:p>
            <a:r>
              <a:rPr lang="en-US" sz="4000" dirty="0">
                <a:solidFill>
                  <a:schemeClr val="bg1"/>
                </a:solidFill>
                <a:latin typeface="Source Sans Pro Black" panose="020B0803030403020204" pitchFamily="34" charset="0"/>
              </a:rPr>
              <a:t>Caesarea Philippi</a:t>
            </a:r>
          </a:p>
        </p:txBody>
      </p:sp>
    </p:spTree>
    <p:extLst>
      <p:ext uri="{BB962C8B-B14F-4D97-AF65-F5344CB8AC3E}">
        <p14:creationId xmlns:p14="http://schemas.microsoft.com/office/powerpoint/2010/main" val="654032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nature, valley, canyon&#10;&#10;Description automatically generated">
            <a:extLst>
              <a:ext uri="{FF2B5EF4-FFF2-40B4-BE49-F238E27FC236}">
                <a16:creationId xmlns:a16="http://schemas.microsoft.com/office/drawing/2014/main" id="{4E34B433-E99D-EA25-BA19-0C1B61C892DC}"/>
              </a:ext>
            </a:extLst>
          </p:cNvPr>
          <p:cNvPicPr>
            <a:picLocks noChangeAspect="1"/>
          </p:cNvPicPr>
          <p:nvPr/>
        </p:nvPicPr>
        <p:blipFill rotWithShape="1">
          <a:blip r:embed="rId2">
            <a:extLst>
              <a:ext uri="{28A0092B-C50C-407E-A947-70E740481C1C}">
                <a14:useLocalDpi xmlns:a14="http://schemas.microsoft.com/office/drawing/2010/main" val="0"/>
              </a:ext>
            </a:extLst>
          </a:blip>
          <a:srcRect t="1347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BABB0ED-B71C-16D6-245E-607D47EA1838}"/>
              </a:ext>
            </a:extLst>
          </p:cNvPr>
          <p:cNvSpPr txBox="1"/>
          <p:nvPr/>
        </p:nvSpPr>
        <p:spPr>
          <a:xfrm>
            <a:off x="7135738" y="615297"/>
            <a:ext cx="4811283" cy="830997"/>
          </a:xfrm>
          <a:prstGeom prst="rect">
            <a:avLst/>
          </a:prstGeom>
          <a:solidFill>
            <a:srgbClr val="FFFF00"/>
          </a:solidFill>
        </p:spPr>
        <p:txBody>
          <a:bodyPr wrap="square" rtlCol="0">
            <a:spAutoFit/>
          </a:bodyPr>
          <a:lstStyle/>
          <a:p>
            <a:pPr algn="ctr"/>
            <a:r>
              <a:rPr lang="en-US" sz="2400" dirty="0">
                <a:latin typeface="Source Sans Pro Black" panose="020B0803030403020204" pitchFamily="34" charset="0"/>
              </a:rPr>
              <a:t>Artist Drawing of Ancient Caesarea Philippi</a:t>
            </a:r>
          </a:p>
        </p:txBody>
      </p:sp>
    </p:spTree>
    <p:extLst>
      <p:ext uri="{BB962C8B-B14F-4D97-AF65-F5344CB8AC3E}">
        <p14:creationId xmlns:p14="http://schemas.microsoft.com/office/powerpoint/2010/main" val="422106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92CAF-650D-F6C3-09F4-B78C91F619F2}"/>
              </a:ext>
            </a:extLst>
          </p:cNvPr>
          <p:cNvSpPr>
            <a:spLocks noGrp="1"/>
          </p:cNvSpPr>
          <p:nvPr>
            <p:ph type="title"/>
          </p:nvPr>
        </p:nvSpPr>
        <p:spPr/>
        <p:txBody>
          <a:bodyPr/>
          <a:lstStyle/>
          <a:p>
            <a:r>
              <a:rPr lang="en-US" dirty="0"/>
              <a:t>Jesus’s Question for His Disciples</a:t>
            </a:r>
          </a:p>
        </p:txBody>
      </p:sp>
      <p:sp>
        <p:nvSpPr>
          <p:cNvPr id="3" name="Content Placeholder 2">
            <a:extLst>
              <a:ext uri="{FF2B5EF4-FFF2-40B4-BE49-F238E27FC236}">
                <a16:creationId xmlns:a16="http://schemas.microsoft.com/office/drawing/2014/main" id="{6641AFA3-017E-6722-C36A-4A8FD394D058}"/>
              </a:ext>
            </a:extLst>
          </p:cNvPr>
          <p:cNvSpPr>
            <a:spLocks noGrp="1"/>
          </p:cNvSpPr>
          <p:nvPr>
            <p:ph idx="1"/>
          </p:nvPr>
        </p:nvSpPr>
        <p:spPr/>
        <p:txBody>
          <a:bodyPr/>
          <a:lstStyle/>
          <a:p>
            <a:r>
              <a:rPr lang="en-US" dirty="0">
                <a:latin typeface="Source Sans Pro Black" panose="020B0803030403020204" pitchFamily="34" charset="0"/>
              </a:rPr>
              <a:t>“Who do people say that the Son of Man is?”</a:t>
            </a:r>
          </a:p>
          <a:p>
            <a:pPr lvl="1"/>
            <a:r>
              <a:rPr lang="en-US" dirty="0"/>
              <a:t>Already we know. . .</a:t>
            </a:r>
          </a:p>
          <a:p>
            <a:pPr lvl="2"/>
            <a:r>
              <a:rPr lang="en-US" dirty="0"/>
              <a:t>The family of Jesus think Jesus has lost His mind.</a:t>
            </a:r>
          </a:p>
          <a:p>
            <a:pPr lvl="2"/>
            <a:r>
              <a:rPr lang="en-US" dirty="0"/>
              <a:t>The village of Nazareth would not accept Jesus.</a:t>
            </a:r>
          </a:p>
          <a:p>
            <a:pPr lvl="2"/>
            <a:r>
              <a:rPr lang="en-US" dirty="0"/>
              <a:t>Herod Antipas thought Jesus was John the Baptist risen from the dead.</a:t>
            </a:r>
          </a:p>
          <a:p>
            <a:pPr lvl="1"/>
            <a:r>
              <a:rPr lang="en-US" dirty="0"/>
              <a:t>Jesus asked His disciples what people were saying about the “Son of Man.”</a:t>
            </a:r>
          </a:p>
          <a:p>
            <a:pPr lvl="2"/>
            <a:r>
              <a:rPr lang="en-US" dirty="0"/>
              <a:t>This is one of the self-designations Jesus used.</a:t>
            </a:r>
          </a:p>
          <a:p>
            <a:pPr marL="457200" lvl="1" indent="0">
              <a:buNone/>
            </a:pPr>
            <a:endParaRPr lang="en-US" dirty="0"/>
          </a:p>
          <a:p>
            <a:endParaRPr lang="en-US" dirty="0"/>
          </a:p>
        </p:txBody>
      </p:sp>
    </p:spTree>
    <p:extLst>
      <p:ext uri="{BB962C8B-B14F-4D97-AF65-F5344CB8AC3E}">
        <p14:creationId xmlns:p14="http://schemas.microsoft.com/office/powerpoint/2010/main" val="400889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circle(in)">
                                      <p:cBhvr>
                                        <p:cTn id="7" dur="2000"/>
                                        <p:tgtEl>
                                          <p:spTgt spid="3">
                                            <p:txEl>
                                              <p:pRg st="5" end="5"/>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circle(in)">
                                      <p:cBhvr>
                                        <p:cTn id="1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BEA74-90A5-6E0B-65C9-4B4A81CECBCA}"/>
              </a:ext>
            </a:extLst>
          </p:cNvPr>
          <p:cNvSpPr>
            <a:spLocks noGrp="1"/>
          </p:cNvSpPr>
          <p:nvPr>
            <p:ph type="title"/>
          </p:nvPr>
        </p:nvSpPr>
        <p:spPr/>
        <p:txBody>
          <a:bodyPr/>
          <a:lstStyle/>
          <a:p>
            <a:r>
              <a:rPr lang="en-US" dirty="0"/>
              <a:t>Matthew 16:14</a:t>
            </a:r>
          </a:p>
        </p:txBody>
      </p:sp>
      <p:sp>
        <p:nvSpPr>
          <p:cNvPr id="3" name="Content Placeholder 2">
            <a:extLst>
              <a:ext uri="{FF2B5EF4-FFF2-40B4-BE49-F238E27FC236}">
                <a16:creationId xmlns:a16="http://schemas.microsoft.com/office/drawing/2014/main" id="{7BE3DD4A-9B9A-0ED3-6287-F2D3D5BF57B3}"/>
              </a:ext>
            </a:extLst>
          </p:cNvPr>
          <p:cNvSpPr>
            <a:spLocks noGrp="1"/>
          </p:cNvSpPr>
          <p:nvPr>
            <p:ph idx="1"/>
          </p:nvPr>
        </p:nvSpPr>
        <p:spPr>
          <a:xfrm>
            <a:off x="838200" y="1825625"/>
            <a:ext cx="10515600" cy="4667250"/>
          </a:xfrm>
        </p:spPr>
        <p:txBody>
          <a:bodyPr>
            <a:normAutofit lnSpcReduction="10000"/>
          </a:bodyPr>
          <a:lstStyle/>
          <a:p>
            <a:r>
              <a:rPr lang="en-US" dirty="0">
                <a:latin typeface="Source Sans Pro Black" panose="020B0803030403020204" pitchFamily="34" charset="0"/>
              </a:rPr>
              <a:t>And they said, “Some say John the Baptist, others say Elijah, and others Jeremiah or one of the prophets.”</a:t>
            </a:r>
          </a:p>
          <a:p>
            <a:pPr lvl="1"/>
            <a:r>
              <a:rPr lang="en-US" dirty="0"/>
              <a:t>The common feature of John, Elijah, and Jeremiah is that all of them were prophets. Jesus had said that John was “more than a prophet” (11:9).</a:t>
            </a:r>
          </a:p>
          <a:p>
            <a:pPr lvl="1"/>
            <a:r>
              <a:rPr lang="en-US" dirty="0"/>
              <a:t>A prophet is a spokesman for God.</a:t>
            </a:r>
          </a:p>
          <a:p>
            <a:pPr lvl="1"/>
            <a:r>
              <a:rPr lang="en-US" dirty="0"/>
              <a:t>The Jews were expecting a prophet like Moses:</a:t>
            </a:r>
          </a:p>
          <a:p>
            <a:pPr lvl="2"/>
            <a:r>
              <a:rPr lang="en-US" dirty="0"/>
              <a:t>“The </a:t>
            </a:r>
            <a:r>
              <a:rPr lang="en-US" cap="small" dirty="0"/>
              <a:t>Lord</a:t>
            </a:r>
            <a:r>
              <a:rPr lang="en-US" dirty="0"/>
              <a:t> your God will raise up for you a prophet like me from among you, from your brothers—it is to him you shall listen. . .  .And the </a:t>
            </a:r>
            <a:r>
              <a:rPr lang="en-US" cap="small" dirty="0"/>
              <a:t>Lord</a:t>
            </a:r>
            <a:r>
              <a:rPr lang="en-US" dirty="0"/>
              <a:t> said to me, ‘They are right in what they have spoken. I will raise up for them a prophet like you from among their brothers. And I will put my words in his mouth, and he shall speak to them all that I command him. And whoever will not listen to my words that he shall speak in my name, I myself will require it of him” (Deut. 18:15, 18).</a:t>
            </a:r>
          </a:p>
          <a:p>
            <a:pPr lvl="1"/>
            <a:r>
              <a:rPr lang="en-US" dirty="0"/>
              <a:t>All of these opinions are complimentary of Jesus.</a:t>
            </a:r>
          </a:p>
          <a:p>
            <a:pPr lvl="1"/>
            <a:endParaRPr lang="en-US" dirty="0"/>
          </a:p>
          <a:p>
            <a:pPr lvl="1"/>
            <a:endParaRPr lang="en-US" dirty="0"/>
          </a:p>
          <a:p>
            <a:endParaRPr lang="en-US" dirty="0"/>
          </a:p>
        </p:txBody>
      </p:sp>
    </p:spTree>
    <p:extLst>
      <p:ext uri="{BB962C8B-B14F-4D97-AF65-F5344CB8AC3E}">
        <p14:creationId xmlns:p14="http://schemas.microsoft.com/office/powerpoint/2010/main" val="244511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ircle(in)">
                                      <p:cBhvr>
                                        <p:cTn id="15" dur="20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circle(in)">
                                      <p:cBhvr>
                                        <p:cTn id="20"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AB286-A84B-F3CD-081D-13EFF43D0F09}"/>
              </a:ext>
            </a:extLst>
          </p:cNvPr>
          <p:cNvSpPr>
            <a:spLocks noGrp="1"/>
          </p:cNvSpPr>
          <p:nvPr>
            <p:ph type="title"/>
          </p:nvPr>
        </p:nvSpPr>
        <p:spPr/>
        <p:txBody>
          <a:bodyPr/>
          <a:lstStyle/>
          <a:p>
            <a:r>
              <a:rPr lang="en-US" dirty="0"/>
              <a:t>Matthew 16:15</a:t>
            </a:r>
          </a:p>
        </p:txBody>
      </p:sp>
      <p:sp>
        <p:nvSpPr>
          <p:cNvPr id="3" name="Content Placeholder 2">
            <a:extLst>
              <a:ext uri="{FF2B5EF4-FFF2-40B4-BE49-F238E27FC236}">
                <a16:creationId xmlns:a16="http://schemas.microsoft.com/office/drawing/2014/main" id="{31A66293-339D-FDA1-AA00-D7CA11DDE4FC}"/>
              </a:ext>
            </a:extLst>
          </p:cNvPr>
          <p:cNvSpPr>
            <a:spLocks noGrp="1"/>
          </p:cNvSpPr>
          <p:nvPr>
            <p:ph idx="1"/>
          </p:nvPr>
        </p:nvSpPr>
        <p:spPr/>
        <p:txBody>
          <a:bodyPr/>
          <a:lstStyle/>
          <a:p>
            <a:r>
              <a:rPr lang="en-US" dirty="0">
                <a:latin typeface="Source Sans Pro Black" panose="020B0803030403020204" pitchFamily="34" charset="0"/>
              </a:rPr>
              <a:t>“He said to them, ‘But who do you say that I am?’”</a:t>
            </a:r>
          </a:p>
          <a:p>
            <a:pPr lvl="1"/>
            <a:r>
              <a:rPr lang="en-US" dirty="0"/>
              <a:t>The previous question was about the thoughts of the general populace. This question is about the disciples.</a:t>
            </a:r>
          </a:p>
          <a:p>
            <a:pPr lvl="1"/>
            <a:r>
              <a:rPr lang="en-US" dirty="0"/>
              <a:t>Jesus equates “Son of Man” (v. 13) with Himself (“I”).</a:t>
            </a:r>
          </a:p>
          <a:p>
            <a:pPr lvl="1"/>
            <a:r>
              <a:rPr lang="en-US" dirty="0"/>
              <a:t>Already the disciples had made significant statement about who Jesus is.</a:t>
            </a:r>
          </a:p>
          <a:p>
            <a:pPr lvl="2"/>
            <a:r>
              <a:rPr lang="en-US" dirty="0"/>
              <a:t>“And the men marveled, saying, ‘What sort of man is this, that even winds and sea obey him?’” (Matt. 8:27).</a:t>
            </a:r>
          </a:p>
          <a:p>
            <a:pPr lvl="2"/>
            <a:r>
              <a:rPr lang="en-US" dirty="0"/>
              <a:t>“And those in the boat worshiped him, saying, ‘Truly you are the Son of God’” (Matt. 14:33).</a:t>
            </a:r>
          </a:p>
          <a:p>
            <a:pPr lvl="1"/>
            <a:r>
              <a:rPr lang="en-US" dirty="0"/>
              <a:t>Why was the conviction of the Apostles important to Jesus?</a:t>
            </a:r>
          </a:p>
          <a:p>
            <a:pPr lvl="2"/>
            <a:endParaRPr lang="en-US" dirty="0"/>
          </a:p>
          <a:p>
            <a:endParaRPr lang="en-US" dirty="0"/>
          </a:p>
        </p:txBody>
      </p:sp>
    </p:spTree>
    <p:extLst>
      <p:ext uri="{BB962C8B-B14F-4D97-AF65-F5344CB8AC3E}">
        <p14:creationId xmlns:p14="http://schemas.microsoft.com/office/powerpoint/2010/main" val="361473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ircle(in)">
                                      <p:cBhvr>
                                        <p:cTn id="15" dur="2000"/>
                                        <p:tgtEl>
                                          <p:spTgt spid="3">
                                            <p:txEl>
                                              <p:pRg st="4" end="4"/>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circle(in)">
                                      <p:cBhvr>
                                        <p:cTn id="18" dur="20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circle(in)">
                                      <p:cBhvr>
                                        <p:cTn id="23"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953EB-9C5E-E12E-9289-B3B0CC3C09D1}"/>
              </a:ext>
            </a:extLst>
          </p:cNvPr>
          <p:cNvSpPr>
            <a:spLocks noGrp="1"/>
          </p:cNvSpPr>
          <p:nvPr>
            <p:ph type="title"/>
          </p:nvPr>
        </p:nvSpPr>
        <p:spPr/>
        <p:txBody>
          <a:bodyPr/>
          <a:lstStyle/>
          <a:p>
            <a:r>
              <a:rPr lang="en-US" dirty="0"/>
              <a:t>Matthew 16:16</a:t>
            </a:r>
          </a:p>
        </p:txBody>
      </p:sp>
      <p:sp>
        <p:nvSpPr>
          <p:cNvPr id="3" name="Content Placeholder 2">
            <a:extLst>
              <a:ext uri="{FF2B5EF4-FFF2-40B4-BE49-F238E27FC236}">
                <a16:creationId xmlns:a16="http://schemas.microsoft.com/office/drawing/2014/main" id="{DAB141BC-6656-5405-BC9C-4E6063C51C0E}"/>
              </a:ext>
            </a:extLst>
          </p:cNvPr>
          <p:cNvSpPr>
            <a:spLocks noGrp="1"/>
          </p:cNvSpPr>
          <p:nvPr>
            <p:ph idx="1"/>
          </p:nvPr>
        </p:nvSpPr>
        <p:spPr/>
        <p:txBody>
          <a:bodyPr/>
          <a:lstStyle/>
          <a:p>
            <a:r>
              <a:rPr lang="en-US" dirty="0">
                <a:latin typeface="Source Sans Pro Black" panose="020B0803030403020204" pitchFamily="34" charset="0"/>
              </a:rPr>
              <a:t>“Simon Peter replied, ‘You are the Christ, the Son of the living God.’”</a:t>
            </a:r>
            <a:endParaRPr lang="en-US" dirty="0"/>
          </a:p>
          <a:p>
            <a:pPr lvl="1"/>
            <a:r>
              <a:rPr lang="en-US" dirty="0"/>
              <a:t>We are not surprised that Peter is the one to answer for the group.</a:t>
            </a:r>
          </a:p>
          <a:p>
            <a:pPr lvl="2"/>
            <a:r>
              <a:rPr lang="en-US" dirty="0"/>
              <a:t>John 1:40-41 records that Andrew said to Peter when he first saw Jesus, “We have found the Messiah.”</a:t>
            </a:r>
          </a:p>
          <a:p>
            <a:pPr lvl="1"/>
            <a:r>
              <a:rPr lang="en-US" dirty="0"/>
              <a:t>What is the significance of the word “Christ”? </a:t>
            </a:r>
          </a:p>
          <a:p>
            <a:pPr lvl="2"/>
            <a:r>
              <a:rPr lang="en-US" dirty="0"/>
              <a:t>What did that mean to the disciples? To Jesus?</a:t>
            </a:r>
          </a:p>
          <a:p>
            <a:pPr lvl="1"/>
            <a:r>
              <a:rPr lang="en-US" dirty="0"/>
              <a:t>What is the significance of “Son of … God”?</a:t>
            </a:r>
          </a:p>
          <a:p>
            <a:pPr lvl="1"/>
            <a:r>
              <a:rPr lang="en-US" dirty="0"/>
              <a:t>What is the significance of “living God”?</a:t>
            </a:r>
          </a:p>
          <a:p>
            <a:pPr lvl="1"/>
            <a:endParaRPr lang="en-US" dirty="0"/>
          </a:p>
          <a:p>
            <a:endParaRPr lang="en-US" dirty="0"/>
          </a:p>
        </p:txBody>
      </p:sp>
    </p:spTree>
    <p:extLst>
      <p:ext uri="{BB962C8B-B14F-4D97-AF65-F5344CB8AC3E}">
        <p14:creationId xmlns:p14="http://schemas.microsoft.com/office/powerpoint/2010/main" val="293285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ircle(in)">
                                      <p:cBhvr>
                                        <p:cTn id="2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37C13-8854-9C9B-8B44-DB08D666284C}"/>
              </a:ext>
            </a:extLst>
          </p:cNvPr>
          <p:cNvSpPr>
            <a:spLocks noGrp="1"/>
          </p:cNvSpPr>
          <p:nvPr>
            <p:ph type="title"/>
          </p:nvPr>
        </p:nvSpPr>
        <p:spPr/>
        <p:txBody>
          <a:bodyPr/>
          <a:lstStyle/>
          <a:p>
            <a:r>
              <a:rPr lang="en-US" dirty="0"/>
              <a:t>Matthew 16:17</a:t>
            </a:r>
          </a:p>
        </p:txBody>
      </p:sp>
      <p:sp>
        <p:nvSpPr>
          <p:cNvPr id="3" name="Content Placeholder 2">
            <a:extLst>
              <a:ext uri="{FF2B5EF4-FFF2-40B4-BE49-F238E27FC236}">
                <a16:creationId xmlns:a16="http://schemas.microsoft.com/office/drawing/2014/main" id="{8A28358F-0648-EFE7-76A4-2CB88258A7B6}"/>
              </a:ext>
            </a:extLst>
          </p:cNvPr>
          <p:cNvSpPr>
            <a:spLocks noGrp="1"/>
          </p:cNvSpPr>
          <p:nvPr>
            <p:ph idx="1"/>
          </p:nvPr>
        </p:nvSpPr>
        <p:spPr/>
        <p:txBody>
          <a:bodyPr>
            <a:normAutofit lnSpcReduction="10000"/>
          </a:bodyPr>
          <a:lstStyle/>
          <a:p>
            <a:r>
              <a:rPr lang="en-US" dirty="0">
                <a:latin typeface="Source Sans Pro Black" panose="020B0803030403020204" pitchFamily="34" charset="0"/>
              </a:rPr>
              <a:t>“And Jesus answered him, ‘Blessed are you, Simon Bar-Jonah! For flesh and blood has not revealed this to you, but my Father who is in heaven.’”</a:t>
            </a:r>
          </a:p>
          <a:p>
            <a:pPr lvl="1"/>
            <a:r>
              <a:rPr lang="en-US" dirty="0"/>
              <a:t>Verses 17-19 do not appear in Mark or Luke’s account.</a:t>
            </a:r>
          </a:p>
          <a:p>
            <a:pPr lvl="1"/>
            <a:r>
              <a:rPr lang="en-US" dirty="0"/>
              <a:t>These verses are interpreted by Roman Catholic scholars as Jesus appointing Peter to be the first pope, head of the universal church.</a:t>
            </a:r>
          </a:p>
          <a:p>
            <a:pPr lvl="1"/>
            <a:r>
              <a:rPr lang="en-US" dirty="0"/>
              <a:t>Simon Bar-Jonah (Simon, son of John) gives the full Hebrew name of Peter.</a:t>
            </a:r>
          </a:p>
          <a:p>
            <a:pPr lvl="2"/>
            <a:r>
              <a:rPr lang="en-US" dirty="0"/>
              <a:t>In John 1:42; 21:15, 16, 17 states that Peter is “the son of John” (almost all translations except KJV and NKJV). </a:t>
            </a:r>
          </a:p>
          <a:p>
            <a:pPr lvl="2"/>
            <a:r>
              <a:rPr lang="en-US" dirty="0"/>
              <a:t>The Greek word </a:t>
            </a:r>
            <a:r>
              <a:rPr lang="en-US" i="1" dirty="0" err="1"/>
              <a:t>Bariōna</a:t>
            </a:r>
            <a:r>
              <a:rPr lang="en-US" dirty="0"/>
              <a:t> is “a legitimate transliteration and abbreviation of </a:t>
            </a:r>
            <a:r>
              <a:rPr lang="en-US" i="1" dirty="0"/>
              <a:t>bar </a:t>
            </a:r>
            <a:r>
              <a:rPr lang="en-US" i="1" dirty="0" err="1"/>
              <a:t>Johanon</a:t>
            </a:r>
            <a:r>
              <a:rPr lang="en-US" dirty="0"/>
              <a:t>” (Blomberg, 251).</a:t>
            </a:r>
          </a:p>
          <a:p>
            <a:endParaRPr lang="en-US" dirty="0"/>
          </a:p>
        </p:txBody>
      </p:sp>
    </p:spTree>
    <p:extLst>
      <p:ext uri="{BB962C8B-B14F-4D97-AF65-F5344CB8AC3E}">
        <p14:creationId xmlns:p14="http://schemas.microsoft.com/office/powerpoint/2010/main" val="385842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A6D7-9F8D-6F78-F280-023490E5D1E1}"/>
              </a:ext>
            </a:extLst>
          </p:cNvPr>
          <p:cNvSpPr>
            <a:spLocks noGrp="1"/>
          </p:cNvSpPr>
          <p:nvPr>
            <p:ph type="title"/>
          </p:nvPr>
        </p:nvSpPr>
        <p:spPr/>
        <p:txBody>
          <a:bodyPr/>
          <a:lstStyle/>
          <a:p>
            <a:r>
              <a:rPr lang="en-US" dirty="0"/>
              <a:t>Outline of the Chapter</a:t>
            </a:r>
          </a:p>
        </p:txBody>
      </p:sp>
      <p:sp>
        <p:nvSpPr>
          <p:cNvPr id="3" name="Content Placeholder 2">
            <a:extLst>
              <a:ext uri="{FF2B5EF4-FFF2-40B4-BE49-F238E27FC236}">
                <a16:creationId xmlns:a16="http://schemas.microsoft.com/office/drawing/2014/main" id="{3333CEEA-CD1D-6AA0-0CFE-C117649C219E}"/>
              </a:ext>
            </a:extLst>
          </p:cNvPr>
          <p:cNvSpPr>
            <a:spLocks noGrp="1"/>
          </p:cNvSpPr>
          <p:nvPr>
            <p:ph idx="1"/>
          </p:nvPr>
        </p:nvSpPr>
        <p:spPr/>
        <p:txBody>
          <a:bodyPr/>
          <a:lstStyle/>
          <a:p>
            <a:r>
              <a:rPr lang="en-US" dirty="0"/>
              <a:t>The demand for a sign (16:1-4)</a:t>
            </a:r>
          </a:p>
          <a:p>
            <a:r>
              <a:rPr lang="en-US" dirty="0"/>
              <a:t>Warning against the influence of Jewish leaders (16:5-12)</a:t>
            </a:r>
          </a:p>
          <a:p>
            <a:r>
              <a:rPr lang="en-US" dirty="0"/>
              <a:t>Jesus Is the Messiah (16:13-20)</a:t>
            </a:r>
          </a:p>
          <a:p>
            <a:endParaRPr lang="en-US" dirty="0"/>
          </a:p>
          <a:p>
            <a:r>
              <a:rPr lang="en-US" dirty="0"/>
              <a:t>Ministry in Galilee: Preparing the Disciples (16:21-18:35)</a:t>
            </a:r>
          </a:p>
          <a:p>
            <a:pPr lvl="1"/>
            <a:r>
              <a:rPr lang="en-US" dirty="0"/>
              <a:t>First announcement of Jesus’s suffering and death (16:21-23)</a:t>
            </a:r>
          </a:p>
          <a:p>
            <a:pPr lvl="1"/>
            <a:r>
              <a:rPr lang="en-US" dirty="0"/>
              <a:t>The cost discipleship (16:24-28)</a:t>
            </a:r>
          </a:p>
        </p:txBody>
      </p:sp>
    </p:spTree>
    <p:extLst>
      <p:ext uri="{BB962C8B-B14F-4D97-AF65-F5344CB8AC3E}">
        <p14:creationId xmlns:p14="http://schemas.microsoft.com/office/powerpoint/2010/main" val="1094164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8788D-F856-99C2-1DD6-DD161D016DA0}"/>
              </a:ext>
            </a:extLst>
          </p:cNvPr>
          <p:cNvSpPr>
            <a:spLocks noGrp="1"/>
          </p:cNvSpPr>
          <p:nvPr>
            <p:ph type="title"/>
          </p:nvPr>
        </p:nvSpPr>
        <p:spPr/>
        <p:txBody>
          <a:bodyPr/>
          <a:lstStyle/>
          <a:p>
            <a:r>
              <a:rPr lang="en-US" dirty="0"/>
              <a:t>Blessed Are You</a:t>
            </a:r>
          </a:p>
        </p:txBody>
      </p:sp>
      <p:sp>
        <p:nvSpPr>
          <p:cNvPr id="3" name="Content Placeholder 2">
            <a:extLst>
              <a:ext uri="{FF2B5EF4-FFF2-40B4-BE49-F238E27FC236}">
                <a16:creationId xmlns:a16="http://schemas.microsoft.com/office/drawing/2014/main" id="{32D2F79F-5822-4A17-792A-155963CF3313}"/>
              </a:ext>
            </a:extLst>
          </p:cNvPr>
          <p:cNvSpPr>
            <a:spLocks noGrp="1"/>
          </p:cNvSpPr>
          <p:nvPr>
            <p:ph idx="1"/>
          </p:nvPr>
        </p:nvSpPr>
        <p:spPr/>
        <p:txBody>
          <a:bodyPr>
            <a:normAutofit/>
          </a:bodyPr>
          <a:lstStyle/>
          <a:p>
            <a:r>
              <a:rPr lang="en-US" dirty="0">
                <a:latin typeface="Source Sans Pro Black" panose="020B0803030403020204" pitchFamily="34" charset="0"/>
              </a:rPr>
              <a:t>Blessed</a:t>
            </a:r>
            <a:r>
              <a:rPr lang="en-US" dirty="0"/>
              <a:t> when used of humans refers to those who were “privileged recipients of divine favor” (BDAG, 611).</a:t>
            </a:r>
          </a:p>
          <a:p>
            <a:r>
              <a:rPr lang="en-US" dirty="0"/>
              <a:t>Peter did not learn who Jesus was from other humans (flesh and blood), but through divine revelation.</a:t>
            </a:r>
          </a:p>
          <a:p>
            <a:pPr lvl="1"/>
            <a:r>
              <a:rPr lang="en-US" dirty="0"/>
              <a:t>“At that time Jesus declared, ‘I thank you, Father, Lord of heaven and earth, that you have hidden these things from the wise and understanding and revealed them to little children; yes, Father, for such was your gracious will. All things have been handed over to me by my Father, and no one knows the Son except the Father, and no one knows the Father except the Son and anyone to whom the Son chooses to reveal him’” (Matt. 11:25-27).</a:t>
            </a:r>
          </a:p>
          <a:p>
            <a:pPr lvl="1"/>
            <a:endParaRPr lang="en-US" dirty="0"/>
          </a:p>
        </p:txBody>
      </p:sp>
    </p:spTree>
    <p:extLst>
      <p:ext uri="{BB962C8B-B14F-4D97-AF65-F5344CB8AC3E}">
        <p14:creationId xmlns:p14="http://schemas.microsoft.com/office/powerpoint/2010/main" val="375570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8765E-3CCF-B3CA-E54D-50CA407990BF}"/>
              </a:ext>
            </a:extLst>
          </p:cNvPr>
          <p:cNvSpPr>
            <a:spLocks noGrp="1"/>
          </p:cNvSpPr>
          <p:nvPr>
            <p:ph type="title"/>
          </p:nvPr>
        </p:nvSpPr>
        <p:spPr/>
        <p:txBody>
          <a:bodyPr/>
          <a:lstStyle/>
          <a:p>
            <a:r>
              <a:rPr lang="en-US" dirty="0"/>
              <a:t>Matthew 16:18</a:t>
            </a:r>
          </a:p>
        </p:txBody>
      </p:sp>
      <p:sp>
        <p:nvSpPr>
          <p:cNvPr id="3" name="Content Placeholder 2">
            <a:extLst>
              <a:ext uri="{FF2B5EF4-FFF2-40B4-BE49-F238E27FC236}">
                <a16:creationId xmlns:a16="http://schemas.microsoft.com/office/drawing/2014/main" id="{206D238C-6B54-5272-A690-7542A6EC7A99}"/>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And I tell you, you are Peter, and on this rock I will build my church, and the gates of hell shall not prevail against it. </a:t>
            </a:r>
          </a:p>
          <a:p>
            <a:pPr lvl="1"/>
            <a:r>
              <a:rPr lang="en-US" dirty="0">
                <a:latin typeface="Source Sans Pro Black" panose="020B0803030403020204" pitchFamily="34" charset="0"/>
              </a:rPr>
              <a:t>And I tell you </a:t>
            </a:r>
            <a:r>
              <a:rPr lang="en-US" dirty="0"/>
              <a:t>marks the following words of great importance.</a:t>
            </a:r>
          </a:p>
          <a:p>
            <a:pPr lvl="1"/>
            <a:r>
              <a:rPr lang="en-US" dirty="0"/>
              <a:t>There is a word-play in Greek between Peter (</a:t>
            </a:r>
            <a:r>
              <a:rPr lang="en-US" i="1" dirty="0"/>
              <a:t>Petros</a:t>
            </a:r>
            <a:r>
              <a:rPr lang="en-US" dirty="0"/>
              <a:t>) and rock (</a:t>
            </a:r>
            <a:r>
              <a:rPr lang="en-US" i="1" dirty="0" err="1"/>
              <a:t>petra</a:t>
            </a:r>
            <a:r>
              <a:rPr lang="en-US" dirty="0"/>
              <a:t>).</a:t>
            </a:r>
          </a:p>
          <a:p>
            <a:pPr lvl="2"/>
            <a:r>
              <a:rPr lang="en-US" dirty="0"/>
              <a:t>Some scholars (mostly Roman Catholic) have understood this to mean that Peter is the rock on which the church is built, as the first pope of the church.</a:t>
            </a:r>
          </a:p>
          <a:p>
            <a:pPr lvl="3"/>
            <a:r>
              <a:rPr lang="en-US" dirty="0"/>
              <a:t>If Peter was given chief place by this statement, how does one explain Matthew 18:1?</a:t>
            </a:r>
          </a:p>
          <a:p>
            <a:pPr lvl="2"/>
            <a:r>
              <a:rPr lang="en-US" dirty="0"/>
              <a:t>Others think that the affirmation that Peter had just made (“You are the Christ, the Son of the living God”) is the rock on which the church will be built.</a:t>
            </a:r>
          </a:p>
          <a:p>
            <a:pPr lvl="3"/>
            <a:r>
              <a:rPr lang="en-US" dirty="0"/>
              <a:t>This is confirmed by many other Scriptures.</a:t>
            </a:r>
          </a:p>
          <a:p>
            <a:pPr lvl="1"/>
            <a:r>
              <a:rPr lang="en-US" dirty="0"/>
              <a:t>The word play emphasizes the character of Peter (compare other nicknames: Peewee, Dumbo, and “Rocky” in the movies). What does this nickname say about Peter?</a:t>
            </a:r>
          </a:p>
          <a:p>
            <a:pPr lvl="1"/>
            <a:endParaRPr lang="en-US" dirty="0"/>
          </a:p>
        </p:txBody>
      </p:sp>
    </p:spTree>
    <p:extLst>
      <p:ext uri="{BB962C8B-B14F-4D97-AF65-F5344CB8AC3E}">
        <p14:creationId xmlns:p14="http://schemas.microsoft.com/office/powerpoint/2010/main" val="236165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circle(in)">
                                      <p:cBhvr>
                                        <p:cTn id="3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C1EC2-B715-4939-27BE-B0BCF32F00F6}"/>
              </a:ext>
            </a:extLst>
          </p:cNvPr>
          <p:cNvSpPr>
            <a:spLocks noGrp="1"/>
          </p:cNvSpPr>
          <p:nvPr>
            <p:ph type="title"/>
          </p:nvPr>
        </p:nvSpPr>
        <p:spPr/>
        <p:txBody>
          <a:bodyPr/>
          <a:lstStyle/>
          <a:p>
            <a:r>
              <a:rPr lang="en-US" dirty="0"/>
              <a:t>What Is the Foundation Stone?</a:t>
            </a:r>
          </a:p>
        </p:txBody>
      </p:sp>
      <p:sp>
        <p:nvSpPr>
          <p:cNvPr id="3" name="Content Placeholder 2">
            <a:extLst>
              <a:ext uri="{FF2B5EF4-FFF2-40B4-BE49-F238E27FC236}">
                <a16:creationId xmlns:a16="http://schemas.microsoft.com/office/drawing/2014/main" id="{C8966CEA-9FF7-BEF7-5CE3-16C5BF9B469F}"/>
              </a:ext>
            </a:extLst>
          </p:cNvPr>
          <p:cNvSpPr>
            <a:spLocks noGrp="1"/>
          </p:cNvSpPr>
          <p:nvPr>
            <p:ph idx="1"/>
          </p:nvPr>
        </p:nvSpPr>
        <p:spPr>
          <a:xfrm>
            <a:off x="838200" y="1825625"/>
            <a:ext cx="10515600" cy="4882824"/>
          </a:xfrm>
        </p:spPr>
        <p:txBody>
          <a:bodyPr>
            <a:normAutofit fontScale="85000" lnSpcReduction="20000"/>
          </a:bodyPr>
          <a:lstStyle/>
          <a:p>
            <a:r>
              <a:rPr lang="en-US" dirty="0"/>
              <a:t>“According to the grace of God given to me, like a skilled master builder I laid a foundation, and someone else is building upon it. Let each one take care how he builds upon it. </a:t>
            </a:r>
            <a:r>
              <a:rPr lang="en-US" i="1" dirty="0"/>
              <a:t>For no one can lay a foundation other than that which is laid, which is Jesus Christ” </a:t>
            </a:r>
            <a:r>
              <a:rPr lang="en-US" dirty="0"/>
              <a:t>(1 Cor. 3:10-12).</a:t>
            </a:r>
          </a:p>
          <a:p>
            <a:r>
              <a:rPr lang="en-US" dirty="0"/>
              <a:t>“For it stands in Scripture: ‘Behold, I am laying in Zion a stone, a cornerstone chosen and precious, and whoever believes in him will not be put to shame.’ So the honor is for you who believe, but for those who do not believe, ‘The stone that the builders rejected has become the cornerstone,’ and ‘A stone of stumbling, and a rock of offense.’ They stumble because they disobey the word, as they were destined to do” (1 Pet. 2:6-8).</a:t>
            </a:r>
          </a:p>
          <a:p>
            <a:r>
              <a:rPr lang="en-US" dirty="0"/>
              <a:t>“So then you are no longer strangers and aliens, but you are fellow citizens with the saints and members of the household of God, built on the foundation of the apostles and prophets, Christ Jesus himself being the cornerstone, in whom the whole structure, being joined together, grows into a holy temple in the Lord. In him you also are being built together into a dwelling place for God by the Spirit” (Eph. 2:19-21).</a:t>
            </a:r>
          </a:p>
          <a:p>
            <a:endParaRPr lang="en-US" dirty="0"/>
          </a:p>
        </p:txBody>
      </p:sp>
    </p:spTree>
    <p:extLst>
      <p:ext uri="{BB962C8B-B14F-4D97-AF65-F5344CB8AC3E}">
        <p14:creationId xmlns:p14="http://schemas.microsoft.com/office/powerpoint/2010/main" val="16045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C1EC2-B715-4939-27BE-B0BCF32F00F6}"/>
              </a:ext>
            </a:extLst>
          </p:cNvPr>
          <p:cNvSpPr>
            <a:spLocks noGrp="1"/>
          </p:cNvSpPr>
          <p:nvPr>
            <p:ph type="title"/>
          </p:nvPr>
        </p:nvSpPr>
        <p:spPr/>
        <p:txBody>
          <a:bodyPr/>
          <a:lstStyle/>
          <a:p>
            <a:r>
              <a:rPr lang="en-US" dirty="0"/>
              <a:t>What Is the Foundation Stone?</a:t>
            </a:r>
          </a:p>
        </p:txBody>
      </p:sp>
      <p:sp>
        <p:nvSpPr>
          <p:cNvPr id="3" name="Content Placeholder 2">
            <a:extLst>
              <a:ext uri="{FF2B5EF4-FFF2-40B4-BE49-F238E27FC236}">
                <a16:creationId xmlns:a16="http://schemas.microsoft.com/office/drawing/2014/main" id="{C8966CEA-9FF7-BEF7-5CE3-16C5BF9B469F}"/>
              </a:ext>
            </a:extLst>
          </p:cNvPr>
          <p:cNvSpPr>
            <a:spLocks noGrp="1"/>
          </p:cNvSpPr>
          <p:nvPr>
            <p:ph idx="1"/>
          </p:nvPr>
        </p:nvSpPr>
        <p:spPr>
          <a:xfrm>
            <a:off x="838200" y="1825625"/>
            <a:ext cx="10515600" cy="4882824"/>
          </a:xfrm>
        </p:spPr>
        <p:txBody>
          <a:bodyPr>
            <a:normAutofit/>
          </a:bodyPr>
          <a:lstStyle/>
          <a:p>
            <a:r>
              <a:rPr lang="en-US" dirty="0"/>
              <a:t>“. . . therefore thus says the Lord </a:t>
            </a:r>
            <a:r>
              <a:rPr lang="en-US" cap="small" dirty="0"/>
              <a:t>God</a:t>
            </a:r>
            <a:r>
              <a:rPr lang="en-US" dirty="0"/>
              <a:t>, “Behold, I am the one who has laid as a foundation in Zion, a stone, a tested stone, a precious cornerstone, of a sure foundation: ‘Whoever believes will not be in haste’” (Isa. 28:16).</a:t>
            </a:r>
          </a:p>
          <a:p>
            <a:r>
              <a:rPr lang="en-US" dirty="0"/>
              <a:t>“The stone that the builders rejected has become the cornerstone. This is the Lord’s doing; it is marvelous in our eyes” (Psa. 118:22-23; quoted in Matt. 21:42; Mark 12:10; Luke 20:17; Acts 4:11).</a:t>
            </a:r>
          </a:p>
          <a:p>
            <a:r>
              <a:rPr lang="en-US" dirty="0"/>
              <a:t>The church is built on the solid rock foundation: Jesus is the Christ, the Son of the Living God!</a:t>
            </a:r>
          </a:p>
          <a:p>
            <a:endParaRPr lang="en-US" dirty="0"/>
          </a:p>
          <a:p>
            <a:endParaRPr lang="en-US" dirty="0"/>
          </a:p>
        </p:txBody>
      </p:sp>
    </p:spTree>
    <p:extLst>
      <p:ext uri="{BB962C8B-B14F-4D97-AF65-F5344CB8AC3E}">
        <p14:creationId xmlns:p14="http://schemas.microsoft.com/office/powerpoint/2010/main" val="408838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437E5-EDCB-A786-01CE-521987900274}"/>
              </a:ext>
            </a:extLst>
          </p:cNvPr>
          <p:cNvSpPr>
            <a:spLocks noGrp="1"/>
          </p:cNvSpPr>
          <p:nvPr>
            <p:ph type="title"/>
          </p:nvPr>
        </p:nvSpPr>
        <p:spPr/>
        <p:txBody>
          <a:bodyPr/>
          <a:lstStyle/>
          <a:p>
            <a:r>
              <a:rPr lang="en-US" dirty="0"/>
              <a:t>Church</a:t>
            </a:r>
          </a:p>
        </p:txBody>
      </p:sp>
      <p:sp>
        <p:nvSpPr>
          <p:cNvPr id="3" name="Content Placeholder 2">
            <a:extLst>
              <a:ext uri="{FF2B5EF4-FFF2-40B4-BE49-F238E27FC236}">
                <a16:creationId xmlns:a16="http://schemas.microsoft.com/office/drawing/2014/main" id="{50101963-3C62-7533-4778-4FD0AAD999DD}"/>
              </a:ext>
            </a:extLst>
          </p:cNvPr>
          <p:cNvSpPr>
            <a:spLocks noGrp="1"/>
          </p:cNvSpPr>
          <p:nvPr>
            <p:ph idx="1"/>
          </p:nvPr>
        </p:nvSpPr>
        <p:spPr/>
        <p:txBody>
          <a:bodyPr>
            <a:normAutofit lnSpcReduction="10000"/>
          </a:bodyPr>
          <a:lstStyle/>
          <a:p>
            <a:r>
              <a:rPr lang="en-US" dirty="0"/>
              <a:t>The word “church” only appears three times in the gospels (Matt. 16:18; 18:17[2x]), but 114 times in the New Testament.</a:t>
            </a:r>
          </a:p>
          <a:p>
            <a:r>
              <a:rPr lang="en-US" i="1" dirty="0" err="1"/>
              <a:t>Ekklēsia</a:t>
            </a:r>
            <a:r>
              <a:rPr lang="en-US" dirty="0"/>
              <a:t> can be used of any assembly (Acts 19:32, 40), but is the word chosen to describe the community of people who are drawn together by their common faith that Jesus is the Christ, the Son of the living God.”</a:t>
            </a:r>
          </a:p>
          <a:p>
            <a:pPr lvl="1"/>
            <a:r>
              <a:rPr lang="en-US" dirty="0"/>
              <a:t>The word has two significant uses: (1) the universal church; (2) the local congregations. Because it is singular, the meaning in this text must be the universal church.</a:t>
            </a:r>
          </a:p>
          <a:p>
            <a:pPr lvl="1"/>
            <a:r>
              <a:rPr lang="en-US" dirty="0"/>
              <a:t>The significance of this noun being singular is seen by Paul’s comment in Eph. 4:4—“there is one body.” </a:t>
            </a:r>
          </a:p>
          <a:p>
            <a:pPr lvl="1"/>
            <a:r>
              <a:rPr lang="en-US" dirty="0"/>
              <a:t>Who brought the church into existence?</a:t>
            </a:r>
          </a:p>
          <a:p>
            <a:endParaRPr lang="en-US" dirty="0"/>
          </a:p>
        </p:txBody>
      </p:sp>
    </p:spTree>
    <p:extLst>
      <p:ext uri="{BB962C8B-B14F-4D97-AF65-F5344CB8AC3E}">
        <p14:creationId xmlns:p14="http://schemas.microsoft.com/office/powerpoint/2010/main" val="346273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03258-6BBA-8251-85DC-60CBD0538415}"/>
              </a:ext>
            </a:extLst>
          </p:cNvPr>
          <p:cNvSpPr>
            <a:spLocks noGrp="1"/>
          </p:cNvSpPr>
          <p:nvPr>
            <p:ph type="title"/>
          </p:nvPr>
        </p:nvSpPr>
        <p:spPr/>
        <p:txBody>
          <a:bodyPr/>
          <a:lstStyle/>
          <a:p>
            <a:r>
              <a:rPr lang="en-US" dirty="0"/>
              <a:t>The Gates of Hell</a:t>
            </a:r>
          </a:p>
        </p:txBody>
      </p:sp>
      <p:sp>
        <p:nvSpPr>
          <p:cNvPr id="3" name="Content Placeholder 2">
            <a:extLst>
              <a:ext uri="{FF2B5EF4-FFF2-40B4-BE49-F238E27FC236}">
                <a16:creationId xmlns:a16="http://schemas.microsoft.com/office/drawing/2014/main" id="{BE1D0AB9-B2EE-C83D-9E96-75857886DAC9}"/>
              </a:ext>
            </a:extLst>
          </p:cNvPr>
          <p:cNvSpPr>
            <a:spLocks noGrp="1"/>
          </p:cNvSpPr>
          <p:nvPr>
            <p:ph idx="1"/>
          </p:nvPr>
        </p:nvSpPr>
        <p:spPr/>
        <p:txBody>
          <a:bodyPr/>
          <a:lstStyle/>
          <a:p>
            <a:r>
              <a:rPr lang="en-US" dirty="0"/>
              <a:t>The “gates of Hades” means “the gates of death.” “To say that </a:t>
            </a:r>
            <a:r>
              <a:rPr lang="en-US" i="1" dirty="0"/>
              <a:t>the powers of death</a:t>
            </a:r>
            <a:r>
              <a:rPr lang="en-US" dirty="0"/>
              <a:t> (so RSV, correctly) </a:t>
            </a:r>
            <a:r>
              <a:rPr lang="en-US" i="1" dirty="0"/>
              <a:t>shall not prevail against the community</a:t>
            </a:r>
            <a:r>
              <a:rPr lang="en-US" dirty="0"/>
              <a:t> is thus to say that it will not die, and be shut in by the ‘gates of death’” (R. T. France, </a:t>
            </a:r>
            <a:r>
              <a:rPr lang="en-US" i="1" dirty="0"/>
              <a:t>Matthew: An Introduction and Commentary</a:t>
            </a:r>
            <a:r>
              <a:rPr lang="en-US" dirty="0"/>
              <a:t>, 258).</a:t>
            </a:r>
          </a:p>
          <a:p>
            <a:pPr lvl="1"/>
            <a:r>
              <a:rPr lang="en-US" dirty="0"/>
              <a:t>The gates of Hades did not prevent its being established.</a:t>
            </a:r>
          </a:p>
          <a:p>
            <a:pPr lvl="1"/>
            <a:r>
              <a:rPr lang="en-US" dirty="0"/>
              <a:t>The gates of Hades will not cause it to go out of existence.</a:t>
            </a:r>
          </a:p>
        </p:txBody>
      </p:sp>
    </p:spTree>
    <p:extLst>
      <p:ext uri="{BB962C8B-B14F-4D97-AF65-F5344CB8AC3E}">
        <p14:creationId xmlns:p14="http://schemas.microsoft.com/office/powerpoint/2010/main" val="18418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8CB58-C4BB-0E26-9049-DBB7F340EDCA}"/>
              </a:ext>
            </a:extLst>
          </p:cNvPr>
          <p:cNvSpPr>
            <a:spLocks noGrp="1"/>
          </p:cNvSpPr>
          <p:nvPr>
            <p:ph type="title"/>
          </p:nvPr>
        </p:nvSpPr>
        <p:spPr/>
        <p:txBody>
          <a:bodyPr/>
          <a:lstStyle/>
          <a:p>
            <a:r>
              <a:rPr lang="en-US" dirty="0"/>
              <a:t>Matthew 16:19</a:t>
            </a:r>
          </a:p>
        </p:txBody>
      </p:sp>
      <p:sp>
        <p:nvSpPr>
          <p:cNvPr id="3" name="Content Placeholder 2">
            <a:extLst>
              <a:ext uri="{FF2B5EF4-FFF2-40B4-BE49-F238E27FC236}">
                <a16:creationId xmlns:a16="http://schemas.microsoft.com/office/drawing/2014/main" id="{850B7A16-CADB-83F7-31BD-1F47EB7F31DB}"/>
              </a:ext>
            </a:extLst>
          </p:cNvPr>
          <p:cNvSpPr>
            <a:spLocks noGrp="1"/>
          </p:cNvSpPr>
          <p:nvPr>
            <p:ph idx="1"/>
          </p:nvPr>
        </p:nvSpPr>
        <p:spPr/>
        <p:txBody>
          <a:bodyPr/>
          <a:lstStyle/>
          <a:p>
            <a:r>
              <a:rPr lang="en-US" dirty="0">
                <a:latin typeface="Source Sans Pro Black" panose="020B0803030403020204" pitchFamily="34" charset="0"/>
              </a:rPr>
              <a:t>“I will give you the keys of the kingdom of heaven, and whatever you bind on earth shall be bound in heaven, and whatever you loose on earth shall be loosed in heaven.”</a:t>
            </a:r>
          </a:p>
          <a:p>
            <a:pPr lvl="1"/>
            <a:r>
              <a:rPr lang="en-US" dirty="0"/>
              <a:t>The Greek verbs are perfect passive participles: “shall have been bound in heaven” and “shall have been loosed in heaven.”</a:t>
            </a:r>
          </a:p>
          <a:p>
            <a:pPr lvl="2"/>
            <a:r>
              <a:rPr lang="en-US" dirty="0"/>
              <a:t>It is not that heaven is waiting to see what Peter decides to bind or loose on mankind, but Peter is communicating to the disciples what heaven has already determined to be bound or loose.</a:t>
            </a:r>
          </a:p>
          <a:p>
            <a:pPr lvl="1"/>
            <a:r>
              <a:rPr lang="en-US" dirty="0"/>
              <a:t>This same blessing was given to all the disciples in 18:18.</a:t>
            </a:r>
          </a:p>
        </p:txBody>
      </p:sp>
    </p:spTree>
    <p:extLst>
      <p:ext uri="{BB962C8B-B14F-4D97-AF65-F5344CB8AC3E}">
        <p14:creationId xmlns:p14="http://schemas.microsoft.com/office/powerpoint/2010/main" val="200162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D25A-5F84-1578-C948-0E26F143DBB5}"/>
              </a:ext>
            </a:extLst>
          </p:cNvPr>
          <p:cNvSpPr>
            <a:spLocks noGrp="1"/>
          </p:cNvSpPr>
          <p:nvPr>
            <p:ph type="title"/>
          </p:nvPr>
        </p:nvSpPr>
        <p:spPr/>
        <p:txBody>
          <a:bodyPr/>
          <a:lstStyle/>
          <a:p>
            <a:r>
              <a:rPr lang="en-US" dirty="0"/>
              <a:t>Matthew 16:20</a:t>
            </a:r>
          </a:p>
        </p:txBody>
      </p:sp>
      <p:sp>
        <p:nvSpPr>
          <p:cNvPr id="3" name="Content Placeholder 2">
            <a:extLst>
              <a:ext uri="{FF2B5EF4-FFF2-40B4-BE49-F238E27FC236}">
                <a16:creationId xmlns:a16="http://schemas.microsoft.com/office/drawing/2014/main" id="{5D503E84-0700-C46C-60E5-AD28657512AC}"/>
              </a:ext>
            </a:extLst>
          </p:cNvPr>
          <p:cNvSpPr>
            <a:spLocks noGrp="1"/>
          </p:cNvSpPr>
          <p:nvPr>
            <p:ph idx="1"/>
          </p:nvPr>
        </p:nvSpPr>
        <p:spPr/>
        <p:txBody>
          <a:bodyPr/>
          <a:lstStyle/>
          <a:p>
            <a:r>
              <a:rPr lang="en-US" dirty="0">
                <a:latin typeface="Source Sans Pro Black" panose="020B0803030403020204" pitchFamily="34" charset="0"/>
              </a:rPr>
              <a:t>“Then he strictly charged the disciples to tell no one that he was the Christ.”</a:t>
            </a:r>
          </a:p>
          <a:p>
            <a:pPr lvl="1"/>
            <a:r>
              <a:rPr lang="en-US" dirty="0"/>
              <a:t>How would a wider audience </a:t>
            </a:r>
            <a:r>
              <a:rPr lang="en-US"/>
              <a:t>understand what </a:t>
            </a:r>
            <a:r>
              <a:rPr lang="en-US" dirty="0"/>
              <a:t>Jesus is “the </a:t>
            </a:r>
            <a:r>
              <a:rPr lang="en-US"/>
              <a:t>Christ” meant?</a:t>
            </a:r>
            <a:endParaRPr lang="en-US" dirty="0"/>
          </a:p>
          <a:p>
            <a:pPr lvl="1"/>
            <a:r>
              <a:rPr lang="en-US" dirty="0"/>
              <a:t>Even the apostles did not understand what being Christ would mean.</a:t>
            </a:r>
          </a:p>
          <a:p>
            <a:endParaRPr lang="en-US" dirty="0"/>
          </a:p>
        </p:txBody>
      </p:sp>
    </p:spTree>
    <p:extLst>
      <p:ext uri="{BB962C8B-B14F-4D97-AF65-F5344CB8AC3E}">
        <p14:creationId xmlns:p14="http://schemas.microsoft.com/office/powerpoint/2010/main" val="195172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7B86B-912D-27CD-531B-1CB5F48B7473}"/>
              </a:ext>
            </a:extLst>
          </p:cNvPr>
          <p:cNvSpPr>
            <a:spLocks noGrp="1"/>
          </p:cNvSpPr>
          <p:nvPr>
            <p:ph type="title"/>
          </p:nvPr>
        </p:nvSpPr>
        <p:spPr/>
        <p:txBody>
          <a:bodyPr/>
          <a:lstStyle/>
          <a:p>
            <a:r>
              <a:rPr lang="en-US" dirty="0"/>
              <a:t>A New Section</a:t>
            </a:r>
          </a:p>
        </p:txBody>
      </p:sp>
      <p:sp>
        <p:nvSpPr>
          <p:cNvPr id="3" name="Content Placeholder 2">
            <a:extLst>
              <a:ext uri="{FF2B5EF4-FFF2-40B4-BE49-F238E27FC236}">
                <a16:creationId xmlns:a16="http://schemas.microsoft.com/office/drawing/2014/main" id="{4541B0DC-1639-4807-9FFD-19463A7233CF}"/>
              </a:ext>
            </a:extLst>
          </p:cNvPr>
          <p:cNvSpPr>
            <a:spLocks noGrp="1"/>
          </p:cNvSpPr>
          <p:nvPr>
            <p:ph idx="1"/>
          </p:nvPr>
        </p:nvSpPr>
        <p:spPr/>
        <p:txBody>
          <a:bodyPr/>
          <a:lstStyle/>
          <a:p>
            <a:r>
              <a:rPr lang="en-US" dirty="0"/>
              <a:t>Several commentaries make a significant break in the outline of Matthew’s gospel at this point.</a:t>
            </a:r>
          </a:p>
          <a:p>
            <a:pPr lvl="1"/>
            <a:r>
              <a:rPr lang="en-US" dirty="0"/>
              <a:t>This is identified by “From that time” with which this section is introduced. This matches the introduction to 4:17–16:20, culminating in Peter’s confession. </a:t>
            </a:r>
          </a:p>
          <a:p>
            <a:pPr lvl="1"/>
            <a:r>
              <a:rPr lang="en-US" dirty="0"/>
              <a:t>The new section (16:21–18:35) will focus on private instruction to the disciples.</a:t>
            </a:r>
          </a:p>
          <a:p>
            <a:pPr lvl="1"/>
            <a:r>
              <a:rPr lang="en-US" dirty="0"/>
              <a:t>It will include Christ’s fourth sermon (18:1-35).</a:t>
            </a:r>
          </a:p>
          <a:p>
            <a:pPr marL="0" indent="0">
              <a:buNone/>
            </a:pPr>
            <a:endParaRPr lang="en-US" dirty="0"/>
          </a:p>
        </p:txBody>
      </p:sp>
    </p:spTree>
    <p:extLst>
      <p:ext uri="{BB962C8B-B14F-4D97-AF65-F5344CB8AC3E}">
        <p14:creationId xmlns:p14="http://schemas.microsoft.com/office/powerpoint/2010/main" val="5242957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09CA4-38DA-B0D4-FBB5-C63A9219E446}"/>
              </a:ext>
            </a:extLst>
          </p:cNvPr>
          <p:cNvSpPr>
            <a:spLocks noGrp="1"/>
          </p:cNvSpPr>
          <p:nvPr>
            <p:ph type="title"/>
          </p:nvPr>
        </p:nvSpPr>
        <p:spPr/>
        <p:txBody>
          <a:bodyPr/>
          <a:lstStyle/>
          <a:p>
            <a:r>
              <a:rPr lang="en-US" dirty="0"/>
              <a:t>Structure of 16:21–17:27</a:t>
            </a:r>
          </a:p>
        </p:txBody>
      </p:sp>
      <p:sp>
        <p:nvSpPr>
          <p:cNvPr id="3" name="Content Placeholder 2">
            <a:extLst>
              <a:ext uri="{FF2B5EF4-FFF2-40B4-BE49-F238E27FC236}">
                <a16:creationId xmlns:a16="http://schemas.microsoft.com/office/drawing/2014/main" id="{F6E78A92-2465-70A3-2E5F-467244B9C107}"/>
              </a:ext>
            </a:extLst>
          </p:cNvPr>
          <p:cNvSpPr>
            <a:spLocks noGrp="1"/>
          </p:cNvSpPr>
          <p:nvPr>
            <p:ph idx="1"/>
          </p:nvPr>
        </p:nvSpPr>
        <p:spPr/>
        <p:txBody>
          <a:bodyPr/>
          <a:lstStyle/>
          <a:p>
            <a:r>
              <a:rPr lang="en-US" dirty="0"/>
              <a:t>This section has three similarly structured parts:</a:t>
            </a:r>
          </a:p>
          <a:p>
            <a:pPr lvl="1"/>
            <a:r>
              <a:rPr lang="en-US" dirty="0"/>
              <a:t>Jesus gives a teaching</a:t>
            </a:r>
          </a:p>
          <a:p>
            <a:pPr lvl="1"/>
            <a:r>
              <a:rPr lang="en-US" dirty="0"/>
              <a:t>A response from Peter</a:t>
            </a:r>
          </a:p>
          <a:p>
            <a:pPr lvl="1"/>
            <a:r>
              <a:rPr lang="en-US" dirty="0"/>
              <a:t>Further teaching in light of Peter’s response, but with implications for all of the disciples.</a:t>
            </a:r>
          </a:p>
          <a:p>
            <a:r>
              <a:rPr lang="en-US" dirty="0"/>
              <a:t>The three sections:</a:t>
            </a:r>
          </a:p>
          <a:p>
            <a:pPr lvl="1"/>
            <a:r>
              <a:rPr lang="en-US" dirty="0"/>
              <a:t>First exchange concerning Jesus’s death (16:21-28)</a:t>
            </a:r>
          </a:p>
          <a:p>
            <a:pPr lvl="1"/>
            <a:r>
              <a:rPr lang="en-US" dirty="0"/>
              <a:t>The transfiguration (17:1-21)</a:t>
            </a:r>
          </a:p>
          <a:p>
            <a:pPr lvl="1"/>
            <a:r>
              <a:rPr lang="en-US" dirty="0"/>
              <a:t>Second prediction of Jesus’s death (17:22-27)</a:t>
            </a:r>
          </a:p>
          <a:p>
            <a:pPr lvl="1"/>
            <a:endParaRPr lang="en-US" dirty="0"/>
          </a:p>
          <a:p>
            <a:pPr lvl="1"/>
            <a:endParaRPr lang="en-US" dirty="0"/>
          </a:p>
        </p:txBody>
      </p:sp>
    </p:spTree>
    <p:extLst>
      <p:ext uri="{BB962C8B-B14F-4D97-AF65-F5344CB8AC3E}">
        <p14:creationId xmlns:p14="http://schemas.microsoft.com/office/powerpoint/2010/main" val="55222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circle(in)">
                                      <p:cBhvr>
                                        <p:cTn id="10" dur="2000"/>
                                        <p:tgtEl>
                                          <p:spTgt spid="3">
                                            <p:txEl>
                                              <p:pRg st="5" end="5"/>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circle(in)">
                                      <p:cBhvr>
                                        <p:cTn id="13" dur="2000"/>
                                        <p:tgtEl>
                                          <p:spTgt spid="3">
                                            <p:txEl>
                                              <p:pRg st="6" end="6"/>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circle(in)">
                                      <p:cBhvr>
                                        <p:cTn id="16"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C7383-EBA3-5E28-61FE-8AA921D6810E}"/>
              </a:ext>
            </a:extLst>
          </p:cNvPr>
          <p:cNvSpPr>
            <a:spLocks noGrp="1"/>
          </p:cNvSpPr>
          <p:nvPr>
            <p:ph type="title"/>
          </p:nvPr>
        </p:nvSpPr>
        <p:spPr/>
        <p:txBody>
          <a:bodyPr/>
          <a:lstStyle/>
          <a:p>
            <a:r>
              <a:rPr lang="en-US" dirty="0"/>
              <a:t>The Demand for a Sign</a:t>
            </a:r>
            <a:br>
              <a:rPr lang="en-US" sz="2400" dirty="0"/>
            </a:br>
            <a:r>
              <a:rPr lang="en-US" sz="2400" dirty="0"/>
              <a:t>Matthew 16:1-4</a:t>
            </a:r>
          </a:p>
        </p:txBody>
      </p:sp>
      <p:sp>
        <p:nvSpPr>
          <p:cNvPr id="3" name="Content Placeholder 2">
            <a:extLst>
              <a:ext uri="{FF2B5EF4-FFF2-40B4-BE49-F238E27FC236}">
                <a16:creationId xmlns:a16="http://schemas.microsoft.com/office/drawing/2014/main" id="{D8AB77A0-C416-D05E-25E3-B1A19F3926B9}"/>
              </a:ext>
            </a:extLst>
          </p:cNvPr>
          <p:cNvSpPr>
            <a:spLocks noGrp="1"/>
          </p:cNvSpPr>
          <p:nvPr>
            <p:ph idx="1"/>
          </p:nvPr>
        </p:nvSpPr>
        <p:spPr/>
        <p:txBody>
          <a:bodyPr/>
          <a:lstStyle/>
          <a:p>
            <a:r>
              <a:rPr lang="en-US" dirty="0"/>
              <a:t>And the Pharisees and Sadducees came, and to test him they asked him to show them a sign from heaven. He answered them, “When it is evening, you say, ‘It will be fair weather, for the sky is red.’ And in the morning, ‘It will be stormy today, for the sky is red and threatening.’ You know how to interpret the appearance of the sky, but you cannot interpret the signs of the times. An evil and adulterous generation seeks for a sign, but no sign will be given to it except the sign of Jonah.” So he left them and departed.</a:t>
            </a:r>
          </a:p>
          <a:p>
            <a:endParaRPr lang="en-US" dirty="0"/>
          </a:p>
        </p:txBody>
      </p:sp>
    </p:spTree>
    <p:extLst>
      <p:ext uri="{BB962C8B-B14F-4D97-AF65-F5344CB8AC3E}">
        <p14:creationId xmlns:p14="http://schemas.microsoft.com/office/powerpoint/2010/main" val="2844565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0A5A1-E9CE-8DA3-3900-04D24420DEC5}"/>
              </a:ext>
            </a:extLst>
          </p:cNvPr>
          <p:cNvSpPr>
            <a:spLocks noGrp="1"/>
          </p:cNvSpPr>
          <p:nvPr>
            <p:ph type="title"/>
          </p:nvPr>
        </p:nvSpPr>
        <p:spPr/>
        <p:txBody>
          <a:bodyPr/>
          <a:lstStyle/>
          <a:p>
            <a:r>
              <a:rPr lang="en-US" dirty="0"/>
              <a:t>Jesus’s First Prediction of His Death</a:t>
            </a:r>
            <a:br>
              <a:rPr lang="en-US" sz="2400" dirty="0"/>
            </a:br>
            <a:r>
              <a:rPr lang="en-US" sz="2400" dirty="0"/>
              <a:t>Matthew 16:21-23</a:t>
            </a:r>
          </a:p>
        </p:txBody>
      </p:sp>
      <p:sp>
        <p:nvSpPr>
          <p:cNvPr id="3" name="Content Placeholder 2">
            <a:extLst>
              <a:ext uri="{FF2B5EF4-FFF2-40B4-BE49-F238E27FC236}">
                <a16:creationId xmlns:a16="http://schemas.microsoft.com/office/drawing/2014/main" id="{5DD302B7-4F58-8810-5CC8-461C7F6046FF}"/>
              </a:ext>
            </a:extLst>
          </p:cNvPr>
          <p:cNvSpPr>
            <a:spLocks noGrp="1"/>
          </p:cNvSpPr>
          <p:nvPr>
            <p:ph idx="1"/>
          </p:nvPr>
        </p:nvSpPr>
        <p:spPr/>
        <p:txBody>
          <a:bodyPr/>
          <a:lstStyle/>
          <a:p>
            <a:r>
              <a:rPr lang="en-US" dirty="0"/>
              <a:t>“From that time Jesus began to show his disciples that he must go to Jerusalem and suffer many things from the elders and chief priests and scribes, and be killed, and on the third day be raised. And Peter took him aside and began to rebuke him, saying, ‘Far be it from you, Lord! This shall never happen to you.’ But he turned and said to Peter, ‘Get behind me, Satan! You are a hindrance to me. For you are not setting your mind on the things of God, but on the things of man.’”</a:t>
            </a:r>
          </a:p>
          <a:p>
            <a:endParaRPr lang="en-US" dirty="0"/>
          </a:p>
        </p:txBody>
      </p:sp>
    </p:spTree>
    <p:extLst>
      <p:ext uri="{BB962C8B-B14F-4D97-AF65-F5344CB8AC3E}">
        <p14:creationId xmlns:p14="http://schemas.microsoft.com/office/powerpoint/2010/main" val="3875529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96B6A-CAB8-DC3B-3688-A0DA53DDBA8B}"/>
              </a:ext>
            </a:extLst>
          </p:cNvPr>
          <p:cNvSpPr>
            <a:spLocks noGrp="1"/>
          </p:cNvSpPr>
          <p:nvPr>
            <p:ph type="title"/>
          </p:nvPr>
        </p:nvSpPr>
        <p:spPr/>
        <p:txBody>
          <a:bodyPr/>
          <a:lstStyle/>
          <a:p>
            <a:r>
              <a:rPr lang="en-US" dirty="0"/>
              <a:t>Matthew 16:21</a:t>
            </a:r>
          </a:p>
        </p:txBody>
      </p:sp>
      <p:sp>
        <p:nvSpPr>
          <p:cNvPr id="3" name="Content Placeholder 2">
            <a:extLst>
              <a:ext uri="{FF2B5EF4-FFF2-40B4-BE49-F238E27FC236}">
                <a16:creationId xmlns:a16="http://schemas.microsoft.com/office/drawing/2014/main" id="{9AD7D139-AF7F-2F63-F305-940FCBE5F035}"/>
              </a:ext>
            </a:extLst>
          </p:cNvPr>
          <p:cNvSpPr>
            <a:spLocks noGrp="1"/>
          </p:cNvSpPr>
          <p:nvPr>
            <p:ph idx="1"/>
          </p:nvPr>
        </p:nvSpPr>
        <p:spPr/>
        <p:txBody>
          <a:bodyPr>
            <a:normAutofit lnSpcReduction="10000"/>
          </a:bodyPr>
          <a:lstStyle/>
          <a:p>
            <a:r>
              <a:rPr lang="en-US" dirty="0">
                <a:latin typeface="Source Sans Pro Black" panose="020B0803030403020204" pitchFamily="34" charset="0"/>
              </a:rPr>
              <a:t>“From that time Jesus began to show his disciples that he must go to Jerusalem and suffer many things from the elders and chief priests and scribes, and be killed, and on the third day be raised.”</a:t>
            </a:r>
          </a:p>
          <a:p>
            <a:pPr lvl="1"/>
            <a:r>
              <a:rPr lang="en-US" dirty="0"/>
              <a:t>Jesus and His disciples are still at Caesarea Philippi.</a:t>
            </a:r>
          </a:p>
          <a:p>
            <a:pPr lvl="1"/>
            <a:r>
              <a:rPr lang="en-US" dirty="0"/>
              <a:t>Peter’s confession that Jesus is the Messiah (Christ), the Son of God has just occurred.</a:t>
            </a:r>
          </a:p>
          <a:p>
            <a:pPr lvl="1"/>
            <a:r>
              <a:rPr lang="en-US" dirty="0"/>
              <a:t>Jesus announces His intention to go to Jerusalem.</a:t>
            </a:r>
          </a:p>
          <a:p>
            <a:pPr lvl="1"/>
            <a:r>
              <a:rPr lang="en-US" dirty="0"/>
              <a:t>Why are Jesus words so shocking to the Twelve?</a:t>
            </a:r>
          </a:p>
          <a:p>
            <a:pPr lvl="1"/>
            <a:r>
              <a:rPr lang="en-US" dirty="0"/>
              <a:t>What kind of leader would typically be in the mind of Jews when they thought of “Christ”?</a:t>
            </a:r>
          </a:p>
          <a:p>
            <a:pPr lvl="1"/>
            <a:r>
              <a:rPr lang="en-US" dirty="0"/>
              <a:t>What do we learn about Jesus from this verse?</a:t>
            </a:r>
          </a:p>
          <a:p>
            <a:endParaRPr lang="en-US" dirty="0"/>
          </a:p>
        </p:txBody>
      </p:sp>
    </p:spTree>
    <p:extLst>
      <p:ext uri="{BB962C8B-B14F-4D97-AF65-F5344CB8AC3E}">
        <p14:creationId xmlns:p14="http://schemas.microsoft.com/office/powerpoint/2010/main" val="351117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ircle(in)">
                                      <p:cBhvr>
                                        <p:cTn id="12" dur="20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circle(in)">
                                      <p:cBhvr>
                                        <p:cTn id="17" dur="20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ircle(in)">
                                      <p:cBhvr>
                                        <p:cTn id="2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5ACD4-A37B-ECA3-56C1-9AE4F6A347A7}"/>
              </a:ext>
            </a:extLst>
          </p:cNvPr>
          <p:cNvSpPr>
            <a:spLocks noGrp="1"/>
          </p:cNvSpPr>
          <p:nvPr>
            <p:ph type="title"/>
          </p:nvPr>
        </p:nvSpPr>
        <p:spPr/>
        <p:txBody>
          <a:bodyPr/>
          <a:lstStyle/>
          <a:p>
            <a:r>
              <a:rPr lang="en-US" dirty="0"/>
              <a:t>Significant Points</a:t>
            </a:r>
          </a:p>
        </p:txBody>
      </p:sp>
      <p:sp>
        <p:nvSpPr>
          <p:cNvPr id="3" name="Content Placeholder 2">
            <a:extLst>
              <a:ext uri="{FF2B5EF4-FFF2-40B4-BE49-F238E27FC236}">
                <a16:creationId xmlns:a16="http://schemas.microsoft.com/office/drawing/2014/main" id="{696E5684-1E9C-A62B-08D4-891B6BA24A00}"/>
              </a:ext>
            </a:extLst>
          </p:cNvPr>
          <p:cNvSpPr>
            <a:spLocks noGrp="1"/>
          </p:cNvSpPr>
          <p:nvPr>
            <p:ph idx="1"/>
          </p:nvPr>
        </p:nvSpPr>
        <p:spPr/>
        <p:txBody>
          <a:bodyPr/>
          <a:lstStyle/>
          <a:p>
            <a:r>
              <a:rPr lang="en-US" dirty="0"/>
              <a:t>One might sense the hostility from Jewish leaders and foresee a confrontation, without divine revelation. But, the prediction of resurrection places this statement in a different light.</a:t>
            </a:r>
          </a:p>
          <a:p>
            <a:r>
              <a:rPr lang="en-US" dirty="0"/>
              <a:t>“Elders, chief priests, and scribes” were the three groups who together made up the Sanhedrin. Jesus is to be officially executed.</a:t>
            </a:r>
          </a:p>
          <a:p>
            <a:r>
              <a:rPr lang="en-US" dirty="0"/>
              <a:t>Jesus said that He “must go” to Jerusalem. What was compelling Him?</a:t>
            </a:r>
          </a:p>
        </p:txBody>
      </p:sp>
    </p:spTree>
    <p:extLst>
      <p:ext uri="{BB962C8B-B14F-4D97-AF65-F5344CB8AC3E}">
        <p14:creationId xmlns:p14="http://schemas.microsoft.com/office/powerpoint/2010/main" val="15221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FF81D-F32A-EC7E-1701-BCC3B2D73CE4}"/>
              </a:ext>
            </a:extLst>
          </p:cNvPr>
          <p:cNvSpPr>
            <a:spLocks noGrp="1"/>
          </p:cNvSpPr>
          <p:nvPr>
            <p:ph type="title"/>
          </p:nvPr>
        </p:nvSpPr>
        <p:spPr/>
        <p:txBody>
          <a:bodyPr/>
          <a:lstStyle/>
          <a:p>
            <a:r>
              <a:rPr lang="en-US" dirty="0"/>
              <a:t>Matthew 16:22</a:t>
            </a:r>
          </a:p>
        </p:txBody>
      </p:sp>
      <p:sp>
        <p:nvSpPr>
          <p:cNvPr id="3" name="Content Placeholder 2">
            <a:extLst>
              <a:ext uri="{FF2B5EF4-FFF2-40B4-BE49-F238E27FC236}">
                <a16:creationId xmlns:a16="http://schemas.microsoft.com/office/drawing/2014/main" id="{10A04EC2-20BB-CC7C-F248-0593120E3BAC}"/>
              </a:ext>
            </a:extLst>
          </p:cNvPr>
          <p:cNvSpPr>
            <a:spLocks noGrp="1"/>
          </p:cNvSpPr>
          <p:nvPr>
            <p:ph idx="1"/>
          </p:nvPr>
        </p:nvSpPr>
        <p:spPr/>
        <p:txBody>
          <a:bodyPr>
            <a:normAutofit lnSpcReduction="10000"/>
          </a:bodyPr>
          <a:lstStyle/>
          <a:p>
            <a:r>
              <a:rPr lang="en-US" dirty="0">
                <a:latin typeface="Source Sans Pro Black" panose="020B0803030403020204" pitchFamily="34" charset="0"/>
              </a:rPr>
              <a:t>“And Peter took him aside and began to rebuke him, saying, ‘Far be it from you, Lord! This shall never happen to you.’”</a:t>
            </a:r>
          </a:p>
          <a:p>
            <a:pPr lvl="1"/>
            <a:r>
              <a:rPr lang="en-US" dirty="0"/>
              <a:t>Given Peter’s confession of who Jesus is, “the Christ, the Son of the Living God,” how consistent is it for him to rebuke Jesus? Under what assumptions is Peter acting?</a:t>
            </a:r>
          </a:p>
          <a:p>
            <a:pPr lvl="1"/>
            <a:r>
              <a:rPr lang="en-US" dirty="0"/>
              <a:t>The word </a:t>
            </a:r>
            <a:r>
              <a:rPr lang="en-US" dirty="0">
                <a:latin typeface="Source Sans Pro Black" panose="020B0803030403020204" pitchFamily="34" charset="0"/>
              </a:rPr>
              <a:t>rebuke</a:t>
            </a:r>
            <a:r>
              <a:rPr lang="en-US" dirty="0"/>
              <a:t> (</a:t>
            </a:r>
            <a:r>
              <a:rPr lang="en-US" i="1" dirty="0" err="1"/>
              <a:t>epitimaō</a:t>
            </a:r>
            <a:r>
              <a:rPr lang="en-US" dirty="0"/>
              <a:t>) means “to express strong disapproval of someone, rebuke, reprove, censure also speak seriously, warn in order to prevent an action or bring one to an end” (BDAG, 384). </a:t>
            </a:r>
          </a:p>
          <a:p>
            <a:pPr lvl="1"/>
            <a:r>
              <a:rPr lang="en-US" dirty="0">
                <a:latin typeface="Source Sans Pro Black" panose="020B0803030403020204" pitchFamily="34" charset="0"/>
              </a:rPr>
              <a:t>Far be it from </a:t>
            </a:r>
            <a:r>
              <a:rPr lang="en-US" dirty="0"/>
              <a:t>is translated from </a:t>
            </a:r>
            <a:r>
              <a:rPr lang="en-US" i="1" dirty="0" err="1"/>
              <a:t>hileōs</a:t>
            </a:r>
            <a:r>
              <a:rPr lang="en-US" i="1" dirty="0"/>
              <a:t> </a:t>
            </a:r>
            <a:r>
              <a:rPr lang="en-US" dirty="0"/>
              <a:t>which means “to be favorably disposed, with implications of overcoming obstacles that are unfavorable to a relationship, </a:t>
            </a:r>
            <a:r>
              <a:rPr lang="en-US" i="1" dirty="0"/>
              <a:t>gracious, merciful</a:t>
            </a:r>
            <a:r>
              <a:rPr lang="en-US" dirty="0"/>
              <a:t>. . . .” Specifically in this verse, “</a:t>
            </a:r>
            <a:r>
              <a:rPr lang="en-US" i="1" dirty="0"/>
              <a:t>may God be gracious to you, Lord, </a:t>
            </a:r>
            <a:r>
              <a:rPr lang="en-US" dirty="0"/>
              <a:t>i.e., may God in mercy spare you this, </a:t>
            </a:r>
            <a:r>
              <a:rPr lang="en-US" i="1" dirty="0"/>
              <a:t>God forbid!</a:t>
            </a:r>
            <a:r>
              <a:rPr lang="en-US" dirty="0"/>
              <a:t>” (BDAG, 474).</a:t>
            </a:r>
          </a:p>
        </p:txBody>
      </p:sp>
    </p:spTree>
    <p:extLst>
      <p:ext uri="{BB962C8B-B14F-4D97-AF65-F5344CB8AC3E}">
        <p14:creationId xmlns:p14="http://schemas.microsoft.com/office/powerpoint/2010/main" val="196727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ircle(in)">
                                      <p:cBhvr>
                                        <p:cTn id="10"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D45E2-5613-2429-33C8-9BEFDB4B6D1A}"/>
              </a:ext>
            </a:extLst>
          </p:cNvPr>
          <p:cNvSpPr>
            <a:spLocks noGrp="1"/>
          </p:cNvSpPr>
          <p:nvPr>
            <p:ph type="title"/>
          </p:nvPr>
        </p:nvSpPr>
        <p:spPr/>
        <p:txBody>
          <a:bodyPr/>
          <a:lstStyle/>
          <a:p>
            <a:r>
              <a:rPr lang="en-US" dirty="0"/>
              <a:t>Matthew 16:23</a:t>
            </a:r>
          </a:p>
        </p:txBody>
      </p:sp>
      <p:sp>
        <p:nvSpPr>
          <p:cNvPr id="3" name="Content Placeholder 2">
            <a:extLst>
              <a:ext uri="{FF2B5EF4-FFF2-40B4-BE49-F238E27FC236}">
                <a16:creationId xmlns:a16="http://schemas.microsoft.com/office/drawing/2014/main" id="{83AF023F-3789-6D40-D658-A6802C41B03E}"/>
              </a:ext>
            </a:extLst>
          </p:cNvPr>
          <p:cNvSpPr>
            <a:spLocks noGrp="1"/>
          </p:cNvSpPr>
          <p:nvPr>
            <p:ph idx="1"/>
          </p:nvPr>
        </p:nvSpPr>
        <p:spPr/>
        <p:txBody>
          <a:bodyPr/>
          <a:lstStyle/>
          <a:p>
            <a:r>
              <a:rPr lang="en-US" dirty="0">
                <a:latin typeface="Source Sans Pro Black" panose="020B0803030403020204" pitchFamily="34" charset="0"/>
              </a:rPr>
              <a:t>“But he turned and said to Peter, ‘Get behind me, Satan! You are a hindrance to me. For you are not setting your mind on the things of God, but on the things of man.’”</a:t>
            </a:r>
          </a:p>
          <a:p>
            <a:pPr lvl="1"/>
            <a:r>
              <a:rPr lang="en-US" dirty="0"/>
              <a:t>What is the significance of the difference in how Peter is described in v. 18 and in v. 23?</a:t>
            </a:r>
          </a:p>
          <a:p>
            <a:pPr lvl="1"/>
            <a:r>
              <a:rPr lang="en-US" dirty="0"/>
              <a:t>In v. 16 to what kind of “rock” is Peter compared? To what kind of rock is he compared in v. 23?</a:t>
            </a:r>
          </a:p>
          <a:p>
            <a:pPr lvl="2"/>
            <a:r>
              <a:rPr lang="en-US" i="1" dirty="0" err="1"/>
              <a:t>Skandalon</a:t>
            </a:r>
            <a:r>
              <a:rPr lang="en-US" i="1" dirty="0"/>
              <a:t> </a:t>
            </a:r>
            <a:r>
              <a:rPr lang="en-US" dirty="0"/>
              <a:t>(</a:t>
            </a:r>
            <a:r>
              <a:rPr lang="en-US" dirty="0">
                <a:latin typeface="Source Sans Pro Black" panose="020B0803030403020204" pitchFamily="34" charset="0"/>
              </a:rPr>
              <a:t>hindrance</a:t>
            </a:r>
            <a:r>
              <a:rPr lang="en-US" dirty="0"/>
              <a:t>) is a stone that causes one to stumble!</a:t>
            </a:r>
          </a:p>
          <a:p>
            <a:pPr lvl="1"/>
            <a:r>
              <a:rPr lang="en-US" dirty="0"/>
              <a:t>What is the temptation Peter places before Jesus? </a:t>
            </a:r>
          </a:p>
          <a:p>
            <a:pPr lvl="1"/>
            <a:r>
              <a:rPr lang="en-US" dirty="0"/>
              <a:t>Who else had placed that same temptation before Him?</a:t>
            </a:r>
          </a:p>
          <a:p>
            <a:pPr lvl="1"/>
            <a:r>
              <a:rPr lang="en-US" dirty="0"/>
              <a:t>What was Peter thinking?</a:t>
            </a:r>
          </a:p>
          <a:p>
            <a:endParaRPr lang="en-US" dirty="0"/>
          </a:p>
        </p:txBody>
      </p:sp>
    </p:spTree>
    <p:extLst>
      <p:ext uri="{BB962C8B-B14F-4D97-AF65-F5344CB8AC3E}">
        <p14:creationId xmlns:p14="http://schemas.microsoft.com/office/powerpoint/2010/main" val="191023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4A713-0B51-0D07-1932-090E3B7227CF}"/>
              </a:ext>
            </a:extLst>
          </p:cNvPr>
          <p:cNvSpPr>
            <a:spLocks noGrp="1"/>
          </p:cNvSpPr>
          <p:nvPr>
            <p:ph type="title"/>
          </p:nvPr>
        </p:nvSpPr>
        <p:spPr/>
        <p:txBody>
          <a:bodyPr/>
          <a:lstStyle/>
          <a:p>
            <a:r>
              <a:rPr lang="en-US" dirty="0"/>
              <a:t>The Cost of Discipleship</a:t>
            </a:r>
            <a:br>
              <a:rPr lang="en-US" dirty="0"/>
            </a:br>
            <a:r>
              <a:rPr lang="en-US" sz="2400" dirty="0"/>
              <a:t>Matthew 16:24-28</a:t>
            </a:r>
          </a:p>
        </p:txBody>
      </p:sp>
      <p:sp>
        <p:nvSpPr>
          <p:cNvPr id="3" name="Content Placeholder 2">
            <a:extLst>
              <a:ext uri="{FF2B5EF4-FFF2-40B4-BE49-F238E27FC236}">
                <a16:creationId xmlns:a16="http://schemas.microsoft.com/office/drawing/2014/main" id="{B2242224-5BC3-0631-38E7-5B4B342D6737}"/>
              </a:ext>
            </a:extLst>
          </p:cNvPr>
          <p:cNvSpPr>
            <a:spLocks noGrp="1"/>
          </p:cNvSpPr>
          <p:nvPr>
            <p:ph idx="1"/>
          </p:nvPr>
        </p:nvSpPr>
        <p:spPr/>
        <p:txBody>
          <a:bodyPr/>
          <a:lstStyle/>
          <a:p>
            <a:r>
              <a:rPr lang="en-US" dirty="0"/>
              <a:t>Then Jesus told his disciples, “If anyone would come after me, let him deny himself and take up his cross and follow me. For whoever would save his life will lose it, but whoever loses his life for my sake will find it. For what will it profit a man if he gains the whole world and forfeits his soul? Or what shall a man give in return for his soul? For the Son of Man is going to come with his angels in the glory of his Father, and then he will repay each person according to what he has done. Truly, I say to you, there are some standing here who will not taste death until they see the Son of Man coming in his kingdom.”</a:t>
            </a:r>
          </a:p>
          <a:p>
            <a:endParaRPr lang="en-US" dirty="0"/>
          </a:p>
        </p:txBody>
      </p:sp>
    </p:spTree>
    <p:extLst>
      <p:ext uri="{BB962C8B-B14F-4D97-AF65-F5344CB8AC3E}">
        <p14:creationId xmlns:p14="http://schemas.microsoft.com/office/powerpoint/2010/main" val="27366243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D501F-AB87-0A0B-ADC0-77692CB70ACD}"/>
              </a:ext>
            </a:extLst>
          </p:cNvPr>
          <p:cNvSpPr>
            <a:spLocks noGrp="1"/>
          </p:cNvSpPr>
          <p:nvPr>
            <p:ph type="title"/>
          </p:nvPr>
        </p:nvSpPr>
        <p:spPr/>
        <p:txBody>
          <a:bodyPr/>
          <a:lstStyle/>
          <a:p>
            <a:r>
              <a:rPr lang="en-US" dirty="0"/>
              <a:t>Matthew 16:24</a:t>
            </a:r>
          </a:p>
        </p:txBody>
      </p:sp>
      <p:sp>
        <p:nvSpPr>
          <p:cNvPr id="3" name="Content Placeholder 2">
            <a:extLst>
              <a:ext uri="{FF2B5EF4-FFF2-40B4-BE49-F238E27FC236}">
                <a16:creationId xmlns:a16="http://schemas.microsoft.com/office/drawing/2014/main" id="{F27876AE-D55E-910D-3FF0-7048855BB517}"/>
              </a:ext>
            </a:extLst>
          </p:cNvPr>
          <p:cNvSpPr>
            <a:spLocks noGrp="1"/>
          </p:cNvSpPr>
          <p:nvPr>
            <p:ph idx="1"/>
          </p:nvPr>
        </p:nvSpPr>
        <p:spPr>
          <a:xfrm>
            <a:off x="838200" y="1825625"/>
            <a:ext cx="10515600" cy="4763182"/>
          </a:xfrm>
        </p:spPr>
        <p:txBody>
          <a:bodyPr>
            <a:normAutofit lnSpcReduction="10000"/>
          </a:bodyPr>
          <a:lstStyle/>
          <a:p>
            <a:r>
              <a:rPr lang="en-US" dirty="0">
                <a:latin typeface="Source Sans Pro Black" panose="020B0803030403020204" pitchFamily="34" charset="0"/>
              </a:rPr>
              <a:t>“Then Jesus told his disciples, ‘If anyone would come after me, let him deny himself and take up his cross and follow me.’”</a:t>
            </a:r>
          </a:p>
          <a:p>
            <a:pPr lvl="1"/>
            <a:r>
              <a:rPr lang="en-US" dirty="0"/>
              <a:t>This text reminds us of 10:38-39.</a:t>
            </a:r>
          </a:p>
          <a:p>
            <a:pPr lvl="1"/>
            <a:r>
              <a:rPr lang="en-US" dirty="0"/>
              <a:t>What is your reaction to Jesus’s demands for discipleship?</a:t>
            </a:r>
          </a:p>
          <a:p>
            <a:pPr lvl="1"/>
            <a:r>
              <a:rPr lang="en-US" dirty="0"/>
              <a:t>What does it mean for us and what does it require?</a:t>
            </a:r>
          </a:p>
          <a:p>
            <a:pPr lvl="1"/>
            <a:r>
              <a:rPr lang="en-US" dirty="0"/>
              <a:t>In the context of Jesus’s prediction of His own death, “deny himself” is not some sort of mild asceticism (“I won’t eat chocolates for a week”), but a willingness to renounce his right to life.</a:t>
            </a:r>
          </a:p>
          <a:p>
            <a:pPr lvl="2"/>
            <a:r>
              <a:rPr lang="en-US" dirty="0"/>
              <a:t>Is there an allusion to Peter and his denial in Jesus’s words?</a:t>
            </a:r>
          </a:p>
          <a:p>
            <a:pPr lvl="2"/>
            <a:r>
              <a:rPr lang="en-US" dirty="0"/>
              <a:t>Self-denial means putting God and His kingdom first in one’s life.</a:t>
            </a:r>
          </a:p>
          <a:p>
            <a:pPr lvl="2"/>
            <a:r>
              <a:rPr lang="en-US" dirty="0">
                <a:latin typeface="Source Sans Pro Black" panose="020B0803030403020204" pitchFamily="34" charset="0"/>
              </a:rPr>
              <a:t>Davies and Allison: </a:t>
            </a:r>
            <a:r>
              <a:rPr lang="en-US" dirty="0"/>
              <a:t>“Discipleship is a doing of what is right, no matter how irksome the privations, no matter how great the dangers” (2:681).</a:t>
            </a:r>
          </a:p>
          <a:p>
            <a:pPr lvl="1"/>
            <a:r>
              <a:rPr lang="en-US" dirty="0">
                <a:latin typeface="Source Sans Pro Black" panose="020B0803030403020204" pitchFamily="34" charset="0"/>
              </a:rPr>
              <a:t>Would</a:t>
            </a:r>
            <a:r>
              <a:rPr lang="en-US" dirty="0"/>
              <a:t> (</a:t>
            </a:r>
            <a:r>
              <a:rPr lang="en-US" i="1" dirty="0" err="1"/>
              <a:t>thelō</a:t>
            </a:r>
            <a:r>
              <a:rPr lang="en-US" dirty="0"/>
              <a:t>) is a word designating a free-will choice.</a:t>
            </a:r>
            <a:endParaRPr lang="en-US" dirty="0">
              <a:latin typeface="Source Sans Pro Black" panose="020B0803030403020204" pitchFamily="34" charset="0"/>
            </a:endParaRPr>
          </a:p>
          <a:p>
            <a:endParaRPr lang="en-US" dirty="0"/>
          </a:p>
        </p:txBody>
      </p:sp>
    </p:spTree>
    <p:extLst>
      <p:ext uri="{BB962C8B-B14F-4D97-AF65-F5344CB8AC3E}">
        <p14:creationId xmlns:p14="http://schemas.microsoft.com/office/powerpoint/2010/main" val="379164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ircle(in)">
                                      <p:cBhvr>
                                        <p:cTn id="27" dur="2000"/>
                                        <p:tgtEl>
                                          <p:spTgt spid="3">
                                            <p:txEl>
                                              <p:pRg st="6" end="6"/>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circle(in)">
                                      <p:cBhvr>
                                        <p:cTn id="30" dur="20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circle(in)">
                                      <p:cBhvr>
                                        <p:cTn id="35"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E5DA5-D02D-31AD-A4C4-968D48668B30}"/>
              </a:ext>
            </a:extLst>
          </p:cNvPr>
          <p:cNvSpPr>
            <a:spLocks noGrp="1"/>
          </p:cNvSpPr>
          <p:nvPr>
            <p:ph type="title"/>
          </p:nvPr>
        </p:nvSpPr>
        <p:spPr/>
        <p:txBody>
          <a:bodyPr/>
          <a:lstStyle/>
          <a:p>
            <a:r>
              <a:rPr lang="en-US" dirty="0"/>
              <a:t>Take Up His Cross</a:t>
            </a:r>
          </a:p>
        </p:txBody>
      </p:sp>
      <p:sp>
        <p:nvSpPr>
          <p:cNvPr id="3" name="Content Placeholder 2">
            <a:extLst>
              <a:ext uri="{FF2B5EF4-FFF2-40B4-BE49-F238E27FC236}">
                <a16:creationId xmlns:a16="http://schemas.microsoft.com/office/drawing/2014/main" id="{1ABB7DF1-0391-EBF3-3225-CAD2680CFBFF}"/>
              </a:ext>
            </a:extLst>
          </p:cNvPr>
          <p:cNvSpPr>
            <a:spLocks noGrp="1"/>
          </p:cNvSpPr>
          <p:nvPr>
            <p:ph idx="1"/>
          </p:nvPr>
        </p:nvSpPr>
        <p:spPr/>
        <p:txBody>
          <a:bodyPr>
            <a:normAutofit lnSpcReduction="10000"/>
          </a:bodyPr>
          <a:lstStyle/>
          <a:p>
            <a:r>
              <a:rPr lang="en-US" dirty="0"/>
              <a:t>Men were familiar with Roman crucifixion, in which the condemned criminal carried the crossbar of the cross to the place of execution.</a:t>
            </a:r>
          </a:p>
          <a:p>
            <a:r>
              <a:rPr lang="en-US" dirty="0">
                <a:latin typeface="Source Sans Pro Black" panose="020B0803030403020204" pitchFamily="34" charset="0"/>
              </a:rPr>
              <a:t>John </a:t>
            </a:r>
            <a:r>
              <a:rPr lang="en-US" dirty="0" err="1">
                <a:latin typeface="Source Sans Pro Black" panose="020B0803030403020204" pitchFamily="34" charset="0"/>
              </a:rPr>
              <a:t>Nolland</a:t>
            </a:r>
            <a:r>
              <a:rPr lang="en-US" dirty="0">
                <a:latin typeface="Source Sans Pro Black" panose="020B0803030403020204" pitchFamily="34" charset="0"/>
              </a:rPr>
              <a:t>: </a:t>
            </a:r>
            <a:r>
              <a:rPr lang="en-US" dirty="0"/>
              <a:t>“. . . ‘place yourself on the firing line’, ‘put your neck in the noose,’ and ‘put your head on the chopping block’ would all be analogous to what is called for here. The call is so to behave that the anticipated outcome may naturally be the loss of one’s life. There is a radical denial of self-interest and normal concern for one’s own well-being here” (</a:t>
            </a:r>
            <a:r>
              <a:rPr lang="en-US" i="1" dirty="0"/>
              <a:t>The Gospel of Matthew: A Commentary on the Greek Text</a:t>
            </a:r>
            <a:r>
              <a:rPr lang="en-US" dirty="0"/>
              <a:t>, New International Greek Testament Commentary, 691).</a:t>
            </a:r>
          </a:p>
        </p:txBody>
      </p:sp>
    </p:spTree>
    <p:extLst>
      <p:ext uri="{BB962C8B-B14F-4D97-AF65-F5344CB8AC3E}">
        <p14:creationId xmlns:p14="http://schemas.microsoft.com/office/powerpoint/2010/main" val="242964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CC5B8-9A80-AC7D-5A9E-496D7D5EE5E2}"/>
              </a:ext>
            </a:extLst>
          </p:cNvPr>
          <p:cNvSpPr>
            <a:spLocks noGrp="1"/>
          </p:cNvSpPr>
          <p:nvPr>
            <p:ph type="title"/>
          </p:nvPr>
        </p:nvSpPr>
        <p:spPr/>
        <p:txBody>
          <a:bodyPr/>
          <a:lstStyle/>
          <a:p>
            <a:r>
              <a:rPr lang="en-US" dirty="0"/>
              <a:t>Matthew 16:25</a:t>
            </a:r>
          </a:p>
        </p:txBody>
      </p:sp>
      <p:sp>
        <p:nvSpPr>
          <p:cNvPr id="3" name="Content Placeholder 2">
            <a:extLst>
              <a:ext uri="{FF2B5EF4-FFF2-40B4-BE49-F238E27FC236}">
                <a16:creationId xmlns:a16="http://schemas.microsoft.com/office/drawing/2014/main" id="{E08C7EAA-6264-9E7B-6892-A330AE484B40}"/>
              </a:ext>
            </a:extLst>
          </p:cNvPr>
          <p:cNvSpPr>
            <a:spLocks noGrp="1"/>
          </p:cNvSpPr>
          <p:nvPr>
            <p:ph idx="1"/>
          </p:nvPr>
        </p:nvSpPr>
        <p:spPr/>
        <p:txBody>
          <a:bodyPr/>
          <a:lstStyle/>
          <a:p>
            <a:r>
              <a:rPr lang="en-US" dirty="0">
                <a:latin typeface="Source Sans Pro Black" panose="020B0803030403020204" pitchFamily="34" charset="0"/>
              </a:rPr>
              <a:t>“For whoever would save his life will lose it, but whoever loses his life for my sake will find it. </a:t>
            </a:r>
          </a:p>
          <a:p>
            <a:pPr lvl="1"/>
            <a:r>
              <a:rPr lang="en-US" dirty="0"/>
              <a:t>Compare to 10:39.</a:t>
            </a:r>
          </a:p>
          <a:p>
            <a:pPr lvl="1"/>
            <a:r>
              <a:rPr lang="en-US" dirty="0"/>
              <a:t>This is a “paradox”: “a statement that is seemingly contradictory or opposed to common sense and yet is perhaps true.”</a:t>
            </a:r>
          </a:p>
          <a:p>
            <a:pPr lvl="1"/>
            <a:r>
              <a:rPr lang="en-US" dirty="0"/>
              <a:t>What does Jesus mean when He speaks of one who would “save his life”?</a:t>
            </a:r>
          </a:p>
          <a:p>
            <a:pPr lvl="1"/>
            <a:r>
              <a:rPr lang="en-US" dirty="0"/>
              <a:t>What does Jesus mean when He speaks of one who would “loses his life”?</a:t>
            </a:r>
          </a:p>
          <a:p>
            <a:pPr lvl="1"/>
            <a:r>
              <a:rPr lang="en-US" dirty="0"/>
              <a:t>Is Jesus’s meaning limited to eternity or does it have meaning for earthly life? (i.e., if one spends one’s life pursuing one’s own selfish interests, has that one lost the true meaning of life?)</a:t>
            </a:r>
          </a:p>
          <a:p>
            <a:endParaRPr lang="en-US" dirty="0"/>
          </a:p>
        </p:txBody>
      </p:sp>
    </p:spTree>
    <p:extLst>
      <p:ext uri="{BB962C8B-B14F-4D97-AF65-F5344CB8AC3E}">
        <p14:creationId xmlns:p14="http://schemas.microsoft.com/office/powerpoint/2010/main" val="277321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523D5-185A-3B23-AA47-8B819B7E5BDA}"/>
              </a:ext>
            </a:extLst>
          </p:cNvPr>
          <p:cNvSpPr>
            <a:spLocks noGrp="1"/>
          </p:cNvSpPr>
          <p:nvPr>
            <p:ph type="title"/>
          </p:nvPr>
        </p:nvSpPr>
        <p:spPr/>
        <p:txBody>
          <a:bodyPr/>
          <a:lstStyle/>
          <a:p>
            <a:r>
              <a:rPr lang="en-US" dirty="0"/>
              <a:t>Matthew 16:26</a:t>
            </a:r>
          </a:p>
        </p:txBody>
      </p:sp>
      <p:sp>
        <p:nvSpPr>
          <p:cNvPr id="3" name="Content Placeholder 2">
            <a:extLst>
              <a:ext uri="{FF2B5EF4-FFF2-40B4-BE49-F238E27FC236}">
                <a16:creationId xmlns:a16="http://schemas.microsoft.com/office/drawing/2014/main" id="{1298A9C7-90FF-90CC-D2F2-D6755E4202B1}"/>
              </a:ext>
            </a:extLst>
          </p:cNvPr>
          <p:cNvSpPr>
            <a:spLocks noGrp="1"/>
          </p:cNvSpPr>
          <p:nvPr>
            <p:ph idx="1"/>
          </p:nvPr>
        </p:nvSpPr>
        <p:spPr/>
        <p:txBody>
          <a:bodyPr>
            <a:normAutofit/>
          </a:bodyPr>
          <a:lstStyle/>
          <a:p>
            <a:r>
              <a:rPr lang="en-US" dirty="0">
                <a:latin typeface="Source Sans Pro Black" panose="020B0803030403020204" pitchFamily="34" charset="0"/>
              </a:rPr>
              <a:t>“For what will it profit a man if he gains the whole world and forfeits his soul? Or what shall a man give in return for his soul?”</a:t>
            </a:r>
          </a:p>
          <a:p>
            <a:pPr lvl="1"/>
            <a:r>
              <a:rPr lang="en-US" dirty="0"/>
              <a:t>Jesus may be illustrating His point by reducing self-centered living to its ultimate foolishness: “If I could gain the combined possessions of Elon Musk and Bill Gates, but to gain them I had to be killed, what is the profit?</a:t>
            </a:r>
          </a:p>
          <a:p>
            <a:pPr lvl="1"/>
            <a:r>
              <a:rPr lang="en-US" dirty="0"/>
              <a:t>But, of course, Jesus is contrasting the relative value of “the whole world”/one’s soul. </a:t>
            </a:r>
          </a:p>
          <a:p>
            <a:pPr lvl="2"/>
            <a:r>
              <a:rPr lang="en-US" dirty="0"/>
              <a:t>Is it the soul’s value to the one having it or is that God’s assessment of the soul?</a:t>
            </a:r>
          </a:p>
          <a:p>
            <a:pPr lvl="2"/>
            <a:r>
              <a:rPr lang="en-US" dirty="0"/>
              <a:t>Read Psalm 49.</a:t>
            </a:r>
          </a:p>
          <a:p>
            <a:pPr lvl="1"/>
            <a:endParaRPr lang="en-US" dirty="0"/>
          </a:p>
          <a:p>
            <a:endParaRPr lang="en-US" dirty="0"/>
          </a:p>
        </p:txBody>
      </p:sp>
    </p:spTree>
    <p:extLst>
      <p:ext uri="{BB962C8B-B14F-4D97-AF65-F5344CB8AC3E}">
        <p14:creationId xmlns:p14="http://schemas.microsoft.com/office/powerpoint/2010/main" val="349689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80B3-64D1-6BD5-616A-55FDBE06DAD3}"/>
              </a:ext>
            </a:extLst>
          </p:cNvPr>
          <p:cNvSpPr>
            <a:spLocks noGrp="1"/>
          </p:cNvSpPr>
          <p:nvPr>
            <p:ph type="title"/>
          </p:nvPr>
        </p:nvSpPr>
        <p:spPr/>
        <p:txBody>
          <a:bodyPr/>
          <a:lstStyle/>
          <a:p>
            <a:r>
              <a:rPr lang="en-US" dirty="0"/>
              <a:t>Matthew 16:1</a:t>
            </a:r>
          </a:p>
        </p:txBody>
      </p:sp>
      <p:sp>
        <p:nvSpPr>
          <p:cNvPr id="3" name="Content Placeholder 2">
            <a:extLst>
              <a:ext uri="{FF2B5EF4-FFF2-40B4-BE49-F238E27FC236}">
                <a16:creationId xmlns:a16="http://schemas.microsoft.com/office/drawing/2014/main" id="{CEA6C0E8-3252-256A-4EDC-203E18310F7E}"/>
              </a:ext>
            </a:extLst>
          </p:cNvPr>
          <p:cNvSpPr>
            <a:spLocks noGrp="1"/>
          </p:cNvSpPr>
          <p:nvPr>
            <p:ph idx="1"/>
          </p:nvPr>
        </p:nvSpPr>
        <p:spPr>
          <a:xfrm>
            <a:off x="838200" y="1825625"/>
            <a:ext cx="10515600" cy="4788820"/>
          </a:xfrm>
        </p:spPr>
        <p:txBody>
          <a:bodyPr>
            <a:normAutofit fontScale="92500" lnSpcReduction="10000"/>
          </a:bodyPr>
          <a:lstStyle/>
          <a:p>
            <a:r>
              <a:rPr lang="en-US" dirty="0">
                <a:latin typeface="Source Sans Pro Black" panose="020B0803030403020204" pitchFamily="34" charset="0"/>
              </a:rPr>
              <a:t>“And the Pharisees and Sadducees came, and to test him they asked him to show them a sign from heaven.”</a:t>
            </a:r>
          </a:p>
          <a:p>
            <a:pPr lvl="1"/>
            <a:r>
              <a:rPr lang="en-US" dirty="0"/>
              <a:t>It is quite unusual for the Pharisees and Sadducees to cooperate on any mission, but common enemies make strange bedfellows!</a:t>
            </a:r>
          </a:p>
          <a:p>
            <a:pPr lvl="2"/>
            <a:r>
              <a:rPr lang="en-US" dirty="0"/>
              <a:t>It is an indication of the growing hostility toward Jesus.</a:t>
            </a:r>
          </a:p>
          <a:p>
            <a:pPr lvl="1"/>
            <a:r>
              <a:rPr lang="en-US" dirty="0">
                <a:latin typeface="Source Sans Pro Black" panose="020B0803030403020204" pitchFamily="34" charset="0"/>
              </a:rPr>
              <a:t>To test </a:t>
            </a:r>
            <a:r>
              <a:rPr lang="en-US" dirty="0"/>
              <a:t>(</a:t>
            </a:r>
            <a:r>
              <a:rPr lang="en-US" i="1" dirty="0" err="1"/>
              <a:t>peirazō</a:t>
            </a:r>
            <a:r>
              <a:rPr lang="en-US" dirty="0"/>
              <a:t>): “to attempt to entrap through a process of inquiry, </a:t>
            </a:r>
            <a:r>
              <a:rPr lang="en-US" i="1" dirty="0"/>
              <a:t>test</a:t>
            </a:r>
            <a:r>
              <a:rPr lang="en-US" dirty="0"/>
              <a:t>” (BDAG, 793). This is the same word as appears in 4:3, of the Devil tempting Jesus.</a:t>
            </a:r>
          </a:p>
          <a:p>
            <a:pPr lvl="1"/>
            <a:r>
              <a:rPr lang="en-US" dirty="0">
                <a:latin typeface="Source Sans Pro Black" panose="020B0803030403020204" pitchFamily="34" charset="0"/>
              </a:rPr>
              <a:t>To show </a:t>
            </a:r>
            <a:r>
              <a:rPr lang="en-US" dirty="0"/>
              <a:t>(</a:t>
            </a:r>
            <a:r>
              <a:rPr lang="en-US" i="1" dirty="0" err="1"/>
              <a:t>epideixō</a:t>
            </a:r>
            <a:r>
              <a:rPr lang="en-US" dirty="0"/>
              <a:t>): “to cause to be seen, </a:t>
            </a:r>
            <a:r>
              <a:rPr lang="en-US" i="1" dirty="0"/>
              <a:t>show, point out</a:t>
            </a:r>
            <a:r>
              <a:rPr lang="en-US" dirty="0"/>
              <a:t>” (BDAG, 370). The second definition “to demonstrate that something is true, </a:t>
            </a:r>
            <a:r>
              <a:rPr lang="en-US" i="1" dirty="0"/>
              <a:t>demonstrate, show</a:t>
            </a:r>
            <a:r>
              <a:rPr lang="en-US" dirty="0"/>
              <a:t>” (ibid.) seems to be the best definition in this context.</a:t>
            </a:r>
          </a:p>
          <a:p>
            <a:pPr lvl="1"/>
            <a:r>
              <a:rPr lang="en-US" dirty="0">
                <a:latin typeface="Source Sans Pro Black" panose="020B0803030403020204" pitchFamily="34" charset="0"/>
              </a:rPr>
              <a:t>A sign from heaven: </a:t>
            </a:r>
            <a:r>
              <a:rPr lang="en-US" dirty="0"/>
              <a:t>a miraculous display that would show God was with Jesus. Elsewhere, </a:t>
            </a:r>
            <a:r>
              <a:rPr lang="en-US" i="1" dirty="0"/>
              <a:t>sign</a:t>
            </a:r>
            <a:r>
              <a:rPr lang="en-US" dirty="0"/>
              <a:t> is used of the miracles Jesus has already been performing.</a:t>
            </a:r>
          </a:p>
          <a:p>
            <a:pPr lvl="2"/>
            <a:r>
              <a:rPr lang="en-US" dirty="0"/>
              <a:t>It could be either a sign emerging from the heavens (an extraordinary event coming from the sky) or a sign coming from the realm of God.</a:t>
            </a:r>
          </a:p>
          <a:p>
            <a:endParaRPr lang="en-US" dirty="0"/>
          </a:p>
          <a:p>
            <a:endParaRPr lang="en-US" dirty="0"/>
          </a:p>
        </p:txBody>
      </p:sp>
    </p:spTree>
    <p:extLst>
      <p:ext uri="{BB962C8B-B14F-4D97-AF65-F5344CB8AC3E}">
        <p14:creationId xmlns:p14="http://schemas.microsoft.com/office/powerpoint/2010/main" val="217479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circle(in)">
                                      <p:cBhvr>
                                        <p:cTn id="26"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D34EE-3E77-E8DE-2822-603C29B02705}"/>
              </a:ext>
            </a:extLst>
          </p:cNvPr>
          <p:cNvSpPr>
            <a:spLocks noGrp="1"/>
          </p:cNvSpPr>
          <p:nvPr>
            <p:ph type="title"/>
          </p:nvPr>
        </p:nvSpPr>
        <p:spPr/>
        <p:txBody>
          <a:bodyPr/>
          <a:lstStyle/>
          <a:p>
            <a:r>
              <a:rPr lang="en-US" dirty="0"/>
              <a:t>Matthew 16:27</a:t>
            </a:r>
          </a:p>
        </p:txBody>
      </p:sp>
      <p:sp>
        <p:nvSpPr>
          <p:cNvPr id="3" name="Content Placeholder 2">
            <a:extLst>
              <a:ext uri="{FF2B5EF4-FFF2-40B4-BE49-F238E27FC236}">
                <a16:creationId xmlns:a16="http://schemas.microsoft.com/office/drawing/2014/main" id="{E753A7CD-673E-8459-9615-F797DA363D7E}"/>
              </a:ext>
            </a:extLst>
          </p:cNvPr>
          <p:cNvSpPr>
            <a:spLocks noGrp="1"/>
          </p:cNvSpPr>
          <p:nvPr>
            <p:ph idx="1"/>
          </p:nvPr>
        </p:nvSpPr>
        <p:spPr/>
        <p:txBody>
          <a:bodyPr/>
          <a:lstStyle/>
          <a:p>
            <a:r>
              <a:rPr lang="en-US" dirty="0">
                <a:latin typeface="Source Sans Pro Black" panose="020B0803030403020204" pitchFamily="34" charset="0"/>
              </a:rPr>
              <a:t>“For the Son of Man is going to come with his angels in the glory of his Father, and then he will repay each person according to what he has done.”</a:t>
            </a:r>
          </a:p>
          <a:p>
            <a:pPr lvl="1"/>
            <a:r>
              <a:rPr lang="en-US" dirty="0"/>
              <a:t>The </a:t>
            </a:r>
            <a:r>
              <a:rPr lang="en-US" dirty="0">
                <a:latin typeface="Source Sans Pro Black" panose="020B0803030403020204" pitchFamily="34" charset="0"/>
              </a:rPr>
              <a:t>Son of Man </a:t>
            </a:r>
            <a:r>
              <a:rPr lang="en-US" dirty="0"/>
              <a:t>(Messiah) refers to Jesus.</a:t>
            </a:r>
          </a:p>
          <a:p>
            <a:pPr lvl="1"/>
            <a:r>
              <a:rPr lang="en-US" dirty="0">
                <a:latin typeface="Source Sans Pro Black" panose="020B0803030403020204" pitchFamily="34" charset="0"/>
              </a:rPr>
              <a:t>Coming with his angels </a:t>
            </a:r>
            <a:r>
              <a:rPr lang="en-US" dirty="0"/>
              <a:t>shows the superiority of Jesus to the angels.</a:t>
            </a:r>
          </a:p>
          <a:p>
            <a:pPr lvl="2"/>
            <a:r>
              <a:rPr lang="en-US" dirty="0"/>
              <a:t>The end will be ushered in by the coming of the Son of Man.</a:t>
            </a:r>
          </a:p>
          <a:p>
            <a:pPr lvl="1"/>
            <a:r>
              <a:rPr lang="en-US" dirty="0">
                <a:latin typeface="Source Sans Pro Black" panose="020B0803030403020204" pitchFamily="34" charset="0"/>
              </a:rPr>
              <a:t>Coming in the glory of his Father </a:t>
            </a:r>
            <a:r>
              <a:rPr lang="en-US" dirty="0"/>
              <a:t>also emphasizes the unity of the Father and the Son.</a:t>
            </a:r>
          </a:p>
          <a:p>
            <a:pPr lvl="2"/>
            <a:r>
              <a:rPr lang="en-US" dirty="0"/>
              <a:t>His second coming will be in glory, in contrast to His first coming.</a:t>
            </a:r>
          </a:p>
          <a:p>
            <a:pPr lvl="1"/>
            <a:r>
              <a:rPr lang="en-US" dirty="0"/>
              <a:t>His basis for judgment is </a:t>
            </a:r>
            <a:r>
              <a:rPr lang="en-US" dirty="0">
                <a:latin typeface="Source Sans Pro Black" panose="020B0803030403020204" pitchFamily="34" charset="0"/>
              </a:rPr>
              <a:t>according to what he has done</a:t>
            </a:r>
            <a:r>
              <a:rPr lang="en-US" dirty="0"/>
              <a:t>.</a:t>
            </a:r>
          </a:p>
          <a:p>
            <a:endParaRPr lang="en-US" dirty="0"/>
          </a:p>
        </p:txBody>
      </p:sp>
    </p:spTree>
    <p:extLst>
      <p:ext uri="{BB962C8B-B14F-4D97-AF65-F5344CB8AC3E}">
        <p14:creationId xmlns:p14="http://schemas.microsoft.com/office/powerpoint/2010/main" val="181758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ircle(in)">
                                      <p:cBhvr>
                                        <p:cTn id="10" dur="20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ircle(in)">
                                      <p:cBhvr>
                                        <p:cTn id="15" dur="2000"/>
                                        <p:tgtEl>
                                          <p:spTgt spid="3">
                                            <p:txEl>
                                              <p:pRg st="4" end="4"/>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circle(in)">
                                      <p:cBhvr>
                                        <p:cTn id="18" dur="20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circle(in)">
                                      <p:cBhvr>
                                        <p:cTn id="23"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4F3C0-7566-A7C9-CB11-AE839FBAD051}"/>
              </a:ext>
            </a:extLst>
          </p:cNvPr>
          <p:cNvSpPr>
            <a:spLocks noGrp="1"/>
          </p:cNvSpPr>
          <p:nvPr>
            <p:ph type="title"/>
          </p:nvPr>
        </p:nvSpPr>
        <p:spPr/>
        <p:txBody>
          <a:bodyPr/>
          <a:lstStyle/>
          <a:p>
            <a:r>
              <a:rPr lang="en-US" dirty="0"/>
              <a:t>Matthew 16:28</a:t>
            </a:r>
          </a:p>
        </p:txBody>
      </p:sp>
      <p:sp>
        <p:nvSpPr>
          <p:cNvPr id="3" name="Content Placeholder 2">
            <a:extLst>
              <a:ext uri="{FF2B5EF4-FFF2-40B4-BE49-F238E27FC236}">
                <a16:creationId xmlns:a16="http://schemas.microsoft.com/office/drawing/2014/main" id="{E7C0E37C-E6ED-64AB-327B-97C21148CE8D}"/>
              </a:ext>
            </a:extLst>
          </p:cNvPr>
          <p:cNvSpPr>
            <a:spLocks noGrp="1"/>
          </p:cNvSpPr>
          <p:nvPr>
            <p:ph idx="1"/>
          </p:nvPr>
        </p:nvSpPr>
        <p:spPr/>
        <p:txBody>
          <a:bodyPr/>
          <a:lstStyle/>
          <a:p>
            <a:r>
              <a:rPr lang="en-US" dirty="0">
                <a:latin typeface="Source Sans Pro Black" panose="020B0803030403020204" pitchFamily="34" charset="0"/>
              </a:rPr>
              <a:t>“Truly, I say to you, there are some standing here who will not taste death until they see the Son of Man coming in his kingdom.”</a:t>
            </a:r>
          </a:p>
          <a:p>
            <a:pPr lvl="1"/>
            <a:r>
              <a:rPr lang="en-US" dirty="0"/>
              <a:t>Truly, I say to you gives this verse emphasis: “I am telling you the truth.”</a:t>
            </a:r>
          </a:p>
          <a:p>
            <a:pPr lvl="1"/>
            <a:r>
              <a:rPr lang="en-US" dirty="0"/>
              <a:t>Jesus announces that the kingdom will come before those to whom He preached would die.</a:t>
            </a:r>
          </a:p>
          <a:p>
            <a:endParaRPr lang="en-US" dirty="0"/>
          </a:p>
        </p:txBody>
      </p:sp>
    </p:spTree>
    <p:extLst>
      <p:ext uri="{BB962C8B-B14F-4D97-AF65-F5344CB8AC3E}">
        <p14:creationId xmlns:p14="http://schemas.microsoft.com/office/powerpoint/2010/main" val="30807852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0B537-80F8-B832-65B9-07D0E0A08DE4}"/>
              </a:ext>
            </a:extLst>
          </p:cNvPr>
          <p:cNvSpPr>
            <a:spLocks noGrp="1"/>
          </p:cNvSpPr>
          <p:nvPr>
            <p:ph type="title"/>
          </p:nvPr>
        </p:nvSpPr>
        <p:spPr/>
        <p:txBody>
          <a:bodyPr/>
          <a:lstStyle/>
          <a:p>
            <a:r>
              <a:rPr lang="en-US" dirty="0"/>
              <a:t>Uses of “Kingdom”: Heaven</a:t>
            </a:r>
          </a:p>
        </p:txBody>
      </p:sp>
      <p:sp>
        <p:nvSpPr>
          <p:cNvPr id="3" name="Content Placeholder 2">
            <a:extLst>
              <a:ext uri="{FF2B5EF4-FFF2-40B4-BE49-F238E27FC236}">
                <a16:creationId xmlns:a16="http://schemas.microsoft.com/office/drawing/2014/main" id="{B6A08643-513B-7950-E2B1-0183946A65A7}"/>
              </a:ext>
            </a:extLst>
          </p:cNvPr>
          <p:cNvSpPr>
            <a:spLocks noGrp="1"/>
          </p:cNvSpPr>
          <p:nvPr>
            <p:ph idx="1"/>
          </p:nvPr>
        </p:nvSpPr>
        <p:spPr/>
        <p:txBody>
          <a:bodyPr>
            <a:normAutofit/>
          </a:bodyPr>
          <a:lstStyle/>
          <a:p>
            <a:r>
              <a:rPr lang="en-US" dirty="0"/>
              <a:t>The kingdom is used to describe the eternal blessings of heaven.</a:t>
            </a:r>
          </a:p>
          <a:p>
            <a:pPr lvl="1"/>
            <a:r>
              <a:rPr lang="en-US" dirty="0"/>
              <a:t>The kingdom on earth will be taken into heaven. Hence, it is a kingdom that cannot be shaken (Heb. 12:28) that will be delivered up to God (1 Cor. 15:24).</a:t>
            </a:r>
          </a:p>
          <a:p>
            <a:pPr lvl="1"/>
            <a:r>
              <a:rPr lang="en-US" dirty="0"/>
              <a:t>Therefore, Jesus frequently spoke of the kingdom as the equivalent in meaning to heaven.</a:t>
            </a:r>
          </a:p>
          <a:p>
            <a:pPr lvl="2"/>
            <a:r>
              <a:rPr lang="en-US" dirty="0"/>
              <a:t>Matt. 19:23-30. Being a part of the kingdom was equivalent to being “saved” and having “eternal life.”</a:t>
            </a:r>
          </a:p>
          <a:p>
            <a:pPr lvl="2"/>
            <a:r>
              <a:rPr lang="en-US" dirty="0"/>
              <a:t>Matt. 25:34. Inheriting the kingdom is equivalent to “heaven.”</a:t>
            </a:r>
          </a:p>
          <a:p>
            <a:pPr lvl="2"/>
            <a:r>
              <a:rPr lang="en-US" dirty="0"/>
              <a:t>Mark 9:47. Entering the kingdom is the opposite of being cast into hell.</a:t>
            </a:r>
          </a:p>
          <a:p>
            <a:endParaRPr lang="en-US" dirty="0"/>
          </a:p>
        </p:txBody>
      </p:sp>
    </p:spTree>
    <p:extLst>
      <p:ext uri="{BB962C8B-B14F-4D97-AF65-F5344CB8AC3E}">
        <p14:creationId xmlns:p14="http://schemas.microsoft.com/office/powerpoint/2010/main" val="27121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circle(in)">
                                      <p:cBhvr>
                                        <p:cTn id="21"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4B15E-90A2-774D-9DA1-0423A9EE8DB9}"/>
              </a:ext>
            </a:extLst>
          </p:cNvPr>
          <p:cNvSpPr>
            <a:spLocks noGrp="1"/>
          </p:cNvSpPr>
          <p:nvPr>
            <p:ph type="title"/>
          </p:nvPr>
        </p:nvSpPr>
        <p:spPr/>
        <p:txBody>
          <a:bodyPr/>
          <a:lstStyle/>
          <a:p>
            <a:r>
              <a:rPr lang="en-US" dirty="0"/>
              <a:t>Uses of “Kingdom”: The Church</a:t>
            </a:r>
          </a:p>
        </p:txBody>
      </p:sp>
      <p:sp>
        <p:nvSpPr>
          <p:cNvPr id="3" name="Content Placeholder 2">
            <a:extLst>
              <a:ext uri="{FF2B5EF4-FFF2-40B4-BE49-F238E27FC236}">
                <a16:creationId xmlns:a16="http://schemas.microsoft.com/office/drawing/2014/main" id="{C4694D76-457E-E6E3-F375-135443DE330F}"/>
              </a:ext>
            </a:extLst>
          </p:cNvPr>
          <p:cNvSpPr>
            <a:spLocks noGrp="1"/>
          </p:cNvSpPr>
          <p:nvPr>
            <p:ph idx="1"/>
          </p:nvPr>
        </p:nvSpPr>
        <p:spPr/>
        <p:txBody>
          <a:bodyPr>
            <a:normAutofit/>
          </a:bodyPr>
          <a:lstStyle/>
          <a:p>
            <a:r>
              <a:rPr lang="en-US" dirty="0"/>
              <a:t>The kingdom is God’s eternal church.</a:t>
            </a:r>
          </a:p>
          <a:p>
            <a:pPr lvl="1"/>
            <a:r>
              <a:rPr lang="en-US" dirty="0"/>
              <a:t>The kingdom which Jesus preached was near </a:t>
            </a:r>
            <a:r>
              <a:rPr lang="en-US" dirty="0">
                <a:latin typeface="Source Sans Pro Black" panose="020B0803030403020204" pitchFamily="34" charset="0"/>
              </a:rPr>
              <a:t>at hand </a:t>
            </a:r>
            <a:r>
              <a:rPr lang="en-US" dirty="0"/>
              <a:t>(Matt. 4:17).</a:t>
            </a:r>
          </a:p>
          <a:p>
            <a:pPr lvl="1"/>
            <a:r>
              <a:rPr lang="en-US" dirty="0"/>
              <a:t>Some who were alive would not die until they say it established (Mark 9:1).</a:t>
            </a:r>
          </a:p>
          <a:p>
            <a:pPr lvl="1"/>
            <a:r>
              <a:rPr lang="en-US" dirty="0"/>
              <a:t>He gave the “keys of the kingdom” to Peter, which keys were to the church (Matt. 16:16-19).</a:t>
            </a:r>
          </a:p>
          <a:p>
            <a:pPr lvl="1"/>
            <a:r>
              <a:rPr lang="en-US" dirty="0"/>
              <a:t>It is a spiritual kingdom (John 18:36) that does not come with observation (Luke 17:20-21).</a:t>
            </a:r>
          </a:p>
          <a:p>
            <a:pPr lvl="1"/>
            <a:r>
              <a:rPr lang="en-US" dirty="0"/>
              <a:t>The “fruit of the vine” is drunk in the kingdom (Matt. 26:29).</a:t>
            </a:r>
          </a:p>
          <a:p>
            <a:pPr lvl="1"/>
            <a:r>
              <a:rPr lang="en-US" dirty="0"/>
              <a:t>The kingdom of Christ came on the day of Pentecost. Those who were “born again” were citizens in that kingdom (John 3:3, 5; Col. 1:13-14).</a:t>
            </a:r>
          </a:p>
          <a:p>
            <a:endParaRPr lang="en-US" dirty="0"/>
          </a:p>
        </p:txBody>
      </p:sp>
    </p:spTree>
    <p:extLst>
      <p:ext uri="{BB962C8B-B14F-4D97-AF65-F5344CB8AC3E}">
        <p14:creationId xmlns:p14="http://schemas.microsoft.com/office/powerpoint/2010/main" val="70621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ircle(in)">
                                      <p:cBhvr>
                                        <p:cTn id="2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4BF8ED69-8B84-6655-1522-E07EAECCF294}"/>
              </a:ext>
            </a:extLst>
          </p:cNvPr>
          <p:cNvSpPr>
            <a:spLocks noGrp="1"/>
          </p:cNvSpPr>
          <p:nvPr>
            <p:ph type="title"/>
          </p:nvPr>
        </p:nvSpPr>
        <p:spPr>
          <a:xfrm>
            <a:off x="621383" y="2122128"/>
            <a:ext cx="5704002" cy="2613745"/>
          </a:xfrm>
        </p:spPr>
        <p:txBody>
          <a:bodyPr>
            <a:normAutofit/>
          </a:bodyPr>
          <a:lstStyle/>
          <a:p>
            <a:pPr eaLnBrk="1" hangingPunct="1"/>
            <a:r>
              <a:rPr lang="en-US" altLang="en-US" b="1" dirty="0"/>
              <a:t>The Kingdom in Prophecy</a:t>
            </a:r>
            <a:br>
              <a:rPr lang="en-US" altLang="en-US" b="1" dirty="0"/>
            </a:br>
            <a:r>
              <a:rPr lang="en-US" altLang="en-US" b="1" dirty="0"/>
              <a:t>Daniel 2</a:t>
            </a:r>
          </a:p>
        </p:txBody>
      </p:sp>
      <p:pic>
        <p:nvPicPr>
          <p:cNvPr id="2" name="Picture 1" descr="DanielImageColor with labels.jpg">
            <a:extLst>
              <a:ext uri="{FF2B5EF4-FFF2-40B4-BE49-F238E27FC236}">
                <a16:creationId xmlns:a16="http://schemas.microsoft.com/office/drawing/2014/main" id="{E70E7FFB-EA33-F802-CFF8-3D87EBF056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15125" y="0"/>
            <a:ext cx="5476875"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4BD7C8D1-4592-89CD-9EA0-575E8BDE89F0}"/>
              </a:ext>
            </a:extLst>
          </p:cNvPr>
          <p:cNvSpPr>
            <a:spLocks noGrp="1"/>
          </p:cNvSpPr>
          <p:nvPr>
            <p:ph type="title"/>
          </p:nvPr>
        </p:nvSpPr>
        <p:spPr/>
        <p:txBody>
          <a:bodyPr/>
          <a:lstStyle/>
          <a:p>
            <a:pPr eaLnBrk="1" hangingPunct="1"/>
            <a:r>
              <a:rPr lang="en-US" altLang="en-US" b="1" dirty="0"/>
              <a:t>Daniel 2:44</a:t>
            </a:r>
          </a:p>
        </p:txBody>
      </p:sp>
      <p:sp>
        <p:nvSpPr>
          <p:cNvPr id="9219" name="Content Placeholder 2">
            <a:extLst>
              <a:ext uri="{FF2B5EF4-FFF2-40B4-BE49-F238E27FC236}">
                <a16:creationId xmlns:a16="http://schemas.microsoft.com/office/drawing/2014/main" id="{FA75E6C0-48E3-70B5-BE3C-51641871DB31}"/>
              </a:ext>
            </a:extLst>
          </p:cNvPr>
          <p:cNvSpPr>
            <a:spLocks noGrp="1"/>
          </p:cNvSpPr>
          <p:nvPr>
            <p:ph idx="1"/>
          </p:nvPr>
        </p:nvSpPr>
        <p:spPr>
          <a:xfrm>
            <a:off x="838200" y="1825625"/>
            <a:ext cx="10515600" cy="4667250"/>
          </a:xfrm>
        </p:spPr>
        <p:txBody>
          <a:bodyPr/>
          <a:lstStyle/>
          <a:p>
            <a:pPr eaLnBrk="1" hangingPunct="1"/>
            <a:r>
              <a:rPr lang="en-US" altLang="en-US" b="1" dirty="0"/>
              <a:t>“And in the </a:t>
            </a:r>
            <a:r>
              <a:rPr lang="en-US" altLang="en-US" b="1" dirty="0">
                <a:solidFill>
                  <a:schemeClr val="accent4">
                    <a:lumMod val="75000"/>
                  </a:schemeClr>
                </a:solidFill>
                <a:latin typeface="Source Sans Pro Black" panose="020B0803030403020204" pitchFamily="34" charset="0"/>
              </a:rPr>
              <a:t>days of these kings </a:t>
            </a:r>
            <a:r>
              <a:rPr lang="en-US" altLang="en-US" b="1" dirty="0"/>
              <a:t>shall the God of heaven </a:t>
            </a:r>
            <a:r>
              <a:rPr lang="en-US" altLang="en-US" b="1" dirty="0">
                <a:solidFill>
                  <a:schemeClr val="accent4">
                    <a:lumMod val="75000"/>
                  </a:schemeClr>
                </a:solidFill>
                <a:latin typeface="Source Sans Pro Black" panose="020B0803030403020204" pitchFamily="34" charset="0"/>
              </a:rPr>
              <a:t>set up a kingdom</a:t>
            </a:r>
            <a:r>
              <a:rPr lang="en-US" altLang="en-US" b="1" dirty="0"/>
              <a:t>, which shall </a:t>
            </a:r>
            <a:r>
              <a:rPr lang="en-US" altLang="en-US" b="1" dirty="0">
                <a:solidFill>
                  <a:schemeClr val="accent4">
                    <a:lumMod val="75000"/>
                  </a:schemeClr>
                </a:solidFill>
                <a:latin typeface="Source Sans Pro Black" panose="020B0803030403020204" pitchFamily="34" charset="0"/>
              </a:rPr>
              <a:t>never be destroyed</a:t>
            </a:r>
            <a:r>
              <a:rPr lang="en-US" altLang="en-US" b="1" dirty="0"/>
              <a:t>: and the kingdom shall not be left to other people, but it shall break in pieces and </a:t>
            </a:r>
            <a:r>
              <a:rPr lang="en-US" altLang="en-US" b="1" dirty="0">
                <a:solidFill>
                  <a:schemeClr val="accent4">
                    <a:lumMod val="75000"/>
                  </a:schemeClr>
                </a:solidFill>
                <a:latin typeface="Source Sans Pro Black" panose="020B0803030403020204" pitchFamily="34" charset="0"/>
              </a:rPr>
              <a:t>consume all these kingdoms</a:t>
            </a:r>
            <a:r>
              <a:rPr lang="en-US" altLang="en-US" b="1" dirty="0"/>
              <a:t>, and it </a:t>
            </a:r>
            <a:r>
              <a:rPr lang="en-US" altLang="en-US" b="1" dirty="0">
                <a:solidFill>
                  <a:schemeClr val="accent4">
                    <a:lumMod val="75000"/>
                  </a:schemeClr>
                </a:solidFill>
                <a:latin typeface="Source Sans Pro Black" panose="020B0803030403020204" pitchFamily="34" charset="0"/>
              </a:rPr>
              <a:t>shall stand for ever</a:t>
            </a:r>
            <a:r>
              <a:rPr lang="en-US" altLang="en-US" b="1" dirty="0"/>
              <a:t>.”</a:t>
            </a:r>
          </a:p>
          <a:p>
            <a:pPr lvl="1"/>
            <a:r>
              <a:rPr lang="en-US" altLang="en-US" b="1" dirty="0"/>
              <a:t>In the “days of these kings” = Roman kings</a:t>
            </a:r>
          </a:p>
          <a:p>
            <a:pPr lvl="1"/>
            <a:r>
              <a:rPr lang="en-US" altLang="en-US" b="1" dirty="0"/>
              <a:t>God will set up a kingdom</a:t>
            </a:r>
          </a:p>
          <a:p>
            <a:pPr lvl="1"/>
            <a:r>
              <a:rPr lang="en-US" altLang="en-US" b="1" dirty="0"/>
              <a:t>It will never be destroyed, it is an everlasting kingdom</a:t>
            </a:r>
          </a:p>
          <a:p>
            <a:pPr lvl="1"/>
            <a:r>
              <a:rPr lang="en-US" altLang="en-US" b="1" dirty="0"/>
              <a:t>It will consume all nations, all nations shall flow into it</a:t>
            </a:r>
          </a:p>
          <a:p>
            <a:pPr lvl="1"/>
            <a:r>
              <a:rPr lang="en-US" altLang="en-US" b="1" dirty="0"/>
              <a:t>It will be a peaceable kingdom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219">
                                            <p:txEl>
                                              <p:pRg st="1" end="1"/>
                                            </p:txEl>
                                          </p:spTgt>
                                        </p:tgtEl>
                                        <p:attrNameLst>
                                          <p:attrName>style.visibility</p:attrName>
                                        </p:attrNameLst>
                                      </p:cBhvr>
                                      <p:to>
                                        <p:strVal val="visible"/>
                                      </p:to>
                                    </p:set>
                                    <p:animEffect transition="in" filter="circle(in)">
                                      <p:cBhvr>
                                        <p:cTn id="7" dur="2000"/>
                                        <p:tgtEl>
                                          <p:spTgt spid="92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219">
                                            <p:txEl>
                                              <p:pRg st="2" end="2"/>
                                            </p:txEl>
                                          </p:spTgt>
                                        </p:tgtEl>
                                        <p:attrNameLst>
                                          <p:attrName>style.visibility</p:attrName>
                                        </p:attrNameLst>
                                      </p:cBhvr>
                                      <p:to>
                                        <p:strVal val="visible"/>
                                      </p:to>
                                    </p:set>
                                    <p:animEffect transition="in" filter="circle(in)">
                                      <p:cBhvr>
                                        <p:cTn id="12" dur="2000"/>
                                        <p:tgtEl>
                                          <p:spTgt spid="92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219">
                                            <p:txEl>
                                              <p:pRg st="3" end="3"/>
                                            </p:txEl>
                                          </p:spTgt>
                                        </p:tgtEl>
                                        <p:attrNameLst>
                                          <p:attrName>style.visibility</p:attrName>
                                        </p:attrNameLst>
                                      </p:cBhvr>
                                      <p:to>
                                        <p:strVal val="visible"/>
                                      </p:to>
                                    </p:set>
                                    <p:animEffect transition="in" filter="circle(in)">
                                      <p:cBhvr>
                                        <p:cTn id="17" dur="2000"/>
                                        <p:tgtEl>
                                          <p:spTgt spid="92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219">
                                            <p:txEl>
                                              <p:pRg st="4" end="4"/>
                                            </p:txEl>
                                          </p:spTgt>
                                        </p:tgtEl>
                                        <p:attrNameLst>
                                          <p:attrName>style.visibility</p:attrName>
                                        </p:attrNameLst>
                                      </p:cBhvr>
                                      <p:to>
                                        <p:strVal val="visible"/>
                                      </p:to>
                                    </p:set>
                                    <p:animEffect transition="in" filter="circle(in)">
                                      <p:cBhvr>
                                        <p:cTn id="22" dur="2000"/>
                                        <p:tgtEl>
                                          <p:spTgt spid="921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9219">
                                            <p:txEl>
                                              <p:pRg st="5" end="5"/>
                                            </p:txEl>
                                          </p:spTgt>
                                        </p:tgtEl>
                                        <p:attrNameLst>
                                          <p:attrName>style.visibility</p:attrName>
                                        </p:attrNameLst>
                                      </p:cBhvr>
                                      <p:to>
                                        <p:strVal val="visible"/>
                                      </p:to>
                                    </p:set>
                                    <p:animEffect transition="in" filter="circle(in)">
                                      <p:cBhvr>
                                        <p:cTn id="27" dur="2000"/>
                                        <p:tgtEl>
                                          <p:spTgt spid="92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B574C861-26CF-9241-6D15-D0424DB9C97A}"/>
              </a:ext>
            </a:extLst>
          </p:cNvPr>
          <p:cNvSpPr>
            <a:spLocks noGrp="1"/>
          </p:cNvSpPr>
          <p:nvPr>
            <p:ph type="title"/>
          </p:nvPr>
        </p:nvSpPr>
        <p:spPr/>
        <p:txBody>
          <a:bodyPr/>
          <a:lstStyle/>
          <a:p>
            <a:pPr eaLnBrk="1" hangingPunct="1"/>
            <a:r>
              <a:rPr lang="en-US" altLang="en-US" b="1"/>
              <a:t>The Church In Prophecy</a:t>
            </a:r>
          </a:p>
        </p:txBody>
      </p:sp>
      <p:sp>
        <p:nvSpPr>
          <p:cNvPr id="11267" name="Content Placeholder 2">
            <a:extLst>
              <a:ext uri="{FF2B5EF4-FFF2-40B4-BE49-F238E27FC236}">
                <a16:creationId xmlns:a16="http://schemas.microsoft.com/office/drawing/2014/main" id="{9A588B27-3614-9541-376E-4F2D767E739D}"/>
              </a:ext>
            </a:extLst>
          </p:cNvPr>
          <p:cNvSpPr>
            <a:spLocks noGrp="1"/>
          </p:cNvSpPr>
          <p:nvPr>
            <p:ph idx="1"/>
          </p:nvPr>
        </p:nvSpPr>
        <p:spPr/>
        <p:txBody>
          <a:bodyPr>
            <a:normAutofit fontScale="92500"/>
          </a:bodyPr>
          <a:lstStyle/>
          <a:p>
            <a:pPr eaLnBrk="1" hangingPunct="1"/>
            <a:r>
              <a:rPr lang="en-US" altLang="en-US" b="1" dirty="0">
                <a:solidFill>
                  <a:schemeClr val="bg1">
                    <a:lumMod val="50000"/>
                  </a:schemeClr>
                </a:solidFill>
              </a:rPr>
              <a:t>Daniel 2</a:t>
            </a:r>
          </a:p>
          <a:p>
            <a:pPr eaLnBrk="1" hangingPunct="1"/>
            <a:r>
              <a:rPr lang="en-US" altLang="en-US" b="1" dirty="0"/>
              <a:t>Isaiah 2:1-4</a:t>
            </a:r>
          </a:p>
          <a:p>
            <a:pPr lvl="1"/>
            <a:r>
              <a:rPr lang="en-US" altLang="en-US" sz="2400" b="1" dirty="0"/>
              <a:t>“The word that Isaiah the son of </a:t>
            </a:r>
            <a:r>
              <a:rPr lang="en-US" altLang="en-US" sz="2400" b="1" dirty="0" err="1"/>
              <a:t>Amoz</a:t>
            </a:r>
            <a:r>
              <a:rPr lang="en-US" altLang="en-US" sz="2400" b="1" dirty="0"/>
              <a:t> saw concerning Judah and Jerusalem. Now it shall come to pass </a:t>
            </a:r>
            <a:r>
              <a:rPr lang="en-US" altLang="en-US" sz="2400" b="1" dirty="0">
                <a:solidFill>
                  <a:schemeClr val="accent4">
                    <a:lumMod val="75000"/>
                  </a:schemeClr>
                </a:solidFill>
                <a:latin typeface="Source Sans Pro Black" panose="020B0803030403020204" pitchFamily="34" charset="0"/>
              </a:rPr>
              <a:t>in the latter days</a:t>
            </a:r>
            <a:r>
              <a:rPr lang="en-US" altLang="en-US" sz="2400" b="1" dirty="0"/>
              <a:t> That </a:t>
            </a:r>
            <a:r>
              <a:rPr lang="en-US" altLang="en-US" sz="2400" b="1" dirty="0">
                <a:solidFill>
                  <a:schemeClr val="accent4">
                    <a:lumMod val="75000"/>
                  </a:schemeClr>
                </a:solidFill>
                <a:latin typeface="Source Sans Pro Black" panose="020B0803030403020204" pitchFamily="34" charset="0"/>
              </a:rPr>
              <a:t>the mountain of the LORD'S house Shall be established</a:t>
            </a:r>
            <a:r>
              <a:rPr lang="en-US" altLang="en-US" sz="2400" b="1" dirty="0"/>
              <a:t> on the top of the mountains, And shall be exalted above the hills; And </a:t>
            </a:r>
            <a:r>
              <a:rPr lang="en-US" altLang="en-US" sz="2400" b="1" dirty="0">
                <a:solidFill>
                  <a:schemeClr val="accent4">
                    <a:lumMod val="75000"/>
                  </a:schemeClr>
                </a:solidFill>
                <a:latin typeface="Source Sans Pro Black" panose="020B0803030403020204" pitchFamily="34" charset="0"/>
              </a:rPr>
              <a:t>all nations shall flow to it</a:t>
            </a:r>
            <a:r>
              <a:rPr lang="en-US" altLang="en-US" sz="2400" b="1" dirty="0"/>
              <a:t>. Many people shall come and say, ‘Come, and let us go up to the mountain of the LORD, To the house of the God of Jacob; He will teach us His ways, And we shall walk in His paths.’ </a:t>
            </a:r>
            <a:r>
              <a:rPr lang="en-US" altLang="en-US" sz="2400" b="1" dirty="0">
                <a:solidFill>
                  <a:schemeClr val="accent4">
                    <a:lumMod val="75000"/>
                  </a:schemeClr>
                </a:solidFill>
                <a:latin typeface="Source Sans Pro Black" panose="020B0803030403020204" pitchFamily="34" charset="0"/>
              </a:rPr>
              <a:t>For out of Zion shall go forth the law, And the word of the LORD from Jerusalem</a:t>
            </a:r>
            <a:r>
              <a:rPr lang="en-US" altLang="en-US" sz="2400" b="1" dirty="0"/>
              <a:t>. He shall judge between the nations, And rebuke many people; They shall beat their swords into plowshares, And their spears into pruning hooks; </a:t>
            </a:r>
            <a:r>
              <a:rPr lang="en-US" altLang="en-US" sz="2400" b="1" dirty="0">
                <a:solidFill>
                  <a:schemeClr val="accent4">
                    <a:lumMod val="75000"/>
                  </a:schemeClr>
                </a:solidFill>
                <a:latin typeface="Source Sans Pro Black" panose="020B0803030403020204" pitchFamily="34" charset="0"/>
              </a:rPr>
              <a:t>Nation shall not lift up sword against nation, Neither shall they learn war anymore</a:t>
            </a:r>
            <a:r>
              <a:rPr lang="en-US" altLang="en-US" sz="2400" b="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animEffect transition="in" filter="circle(in)">
                                      <p:cBhvr>
                                        <p:cTn id="7" dur="2000"/>
                                        <p:tgtEl>
                                          <p:spTgt spid="11267">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1267">
                                            <p:txEl>
                                              <p:pRg st="2" end="2"/>
                                            </p:txEl>
                                          </p:spTgt>
                                        </p:tgtEl>
                                        <p:attrNameLst>
                                          <p:attrName>style.visibility</p:attrName>
                                        </p:attrNameLst>
                                      </p:cBhvr>
                                      <p:to>
                                        <p:strVal val="visible"/>
                                      </p:to>
                                    </p:set>
                                    <p:animEffect transition="in" filter="circle(in)">
                                      <p:cBhvr>
                                        <p:cTn id="10" dur="2000"/>
                                        <p:tgtEl>
                                          <p:spTgt spid="112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DBDB97CC-9FC2-B511-0CA2-F0EA5E687506}"/>
              </a:ext>
            </a:extLst>
          </p:cNvPr>
          <p:cNvSpPr>
            <a:spLocks noGrp="1"/>
          </p:cNvSpPr>
          <p:nvPr>
            <p:ph type="title"/>
          </p:nvPr>
        </p:nvSpPr>
        <p:spPr/>
        <p:txBody>
          <a:bodyPr/>
          <a:lstStyle/>
          <a:p>
            <a:pPr eaLnBrk="1" hangingPunct="1"/>
            <a:r>
              <a:rPr lang="en-US" altLang="en-US" b="1"/>
              <a:t>Isaiah 2:1-4</a:t>
            </a:r>
          </a:p>
        </p:txBody>
      </p:sp>
      <p:sp>
        <p:nvSpPr>
          <p:cNvPr id="3" name="Content Placeholder 2">
            <a:extLst>
              <a:ext uri="{FF2B5EF4-FFF2-40B4-BE49-F238E27FC236}">
                <a16:creationId xmlns:a16="http://schemas.microsoft.com/office/drawing/2014/main" id="{080902B3-FDE1-398D-E1D9-748AF7866CF1}"/>
              </a:ext>
            </a:extLst>
          </p:cNvPr>
          <p:cNvSpPr>
            <a:spLocks noGrp="1"/>
          </p:cNvSpPr>
          <p:nvPr>
            <p:ph idx="1"/>
          </p:nvPr>
        </p:nvSpPr>
        <p:spPr/>
        <p:txBody>
          <a:bodyPr/>
          <a:lstStyle/>
          <a:p>
            <a:pPr eaLnBrk="1" hangingPunct="1"/>
            <a:r>
              <a:rPr lang="en-US" altLang="en-US" b="1"/>
              <a:t>“Latter days”</a:t>
            </a:r>
          </a:p>
          <a:p>
            <a:pPr eaLnBrk="1" hangingPunct="1"/>
            <a:r>
              <a:rPr lang="en-US" altLang="en-US" b="1"/>
              <a:t>Mountain of Lord’s house will be established on top of the mountains</a:t>
            </a:r>
          </a:p>
          <a:p>
            <a:pPr eaLnBrk="1" hangingPunct="1"/>
            <a:r>
              <a:rPr lang="en-US" altLang="en-US" b="1"/>
              <a:t>All nations will flow to it</a:t>
            </a:r>
          </a:p>
          <a:p>
            <a:pPr eaLnBrk="1" hangingPunct="1"/>
            <a:r>
              <a:rPr lang="en-US" altLang="en-US" b="1"/>
              <a:t>Word of Lord will go forth from Zion</a:t>
            </a:r>
          </a:p>
          <a:p>
            <a:pPr eaLnBrk="1" hangingPunct="1"/>
            <a:r>
              <a:rPr lang="en-US" altLang="en-US" b="1"/>
              <a:t>A peaceful kingdom, spread without war</a:t>
            </a:r>
          </a:p>
          <a:p>
            <a:pPr eaLnBrk="1" hangingPunct="1"/>
            <a:endParaRPr lang="en-US" altLang="en-US"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AB97B52A-C873-AD10-5F7A-DC71435D62BE}"/>
              </a:ext>
            </a:extLst>
          </p:cNvPr>
          <p:cNvSpPr>
            <a:spLocks noGrp="1"/>
          </p:cNvSpPr>
          <p:nvPr>
            <p:ph type="title"/>
          </p:nvPr>
        </p:nvSpPr>
        <p:spPr/>
        <p:txBody>
          <a:bodyPr/>
          <a:lstStyle/>
          <a:p>
            <a:pPr eaLnBrk="1" hangingPunct="1"/>
            <a:r>
              <a:rPr lang="en-US" altLang="en-US" b="1"/>
              <a:t>The Church In Prophecy</a:t>
            </a:r>
          </a:p>
        </p:txBody>
      </p:sp>
      <p:sp>
        <p:nvSpPr>
          <p:cNvPr id="14339" name="Content Placeholder 2">
            <a:extLst>
              <a:ext uri="{FF2B5EF4-FFF2-40B4-BE49-F238E27FC236}">
                <a16:creationId xmlns:a16="http://schemas.microsoft.com/office/drawing/2014/main" id="{24F23088-59D3-0059-09FD-56A2C438DD16}"/>
              </a:ext>
            </a:extLst>
          </p:cNvPr>
          <p:cNvSpPr>
            <a:spLocks noGrp="1"/>
          </p:cNvSpPr>
          <p:nvPr>
            <p:ph idx="1"/>
          </p:nvPr>
        </p:nvSpPr>
        <p:spPr/>
        <p:txBody>
          <a:bodyPr/>
          <a:lstStyle/>
          <a:p>
            <a:pPr eaLnBrk="1" hangingPunct="1"/>
            <a:r>
              <a:rPr lang="en-US" altLang="en-US" b="1" dirty="0">
                <a:solidFill>
                  <a:schemeClr val="bg1">
                    <a:lumMod val="50000"/>
                  </a:schemeClr>
                </a:solidFill>
              </a:rPr>
              <a:t>Daniel 2</a:t>
            </a:r>
          </a:p>
          <a:p>
            <a:pPr eaLnBrk="1" hangingPunct="1"/>
            <a:r>
              <a:rPr lang="en-US" altLang="en-US" b="1" dirty="0">
                <a:solidFill>
                  <a:schemeClr val="bg1">
                    <a:lumMod val="50000"/>
                  </a:schemeClr>
                </a:solidFill>
              </a:rPr>
              <a:t>Isaiah 2:1-4</a:t>
            </a:r>
          </a:p>
          <a:p>
            <a:pPr eaLnBrk="1" hangingPunct="1"/>
            <a:r>
              <a:rPr lang="en-US" altLang="en-US" b="1" dirty="0"/>
              <a:t>Isaiah 9:6</a:t>
            </a:r>
          </a:p>
          <a:p>
            <a:pPr lvl="1"/>
            <a:r>
              <a:rPr lang="en-US" altLang="en-US" b="1" dirty="0"/>
              <a:t>“For unto us </a:t>
            </a:r>
            <a:r>
              <a:rPr lang="en-US" altLang="en-US" b="1" dirty="0">
                <a:solidFill>
                  <a:schemeClr val="accent4">
                    <a:lumMod val="75000"/>
                  </a:schemeClr>
                </a:solidFill>
                <a:latin typeface="Source Sans Pro Black" panose="020B0803030403020204" pitchFamily="34" charset="0"/>
              </a:rPr>
              <a:t>a child is born</a:t>
            </a:r>
            <a:r>
              <a:rPr lang="en-US" altLang="en-US" b="1" dirty="0"/>
              <a:t>, unto us a son is given: and </a:t>
            </a:r>
            <a:r>
              <a:rPr lang="en-US" altLang="en-US" b="1" dirty="0">
                <a:solidFill>
                  <a:schemeClr val="accent4">
                    <a:lumMod val="75000"/>
                  </a:schemeClr>
                </a:solidFill>
                <a:latin typeface="Source Sans Pro Black" panose="020B0803030403020204" pitchFamily="34" charset="0"/>
              </a:rPr>
              <a:t>the government shall be upon his shoulder</a:t>
            </a:r>
            <a:r>
              <a:rPr lang="en-US" altLang="en-US" b="1" dirty="0"/>
              <a:t>: and his name shall be called </a:t>
            </a:r>
            <a:r>
              <a:rPr lang="en-US" altLang="en-US" b="1" dirty="0">
                <a:solidFill>
                  <a:schemeClr val="accent4">
                    <a:lumMod val="75000"/>
                  </a:schemeClr>
                </a:solidFill>
                <a:latin typeface="Source Sans Pro Black" panose="020B0803030403020204" pitchFamily="34" charset="0"/>
              </a:rPr>
              <a:t>Wonderful, Counsellor, The mighty God, The everlasting Father, The Prince of Peace</a:t>
            </a:r>
            <a:r>
              <a:rPr lang="en-US" altLang="en-US" b="1" dirty="0"/>
              <a:t>.”</a:t>
            </a:r>
          </a:p>
          <a:p>
            <a:pPr lvl="2"/>
            <a:r>
              <a:rPr lang="en-US" altLang="en-US" b="1" dirty="0"/>
              <a:t>Birth of son – the mighty God</a:t>
            </a:r>
          </a:p>
          <a:p>
            <a:pPr lvl="2"/>
            <a:r>
              <a:rPr lang="en-US" altLang="en-US" b="1" dirty="0"/>
              <a:t>Government on His shoulders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AE95B3-0125-64B6-4587-2F9CDCD4B689}"/>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4" name="Straight Connector 3">
            <a:extLst>
              <a:ext uri="{FF2B5EF4-FFF2-40B4-BE49-F238E27FC236}">
                <a16:creationId xmlns:a16="http://schemas.microsoft.com/office/drawing/2014/main" id="{2A54C87C-E1EC-C144-297F-A5605D67801A}"/>
              </a:ext>
            </a:extLst>
          </p:cNvPr>
          <p:cNvCxnSpPr>
            <a:cxnSpLocks/>
          </p:cNvCxnSpPr>
          <p:nvPr/>
        </p:nvCxnSpPr>
        <p:spPr>
          <a:xfrm flipV="1">
            <a:off x="461818" y="3009900"/>
            <a:ext cx="11018982" cy="36514"/>
          </a:xfrm>
          <a:prstGeom prst="line">
            <a:avLst/>
          </a:prstGeom>
          <a:ln w="76200"/>
        </p:spPr>
        <p:style>
          <a:lnRef idx="2">
            <a:schemeClr val="dk1"/>
          </a:lnRef>
          <a:fillRef idx="0">
            <a:schemeClr val="dk1"/>
          </a:fillRef>
          <a:effectRef idx="1">
            <a:schemeClr val="dk1"/>
          </a:effectRef>
          <a:fontRef idx="minor">
            <a:schemeClr val="tx1"/>
          </a:fontRef>
        </p:style>
      </p:cxnSp>
      <p:cxnSp>
        <p:nvCxnSpPr>
          <p:cNvPr id="6" name="Straight Connector 5">
            <a:extLst>
              <a:ext uri="{FF2B5EF4-FFF2-40B4-BE49-F238E27FC236}">
                <a16:creationId xmlns:a16="http://schemas.microsoft.com/office/drawing/2014/main" id="{DBE0562D-C4DE-D0C5-B300-152AB016A20F}"/>
              </a:ext>
            </a:extLst>
          </p:cNvPr>
          <p:cNvCxnSpPr/>
          <p:nvPr/>
        </p:nvCxnSpPr>
        <p:spPr>
          <a:xfrm rot="5400000">
            <a:off x="1078345" y="3009900"/>
            <a:ext cx="304800" cy="0"/>
          </a:xfrm>
          <a:prstGeom prst="line">
            <a:avLst/>
          </a:prstGeom>
          <a:ln w="63500">
            <a:solidFill>
              <a:schemeClr val="accent6">
                <a:lumMod val="50000"/>
              </a:schemeClr>
            </a:solidFill>
          </a:ln>
        </p:spPr>
        <p:style>
          <a:lnRef idx="2">
            <a:schemeClr val="accent4"/>
          </a:lnRef>
          <a:fillRef idx="0">
            <a:schemeClr val="accent4"/>
          </a:fillRef>
          <a:effectRef idx="1">
            <a:schemeClr val="accent4"/>
          </a:effectRef>
          <a:fontRef idx="minor">
            <a:schemeClr val="tx1"/>
          </a:fontRef>
        </p:style>
      </p:cxnSp>
      <p:sp>
        <p:nvSpPr>
          <p:cNvPr id="7" name="TextBox 6">
            <a:extLst>
              <a:ext uri="{FF2B5EF4-FFF2-40B4-BE49-F238E27FC236}">
                <a16:creationId xmlns:a16="http://schemas.microsoft.com/office/drawing/2014/main" id="{C652397C-F369-1F96-F9E6-B830B6A40E17}"/>
              </a:ext>
            </a:extLst>
          </p:cNvPr>
          <p:cNvSpPr txBox="1">
            <a:spLocks noChangeArrowheads="1"/>
          </p:cNvSpPr>
          <p:nvPr/>
        </p:nvSpPr>
        <p:spPr bwMode="auto">
          <a:xfrm>
            <a:off x="1106055" y="3323431"/>
            <a:ext cx="1066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schemeClr val="accent6">
                    <a:lumMod val="75000"/>
                  </a:schemeClr>
                </a:solidFill>
                <a:latin typeface="Century Gothic" panose="020B0502020202020204" pitchFamily="34" charset="0"/>
              </a:rPr>
              <a:t>Isaiah</a:t>
            </a:r>
          </a:p>
          <a:p>
            <a:pPr eaLnBrk="1" hangingPunct="1"/>
            <a:r>
              <a:rPr lang="en-US" altLang="en-US" b="1" dirty="0">
                <a:solidFill>
                  <a:schemeClr val="accent6">
                    <a:lumMod val="75000"/>
                  </a:schemeClr>
                </a:solidFill>
                <a:latin typeface="Century Gothic" panose="020B0502020202020204" pitchFamily="34" charset="0"/>
              </a:rPr>
              <a:t>700 BC</a:t>
            </a:r>
          </a:p>
        </p:txBody>
      </p:sp>
      <p:sp>
        <p:nvSpPr>
          <p:cNvPr id="8" name="TextBox 7">
            <a:extLst>
              <a:ext uri="{FF2B5EF4-FFF2-40B4-BE49-F238E27FC236}">
                <a16:creationId xmlns:a16="http://schemas.microsoft.com/office/drawing/2014/main" id="{5C87A340-421E-9CB6-C20A-606EDFB823EE}"/>
              </a:ext>
            </a:extLst>
          </p:cNvPr>
          <p:cNvSpPr txBox="1">
            <a:spLocks noChangeArrowheads="1"/>
          </p:cNvSpPr>
          <p:nvPr/>
        </p:nvSpPr>
        <p:spPr bwMode="auto">
          <a:xfrm>
            <a:off x="1089891" y="1182398"/>
            <a:ext cx="3505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schemeClr val="accent6">
                    <a:lumMod val="75000"/>
                  </a:schemeClr>
                </a:solidFill>
                <a:latin typeface="Century Gothic" panose="020B0502020202020204" pitchFamily="34" charset="0"/>
              </a:rPr>
              <a:t>Latter Days</a:t>
            </a:r>
          </a:p>
          <a:p>
            <a:pPr eaLnBrk="1" hangingPunct="1"/>
            <a:r>
              <a:rPr lang="en-US" altLang="en-US" b="1" dirty="0">
                <a:solidFill>
                  <a:schemeClr val="accent6">
                    <a:lumMod val="75000"/>
                  </a:schemeClr>
                </a:solidFill>
                <a:latin typeface="Century Gothic" panose="020B0502020202020204" pitchFamily="34" charset="0"/>
              </a:rPr>
              <a:t>Lord’s house established</a:t>
            </a:r>
          </a:p>
          <a:p>
            <a:pPr eaLnBrk="1" hangingPunct="1"/>
            <a:r>
              <a:rPr lang="en-US" altLang="en-US" b="1" dirty="0">
                <a:solidFill>
                  <a:schemeClr val="accent6">
                    <a:lumMod val="75000"/>
                  </a:schemeClr>
                </a:solidFill>
                <a:latin typeface="Century Gothic" panose="020B0502020202020204" pitchFamily="34" charset="0"/>
              </a:rPr>
              <a:t>All nations flow to it</a:t>
            </a:r>
          </a:p>
          <a:p>
            <a:pPr eaLnBrk="1" hangingPunct="1"/>
            <a:r>
              <a:rPr lang="en-US" altLang="en-US" b="1" dirty="0">
                <a:solidFill>
                  <a:schemeClr val="accent6">
                    <a:lumMod val="75000"/>
                  </a:schemeClr>
                </a:solidFill>
                <a:latin typeface="Century Gothic" panose="020B0502020202020204" pitchFamily="34" charset="0"/>
              </a:rPr>
              <a:t>Word of God goes out of Zion</a:t>
            </a:r>
          </a:p>
          <a:p>
            <a:pPr eaLnBrk="1" hangingPunct="1"/>
            <a:r>
              <a:rPr lang="en-US" altLang="en-US" b="1" dirty="0">
                <a:solidFill>
                  <a:schemeClr val="accent6">
                    <a:lumMod val="75000"/>
                  </a:schemeClr>
                </a:solidFill>
                <a:latin typeface="Century Gothic" panose="020B0502020202020204" pitchFamily="34" charset="0"/>
              </a:rPr>
              <a:t>A peaceful kingdom</a:t>
            </a:r>
          </a:p>
        </p:txBody>
      </p:sp>
      <p:cxnSp>
        <p:nvCxnSpPr>
          <p:cNvPr id="10" name="Straight Connector 9">
            <a:extLst>
              <a:ext uri="{FF2B5EF4-FFF2-40B4-BE49-F238E27FC236}">
                <a16:creationId xmlns:a16="http://schemas.microsoft.com/office/drawing/2014/main" id="{DB64DCA5-4FCD-950E-E2C0-9395EE371C75}"/>
              </a:ext>
            </a:extLst>
          </p:cNvPr>
          <p:cNvCxnSpPr/>
          <p:nvPr/>
        </p:nvCxnSpPr>
        <p:spPr>
          <a:xfrm rot="5400000">
            <a:off x="2364510" y="3009900"/>
            <a:ext cx="304800" cy="0"/>
          </a:xfrm>
          <a:prstGeom prst="line">
            <a:avLst/>
          </a:prstGeom>
          <a:ln w="50800">
            <a:solidFill>
              <a:schemeClr val="accent1">
                <a:lumMod val="75000"/>
              </a:schemeClr>
            </a:solidFill>
          </a:ln>
        </p:spPr>
        <p:style>
          <a:lnRef idx="3">
            <a:schemeClr val="accent4"/>
          </a:lnRef>
          <a:fillRef idx="0">
            <a:schemeClr val="accent4"/>
          </a:fillRef>
          <a:effectRef idx="2">
            <a:schemeClr val="accent4"/>
          </a:effectRef>
          <a:fontRef idx="minor">
            <a:schemeClr val="tx1"/>
          </a:fontRef>
        </p:style>
      </p:cxnSp>
      <p:sp>
        <p:nvSpPr>
          <p:cNvPr id="11" name="TextBox 10">
            <a:extLst>
              <a:ext uri="{FF2B5EF4-FFF2-40B4-BE49-F238E27FC236}">
                <a16:creationId xmlns:a16="http://schemas.microsoft.com/office/drawing/2014/main" id="{112578DF-6C3C-3620-C76A-133AB0958A09}"/>
              </a:ext>
            </a:extLst>
          </p:cNvPr>
          <p:cNvSpPr txBox="1">
            <a:spLocks noChangeArrowheads="1"/>
          </p:cNvSpPr>
          <p:nvPr/>
        </p:nvSpPr>
        <p:spPr bwMode="auto">
          <a:xfrm>
            <a:off x="2498443" y="3352801"/>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schemeClr val="accent1">
                    <a:lumMod val="75000"/>
                  </a:schemeClr>
                </a:solidFill>
                <a:latin typeface="Century Gothic" panose="020B0502020202020204" pitchFamily="34" charset="0"/>
              </a:rPr>
              <a:t>Daniel</a:t>
            </a:r>
          </a:p>
          <a:p>
            <a:pPr eaLnBrk="1" hangingPunct="1"/>
            <a:r>
              <a:rPr lang="en-US" altLang="en-US" b="1" dirty="0">
                <a:solidFill>
                  <a:schemeClr val="accent1">
                    <a:lumMod val="75000"/>
                  </a:schemeClr>
                </a:solidFill>
                <a:latin typeface="Century Gothic" panose="020B0502020202020204" pitchFamily="34" charset="0"/>
              </a:rPr>
              <a:t>600 BC</a:t>
            </a:r>
          </a:p>
        </p:txBody>
      </p:sp>
      <p:sp>
        <p:nvSpPr>
          <p:cNvPr id="12" name="TextBox 11">
            <a:extLst>
              <a:ext uri="{FF2B5EF4-FFF2-40B4-BE49-F238E27FC236}">
                <a16:creationId xmlns:a16="http://schemas.microsoft.com/office/drawing/2014/main" id="{ADDFEECC-D95B-A06C-626E-CDE4C207C7DB}"/>
              </a:ext>
            </a:extLst>
          </p:cNvPr>
          <p:cNvSpPr txBox="1">
            <a:spLocks noChangeArrowheads="1"/>
          </p:cNvSpPr>
          <p:nvPr/>
        </p:nvSpPr>
        <p:spPr bwMode="auto">
          <a:xfrm>
            <a:off x="2498443" y="4114800"/>
            <a:ext cx="3429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schemeClr val="accent1">
                    <a:lumMod val="75000"/>
                  </a:schemeClr>
                </a:solidFill>
                <a:latin typeface="Century Gothic" panose="020B0502020202020204" pitchFamily="34" charset="0"/>
              </a:rPr>
              <a:t>In the days of those kings</a:t>
            </a:r>
          </a:p>
          <a:p>
            <a:pPr eaLnBrk="1" hangingPunct="1"/>
            <a:r>
              <a:rPr lang="en-US" altLang="en-US" b="1" dirty="0">
                <a:solidFill>
                  <a:schemeClr val="accent1">
                    <a:lumMod val="75000"/>
                  </a:schemeClr>
                </a:solidFill>
                <a:latin typeface="Century Gothic" panose="020B0502020202020204" pitchFamily="34" charset="0"/>
              </a:rPr>
              <a:t>God will set up a kingdom</a:t>
            </a:r>
          </a:p>
          <a:p>
            <a:pPr eaLnBrk="1" hangingPunct="1"/>
            <a:r>
              <a:rPr lang="en-US" altLang="en-US" b="1" dirty="0">
                <a:solidFill>
                  <a:schemeClr val="accent1">
                    <a:lumMod val="75000"/>
                  </a:schemeClr>
                </a:solidFill>
                <a:latin typeface="Century Gothic" panose="020B0502020202020204" pitchFamily="34" charset="0"/>
              </a:rPr>
              <a:t>It will never be destroyed</a:t>
            </a:r>
          </a:p>
          <a:p>
            <a:pPr eaLnBrk="1" hangingPunct="1"/>
            <a:r>
              <a:rPr lang="en-US" altLang="en-US" b="1" dirty="0">
                <a:solidFill>
                  <a:schemeClr val="accent1">
                    <a:lumMod val="75000"/>
                  </a:schemeClr>
                </a:solidFill>
                <a:latin typeface="Century Gothic" panose="020B0502020202020204" pitchFamily="34" charset="0"/>
              </a:rPr>
              <a:t>It will consume all nations</a:t>
            </a:r>
          </a:p>
          <a:p>
            <a:pPr eaLnBrk="1" hangingPunct="1"/>
            <a:r>
              <a:rPr lang="en-US" altLang="en-US" b="1" dirty="0">
                <a:solidFill>
                  <a:schemeClr val="accent1">
                    <a:lumMod val="75000"/>
                  </a:schemeClr>
                </a:solidFill>
                <a:latin typeface="Century Gothic" panose="020B0502020202020204" pitchFamily="34" charset="0"/>
              </a:rPr>
              <a:t>It will never be destroyed</a:t>
            </a:r>
          </a:p>
          <a:p>
            <a:pPr eaLnBrk="1" hangingPunct="1"/>
            <a:endParaRPr lang="en-US" altLang="en-US" b="1" dirty="0">
              <a:solidFill>
                <a:schemeClr val="accent1">
                  <a:lumMod val="75000"/>
                </a:schemeClr>
              </a:solidFill>
              <a:latin typeface="Century Gothic" panose="020B0502020202020204" pitchFamily="34" charset="0"/>
            </a:endParaRPr>
          </a:p>
        </p:txBody>
      </p:sp>
      <p:sp>
        <p:nvSpPr>
          <p:cNvPr id="13" name="Right Arrow 12">
            <a:extLst>
              <a:ext uri="{FF2B5EF4-FFF2-40B4-BE49-F238E27FC236}">
                <a16:creationId xmlns:a16="http://schemas.microsoft.com/office/drawing/2014/main" id="{BA030031-B7C7-12A9-803B-FDEA6D53A41D}"/>
              </a:ext>
            </a:extLst>
          </p:cNvPr>
          <p:cNvSpPr/>
          <p:nvPr/>
        </p:nvSpPr>
        <p:spPr>
          <a:xfrm>
            <a:off x="4322619" y="1905000"/>
            <a:ext cx="2057400" cy="76200"/>
          </a:xfrm>
          <a:prstGeom prst="rightArrow">
            <a:avLst/>
          </a:prstGeom>
          <a:solidFill>
            <a:schemeClr val="accent6">
              <a:lumMod val="75000"/>
            </a:schemeClr>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ight Arrow 17">
            <a:extLst>
              <a:ext uri="{FF2B5EF4-FFF2-40B4-BE49-F238E27FC236}">
                <a16:creationId xmlns:a16="http://schemas.microsoft.com/office/drawing/2014/main" id="{A2471BC1-13FE-0894-6F89-787793817D70}"/>
              </a:ext>
            </a:extLst>
          </p:cNvPr>
          <p:cNvSpPr/>
          <p:nvPr/>
        </p:nvSpPr>
        <p:spPr>
          <a:xfrm>
            <a:off x="4322619" y="3352800"/>
            <a:ext cx="2057400" cy="76200"/>
          </a:xfrm>
          <a:prstGeom prst="rightArrow">
            <a:avLst/>
          </a:prstGeom>
          <a:solidFill>
            <a:schemeClr val="accent1">
              <a:lumMod val="75000"/>
            </a:schemeClr>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0" name="Straight Connector 19">
            <a:extLst>
              <a:ext uri="{FF2B5EF4-FFF2-40B4-BE49-F238E27FC236}">
                <a16:creationId xmlns:a16="http://schemas.microsoft.com/office/drawing/2014/main" id="{1E7E07D8-01DD-7287-2EB5-D25EFD2716A6}"/>
              </a:ext>
            </a:extLst>
          </p:cNvPr>
          <p:cNvCxnSpPr/>
          <p:nvPr/>
        </p:nvCxnSpPr>
        <p:spPr>
          <a:xfrm rot="5400000">
            <a:off x="7429500" y="3009900"/>
            <a:ext cx="381000" cy="0"/>
          </a:xfrm>
          <a:prstGeom prst="line">
            <a:avLst/>
          </a:prstGeom>
          <a:ln w="508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7483F47-49D5-A742-2BFB-A0F659F862B2}"/>
              </a:ext>
            </a:extLst>
          </p:cNvPr>
          <p:cNvSpPr txBox="1">
            <a:spLocks noChangeArrowheads="1"/>
          </p:cNvSpPr>
          <p:nvPr/>
        </p:nvSpPr>
        <p:spPr bwMode="auto">
          <a:xfrm>
            <a:off x="7494000" y="2133601"/>
            <a:ext cx="1219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schemeClr val="accent4">
                    <a:lumMod val="50000"/>
                  </a:schemeClr>
                </a:solidFill>
                <a:latin typeface="Century Gothic" panose="020B0502020202020204" pitchFamily="34" charset="0"/>
              </a:rPr>
              <a:t>John the Baptist</a:t>
            </a:r>
          </a:p>
        </p:txBody>
      </p:sp>
      <p:sp>
        <p:nvSpPr>
          <p:cNvPr id="22" name="TextBox 21">
            <a:extLst>
              <a:ext uri="{FF2B5EF4-FFF2-40B4-BE49-F238E27FC236}">
                <a16:creationId xmlns:a16="http://schemas.microsoft.com/office/drawing/2014/main" id="{F4316F6C-1096-AD13-CD0E-CAE1849705AB}"/>
              </a:ext>
            </a:extLst>
          </p:cNvPr>
          <p:cNvSpPr txBox="1">
            <a:spLocks noChangeArrowheads="1"/>
          </p:cNvSpPr>
          <p:nvPr/>
        </p:nvSpPr>
        <p:spPr bwMode="auto">
          <a:xfrm>
            <a:off x="7494000" y="1447801"/>
            <a:ext cx="2362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schemeClr val="accent4">
                    <a:lumMod val="50000"/>
                  </a:schemeClr>
                </a:solidFill>
                <a:latin typeface="Century Gothic" panose="020B0502020202020204" pitchFamily="34" charset="0"/>
              </a:rPr>
              <a:t>Kingdom is “at hand” (Matt. 3:1-2)</a:t>
            </a:r>
          </a:p>
        </p:txBody>
      </p:sp>
      <p:cxnSp>
        <p:nvCxnSpPr>
          <p:cNvPr id="24" name="Straight Connector 23">
            <a:extLst>
              <a:ext uri="{FF2B5EF4-FFF2-40B4-BE49-F238E27FC236}">
                <a16:creationId xmlns:a16="http://schemas.microsoft.com/office/drawing/2014/main" id="{5B294E68-C535-BB25-D72E-8C66BA4BDC4C}"/>
              </a:ext>
            </a:extLst>
          </p:cNvPr>
          <p:cNvCxnSpPr/>
          <p:nvPr/>
        </p:nvCxnSpPr>
        <p:spPr>
          <a:xfrm rot="5400000">
            <a:off x="7810500" y="3009900"/>
            <a:ext cx="381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403E436-2E2F-DB8A-74BF-9EF127C14108}"/>
              </a:ext>
            </a:extLst>
          </p:cNvPr>
          <p:cNvSpPr txBox="1">
            <a:spLocks noChangeArrowheads="1"/>
          </p:cNvSpPr>
          <p:nvPr/>
        </p:nvSpPr>
        <p:spPr bwMode="auto">
          <a:xfrm>
            <a:off x="7837049" y="32766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srgbClr val="FF0000"/>
                </a:solidFill>
                <a:latin typeface="Century Gothic" panose="020B0502020202020204" pitchFamily="34" charset="0"/>
              </a:rPr>
              <a:t>Jesus</a:t>
            </a:r>
          </a:p>
        </p:txBody>
      </p:sp>
      <p:sp>
        <p:nvSpPr>
          <p:cNvPr id="26" name="TextBox 25">
            <a:extLst>
              <a:ext uri="{FF2B5EF4-FFF2-40B4-BE49-F238E27FC236}">
                <a16:creationId xmlns:a16="http://schemas.microsoft.com/office/drawing/2014/main" id="{421987B9-524D-E9F9-D4DC-1592DC571242}"/>
              </a:ext>
            </a:extLst>
          </p:cNvPr>
          <p:cNvSpPr txBox="1">
            <a:spLocks noChangeArrowheads="1"/>
          </p:cNvSpPr>
          <p:nvPr/>
        </p:nvSpPr>
        <p:spPr bwMode="auto">
          <a:xfrm>
            <a:off x="7837049" y="3810001"/>
            <a:ext cx="3810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US" altLang="en-US" b="1" dirty="0">
                <a:solidFill>
                  <a:srgbClr val="FF0000"/>
                </a:solidFill>
                <a:latin typeface="Century Gothic" panose="020B0502020202020204" pitchFamily="34" charset="0"/>
              </a:rPr>
              <a:t>Kingdom at hand (Matt. 4:17</a:t>
            </a:r>
          </a:p>
          <a:p>
            <a:pPr eaLnBrk="1" hangingPunct="1">
              <a:buFont typeface="Arial" panose="020B0604020202020204" pitchFamily="34" charset="0"/>
              <a:buChar char="•"/>
            </a:pPr>
            <a:r>
              <a:rPr lang="en-US" altLang="en-US" b="1" dirty="0">
                <a:solidFill>
                  <a:srgbClr val="FF0000"/>
                </a:solidFill>
                <a:latin typeface="Century Gothic" panose="020B0502020202020204" pitchFamily="34" charset="0"/>
              </a:rPr>
              <a:t>Kingdom = church (Matt. 16:18)</a:t>
            </a:r>
          </a:p>
          <a:p>
            <a:pPr eaLnBrk="1" hangingPunct="1">
              <a:buFont typeface="Arial" panose="020B0604020202020204" pitchFamily="34" charset="0"/>
              <a:buChar char="•"/>
            </a:pPr>
            <a:r>
              <a:rPr lang="en-US" altLang="en-US" b="1" dirty="0">
                <a:solidFill>
                  <a:srgbClr val="FF0000"/>
                </a:solidFill>
                <a:latin typeface="Century Gothic" panose="020B0502020202020204" pitchFamily="34" charset="0"/>
              </a:rPr>
              <a:t>Come will come with power within lifetime of His audience (Mark 9:1</a:t>
            </a:r>
          </a:p>
          <a:p>
            <a:pPr eaLnBrk="1" hangingPunct="1">
              <a:buFont typeface="Arial" panose="020B0604020202020204" pitchFamily="34" charset="0"/>
              <a:buChar char="•"/>
            </a:pPr>
            <a:r>
              <a:rPr lang="en-US" altLang="en-US" b="1" dirty="0">
                <a:solidFill>
                  <a:srgbClr val="FF0000"/>
                </a:solidFill>
                <a:latin typeface="Century Gothic" panose="020B0502020202020204" pitchFamily="34" charset="0"/>
              </a:rPr>
              <a:t>Power to come when Holy Spirit Comes</a:t>
            </a:r>
          </a:p>
          <a:p>
            <a:pPr eaLnBrk="1" hangingPunct="1"/>
            <a:endParaRPr lang="en-US" altLang="en-US" b="1" dirty="0">
              <a:latin typeface="Century Gothic" panose="020B0502020202020204" pitchFamily="34" charset="0"/>
            </a:endParaRPr>
          </a:p>
        </p:txBody>
      </p:sp>
      <p:sp>
        <p:nvSpPr>
          <p:cNvPr id="16402" name="TextBox 26">
            <a:extLst>
              <a:ext uri="{FF2B5EF4-FFF2-40B4-BE49-F238E27FC236}">
                <a16:creationId xmlns:a16="http://schemas.microsoft.com/office/drawing/2014/main" id="{A88682CC-7B77-B971-1D8F-29002FE3F3A1}"/>
              </a:ext>
            </a:extLst>
          </p:cNvPr>
          <p:cNvSpPr txBox="1">
            <a:spLocks noChangeArrowheads="1"/>
          </p:cNvSpPr>
          <p:nvPr/>
        </p:nvSpPr>
        <p:spPr bwMode="auto">
          <a:xfrm>
            <a:off x="2133600" y="152401"/>
            <a:ext cx="8077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000" b="1" dirty="0">
                <a:latin typeface="Century Gothic" panose="020B0502020202020204" pitchFamily="34" charset="0"/>
              </a:rPr>
              <a:t>The Kingdom in Prophecy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3" grpId="0" animBg="1"/>
      <p:bldP spid="18" grpId="0" animBg="1"/>
      <p:bldP spid="21" grpId="0"/>
      <p:bldP spid="22"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E3A61-C5E4-0AD6-F0A8-261BC0B7576D}"/>
              </a:ext>
            </a:extLst>
          </p:cNvPr>
          <p:cNvSpPr>
            <a:spLocks noGrp="1"/>
          </p:cNvSpPr>
          <p:nvPr>
            <p:ph type="title"/>
          </p:nvPr>
        </p:nvSpPr>
        <p:spPr/>
        <p:txBody>
          <a:bodyPr/>
          <a:lstStyle/>
          <a:p>
            <a:r>
              <a:rPr lang="en-US" dirty="0"/>
              <a:t>Matthew 16:2-3</a:t>
            </a:r>
          </a:p>
        </p:txBody>
      </p:sp>
      <p:sp>
        <p:nvSpPr>
          <p:cNvPr id="3" name="Content Placeholder 2">
            <a:extLst>
              <a:ext uri="{FF2B5EF4-FFF2-40B4-BE49-F238E27FC236}">
                <a16:creationId xmlns:a16="http://schemas.microsoft.com/office/drawing/2014/main" id="{555DA8BD-1324-F3A7-662F-BF46EDE2FF46}"/>
              </a:ext>
            </a:extLst>
          </p:cNvPr>
          <p:cNvSpPr>
            <a:spLocks noGrp="1"/>
          </p:cNvSpPr>
          <p:nvPr>
            <p:ph idx="1"/>
          </p:nvPr>
        </p:nvSpPr>
        <p:spPr/>
        <p:txBody>
          <a:bodyPr>
            <a:normAutofit fontScale="92500" lnSpcReduction="20000"/>
          </a:bodyPr>
          <a:lstStyle/>
          <a:p>
            <a:r>
              <a:rPr lang="en-US" dirty="0">
                <a:latin typeface="Source Sans Pro Black" panose="020B0803030403020204" pitchFamily="34" charset="0"/>
              </a:rPr>
              <a:t>“He answered them, ‘When it is evening, you say, “It will be fair weather, for the sky is red.” And in the morning, “It will be stormy today, for the sky is red and threatening.” You know how to interpret the appearance of the sky, but you cannot interpret the signs of the times.’”</a:t>
            </a:r>
          </a:p>
          <a:p>
            <a:pPr lvl="1"/>
            <a:r>
              <a:rPr lang="en-US" dirty="0"/>
              <a:t>Jesus is referring to the ordinary weather patterns in Palestine (not everywhere in the world).</a:t>
            </a:r>
          </a:p>
          <a:p>
            <a:pPr lvl="2"/>
            <a:r>
              <a:rPr lang="en-US" dirty="0"/>
              <a:t>If the western sky is red in the evening, the next day will be a fair day (rain and storms come for the Mediterranean).</a:t>
            </a:r>
          </a:p>
          <a:p>
            <a:pPr lvl="2"/>
            <a:r>
              <a:rPr lang="en-US" dirty="0"/>
              <a:t>If the sky is red and threatening in the morning, the storm will come that day.</a:t>
            </a:r>
          </a:p>
          <a:p>
            <a:pPr lvl="2"/>
            <a:r>
              <a:rPr lang="en-US" dirty="0"/>
              <a:t>Cf. sailor’s saying, “Red sky at morning, sailors take warning. Red sky at night, sailors delight.”</a:t>
            </a:r>
          </a:p>
          <a:p>
            <a:pPr lvl="2"/>
            <a:r>
              <a:rPr lang="en-US" dirty="0"/>
              <a:t>These verses are omitted in some important manuscripts, perhaps because the weather patterns of these verses may not have fitted the places where the manuscripts were written.</a:t>
            </a:r>
          </a:p>
        </p:txBody>
      </p:sp>
    </p:spTree>
    <p:extLst>
      <p:ext uri="{BB962C8B-B14F-4D97-AF65-F5344CB8AC3E}">
        <p14:creationId xmlns:p14="http://schemas.microsoft.com/office/powerpoint/2010/main" val="132594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circle(in)">
                                      <p:cBhvr>
                                        <p:cTn id="1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5CDC4-F262-1505-C0D0-FFCC6A5E162B}"/>
              </a:ext>
            </a:extLst>
          </p:cNvPr>
          <p:cNvSpPr>
            <a:spLocks noGrp="1"/>
          </p:cNvSpPr>
          <p:nvPr>
            <p:ph type="title"/>
          </p:nvPr>
        </p:nvSpPr>
        <p:spPr/>
        <p:txBody>
          <a:bodyPr/>
          <a:lstStyle/>
          <a:p>
            <a:r>
              <a:rPr lang="en-US" dirty="0"/>
              <a:t>The Announcement of the Kingdom</a:t>
            </a:r>
          </a:p>
        </p:txBody>
      </p:sp>
      <p:sp>
        <p:nvSpPr>
          <p:cNvPr id="3" name="Content Placeholder 2">
            <a:extLst>
              <a:ext uri="{FF2B5EF4-FFF2-40B4-BE49-F238E27FC236}">
                <a16:creationId xmlns:a16="http://schemas.microsoft.com/office/drawing/2014/main" id="{432A5B33-6107-1EE2-A13D-BA832AB2B7A0}"/>
              </a:ext>
            </a:extLst>
          </p:cNvPr>
          <p:cNvSpPr>
            <a:spLocks noGrp="1"/>
          </p:cNvSpPr>
          <p:nvPr>
            <p:ph idx="1"/>
          </p:nvPr>
        </p:nvSpPr>
        <p:spPr/>
        <p:txBody>
          <a:bodyPr/>
          <a:lstStyle/>
          <a:p>
            <a:r>
              <a:rPr lang="en-US" dirty="0"/>
              <a:t>John the Baptist: ““Repent, for the kingdom of heaven is </a:t>
            </a:r>
            <a:r>
              <a:rPr lang="en-US" i="1" dirty="0"/>
              <a:t>at hand</a:t>
            </a:r>
            <a:r>
              <a:rPr lang="en-US" dirty="0"/>
              <a:t>” (3:1).</a:t>
            </a:r>
          </a:p>
          <a:p>
            <a:r>
              <a:rPr lang="en-US" dirty="0"/>
              <a:t>Jesus: “Repent, for the kingdom of heaven is </a:t>
            </a:r>
            <a:r>
              <a:rPr lang="en-US" i="1" dirty="0"/>
              <a:t>at hand</a:t>
            </a:r>
            <a:r>
              <a:rPr lang="en-US" dirty="0"/>
              <a:t>” (4:17).</a:t>
            </a:r>
          </a:p>
          <a:p>
            <a:r>
              <a:rPr lang="en-US" dirty="0"/>
              <a:t>The “gospel (“good news”) of the kingdom” (4:25; 9:35; 24:14).</a:t>
            </a:r>
          </a:p>
          <a:p>
            <a:r>
              <a:rPr lang="en-US" dirty="0"/>
              <a:t>“Truly, I say to you, there are some standing here who will not taste death until they see the Son of Man coming in his kingdom” (16:28).</a:t>
            </a:r>
          </a:p>
          <a:p>
            <a:endParaRPr lang="en-US" dirty="0"/>
          </a:p>
          <a:p>
            <a:endParaRPr lang="en-US" dirty="0"/>
          </a:p>
        </p:txBody>
      </p:sp>
    </p:spTree>
    <p:extLst>
      <p:ext uri="{BB962C8B-B14F-4D97-AF65-F5344CB8AC3E}">
        <p14:creationId xmlns:p14="http://schemas.microsoft.com/office/powerpoint/2010/main" val="310248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98B6B-B5DC-42AA-1F49-CC08C1081E13}"/>
              </a:ext>
            </a:extLst>
          </p:cNvPr>
          <p:cNvSpPr>
            <a:spLocks noGrp="1"/>
          </p:cNvSpPr>
          <p:nvPr>
            <p:ph type="title"/>
          </p:nvPr>
        </p:nvSpPr>
        <p:spPr/>
        <p:txBody>
          <a:bodyPr/>
          <a:lstStyle/>
          <a:p>
            <a:r>
              <a:rPr lang="en-US" dirty="0"/>
              <a:t>Mark 9:1</a:t>
            </a:r>
          </a:p>
        </p:txBody>
      </p:sp>
      <p:sp>
        <p:nvSpPr>
          <p:cNvPr id="3" name="Content Placeholder 2">
            <a:extLst>
              <a:ext uri="{FF2B5EF4-FFF2-40B4-BE49-F238E27FC236}">
                <a16:creationId xmlns:a16="http://schemas.microsoft.com/office/drawing/2014/main" id="{915CF1C3-8E5D-AF6E-CFEC-1B2F317CEA86}"/>
              </a:ext>
            </a:extLst>
          </p:cNvPr>
          <p:cNvSpPr>
            <a:spLocks noGrp="1"/>
          </p:cNvSpPr>
          <p:nvPr>
            <p:ph idx="1"/>
          </p:nvPr>
        </p:nvSpPr>
        <p:spPr/>
        <p:txBody>
          <a:bodyPr>
            <a:normAutofit fontScale="92500"/>
          </a:bodyPr>
          <a:lstStyle/>
          <a:p>
            <a:r>
              <a:rPr lang="en-US" dirty="0">
                <a:latin typeface="Source Sans Pro Black" panose="020B0803030403020204" pitchFamily="34" charset="0"/>
              </a:rPr>
              <a:t>“And he said to them, ‘Truly, I say to you, there are some standing here who will not taste death until they see the kingdom of God after </a:t>
            </a:r>
            <a:r>
              <a:rPr lang="en-US" dirty="0">
                <a:solidFill>
                  <a:schemeClr val="accent4">
                    <a:lumMod val="75000"/>
                  </a:schemeClr>
                </a:solidFill>
                <a:latin typeface="Source Sans Pro Black" panose="020B0803030403020204" pitchFamily="34" charset="0"/>
              </a:rPr>
              <a:t>it has come with power</a:t>
            </a:r>
            <a:r>
              <a:rPr lang="en-US" dirty="0">
                <a:latin typeface="Source Sans Pro Black" panose="020B0803030403020204" pitchFamily="34" charset="0"/>
              </a:rPr>
              <a:t>.’”</a:t>
            </a:r>
          </a:p>
          <a:p>
            <a:pPr lvl="1"/>
            <a:r>
              <a:rPr lang="en-US" dirty="0"/>
              <a:t>The kingdom will come with power.</a:t>
            </a:r>
          </a:p>
          <a:p>
            <a:r>
              <a:rPr lang="en-US" dirty="0">
                <a:latin typeface="Source Sans Pro Black" panose="020B0803030403020204" pitchFamily="34" charset="0"/>
              </a:rPr>
              <a:t>“So when they had come together, they asked him, ‘Lord, will you at this time restore the kingdom to Israel?’ He said to them, ‘It is not for you to know times or seasons that the Father has fixed by his own authority. </a:t>
            </a:r>
            <a:r>
              <a:rPr lang="en-US" dirty="0">
                <a:solidFill>
                  <a:schemeClr val="accent4">
                    <a:lumMod val="75000"/>
                  </a:schemeClr>
                </a:solidFill>
                <a:latin typeface="Source Sans Pro Black" panose="020B0803030403020204" pitchFamily="34" charset="0"/>
              </a:rPr>
              <a:t>But you will receive power when the Holy Spirit has come upon you</a:t>
            </a:r>
            <a:r>
              <a:rPr lang="en-US" dirty="0">
                <a:latin typeface="Source Sans Pro Black" panose="020B0803030403020204" pitchFamily="34" charset="0"/>
              </a:rPr>
              <a:t>, and you will be my witnesses in Jerusalem and in all Judea and Samaria, and to the end of the earth’” (Acts 1:8).</a:t>
            </a:r>
          </a:p>
          <a:p>
            <a:r>
              <a:rPr lang="en-US" dirty="0"/>
              <a:t>Ten days later the Holy Spirit came on the day of Pentecost.</a:t>
            </a:r>
          </a:p>
          <a:p>
            <a:endParaRPr lang="en-US" dirty="0"/>
          </a:p>
        </p:txBody>
      </p:sp>
    </p:spTree>
    <p:extLst>
      <p:ext uri="{BB962C8B-B14F-4D97-AF65-F5344CB8AC3E}">
        <p14:creationId xmlns:p14="http://schemas.microsoft.com/office/powerpoint/2010/main" val="104797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ircle(in)">
                                      <p:cBhvr>
                                        <p:cTn id="10"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471EE8-82F3-426E-3144-96E8D228CE14}"/>
              </a:ext>
            </a:extLst>
          </p:cNvPr>
          <p:cNvSpPr/>
          <p:nvPr/>
        </p:nvSpPr>
        <p:spPr>
          <a:xfrm>
            <a:off x="0" y="0"/>
            <a:ext cx="12192000" cy="6858000"/>
          </a:xfrm>
          <a:prstGeom prst="rect">
            <a:avLst/>
          </a:prstGeom>
          <a:solidFill>
            <a:schemeClr val="accent4">
              <a:lumMod val="75000"/>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63DC90B-1CE1-13B6-3304-D7C53EA92BC7}"/>
              </a:ext>
            </a:extLst>
          </p:cNvPr>
          <p:cNvSpPr/>
          <p:nvPr/>
        </p:nvSpPr>
        <p:spPr>
          <a:xfrm>
            <a:off x="715224" y="0"/>
            <a:ext cx="10860891"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411" name="TextBox 2">
            <a:extLst>
              <a:ext uri="{FF2B5EF4-FFF2-40B4-BE49-F238E27FC236}">
                <a16:creationId xmlns:a16="http://schemas.microsoft.com/office/drawing/2014/main" id="{684129CB-56BD-BA2E-39E4-BC6ED1368D31}"/>
              </a:ext>
            </a:extLst>
          </p:cNvPr>
          <p:cNvSpPr txBox="1">
            <a:spLocks noChangeArrowheads="1"/>
          </p:cNvSpPr>
          <p:nvPr/>
        </p:nvSpPr>
        <p:spPr bwMode="auto">
          <a:xfrm>
            <a:off x="5590097" y="1135064"/>
            <a:ext cx="914400" cy="415498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2400" dirty="0">
              <a:latin typeface="Source Sans Pro Black" panose="020B0803030403020204" pitchFamily="34" charset="0"/>
            </a:endParaRPr>
          </a:p>
          <a:p>
            <a:pPr algn="ctr" eaLnBrk="1" hangingPunct="1"/>
            <a:r>
              <a:rPr lang="en-US" altLang="en-US" sz="2400" dirty="0">
                <a:latin typeface="Source Sans Pro Black" panose="020B0803030403020204" pitchFamily="34" charset="0"/>
              </a:rPr>
              <a:t>P</a:t>
            </a:r>
          </a:p>
          <a:p>
            <a:pPr algn="ctr" eaLnBrk="1" hangingPunct="1"/>
            <a:r>
              <a:rPr lang="en-US" altLang="en-US" sz="2400" dirty="0">
                <a:latin typeface="Source Sans Pro Black" panose="020B0803030403020204" pitchFamily="34" charset="0"/>
              </a:rPr>
              <a:t>E</a:t>
            </a:r>
          </a:p>
          <a:p>
            <a:pPr algn="ctr" eaLnBrk="1" hangingPunct="1"/>
            <a:r>
              <a:rPr lang="en-US" altLang="en-US" sz="2400" dirty="0">
                <a:latin typeface="Source Sans Pro Black" panose="020B0803030403020204" pitchFamily="34" charset="0"/>
              </a:rPr>
              <a:t>N</a:t>
            </a:r>
          </a:p>
          <a:p>
            <a:pPr algn="ctr" eaLnBrk="1" hangingPunct="1"/>
            <a:r>
              <a:rPr lang="en-US" altLang="en-US" sz="2400" dirty="0">
                <a:latin typeface="Source Sans Pro Black" panose="020B0803030403020204" pitchFamily="34" charset="0"/>
              </a:rPr>
              <a:t>T</a:t>
            </a:r>
          </a:p>
          <a:p>
            <a:pPr algn="ctr" eaLnBrk="1" hangingPunct="1"/>
            <a:r>
              <a:rPr lang="en-US" altLang="en-US" sz="2400" dirty="0">
                <a:latin typeface="Source Sans Pro Black" panose="020B0803030403020204" pitchFamily="34" charset="0"/>
              </a:rPr>
              <a:t>E</a:t>
            </a:r>
          </a:p>
          <a:p>
            <a:pPr algn="ctr" eaLnBrk="1" hangingPunct="1"/>
            <a:r>
              <a:rPr lang="en-US" altLang="en-US" sz="2400" dirty="0">
                <a:latin typeface="Source Sans Pro Black" panose="020B0803030403020204" pitchFamily="34" charset="0"/>
              </a:rPr>
              <a:t>C</a:t>
            </a:r>
          </a:p>
          <a:p>
            <a:pPr algn="ctr" eaLnBrk="1" hangingPunct="1"/>
            <a:r>
              <a:rPr lang="en-US" altLang="en-US" sz="2400" dirty="0">
                <a:latin typeface="Source Sans Pro Black" panose="020B0803030403020204" pitchFamily="34" charset="0"/>
              </a:rPr>
              <a:t>O</a:t>
            </a:r>
          </a:p>
          <a:p>
            <a:pPr algn="ctr" eaLnBrk="1" hangingPunct="1"/>
            <a:r>
              <a:rPr lang="en-US" altLang="en-US" sz="2400" dirty="0">
                <a:latin typeface="Source Sans Pro Black" panose="020B0803030403020204" pitchFamily="34" charset="0"/>
              </a:rPr>
              <a:t>S</a:t>
            </a:r>
          </a:p>
          <a:p>
            <a:pPr algn="ctr" eaLnBrk="1" hangingPunct="1"/>
            <a:r>
              <a:rPr lang="en-US" altLang="en-US" sz="2400" dirty="0">
                <a:latin typeface="Source Sans Pro Black" panose="020B0803030403020204" pitchFamily="34" charset="0"/>
              </a:rPr>
              <a:t>T</a:t>
            </a:r>
          </a:p>
          <a:p>
            <a:pPr algn="ctr" eaLnBrk="1" hangingPunct="1"/>
            <a:endParaRPr lang="en-US" altLang="en-US" sz="2400" dirty="0">
              <a:latin typeface="Source Sans Pro Black" panose="020B0803030403020204" pitchFamily="34" charset="0"/>
            </a:endParaRPr>
          </a:p>
        </p:txBody>
      </p:sp>
      <p:sp>
        <p:nvSpPr>
          <p:cNvPr id="4" name="TextBox 3">
            <a:extLst>
              <a:ext uri="{FF2B5EF4-FFF2-40B4-BE49-F238E27FC236}">
                <a16:creationId xmlns:a16="http://schemas.microsoft.com/office/drawing/2014/main" id="{F1E9B352-3512-14C8-4935-7838C99D0DD3}"/>
              </a:ext>
            </a:extLst>
          </p:cNvPr>
          <p:cNvSpPr txBox="1">
            <a:spLocks noChangeArrowheads="1"/>
          </p:cNvSpPr>
          <p:nvPr/>
        </p:nvSpPr>
        <p:spPr bwMode="auto">
          <a:xfrm>
            <a:off x="1140738" y="934822"/>
            <a:ext cx="4117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The Place: Zion/Jerusalem</a:t>
            </a:r>
          </a:p>
        </p:txBody>
      </p:sp>
      <p:sp>
        <p:nvSpPr>
          <p:cNvPr id="5" name="TextBox 4">
            <a:extLst>
              <a:ext uri="{FF2B5EF4-FFF2-40B4-BE49-F238E27FC236}">
                <a16:creationId xmlns:a16="http://schemas.microsoft.com/office/drawing/2014/main" id="{C45385A2-5DC0-DFC9-3514-2BAB562A207B}"/>
              </a:ext>
            </a:extLst>
          </p:cNvPr>
          <p:cNvSpPr txBox="1">
            <a:spLocks noChangeArrowheads="1"/>
          </p:cNvSpPr>
          <p:nvPr/>
        </p:nvSpPr>
        <p:spPr bwMode="auto">
          <a:xfrm>
            <a:off x="7234450" y="934822"/>
            <a:ext cx="39012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The Place: Zion/Jerusalem</a:t>
            </a:r>
          </a:p>
        </p:txBody>
      </p:sp>
      <p:sp>
        <p:nvSpPr>
          <p:cNvPr id="6" name="TextBox 5">
            <a:extLst>
              <a:ext uri="{FF2B5EF4-FFF2-40B4-BE49-F238E27FC236}">
                <a16:creationId xmlns:a16="http://schemas.microsoft.com/office/drawing/2014/main" id="{AA52E381-D5FD-B035-F218-8E6893633E7A}"/>
              </a:ext>
            </a:extLst>
          </p:cNvPr>
          <p:cNvSpPr txBox="1">
            <a:spLocks noChangeArrowheads="1"/>
          </p:cNvSpPr>
          <p:nvPr/>
        </p:nvSpPr>
        <p:spPr bwMode="auto">
          <a:xfrm>
            <a:off x="1140737" y="1527155"/>
            <a:ext cx="390528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When: The Last Days/Days of Roman Kings</a:t>
            </a:r>
          </a:p>
        </p:txBody>
      </p:sp>
      <p:sp>
        <p:nvSpPr>
          <p:cNvPr id="7" name="TextBox 6">
            <a:extLst>
              <a:ext uri="{FF2B5EF4-FFF2-40B4-BE49-F238E27FC236}">
                <a16:creationId xmlns:a16="http://schemas.microsoft.com/office/drawing/2014/main" id="{28B1802F-5C6E-BCDE-0F20-579EA1C2141B}"/>
              </a:ext>
            </a:extLst>
          </p:cNvPr>
          <p:cNvSpPr txBox="1">
            <a:spLocks noChangeArrowheads="1"/>
          </p:cNvSpPr>
          <p:nvPr/>
        </p:nvSpPr>
        <p:spPr bwMode="auto">
          <a:xfrm>
            <a:off x="7234450" y="1565256"/>
            <a:ext cx="40008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When: The Last Days/Days of Roman Kings (Acts 2:16-17)</a:t>
            </a:r>
          </a:p>
        </p:txBody>
      </p:sp>
      <p:sp>
        <p:nvSpPr>
          <p:cNvPr id="8" name="TextBox 7">
            <a:extLst>
              <a:ext uri="{FF2B5EF4-FFF2-40B4-BE49-F238E27FC236}">
                <a16:creationId xmlns:a16="http://schemas.microsoft.com/office/drawing/2014/main" id="{9A7B3AFB-1A25-601A-836F-90500A240A83}"/>
              </a:ext>
            </a:extLst>
          </p:cNvPr>
          <p:cNvSpPr txBox="1">
            <a:spLocks noChangeArrowheads="1"/>
          </p:cNvSpPr>
          <p:nvPr/>
        </p:nvSpPr>
        <p:spPr bwMode="auto">
          <a:xfrm>
            <a:off x="1140738" y="2583725"/>
            <a:ext cx="40265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Who: All Nations</a:t>
            </a:r>
          </a:p>
        </p:txBody>
      </p:sp>
      <p:sp>
        <p:nvSpPr>
          <p:cNvPr id="9" name="TextBox 8">
            <a:extLst>
              <a:ext uri="{FF2B5EF4-FFF2-40B4-BE49-F238E27FC236}">
                <a16:creationId xmlns:a16="http://schemas.microsoft.com/office/drawing/2014/main" id="{4602D88E-33AC-742C-CC29-528F2EC947D9}"/>
              </a:ext>
            </a:extLst>
          </p:cNvPr>
          <p:cNvSpPr txBox="1">
            <a:spLocks noChangeArrowheads="1"/>
          </p:cNvSpPr>
          <p:nvPr/>
        </p:nvSpPr>
        <p:spPr bwMode="auto">
          <a:xfrm>
            <a:off x="7234449" y="2507526"/>
            <a:ext cx="41059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Who: All Nations (Acts 2:9-12)</a:t>
            </a:r>
          </a:p>
        </p:txBody>
      </p:sp>
      <p:sp>
        <p:nvSpPr>
          <p:cNvPr id="10" name="TextBox 9">
            <a:extLst>
              <a:ext uri="{FF2B5EF4-FFF2-40B4-BE49-F238E27FC236}">
                <a16:creationId xmlns:a16="http://schemas.microsoft.com/office/drawing/2014/main" id="{49D0A025-4911-B28F-FDD0-16AE82DB004D}"/>
              </a:ext>
            </a:extLst>
          </p:cNvPr>
          <p:cNvSpPr txBox="1">
            <a:spLocks noChangeArrowheads="1"/>
          </p:cNvSpPr>
          <p:nvPr/>
        </p:nvSpPr>
        <p:spPr bwMode="auto">
          <a:xfrm>
            <a:off x="1140738" y="3164261"/>
            <a:ext cx="4117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What: Kingdom Established</a:t>
            </a:r>
          </a:p>
        </p:txBody>
      </p:sp>
      <p:sp>
        <p:nvSpPr>
          <p:cNvPr id="11" name="TextBox 10">
            <a:extLst>
              <a:ext uri="{FF2B5EF4-FFF2-40B4-BE49-F238E27FC236}">
                <a16:creationId xmlns:a16="http://schemas.microsoft.com/office/drawing/2014/main" id="{A933D89B-6017-1819-DC45-95E55B51EFD8}"/>
              </a:ext>
            </a:extLst>
          </p:cNvPr>
          <p:cNvSpPr txBox="1">
            <a:spLocks noChangeArrowheads="1"/>
          </p:cNvSpPr>
          <p:nvPr/>
        </p:nvSpPr>
        <p:spPr bwMode="auto">
          <a:xfrm>
            <a:off x="7234450" y="3127748"/>
            <a:ext cx="40008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What: Kingdom/Church Established (Acts 2:47)</a:t>
            </a:r>
          </a:p>
        </p:txBody>
      </p:sp>
      <p:sp>
        <p:nvSpPr>
          <p:cNvPr id="14" name="TextBox 13">
            <a:extLst>
              <a:ext uri="{FF2B5EF4-FFF2-40B4-BE49-F238E27FC236}">
                <a16:creationId xmlns:a16="http://schemas.microsoft.com/office/drawing/2014/main" id="{8A7A2A0F-893C-38D8-2032-CDB9D14435F5}"/>
              </a:ext>
            </a:extLst>
          </p:cNvPr>
          <p:cNvSpPr txBox="1">
            <a:spLocks noChangeArrowheads="1"/>
          </p:cNvSpPr>
          <p:nvPr/>
        </p:nvSpPr>
        <p:spPr bwMode="auto">
          <a:xfrm>
            <a:off x="1140738" y="4114801"/>
            <a:ext cx="41170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A Peaceful Kingdom: Not spread by sword</a:t>
            </a:r>
          </a:p>
        </p:txBody>
      </p:sp>
      <p:sp>
        <p:nvSpPr>
          <p:cNvPr id="15" name="TextBox 14">
            <a:extLst>
              <a:ext uri="{FF2B5EF4-FFF2-40B4-BE49-F238E27FC236}">
                <a16:creationId xmlns:a16="http://schemas.microsoft.com/office/drawing/2014/main" id="{A99379AD-4BF5-C688-EB56-FA6D09E058E7}"/>
              </a:ext>
            </a:extLst>
          </p:cNvPr>
          <p:cNvSpPr txBox="1">
            <a:spLocks noChangeArrowheads="1"/>
          </p:cNvSpPr>
          <p:nvPr/>
        </p:nvSpPr>
        <p:spPr bwMode="auto">
          <a:xfrm>
            <a:off x="7234450" y="4114801"/>
            <a:ext cx="39012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A Peaceful Kingdom spread by preaching the gospel</a:t>
            </a:r>
          </a:p>
        </p:txBody>
      </p:sp>
      <p:sp>
        <p:nvSpPr>
          <p:cNvPr id="16" name="TextBox 15">
            <a:extLst>
              <a:ext uri="{FF2B5EF4-FFF2-40B4-BE49-F238E27FC236}">
                <a16:creationId xmlns:a16="http://schemas.microsoft.com/office/drawing/2014/main" id="{6C568C34-EC09-9DA7-FAC2-CF8BD1ED17E7}"/>
              </a:ext>
            </a:extLst>
          </p:cNvPr>
          <p:cNvSpPr txBox="1">
            <a:spLocks noChangeArrowheads="1"/>
          </p:cNvSpPr>
          <p:nvPr/>
        </p:nvSpPr>
        <p:spPr bwMode="auto">
          <a:xfrm>
            <a:off x="1140738" y="5152654"/>
            <a:ext cx="4117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Come with Power</a:t>
            </a:r>
          </a:p>
        </p:txBody>
      </p:sp>
      <p:sp>
        <p:nvSpPr>
          <p:cNvPr id="17" name="TextBox 16">
            <a:extLst>
              <a:ext uri="{FF2B5EF4-FFF2-40B4-BE49-F238E27FC236}">
                <a16:creationId xmlns:a16="http://schemas.microsoft.com/office/drawing/2014/main" id="{1C5D37CD-81C3-9A02-708D-8C6FB15FDE65}"/>
              </a:ext>
            </a:extLst>
          </p:cNvPr>
          <p:cNvSpPr txBox="1">
            <a:spLocks noChangeArrowheads="1"/>
          </p:cNvSpPr>
          <p:nvPr/>
        </p:nvSpPr>
        <p:spPr bwMode="auto">
          <a:xfrm>
            <a:off x="7234450" y="5065341"/>
            <a:ext cx="40008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Power of Holy Spirit came (Acts 2:1-4)</a:t>
            </a:r>
          </a:p>
        </p:txBody>
      </p:sp>
      <p:sp>
        <p:nvSpPr>
          <p:cNvPr id="17424" name="TextBox 17">
            <a:extLst>
              <a:ext uri="{FF2B5EF4-FFF2-40B4-BE49-F238E27FC236}">
                <a16:creationId xmlns:a16="http://schemas.microsoft.com/office/drawing/2014/main" id="{E998827A-10F2-2537-3E29-407608804416}"/>
              </a:ext>
            </a:extLst>
          </p:cNvPr>
          <p:cNvSpPr txBox="1">
            <a:spLocks noChangeArrowheads="1"/>
          </p:cNvSpPr>
          <p:nvPr/>
        </p:nvSpPr>
        <p:spPr bwMode="auto">
          <a:xfrm>
            <a:off x="2133600" y="5867401"/>
            <a:ext cx="7848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800" b="1" dirty="0">
                <a:latin typeface="Source Sans Pro Black" panose="020B0803030403020204" pitchFamily="34" charset="0"/>
              </a:rPr>
              <a:t>Acts 2: The Beginning</a:t>
            </a:r>
          </a:p>
        </p:txBody>
      </p:sp>
      <p:sp>
        <p:nvSpPr>
          <p:cNvPr id="18" name="TextBox 17">
            <a:extLst>
              <a:ext uri="{FF2B5EF4-FFF2-40B4-BE49-F238E27FC236}">
                <a16:creationId xmlns:a16="http://schemas.microsoft.com/office/drawing/2014/main" id="{59A2155A-BF8C-F8D2-3E67-351EA5A80EB3}"/>
              </a:ext>
            </a:extLst>
          </p:cNvPr>
          <p:cNvSpPr txBox="1"/>
          <p:nvPr/>
        </p:nvSpPr>
        <p:spPr>
          <a:xfrm>
            <a:off x="1140738" y="311817"/>
            <a:ext cx="4117062" cy="584775"/>
          </a:xfrm>
          <a:prstGeom prst="rect">
            <a:avLst/>
          </a:prstGeom>
          <a:noFill/>
        </p:spPr>
        <p:txBody>
          <a:bodyPr wrap="square">
            <a:spAutoFit/>
          </a:bodyPr>
          <a:lstStyle/>
          <a:p>
            <a:pPr algn="ctr">
              <a:defRPr/>
            </a:pPr>
            <a:r>
              <a:rPr lang="en-US" sz="3200" b="1" dirty="0">
                <a:solidFill>
                  <a:srgbClr val="00B050"/>
                </a:solidFill>
                <a:latin typeface="Source Sans Pro Black" panose="020B0803030403020204" pitchFamily="34" charset="0"/>
              </a:rPr>
              <a:t>Prophecy</a:t>
            </a:r>
          </a:p>
        </p:txBody>
      </p:sp>
      <p:sp>
        <p:nvSpPr>
          <p:cNvPr id="19" name="TextBox 18">
            <a:extLst>
              <a:ext uri="{FF2B5EF4-FFF2-40B4-BE49-F238E27FC236}">
                <a16:creationId xmlns:a16="http://schemas.microsoft.com/office/drawing/2014/main" id="{8763B0FD-096D-F232-DFA3-C2E73755B747}"/>
              </a:ext>
            </a:extLst>
          </p:cNvPr>
          <p:cNvSpPr txBox="1"/>
          <p:nvPr/>
        </p:nvSpPr>
        <p:spPr>
          <a:xfrm>
            <a:off x="7234450" y="311817"/>
            <a:ext cx="3901288" cy="584775"/>
          </a:xfrm>
          <a:prstGeom prst="rect">
            <a:avLst/>
          </a:prstGeom>
          <a:noFill/>
        </p:spPr>
        <p:txBody>
          <a:bodyPr wrap="square">
            <a:spAutoFit/>
          </a:bodyPr>
          <a:lstStyle/>
          <a:p>
            <a:pPr algn="ctr">
              <a:defRPr/>
            </a:pPr>
            <a:r>
              <a:rPr lang="en-US" sz="3200" b="1" dirty="0">
                <a:solidFill>
                  <a:srgbClr val="00B050"/>
                </a:solidFill>
                <a:latin typeface="Source Sans Pro Black" panose="020B0803030403020204" pitchFamily="34" charset="0"/>
              </a:rPr>
              <a:t>Fulfillment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74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p:bldP spid="4" grpId="0"/>
      <p:bldP spid="5" grpId="0"/>
      <p:bldP spid="6" grpId="0"/>
      <p:bldP spid="7" grpId="0"/>
      <p:bldP spid="8" grpId="0"/>
      <p:bldP spid="9" grpId="0"/>
      <p:bldP spid="10" grpId="0"/>
      <p:bldP spid="11" grpId="0"/>
      <p:bldP spid="14" grpId="0"/>
      <p:bldP spid="15" grpId="0"/>
      <p:bldP spid="16" grpId="0"/>
      <p:bldP spid="17" grpId="0"/>
      <p:bldP spid="17424" grpId="0"/>
      <p:bldP spid="18" grpId="0"/>
      <p:bldP spid="1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B483BA30-613F-05A5-05C2-C531CF8A31C9}"/>
              </a:ext>
            </a:extLst>
          </p:cNvPr>
          <p:cNvSpPr>
            <a:spLocks noGrp="1"/>
          </p:cNvSpPr>
          <p:nvPr>
            <p:ph type="title"/>
          </p:nvPr>
        </p:nvSpPr>
        <p:spPr/>
        <p:txBody>
          <a:bodyPr/>
          <a:lstStyle/>
          <a:p>
            <a:pPr eaLnBrk="1" hangingPunct="1"/>
            <a:r>
              <a:rPr lang="en-US" altLang="en-US" b="1"/>
              <a:t>Church/Kingdom Established</a:t>
            </a:r>
          </a:p>
        </p:txBody>
      </p:sp>
      <p:sp>
        <p:nvSpPr>
          <p:cNvPr id="18435" name="Content Placeholder 2">
            <a:extLst>
              <a:ext uri="{FF2B5EF4-FFF2-40B4-BE49-F238E27FC236}">
                <a16:creationId xmlns:a16="http://schemas.microsoft.com/office/drawing/2014/main" id="{475A012F-AD9C-CCC2-4345-4F71050F4FDD}"/>
              </a:ext>
            </a:extLst>
          </p:cNvPr>
          <p:cNvSpPr>
            <a:spLocks noGrp="1"/>
          </p:cNvSpPr>
          <p:nvPr>
            <p:ph idx="1"/>
          </p:nvPr>
        </p:nvSpPr>
        <p:spPr/>
        <p:txBody>
          <a:bodyPr>
            <a:normAutofit fontScale="85000" lnSpcReduction="20000"/>
          </a:bodyPr>
          <a:lstStyle/>
          <a:p>
            <a:pPr eaLnBrk="1" hangingPunct="1"/>
            <a:r>
              <a:rPr lang="en-US" altLang="en-US" b="1" dirty="0"/>
              <a:t>Acts 2:38-47: Those who were obedient were added to the church (1 Cor. 12:13).</a:t>
            </a:r>
          </a:p>
          <a:p>
            <a:pPr eaLnBrk="1" hangingPunct="1"/>
            <a:r>
              <a:rPr lang="en-US" altLang="en-US" b="1" dirty="0"/>
              <a:t>John 3:1-5: Those who were born again were added to the kingdom</a:t>
            </a:r>
          </a:p>
          <a:p>
            <a:pPr eaLnBrk="1" hangingPunct="1"/>
            <a:r>
              <a:rPr lang="en-US" altLang="en-US" b="1" dirty="0"/>
              <a:t>Philip preached the good news of the kingdom (Acts 8:12). </a:t>
            </a:r>
          </a:p>
          <a:p>
            <a:pPr eaLnBrk="1" hangingPunct="1"/>
            <a:r>
              <a:rPr lang="en-US" altLang="en-US" b="1" dirty="0"/>
              <a:t>Paul argued with the Ephesians about the kingdom (Acts 19:8). He preached the kingdom to them (Acts 20:25).</a:t>
            </a:r>
          </a:p>
          <a:p>
            <a:pPr eaLnBrk="1" hangingPunct="1"/>
            <a:r>
              <a:rPr lang="en-US" altLang="en-US" b="1" dirty="0"/>
              <a:t>Paul testified about the kingdom in Rome (Acts 28:23) and preached the kingdom there (Acts 28:31).</a:t>
            </a:r>
          </a:p>
          <a:p>
            <a:pPr eaLnBrk="1" hangingPunct="1"/>
            <a:r>
              <a:rPr lang="en-US" altLang="en-US" b="1" dirty="0"/>
              <a:t>The saints at Colossae had been translated into the kingdom (Col. 1:13-14).</a:t>
            </a:r>
          </a:p>
          <a:p>
            <a:pPr eaLnBrk="1" hangingPunct="1"/>
            <a:r>
              <a:rPr lang="en-US" altLang="en-US" b="1" dirty="0"/>
              <a:t>The saints at Thessalonica had been called into the kingdom (1 Thess. 2:12). </a:t>
            </a:r>
          </a:p>
          <a:p>
            <a:pPr eaLnBrk="1" hangingPunct="1"/>
            <a:r>
              <a:rPr lang="en-US" altLang="en-US" b="1" dirty="0"/>
              <a:t>The Hebrews had received a kingdom (Heb. 12:28).</a:t>
            </a:r>
          </a:p>
          <a:p>
            <a:pPr eaLnBrk="1" hangingPunct="1"/>
            <a:r>
              <a:rPr lang="en-US" altLang="en-US" b="1" dirty="0"/>
              <a:t>John was in the kingdom (Rev. 1:9)</a:t>
            </a:r>
          </a:p>
          <a:p>
            <a:pPr eaLnBrk="1" hangingPunct="1"/>
            <a:endParaRPr lang="en-US" altLang="en-US" b="1"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A4495E83-0DEE-7EF5-4BCE-ADAF6CD06FB2}"/>
              </a:ext>
            </a:extLst>
          </p:cNvPr>
          <p:cNvSpPr>
            <a:spLocks noGrp="1"/>
          </p:cNvSpPr>
          <p:nvPr>
            <p:ph type="title"/>
          </p:nvPr>
        </p:nvSpPr>
        <p:spPr/>
        <p:txBody>
          <a:bodyPr/>
          <a:lstStyle/>
          <a:p>
            <a:pPr eaLnBrk="1" hangingPunct="1"/>
            <a:r>
              <a:rPr lang="en-US" altLang="en-US" sz="3600" b="1"/>
              <a:t>The Church: The Fulness of God</a:t>
            </a:r>
          </a:p>
        </p:txBody>
      </p:sp>
      <p:sp>
        <p:nvSpPr>
          <p:cNvPr id="19459" name="Content Placeholder 2">
            <a:extLst>
              <a:ext uri="{FF2B5EF4-FFF2-40B4-BE49-F238E27FC236}">
                <a16:creationId xmlns:a16="http://schemas.microsoft.com/office/drawing/2014/main" id="{9DD11B0B-9A2E-249C-E672-8DA249732B3A}"/>
              </a:ext>
            </a:extLst>
          </p:cNvPr>
          <p:cNvSpPr>
            <a:spLocks noGrp="1"/>
          </p:cNvSpPr>
          <p:nvPr>
            <p:ph idx="1"/>
          </p:nvPr>
        </p:nvSpPr>
        <p:spPr/>
        <p:txBody>
          <a:bodyPr/>
          <a:lstStyle/>
          <a:p>
            <a:pPr eaLnBrk="1" hangingPunct="1"/>
            <a:r>
              <a:rPr lang="en-US" altLang="en-US" b="1" dirty="0"/>
              <a:t>“. . . far above all principality and power and might and dominion, and every name that is named, not only in this age but also in that which is to come. And He put all things under His feet, and gave Him to be head over all things to the </a:t>
            </a:r>
            <a:r>
              <a:rPr lang="en-US" altLang="en-US" b="1" dirty="0">
                <a:solidFill>
                  <a:schemeClr val="accent4">
                    <a:lumMod val="75000"/>
                  </a:schemeClr>
                </a:solidFill>
                <a:latin typeface="Source Sans Pro Black" panose="020B0803030403020204" pitchFamily="34" charset="0"/>
              </a:rPr>
              <a:t>church</a:t>
            </a:r>
            <a:r>
              <a:rPr lang="en-US" altLang="en-US" b="1" dirty="0"/>
              <a:t>, which is His body, the </a:t>
            </a:r>
            <a:r>
              <a:rPr lang="en-US" altLang="en-US" b="1" dirty="0">
                <a:solidFill>
                  <a:schemeClr val="accent4">
                    <a:lumMod val="75000"/>
                  </a:schemeClr>
                </a:solidFill>
                <a:latin typeface="Source Sans Pro Black" panose="020B0803030403020204" pitchFamily="34" charset="0"/>
              </a:rPr>
              <a:t>fullness of Him who fills all in all</a:t>
            </a:r>
            <a:r>
              <a:rPr lang="en-US" altLang="en-US" b="1" dirty="0">
                <a:latin typeface="Source Sans Pro Black" panose="020B0803030403020204" pitchFamily="34" charset="0"/>
              </a:rPr>
              <a:t>”</a:t>
            </a:r>
            <a:r>
              <a:rPr lang="en-US" altLang="en-US" b="1" dirty="0">
                <a:solidFill>
                  <a:schemeClr val="accent4">
                    <a:lumMod val="75000"/>
                  </a:schemeClr>
                </a:solidFill>
                <a:latin typeface="Source Sans Pro Black" panose="020B0803030403020204" pitchFamily="34" charset="0"/>
              </a:rPr>
              <a:t> </a:t>
            </a:r>
            <a:r>
              <a:rPr lang="en-US" altLang="en-US" b="1" dirty="0"/>
              <a:t>(Eph. 1:21-23).</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E6669-C989-BFB0-6071-FC74E632E48C}"/>
              </a:ext>
            </a:extLst>
          </p:cNvPr>
          <p:cNvSpPr>
            <a:spLocks noGrp="1"/>
          </p:cNvSpPr>
          <p:nvPr>
            <p:ph type="title"/>
          </p:nvPr>
        </p:nvSpPr>
        <p:spPr/>
        <p:txBody>
          <a:bodyPr/>
          <a:lstStyle/>
          <a:p>
            <a:r>
              <a:rPr lang="en-US" dirty="0"/>
              <a:t>Jesus Reign as King Over His Kingdom</a:t>
            </a:r>
          </a:p>
        </p:txBody>
      </p:sp>
      <p:sp>
        <p:nvSpPr>
          <p:cNvPr id="3" name="Content Placeholder 2">
            <a:extLst>
              <a:ext uri="{FF2B5EF4-FFF2-40B4-BE49-F238E27FC236}">
                <a16:creationId xmlns:a16="http://schemas.microsoft.com/office/drawing/2014/main" id="{3DBCFBFF-5B51-D94E-2BAE-B5566D0C44CE}"/>
              </a:ext>
            </a:extLst>
          </p:cNvPr>
          <p:cNvSpPr>
            <a:spLocks noGrp="1"/>
          </p:cNvSpPr>
          <p:nvPr>
            <p:ph idx="1"/>
          </p:nvPr>
        </p:nvSpPr>
        <p:spPr/>
        <p:txBody>
          <a:bodyPr/>
          <a:lstStyle/>
          <a:p>
            <a:r>
              <a:rPr lang="en-US" dirty="0"/>
              <a:t>Began with Jesus’s ascension into heaven (Acts 2:29-36)</a:t>
            </a:r>
          </a:p>
          <a:p>
            <a:r>
              <a:rPr lang="en-US" dirty="0"/>
              <a:t>During this time, God speaks to mankind through His Son (Heb. 1:2)</a:t>
            </a:r>
          </a:p>
          <a:p>
            <a:r>
              <a:rPr lang="en-US" dirty="0"/>
              <a:t>At the second coming, the kingdom will be delivered up to God and Jesus’s rule will be over (1 Cor. 15:23-28)</a:t>
            </a:r>
          </a:p>
        </p:txBody>
      </p:sp>
    </p:spTree>
    <p:extLst>
      <p:ext uri="{BB962C8B-B14F-4D97-AF65-F5344CB8AC3E}">
        <p14:creationId xmlns:p14="http://schemas.microsoft.com/office/powerpoint/2010/main" val="194534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6AE96-FC21-847E-411B-68878090F3E1}"/>
              </a:ext>
            </a:extLst>
          </p:cNvPr>
          <p:cNvSpPr>
            <a:spLocks noGrp="1"/>
          </p:cNvSpPr>
          <p:nvPr>
            <p:ph type="title"/>
          </p:nvPr>
        </p:nvSpPr>
        <p:spPr/>
        <p:txBody>
          <a:bodyPr/>
          <a:lstStyle/>
          <a:p>
            <a:r>
              <a:rPr lang="en-US" dirty="0"/>
              <a:t>The Point?</a:t>
            </a:r>
          </a:p>
        </p:txBody>
      </p:sp>
      <p:sp>
        <p:nvSpPr>
          <p:cNvPr id="3" name="Content Placeholder 2">
            <a:extLst>
              <a:ext uri="{FF2B5EF4-FFF2-40B4-BE49-F238E27FC236}">
                <a16:creationId xmlns:a16="http://schemas.microsoft.com/office/drawing/2014/main" id="{272A01C6-CB60-AC23-82D9-4CA854656AB1}"/>
              </a:ext>
            </a:extLst>
          </p:cNvPr>
          <p:cNvSpPr>
            <a:spLocks noGrp="1"/>
          </p:cNvSpPr>
          <p:nvPr>
            <p:ph idx="1"/>
          </p:nvPr>
        </p:nvSpPr>
        <p:spPr/>
        <p:txBody>
          <a:bodyPr/>
          <a:lstStyle/>
          <a:p>
            <a:r>
              <a:rPr lang="en-US" dirty="0"/>
              <a:t>What is the point of vv. 2-3?</a:t>
            </a:r>
          </a:p>
          <a:p>
            <a:r>
              <a:rPr lang="en-US" dirty="0"/>
              <a:t>We have weather forecasters who have studied the heavens (wind currents and weather patterns) enough to rather accurately predict weather for the next day.</a:t>
            </a:r>
          </a:p>
          <a:p>
            <a:r>
              <a:rPr lang="en-US" dirty="0"/>
              <a:t>However, the religious leaders seemed altogether ignorant of the significant signs that God was giving through the ministry of Jesus that the prophesied Messiah and kingdom of God was at hand!</a:t>
            </a:r>
          </a:p>
        </p:txBody>
      </p:sp>
    </p:spTree>
    <p:extLst>
      <p:ext uri="{BB962C8B-B14F-4D97-AF65-F5344CB8AC3E}">
        <p14:creationId xmlns:p14="http://schemas.microsoft.com/office/powerpoint/2010/main" val="200527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72027-2AE4-894C-55C7-4ACFFA3276D8}"/>
              </a:ext>
            </a:extLst>
          </p:cNvPr>
          <p:cNvSpPr>
            <a:spLocks noGrp="1"/>
          </p:cNvSpPr>
          <p:nvPr>
            <p:ph type="title"/>
          </p:nvPr>
        </p:nvSpPr>
        <p:spPr/>
        <p:txBody>
          <a:bodyPr/>
          <a:lstStyle/>
          <a:p>
            <a:r>
              <a:rPr lang="en-US" dirty="0"/>
              <a:t>Matthew 16:4</a:t>
            </a:r>
          </a:p>
        </p:txBody>
      </p:sp>
      <p:sp>
        <p:nvSpPr>
          <p:cNvPr id="3" name="Content Placeholder 2">
            <a:extLst>
              <a:ext uri="{FF2B5EF4-FFF2-40B4-BE49-F238E27FC236}">
                <a16:creationId xmlns:a16="http://schemas.microsoft.com/office/drawing/2014/main" id="{9AADD8C7-EE80-3E34-359D-E049FD39C7B3}"/>
              </a:ext>
            </a:extLst>
          </p:cNvPr>
          <p:cNvSpPr>
            <a:spLocks noGrp="1"/>
          </p:cNvSpPr>
          <p:nvPr>
            <p:ph idx="1"/>
          </p:nvPr>
        </p:nvSpPr>
        <p:spPr/>
        <p:txBody>
          <a:bodyPr/>
          <a:lstStyle/>
          <a:p>
            <a:r>
              <a:rPr lang="en-US" dirty="0">
                <a:latin typeface="Source Sans Pro Black" panose="020B0803030403020204" pitchFamily="34" charset="0"/>
              </a:rPr>
              <a:t>“An evil and adulterous generation seeks for a sign, but no sign will be given to it except the sign of Jonah.” So he left them and departed.”</a:t>
            </a:r>
          </a:p>
          <a:p>
            <a:pPr lvl="1"/>
            <a:r>
              <a:rPr lang="en-US" dirty="0"/>
              <a:t>This verse is virtually the same as 12:39 (“But he answered them, ‘An evil and adulterous generation seeks for a sign, but no sign will be given to it except the sign of the prophet Jonah.’”).</a:t>
            </a:r>
          </a:p>
          <a:p>
            <a:pPr lvl="1"/>
            <a:r>
              <a:rPr lang="en-US" dirty="0"/>
              <a:t>What is the significance of “evil and adulterous generation”?</a:t>
            </a:r>
          </a:p>
          <a:p>
            <a:pPr lvl="1"/>
            <a:r>
              <a:rPr lang="en-US" dirty="0"/>
              <a:t>What is the sign of Jonah and what does it mean?</a:t>
            </a:r>
          </a:p>
          <a:p>
            <a:pPr lvl="1"/>
            <a:r>
              <a:rPr lang="en-US" dirty="0"/>
              <a:t>What is the significance of “so he left them and departed”?</a:t>
            </a:r>
          </a:p>
          <a:p>
            <a:endParaRPr lang="en-US" dirty="0"/>
          </a:p>
        </p:txBody>
      </p:sp>
    </p:spTree>
    <p:extLst>
      <p:ext uri="{BB962C8B-B14F-4D97-AF65-F5344CB8AC3E}">
        <p14:creationId xmlns:p14="http://schemas.microsoft.com/office/powerpoint/2010/main" val="354329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13C18-6617-D6CD-2199-03CFBD1196DA}"/>
              </a:ext>
            </a:extLst>
          </p:cNvPr>
          <p:cNvSpPr>
            <a:spLocks noGrp="1"/>
          </p:cNvSpPr>
          <p:nvPr>
            <p:ph type="title"/>
          </p:nvPr>
        </p:nvSpPr>
        <p:spPr/>
        <p:txBody>
          <a:bodyPr>
            <a:normAutofit fontScale="90000"/>
          </a:bodyPr>
          <a:lstStyle/>
          <a:p>
            <a:r>
              <a:rPr lang="en-US" sz="4000" dirty="0"/>
              <a:t>Warning Against the Influence of Jewish Leaders</a:t>
            </a:r>
            <a:br>
              <a:rPr lang="en-US" sz="2700" dirty="0"/>
            </a:br>
            <a:r>
              <a:rPr lang="en-US" sz="2700" dirty="0"/>
              <a:t>Matthew 16:5-12</a:t>
            </a:r>
          </a:p>
        </p:txBody>
      </p:sp>
      <p:sp>
        <p:nvSpPr>
          <p:cNvPr id="3" name="Content Placeholder 2">
            <a:extLst>
              <a:ext uri="{FF2B5EF4-FFF2-40B4-BE49-F238E27FC236}">
                <a16:creationId xmlns:a16="http://schemas.microsoft.com/office/drawing/2014/main" id="{BB17745D-9AD5-DA89-7A85-C9760536AD8C}"/>
              </a:ext>
            </a:extLst>
          </p:cNvPr>
          <p:cNvSpPr>
            <a:spLocks noGrp="1"/>
          </p:cNvSpPr>
          <p:nvPr>
            <p:ph idx="1"/>
          </p:nvPr>
        </p:nvSpPr>
        <p:spPr/>
        <p:txBody>
          <a:bodyPr>
            <a:normAutofit fontScale="92500" lnSpcReduction="10000"/>
          </a:bodyPr>
          <a:lstStyle/>
          <a:p>
            <a:r>
              <a:rPr lang="en-US" dirty="0"/>
              <a:t>When the disciples reached the other side, they had forgotten to bring any bread. Jesus said to them, “Watch and beware of the leaven of the Pharisees and Sadducees.” And they began discussing it among themselves, saying, “We brought no bread.” But Jesus, aware of this, said, “O you of little faith, why are you discussing among yourselves the fact that you have no bread? Do you not yet perceive? Do you not remember the five loaves for the five thousand, and how many baskets you gathered? Or the seven loaves for the four thousand, and how many baskets you gathered? How is it that you fail to understand that I did not speak about bread? Beware of the leaven of the Pharisees and Sadducees.” Then they understood that he did not tell them to beware of the leaven of bread, but of the teaching of the Pharisees and Sadducees.</a:t>
            </a:r>
          </a:p>
        </p:txBody>
      </p:sp>
    </p:spTree>
    <p:extLst>
      <p:ext uri="{BB962C8B-B14F-4D97-AF65-F5344CB8AC3E}">
        <p14:creationId xmlns:p14="http://schemas.microsoft.com/office/powerpoint/2010/main" val="1189664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490C90FF-20FF-47D5-8843-2E6596586CF1}" vid="{1826B2CA-E9CD-4B43-9CEC-9EBFAABAE7B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4985</TotalTime>
  <Words>7133</Words>
  <Application>Microsoft Office PowerPoint</Application>
  <PresentationFormat>Widescreen</PresentationFormat>
  <Paragraphs>381</Paragraphs>
  <Slides>65</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Adobe Gothic Std B</vt:lpstr>
      <vt:lpstr>Arial</vt:lpstr>
      <vt:lpstr>Arial Rounded MT Bold</vt:lpstr>
      <vt:lpstr>Calibri</vt:lpstr>
      <vt:lpstr>Century Gothic</vt:lpstr>
      <vt:lpstr>Source Sans Pro Black</vt:lpstr>
      <vt:lpstr>Source Sans Pro Semibold</vt:lpstr>
      <vt:lpstr>Office Theme</vt:lpstr>
      <vt:lpstr>PowerPoint Presentation</vt:lpstr>
      <vt:lpstr>PowerPoint Presentation</vt:lpstr>
      <vt:lpstr>Outline of the Chapter</vt:lpstr>
      <vt:lpstr>The Demand for a Sign Matthew 16:1-4</vt:lpstr>
      <vt:lpstr>Matthew 16:1</vt:lpstr>
      <vt:lpstr>Matthew 16:2-3</vt:lpstr>
      <vt:lpstr>The Point?</vt:lpstr>
      <vt:lpstr>Matthew 16:4</vt:lpstr>
      <vt:lpstr>Warning Against the Influence of Jewish Leaders Matthew 16:5-12</vt:lpstr>
      <vt:lpstr>PowerPoint Presentation</vt:lpstr>
      <vt:lpstr>Matthew 16:5</vt:lpstr>
      <vt:lpstr>Matthew 16:6</vt:lpstr>
      <vt:lpstr>Matthew 16:7</vt:lpstr>
      <vt:lpstr>Matthew 16:8</vt:lpstr>
      <vt:lpstr>Matthew 16:9-10</vt:lpstr>
      <vt:lpstr>What Jesus Wanted Them So Understand</vt:lpstr>
      <vt:lpstr>Matthew 16:11</vt:lpstr>
      <vt:lpstr>Matthew 16:12</vt:lpstr>
      <vt:lpstr>Jesus Is the Messiah Matthew 16:13-20</vt:lpstr>
      <vt:lpstr>Introduction to Matthew 16:13-20</vt:lpstr>
      <vt:lpstr>Matthew 16:13</vt:lpstr>
      <vt:lpstr>PowerPoint Presentation</vt:lpstr>
      <vt:lpstr>PowerPoint Presentation</vt:lpstr>
      <vt:lpstr>PowerPoint Presentation</vt:lpstr>
      <vt:lpstr>Jesus’s Question for His Disciples</vt:lpstr>
      <vt:lpstr>Matthew 16:14</vt:lpstr>
      <vt:lpstr>Matthew 16:15</vt:lpstr>
      <vt:lpstr>Matthew 16:16</vt:lpstr>
      <vt:lpstr>Matthew 16:17</vt:lpstr>
      <vt:lpstr>Blessed Are You</vt:lpstr>
      <vt:lpstr>Matthew 16:18</vt:lpstr>
      <vt:lpstr>What Is the Foundation Stone?</vt:lpstr>
      <vt:lpstr>What Is the Foundation Stone?</vt:lpstr>
      <vt:lpstr>Church</vt:lpstr>
      <vt:lpstr>The Gates of Hell</vt:lpstr>
      <vt:lpstr>Matthew 16:19</vt:lpstr>
      <vt:lpstr>Matthew 16:20</vt:lpstr>
      <vt:lpstr>A New Section</vt:lpstr>
      <vt:lpstr>Structure of 16:21–17:27</vt:lpstr>
      <vt:lpstr>Jesus’s First Prediction of His Death Matthew 16:21-23</vt:lpstr>
      <vt:lpstr>Matthew 16:21</vt:lpstr>
      <vt:lpstr>Significant Points</vt:lpstr>
      <vt:lpstr>Matthew 16:22</vt:lpstr>
      <vt:lpstr>Matthew 16:23</vt:lpstr>
      <vt:lpstr>The Cost of Discipleship Matthew 16:24-28</vt:lpstr>
      <vt:lpstr>Matthew 16:24</vt:lpstr>
      <vt:lpstr>Take Up His Cross</vt:lpstr>
      <vt:lpstr>Matthew 16:25</vt:lpstr>
      <vt:lpstr>Matthew 16:26</vt:lpstr>
      <vt:lpstr>Matthew 16:27</vt:lpstr>
      <vt:lpstr>Matthew 16:28</vt:lpstr>
      <vt:lpstr>Uses of “Kingdom”: Heaven</vt:lpstr>
      <vt:lpstr>Uses of “Kingdom”: The Church</vt:lpstr>
      <vt:lpstr>The Kingdom in Prophecy Daniel 2</vt:lpstr>
      <vt:lpstr>Daniel 2:44</vt:lpstr>
      <vt:lpstr>The Church In Prophecy</vt:lpstr>
      <vt:lpstr>Isaiah 2:1-4</vt:lpstr>
      <vt:lpstr>The Church In Prophecy</vt:lpstr>
      <vt:lpstr>PowerPoint Presentation</vt:lpstr>
      <vt:lpstr>The Announcement of the Kingdom</vt:lpstr>
      <vt:lpstr>Mark 9:1</vt:lpstr>
      <vt:lpstr>PowerPoint Presentation</vt:lpstr>
      <vt:lpstr>Church/Kingdom Established</vt:lpstr>
      <vt:lpstr>The Church: The Fulness of God</vt:lpstr>
      <vt:lpstr>Jesus Reign as King Over His Kingdom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Willis</dc:creator>
  <cp:lastModifiedBy>Mike Willis</cp:lastModifiedBy>
  <cp:revision>14</cp:revision>
  <dcterms:created xsi:type="dcterms:W3CDTF">2022-04-12T15:32:23Z</dcterms:created>
  <dcterms:modified xsi:type="dcterms:W3CDTF">2023-03-29T21:54:32Z</dcterms:modified>
</cp:coreProperties>
</file>