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1"/>
  </p:normalViewPr>
  <p:slideViewPr>
    <p:cSldViewPr>
      <p:cViewPr varScale="1">
        <p:scale>
          <a:sx n="108" d="100"/>
          <a:sy n="108" d="100"/>
        </p:scale>
        <p:origin x="736" y="20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760DC-E3D1-4268-99D8-41651E1192AB}" type="datetimeFigureOut">
              <a:rPr lang="en-US" smtClean="0"/>
              <a:pPr/>
              <a:t>3/22/23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F09881-2D1A-4FBF-8208-3587EABC4E93}" type="slidenum">
              <a:rPr lang="en-US" smtClean="0"/>
              <a:pPr/>
              <a:t>‹#›</a:t>
            </a:fld>
            <a:endParaRPr lang="en-US"/>
          </a:p>
        </p:txBody>
      </p:sp>
    </p:spTree>
    <p:extLst>
      <p:ext uri="{BB962C8B-B14F-4D97-AF65-F5344CB8AC3E}">
        <p14:creationId xmlns:p14="http://schemas.microsoft.com/office/powerpoint/2010/main" val="4034263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AB34984-E7F0-4A63-AF9A-273430AEC4DF}" type="slidenum">
              <a:rPr lang="en-US"/>
              <a:pPr/>
              <a:t>1</a:t>
            </a:fld>
            <a:endParaRPr lang="en-US"/>
          </a:p>
        </p:txBody>
      </p:sp>
      <p:sp>
        <p:nvSpPr>
          <p:cNvPr id="28674" name="Rectangle 2"/>
          <p:cNvSpPr>
            <a:spLocks noGrp="1" noRot="1" noChangeAspect="1" noChangeArrowheads="1" noTextEdit="1"/>
          </p:cNvSpPr>
          <p:nvPr>
            <p:ph type="sldImg"/>
          </p:nvPr>
        </p:nvSpPr>
        <p:spPr>
          <a:xfrm>
            <a:off x="381000" y="685800"/>
            <a:ext cx="6096000" cy="3429000"/>
          </a:xfrm>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438E5A2-8108-49BA-9718-57B52F24B36A}" type="slidenum">
              <a:rPr lang="en-US"/>
              <a:pPr/>
              <a:t>3</a:t>
            </a:fld>
            <a:endParaRPr lang="en-US"/>
          </a:p>
        </p:txBody>
      </p:sp>
      <p:sp>
        <p:nvSpPr>
          <p:cNvPr id="30722"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913772" y="4343716"/>
            <a:ext cx="5030456" cy="4113855"/>
          </a:xfrm>
          <a:prstGeom prst="rect">
            <a:avLst/>
          </a:prstGeom>
          <a:solidFill>
            <a:srgbClr val="FFFFFF"/>
          </a:solidFill>
          <a:ln>
            <a:solidFill>
              <a:srgbClr val="000000"/>
            </a:solidFill>
            <a:miter lim="800000"/>
            <a:headEnd/>
            <a:tailEnd/>
          </a:ln>
        </p:spPr>
        <p:txBody>
          <a:bodyPr lIns="91432" tIns="45716" rIns="91432" bIns="45716"/>
          <a:lstStyle/>
          <a:p>
            <a:r>
              <a:rPr lang="en-US"/>
              <a:t>Based on sermon by Larry Fain</a:t>
            </a:r>
          </a:p>
          <a:p>
            <a:r>
              <a:rPr lang="en-US"/>
              <a:t>Preached at West Side, June 19, 2005 AM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8F60AF-8B76-4662-BA68-B4BCC3AAAFD6}" type="datetimeFigureOut">
              <a:rPr lang="en-US" smtClean="0"/>
              <a:pPr/>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F60AF-8B76-4662-BA68-B4BCC3AAAFD6}" type="datetimeFigureOut">
              <a:rPr lang="en-US" smtClean="0"/>
              <a:pPr/>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F60AF-8B76-4662-BA68-B4BCC3AAAFD6}" type="datetimeFigureOut">
              <a:rPr lang="en-US" smtClean="0"/>
              <a:pPr/>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F60AF-8B76-4662-BA68-B4BCC3AAAFD6}" type="datetimeFigureOut">
              <a:rPr lang="en-US" smtClean="0"/>
              <a:pPr/>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8F60AF-8B76-4662-BA68-B4BCC3AAAFD6}" type="datetimeFigureOut">
              <a:rPr lang="en-US" smtClean="0"/>
              <a:pPr/>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F60AF-8B76-4662-BA68-B4BCC3AAAFD6}" type="datetimeFigureOut">
              <a:rPr lang="en-US" smtClean="0"/>
              <a:pPr/>
              <a:t>3/22/23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8F60AF-8B76-4662-BA68-B4BCC3AAAFD6}" type="datetimeFigureOut">
              <a:rPr lang="en-US" smtClean="0"/>
              <a:pPr/>
              <a:t>3/22/23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8F60AF-8B76-4662-BA68-B4BCC3AAAFD6}" type="datetimeFigureOut">
              <a:rPr lang="en-US" smtClean="0"/>
              <a:pPr/>
              <a:t>3/22/23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F60AF-8B76-4662-BA68-B4BCC3AAAFD6}" type="datetimeFigureOut">
              <a:rPr lang="en-US" smtClean="0"/>
              <a:pPr/>
              <a:t>3/22/23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F60AF-8B76-4662-BA68-B4BCC3AAAFD6}" type="datetimeFigureOut">
              <a:rPr lang="en-US" smtClean="0"/>
              <a:pPr/>
              <a:t>3/22/23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F60AF-8B76-4662-BA68-B4BCC3AAAFD6}" type="datetimeFigureOut">
              <a:rPr lang="en-US" smtClean="0"/>
              <a:pPr/>
              <a:t>3/22/23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B427A-6625-4C9D-AF85-AD35FC41F0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F60AF-8B76-4662-BA68-B4BCC3AAAFD6}" type="datetimeFigureOut">
              <a:rPr lang="en-US" smtClean="0"/>
              <a:pPr/>
              <a:t>3/22/23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B427A-6625-4C9D-AF85-AD35FC41F0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farm3.static.flickr.com/2606/4123528528_6e5ca3b706_z.jpg"/>
          <p:cNvPicPr>
            <a:picLocks noChangeAspect="1" noChangeArrowheads="1"/>
          </p:cNvPicPr>
          <p:nvPr/>
        </p:nvPicPr>
        <p:blipFill>
          <a:blip r:embed="rId3" cstate="print"/>
          <a:srcRect/>
          <a:stretch>
            <a:fillRect/>
          </a:stretch>
        </p:blipFill>
        <p:spPr bwMode="auto">
          <a:xfrm>
            <a:off x="1828800" y="2133600"/>
            <a:ext cx="8534400" cy="4572000"/>
          </a:xfrm>
          <a:prstGeom prst="round2DiagRect">
            <a:avLst/>
          </a:prstGeom>
          <a:noFill/>
          <a:effectLst>
            <a:softEdge rad="127000"/>
          </a:effectLst>
        </p:spPr>
      </p:pic>
      <p:sp>
        <p:nvSpPr>
          <p:cNvPr id="2050" name="Rectangle 2"/>
          <p:cNvSpPr>
            <a:spLocks noGrp="1" noChangeArrowheads="1"/>
          </p:cNvSpPr>
          <p:nvPr>
            <p:ph type="ctrTitle"/>
          </p:nvPr>
        </p:nvSpPr>
        <p:spPr>
          <a:xfrm>
            <a:off x="457200" y="152400"/>
            <a:ext cx="11353800" cy="2057400"/>
          </a:xfrm>
          <a:ln/>
        </p:spPr>
        <p:txBody>
          <a:bodyPr/>
          <a:lstStyle/>
          <a:p>
            <a:r>
              <a:rPr lang="en-US" sz="6000" u="sng" dirty="0">
                <a:latin typeface="Algerian" pitchFamily="82" charset="0"/>
              </a:rPr>
              <a:t>Does the Lord </a:t>
            </a:r>
            <a:br>
              <a:rPr lang="en-US" sz="6000" u="sng" dirty="0">
                <a:latin typeface="Algerian" pitchFamily="82" charset="0"/>
              </a:rPr>
            </a:br>
            <a:r>
              <a:rPr lang="en-US" sz="6000" u="sng" dirty="0">
                <a:latin typeface="Algerian" pitchFamily="82" charset="0"/>
              </a:rPr>
              <a:t>Require Too Much?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819400" y="381000"/>
            <a:ext cx="6934200" cy="838200"/>
          </a:xfrm>
          <a:ln/>
        </p:spPr>
        <p:txBody>
          <a:bodyPr/>
          <a:lstStyle/>
          <a:p>
            <a:r>
              <a:rPr lang="en-US" dirty="0">
                <a:latin typeface="Algerian" pitchFamily="82" charset="0"/>
              </a:rPr>
              <a:t>1 Corinthians 12:13, 20</a:t>
            </a:r>
          </a:p>
        </p:txBody>
      </p:sp>
      <p:sp>
        <p:nvSpPr>
          <p:cNvPr id="41987" name="Rectangle 3"/>
          <p:cNvSpPr>
            <a:spLocks noGrp="1" noChangeArrowheads="1"/>
          </p:cNvSpPr>
          <p:nvPr>
            <p:ph type="body" idx="1"/>
          </p:nvPr>
        </p:nvSpPr>
        <p:spPr>
          <a:xfrm>
            <a:off x="533401" y="1371600"/>
            <a:ext cx="9758364" cy="44196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(13), For by one Spirit we were all baptized into </a:t>
            </a:r>
            <a:r>
              <a:rPr lang="en-US" sz="3600" u="sng" dirty="0">
                <a:latin typeface="Arial" panose="020B0604020202020204" pitchFamily="34" charset="0"/>
                <a:cs typeface="Arial" panose="020B0604020202020204" pitchFamily="34" charset="0"/>
              </a:rPr>
              <a:t>one body</a:t>
            </a:r>
            <a:r>
              <a:rPr lang="en-US" sz="3600" dirty="0">
                <a:latin typeface="Arial" panose="020B0604020202020204" pitchFamily="34" charset="0"/>
                <a:cs typeface="Arial" panose="020B0604020202020204" pitchFamily="34" charset="0"/>
              </a:rPr>
              <a:t>; whether Jews or Greeks, whether slaves or free; and have all been made to drink into one Spirit.</a:t>
            </a:r>
          </a:p>
          <a:p>
            <a:pPr marL="0" indent="461963">
              <a:buNone/>
            </a:pPr>
            <a:endParaRPr lang="en-US" sz="3600" dirty="0">
              <a:latin typeface="Arial" panose="020B0604020202020204" pitchFamily="34" charset="0"/>
              <a:cs typeface="Arial" panose="020B0604020202020204" pitchFamily="34" charset="0"/>
            </a:endParaRPr>
          </a:p>
          <a:p>
            <a:pPr marL="0" indent="461963">
              <a:buNone/>
            </a:pPr>
            <a:r>
              <a:rPr lang="en-US" sz="3600" dirty="0">
                <a:latin typeface="Arial" panose="020B0604020202020204" pitchFamily="34" charset="0"/>
                <a:cs typeface="Arial" panose="020B0604020202020204" pitchFamily="34" charset="0"/>
              </a:rPr>
              <a:t>(20),  But now indeed there are many members, yet </a:t>
            </a:r>
            <a:r>
              <a:rPr lang="en-US" sz="3600" u="sng" dirty="0">
                <a:latin typeface="Arial" panose="020B0604020202020204" pitchFamily="34" charset="0"/>
                <a:cs typeface="Arial" panose="020B0604020202020204" pitchFamily="34" charset="0"/>
              </a:rPr>
              <a:t>one body</a:t>
            </a:r>
            <a:r>
              <a:rPr lang="en-US" sz="3600" dirty="0">
                <a:latin typeface="Arial" panose="020B0604020202020204" pitchFamily="34" charset="0"/>
                <a:cs typeface="Arial" panose="020B0604020202020204" pitchFamily="34" charset="0"/>
              </a:rPr>
              <a:t>.</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8507415" y="3886200"/>
            <a:ext cx="3568700" cy="2676525"/>
          </a:xfrm>
          <a:prstGeom prst="ellipse">
            <a:avLst/>
          </a:prstGeom>
          <a:noFill/>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anim calcmode="lin" valueType="num">
                                      <p:cBhvr>
                                        <p:cTn id="7"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198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590800" y="381000"/>
            <a:ext cx="6934200" cy="838200"/>
          </a:xfrm>
          <a:ln/>
        </p:spPr>
        <p:txBody>
          <a:bodyPr/>
          <a:lstStyle/>
          <a:p>
            <a:r>
              <a:rPr lang="en-US" dirty="0">
                <a:latin typeface="Algerian" pitchFamily="82" charset="0"/>
              </a:rPr>
              <a:t>Ephesians 4:4</a:t>
            </a:r>
          </a:p>
        </p:txBody>
      </p:sp>
      <p:sp>
        <p:nvSpPr>
          <p:cNvPr id="43011" name="Rectangle 3"/>
          <p:cNvSpPr>
            <a:spLocks noGrp="1" noChangeArrowheads="1"/>
          </p:cNvSpPr>
          <p:nvPr>
            <p:ph type="body" idx="1"/>
          </p:nvPr>
        </p:nvSpPr>
        <p:spPr>
          <a:xfrm>
            <a:off x="1905001" y="1371600"/>
            <a:ext cx="8386763" cy="19812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There is </a:t>
            </a:r>
            <a:r>
              <a:rPr lang="en-US" sz="3600" u="sng" dirty="0">
                <a:latin typeface="Arial" panose="020B0604020202020204" pitchFamily="34" charset="0"/>
                <a:cs typeface="Arial" panose="020B0604020202020204" pitchFamily="34" charset="0"/>
              </a:rPr>
              <a:t>one body</a:t>
            </a:r>
            <a:r>
              <a:rPr lang="en-US" sz="3600" dirty="0">
                <a:latin typeface="Arial" panose="020B0604020202020204" pitchFamily="34" charset="0"/>
                <a:cs typeface="Arial" panose="020B0604020202020204" pitchFamily="34" charset="0"/>
              </a:rPr>
              <a:t> and one Spirit, just as you were called in one hope of your calling.</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5486400" y="2819400"/>
            <a:ext cx="5016500" cy="3952875"/>
          </a:xfrm>
          <a:prstGeom prst="round2DiagRect">
            <a:avLst/>
          </a:prstGeom>
          <a:noFill/>
          <a:effectLst>
            <a:softEdge rad="317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752600" y="414338"/>
            <a:ext cx="8686800" cy="728662"/>
          </a:xfrm>
          <a:ln/>
        </p:spPr>
        <p:txBody>
          <a:bodyPr>
            <a:normAutofit fontScale="90000"/>
          </a:bodyPr>
          <a:lstStyle/>
          <a:p>
            <a:r>
              <a:rPr lang="en-US" sz="4200" u="sng" dirty="0">
                <a:latin typeface="Algerian" pitchFamily="82" charset="0"/>
              </a:rPr>
              <a:t>Does the Lord Require Too Much?</a:t>
            </a:r>
          </a:p>
        </p:txBody>
      </p:sp>
      <p:sp>
        <p:nvSpPr>
          <p:cNvPr id="33795" name="Rectangle 3"/>
          <p:cNvSpPr>
            <a:spLocks noGrp="1" noChangeArrowheads="1"/>
          </p:cNvSpPr>
          <p:nvPr>
            <p:ph type="body" idx="1"/>
          </p:nvPr>
        </p:nvSpPr>
        <p:spPr>
          <a:xfrm>
            <a:off x="204788" y="1295400"/>
            <a:ext cx="10234612" cy="2971800"/>
          </a:xfrm>
          <a:ln/>
        </p:spPr>
        <p:txBody>
          <a:bodyPr>
            <a:noAutofit/>
          </a:bodyPr>
          <a:lstStyle/>
          <a:p>
            <a:r>
              <a:rPr lang="en-US" sz="3600" b="1" dirty="0">
                <a:latin typeface="Arial" panose="020B0604020202020204" pitchFamily="34" charset="0"/>
                <a:cs typeface="Arial" panose="020B0604020202020204" pitchFamily="34" charset="0"/>
              </a:rPr>
              <a:t>To Walk by Faith? </a:t>
            </a:r>
            <a:r>
              <a:rPr lang="en-US" sz="3600" dirty="0">
                <a:latin typeface="Arial" panose="020B0604020202020204" pitchFamily="34" charset="0"/>
                <a:cs typeface="Arial" panose="020B0604020202020204" pitchFamily="34" charset="0"/>
              </a:rPr>
              <a:t>(2 Cor. 5:6-8; Rom. 10:17)</a:t>
            </a:r>
          </a:p>
          <a:p>
            <a:r>
              <a:rPr lang="en-US" sz="3600" b="1" dirty="0">
                <a:latin typeface="Arial" panose="020B0604020202020204" pitchFamily="34" charset="0"/>
                <a:cs typeface="Arial" panose="020B0604020202020204" pitchFamily="34" charset="0"/>
              </a:rPr>
              <a:t>To Obey His Gospel?</a:t>
            </a:r>
            <a:r>
              <a:rPr lang="en-US" sz="3600" dirty="0">
                <a:latin typeface="Arial" panose="020B0604020202020204" pitchFamily="34" charset="0"/>
                <a:cs typeface="Arial" panose="020B0604020202020204" pitchFamily="34" charset="0"/>
              </a:rPr>
              <a:t> (2 Th. 1:7-9; Mk. 16:16)</a:t>
            </a:r>
          </a:p>
          <a:p>
            <a:r>
              <a:rPr lang="en-US" sz="3600" b="1" dirty="0">
                <a:latin typeface="Arial" panose="020B0604020202020204" pitchFamily="34" charset="0"/>
                <a:cs typeface="Arial" panose="020B0604020202020204" pitchFamily="34" charset="0"/>
              </a:rPr>
              <a:t>To Be Members of One Church?</a:t>
            </a:r>
            <a:r>
              <a:rPr lang="en-US" sz="3600" dirty="0">
                <a:latin typeface="Arial" panose="020B0604020202020204" pitchFamily="34" charset="0"/>
                <a:cs typeface="Arial" panose="020B0604020202020204" pitchFamily="34" charset="0"/>
              </a:rPr>
              <a:t>                                     (1 Cor. 12:13, 20; Eph. 4:4)</a:t>
            </a:r>
          </a:p>
          <a:p>
            <a:r>
              <a:rPr lang="en-US" sz="3600" b="1" dirty="0">
                <a:latin typeface="Arial" panose="020B0604020202020204" pitchFamily="34" charset="0"/>
                <a:cs typeface="Arial" panose="020B0604020202020204" pitchFamily="34" charset="0"/>
              </a:rPr>
              <a:t>To Faithfully Worship Him?</a:t>
            </a:r>
            <a:r>
              <a:rPr lang="en-US" sz="3600" dirty="0">
                <a:latin typeface="Arial" panose="020B0604020202020204" pitchFamily="34" charset="0"/>
                <a:cs typeface="Arial" panose="020B0604020202020204" pitchFamily="34" charset="0"/>
              </a:rPr>
              <a:t>                                (John 4:23-24)</a:t>
            </a:r>
          </a:p>
        </p:txBody>
      </p:sp>
      <p:pic>
        <p:nvPicPr>
          <p:cNvPr id="4" name="Picture 2" descr="http://storage.cloversites.com/northshorecommunitychurch1/site_images/page17_picture0.jpg"/>
          <p:cNvPicPr>
            <a:picLocks noChangeAspect="1" noChangeArrowheads="1"/>
          </p:cNvPicPr>
          <p:nvPr/>
        </p:nvPicPr>
        <p:blipFill>
          <a:blip r:embed="rId2" cstate="print"/>
          <a:srcRect/>
          <a:stretch>
            <a:fillRect/>
          </a:stretch>
        </p:blipFill>
        <p:spPr bwMode="auto">
          <a:xfrm>
            <a:off x="8229600" y="2590800"/>
            <a:ext cx="3505200" cy="4038600"/>
          </a:xfrm>
          <a:prstGeom prst="snipRoundRect">
            <a:avLst/>
          </a:prstGeom>
          <a:noFill/>
          <a:effectLst>
            <a:softEdge rad="1270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09800" y="381000"/>
            <a:ext cx="6934200" cy="838200"/>
          </a:xfrm>
          <a:ln/>
        </p:spPr>
        <p:txBody>
          <a:bodyPr/>
          <a:lstStyle/>
          <a:p>
            <a:r>
              <a:rPr lang="en-US" dirty="0">
                <a:latin typeface="Algerian" pitchFamily="82" charset="0"/>
              </a:rPr>
              <a:t>John 4:23-24</a:t>
            </a:r>
          </a:p>
        </p:txBody>
      </p:sp>
      <p:sp>
        <p:nvSpPr>
          <p:cNvPr id="44035" name="Rectangle 3"/>
          <p:cNvSpPr>
            <a:spLocks noGrp="1" noChangeArrowheads="1"/>
          </p:cNvSpPr>
          <p:nvPr>
            <p:ph type="body" idx="1"/>
          </p:nvPr>
        </p:nvSpPr>
        <p:spPr>
          <a:xfrm>
            <a:off x="469901" y="1371600"/>
            <a:ext cx="9821864" cy="3810000"/>
          </a:xfrm>
          <a:ln/>
        </p:spPr>
        <p:txBody>
          <a:bodyPr>
            <a:noAutofit/>
          </a:bodyPr>
          <a:lstStyle/>
          <a:p>
            <a:pPr marL="0" indent="461963">
              <a:buNone/>
            </a:pPr>
            <a:r>
              <a:rPr lang="en-US" sz="3600" dirty="0">
                <a:latin typeface="Arial" panose="020B0604020202020204" pitchFamily="34" charset="0"/>
                <a:cs typeface="Arial" panose="020B0604020202020204" pitchFamily="34" charset="0"/>
              </a:rPr>
              <a:t>But the hour is coming, and now is, when the true worshipers will worship the Father in spirit and truth; for the Father is seeking such to worship Him. {24} "God is Spirit, and those who worship Him must worship in spirit and truth."</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7772400" y="4005262"/>
            <a:ext cx="3949700" cy="2657475"/>
          </a:xfrm>
          <a:prstGeom prst="round2DiagRect">
            <a:avLst/>
          </a:prstGeom>
          <a:noFill/>
          <a:effectLst>
            <a:softEdge rad="317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752600" y="414338"/>
            <a:ext cx="8686800" cy="728662"/>
          </a:xfrm>
          <a:ln/>
        </p:spPr>
        <p:txBody>
          <a:bodyPr>
            <a:normAutofit fontScale="90000"/>
          </a:bodyPr>
          <a:lstStyle/>
          <a:p>
            <a:r>
              <a:rPr lang="en-US" sz="4200" u="sng" dirty="0">
                <a:latin typeface="Algerian" pitchFamily="82" charset="0"/>
              </a:rPr>
              <a:t>Does the Lord Require Too Much?</a:t>
            </a:r>
          </a:p>
        </p:txBody>
      </p:sp>
      <p:sp>
        <p:nvSpPr>
          <p:cNvPr id="34819" name="Rectangle 3"/>
          <p:cNvSpPr>
            <a:spLocks noGrp="1" noChangeArrowheads="1"/>
          </p:cNvSpPr>
          <p:nvPr>
            <p:ph type="body" idx="1"/>
          </p:nvPr>
        </p:nvSpPr>
        <p:spPr>
          <a:xfrm>
            <a:off x="304800" y="1295400"/>
            <a:ext cx="10134600" cy="5410200"/>
          </a:xfrm>
          <a:ln/>
        </p:spPr>
        <p:txBody>
          <a:bodyPr>
            <a:noAutofit/>
          </a:bodyPr>
          <a:lstStyle/>
          <a:p>
            <a:r>
              <a:rPr lang="en-US" sz="3600" b="1" dirty="0">
                <a:latin typeface="Arial" panose="020B0604020202020204" pitchFamily="34" charset="0"/>
                <a:cs typeface="Arial" panose="020B0604020202020204" pitchFamily="34" charset="0"/>
              </a:rPr>
              <a:t>To Walk by Faith? </a:t>
            </a:r>
            <a:r>
              <a:rPr lang="en-US" sz="3600" dirty="0">
                <a:latin typeface="Arial" panose="020B0604020202020204" pitchFamily="34" charset="0"/>
                <a:cs typeface="Arial" panose="020B0604020202020204" pitchFamily="34" charset="0"/>
              </a:rPr>
              <a:t>(2 Cor. 5:6-8; Rom. 10:17)</a:t>
            </a:r>
          </a:p>
          <a:p>
            <a:r>
              <a:rPr lang="en-US" sz="3600" b="1" dirty="0">
                <a:latin typeface="Arial" panose="020B0604020202020204" pitchFamily="34" charset="0"/>
                <a:cs typeface="Arial" panose="020B0604020202020204" pitchFamily="34" charset="0"/>
              </a:rPr>
              <a:t>To Obey His Gospel?</a:t>
            </a:r>
            <a:r>
              <a:rPr lang="en-US" sz="3600" dirty="0">
                <a:latin typeface="Arial" panose="020B0604020202020204" pitchFamily="34" charset="0"/>
                <a:cs typeface="Arial" panose="020B0604020202020204" pitchFamily="34" charset="0"/>
              </a:rPr>
              <a:t> (2 Th. 1:7-9; Mk. 16:16)</a:t>
            </a:r>
          </a:p>
          <a:p>
            <a:r>
              <a:rPr lang="en-US" sz="3600" b="1" dirty="0">
                <a:latin typeface="Arial" panose="020B0604020202020204" pitchFamily="34" charset="0"/>
                <a:cs typeface="Arial" panose="020B0604020202020204" pitchFamily="34" charset="0"/>
              </a:rPr>
              <a:t>To Be Members of One Church?</a:t>
            </a:r>
            <a:r>
              <a:rPr lang="en-US" sz="3600" dirty="0">
                <a:latin typeface="Arial" panose="020B0604020202020204" pitchFamily="34" charset="0"/>
                <a:cs typeface="Arial" panose="020B0604020202020204" pitchFamily="34" charset="0"/>
              </a:rPr>
              <a:t>                                         (1 Cor. 12:13, 20; Eph. 4:4)</a:t>
            </a:r>
          </a:p>
          <a:p>
            <a:r>
              <a:rPr lang="en-US" sz="3600" b="1" dirty="0">
                <a:latin typeface="Arial" panose="020B0604020202020204" pitchFamily="34" charset="0"/>
                <a:cs typeface="Arial" panose="020B0604020202020204" pitchFamily="34" charset="0"/>
              </a:rPr>
              <a:t>To Faithfully Worship Him?</a:t>
            </a:r>
            <a:r>
              <a:rPr lang="en-US" sz="3600" dirty="0">
                <a:latin typeface="Arial" panose="020B0604020202020204" pitchFamily="34" charset="0"/>
                <a:cs typeface="Arial" panose="020B0604020202020204" pitchFamily="34" charset="0"/>
              </a:rPr>
              <a:t>                                              (John 4:23-24)</a:t>
            </a:r>
          </a:p>
          <a:p>
            <a:r>
              <a:rPr lang="en-US" sz="3600" b="1" dirty="0">
                <a:latin typeface="Arial" panose="020B0604020202020204" pitchFamily="34" charset="0"/>
                <a:cs typeface="Arial" panose="020B0604020202020204" pitchFamily="34" charset="0"/>
              </a:rPr>
              <a:t>To Live Godly Lives?</a:t>
            </a:r>
            <a:r>
              <a:rPr lang="en-US" sz="3600" dirty="0">
                <a:latin typeface="Arial" panose="020B0604020202020204" pitchFamily="34" charset="0"/>
                <a:cs typeface="Arial" panose="020B0604020202020204" pitchFamily="34" charset="0"/>
              </a:rPr>
              <a:t>                                                             (Titus 2:11-12; Phi. 2:14-16)</a:t>
            </a:r>
          </a:p>
        </p:txBody>
      </p:sp>
      <p:pic>
        <p:nvPicPr>
          <p:cNvPr id="4" name="Picture 2" descr="http://storage.cloversites.com/northshorecommunitychurch1/site_images/page17_picture0.jpg"/>
          <p:cNvPicPr>
            <a:picLocks noChangeAspect="1" noChangeArrowheads="1"/>
          </p:cNvPicPr>
          <p:nvPr/>
        </p:nvPicPr>
        <p:blipFill>
          <a:blip r:embed="rId2" cstate="print"/>
          <a:srcRect/>
          <a:stretch>
            <a:fillRect/>
          </a:stretch>
        </p:blipFill>
        <p:spPr bwMode="auto">
          <a:xfrm>
            <a:off x="8382000" y="2667000"/>
            <a:ext cx="3095625" cy="4038600"/>
          </a:xfrm>
          <a:prstGeom prst="snipRoundRect">
            <a:avLst/>
          </a:prstGeom>
          <a:noFill/>
          <a:effectLst>
            <a:softEdge rad="1270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09800" y="381000"/>
            <a:ext cx="6934200" cy="838200"/>
          </a:xfrm>
          <a:ln/>
        </p:spPr>
        <p:txBody>
          <a:bodyPr/>
          <a:lstStyle/>
          <a:p>
            <a:r>
              <a:rPr lang="en-US" dirty="0">
                <a:latin typeface="Algerian" pitchFamily="82" charset="0"/>
              </a:rPr>
              <a:t>Titus 2:11-12</a:t>
            </a:r>
          </a:p>
        </p:txBody>
      </p:sp>
      <p:sp>
        <p:nvSpPr>
          <p:cNvPr id="45059" name="Rectangle 3"/>
          <p:cNvSpPr>
            <a:spLocks noGrp="1" noChangeArrowheads="1"/>
          </p:cNvSpPr>
          <p:nvPr>
            <p:ph type="body" idx="1"/>
          </p:nvPr>
        </p:nvSpPr>
        <p:spPr>
          <a:xfrm>
            <a:off x="381001" y="1371600"/>
            <a:ext cx="9910764" cy="34290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For the grace of God that brings salvation has appeared to all men, {12} teaching us that, denying ungodliness and worldly lusts, </a:t>
            </a:r>
            <a:r>
              <a:rPr lang="en-US" sz="3600" u="sng" dirty="0">
                <a:latin typeface="Arial" panose="020B0604020202020204" pitchFamily="34" charset="0"/>
                <a:cs typeface="Arial" panose="020B0604020202020204" pitchFamily="34" charset="0"/>
              </a:rPr>
              <a:t>we should live soberly, righteously, and godly</a:t>
            </a:r>
            <a:r>
              <a:rPr lang="en-US" sz="3600" dirty="0">
                <a:latin typeface="Arial" panose="020B0604020202020204" pitchFamily="34" charset="0"/>
                <a:cs typeface="Arial" panose="020B0604020202020204" pitchFamily="34" charset="0"/>
              </a:rPr>
              <a:t> in the present age.</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7620000" y="3570143"/>
            <a:ext cx="3949700" cy="3267075"/>
          </a:xfrm>
          <a:prstGeom prst="round2DiagRect">
            <a:avLst/>
          </a:prstGeom>
          <a:noFill/>
          <a:effectLst>
            <a:softEdge rad="317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590800" y="381000"/>
            <a:ext cx="6934200" cy="838200"/>
          </a:xfrm>
          <a:ln/>
        </p:spPr>
        <p:txBody>
          <a:bodyPr/>
          <a:lstStyle/>
          <a:p>
            <a:r>
              <a:rPr lang="en-US" dirty="0">
                <a:latin typeface="Algerian" pitchFamily="82" charset="0"/>
              </a:rPr>
              <a:t>Philippians 2:14-16</a:t>
            </a:r>
          </a:p>
        </p:txBody>
      </p:sp>
      <p:sp>
        <p:nvSpPr>
          <p:cNvPr id="46083" name="Rectangle 3"/>
          <p:cNvSpPr>
            <a:spLocks noGrp="1" noChangeArrowheads="1"/>
          </p:cNvSpPr>
          <p:nvPr>
            <p:ph type="body" idx="1"/>
          </p:nvPr>
        </p:nvSpPr>
        <p:spPr>
          <a:xfrm>
            <a:off x="1371600" y="1371600"/>
            <a:ext cx="9910764" cy="51054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Do all things without complaining and disputing, {15} </a:t>
            </a:r>
            <a:r>
              <a:rPr lang="en-US" sz="3600" u="sng" dirty="0">
                <a:latin typeface="Arial" panose="020B0604020202020204" pitchFamily="34" charset="0"/>
                <a:cs typeface="Arial" panose="020B0604020202020204" pitchFamily="34" charset="0"/>
              </a:rPr>
              <a:t>that you may become blameless and harmless, children of God without fault in the midst of a crooked and perverse generation, among whom you shine as lights in the world</a:t>
            </a:r>
            <a:r>
              <a:rPr lang="en-US" sz="3600" dirty="0">
                <a:latin typeface="Arial" panose="020B0604020202020204" pitchFamily="34" charset="0"/>
                <a:cs typeface="Arial" panose="020B0604020202020204" pitchFamily="34" charset="0"/>
              </a:rPr>
              <a:t>, {16} holding fast the word of life, so that I may rejoice in the day of Christ that I have not run in vain or labored in vain.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752600" y="228600"/>
            <a:ext cx="8686800" cy="728662"/>
          </a:xfrm>
          <a:ln/>
        </p:spPr>
        <p:txBody>
          <a:bodyPr>
            <a:normAutofit fontScale="90000"/>
          </a:bodyPr>
          <a:lstStyle/>
          <a:p>
            <a:r>
              <a:rPr lang="en-US" sz="4200" u="sng" dirty="0">
                <a:latin typeface="Algerian" pitchFamily="82" charset="0"/>
              </a:rPr>
              <a:t>Does the Lord Require Too Much?</a:t>
            </a:r>
          </a:p>
        </p:txBody>
      </p:sp>
      <p:sp>
        <p:nvSpPr>
          <p:cNvPr id="35843" name="Rectangle 3"/>
          <p:cNvSpPr>
            <a:spLocks noGrp="1" noChangeArrowheads="1"/>
          </p:cNvSpPr>
          <p:nvPr>
            <p:ph type="body" idx="1"/>
          </p:nvPr>
        </p:nvSpPr>
        <p:spPr>
          <a:xfrm>
            <a:off x="952500" y="957262"/>
            <a:ext cx="10287000" cy="5715000"/>
          </a:xfrm>
          <a:ln/>
        </p:spPr>
        <p:txBody>
          <a:bodyPr>
            <a:noAutofit/>
          </a:bodyPr>
          <a:lstStyle/>
          <a:p>
            <a:r>
              <a:rPr lang="en-US" b="1" dirty="0">
                <a:latin typeface="Arial" panose="020B0604020202020204" pitchFamily="34" charset="0"/>
                <a:cs typeface="Arial" panose="020B0604020202020204" pitchFamily="34" charset="0"/>
              </a:rPr>
              <a:t>To Walk by Faith? </a:t>
            </a:r>
            <a:r>
              <a:rPr lang="en-US" dirty="0">
                <a:latin typeface="Arial" panose="020B0604020202020204" pitchFamily="34" charset="0"/>
                <a:cs typeface="Arial" panose="020B0604020202020204" pitchFamily="34" charset="0"/>
              </a:rPr>
              <a:t>(2 Cor. 5:6-8; Rom. 10:17)</a:t>
            </a:r>
          </a:p>
          <a:p>
            <a:r>
              <a:rPr lang="en-US" b="1" dirty="0">
                <a:latin typeface="Arial" panose="020B0604020202020204" pitchFamily="34" charset="0"/>
                <a:cs typeface="Arial" panose="020B0604020202020204" pitchFamily="34" charset="0"/>
              </a:rPr>
              <a:t>To Obey His Gospel?</a:t>
            </a:r>
            <a:r>
              <a:rPr lang="en-US" dirty="0">
                <a:latin typeface="Arial" panose="020B0604020202020204" pitchFamily="34" charset="0"/>
                <a:cs typeface="Arial" panose="020B0604020202020204" pitchFamily="34" charset="0"/>
              </a:rPr>
              <a:t> (2 Th. 1:7-9; Mk. 16:16)</a:t>
            </a:r>
          </a:p>
          <a:p>
            <a:r>
              <a:rPr lang="en-US" b="1" dirty="0">
                <a:latin typeface="Arial" panose="020B0604020202020204" pitchFamily="34" charset="0"/>
                <a:cs typeface="Arial" panose="020B0604020202020204" pitchFamily="34" charset="0"/>
              </a:rPr>
              <a:t>To Be Members of One Church?</a:t>
            </a:r>
            <a:r>
              <a:rPr lang="en-US" dirty="0">
                <a:latin typeface="Arial" panose="020B0604020202020204" pitchFamily="34" charset="0"/>
                <a:cs typeface="Arial" panose="020B0604020202020204" pitchFamily="34" charset="0"/>
              </a:rPr>
              <a:t>                             (1 Cor. 12:13, 20; Eph. 4:4)</a:t>
            </a:r>
          </a:p>
          <a:p>
            <a:r>
              <a:rPr lang="en-US" b="1" dirty="0">
                <a:latin typeface="Arial" panose="020B0604020202020204" pitchFamily="34" charset="0"/>
                <a:cs typeface="Arial" panose="020B0604020202020204" pitchFamily="34" charset="0"/>
              </a:rPr>
              <a:t>To Faithfully Worship Him?</a:t>
            </a:r>
            <a:r>
              <a:rPr lang="en-US" dirty="0">
                <a:latin typeface="Arial" panose="020B0604020202020204" pitchFamily="34" charset="0"/>
                <a:cs typeface="Arial" panose="020B0604020202020204" pitchFamily="34" charset="0"/>
              </a:rPr>
              <a:t>                                     (John 4:23-24)</a:t>
            </a:r>
          </a:p>
          <a:p>
            <a:r>
              <a:rPr lang="en-US" b="1" dirty="0">
                <a:latin typeface="Arial" panose="020B0604020202020204" pitchFamily="34" charset="0"/>
                <a:cs typeface="Arial" panose="020B0604020202020204" pitchFamily="34" charset="0"/>
              </a:rPr>
              <a:t>To Live Godly Lives?</a:t>
            </a:r>
            <a:r>
              <a:rPr lang="en-US" dirty="0">
                <a:latin typeface="Arial" panose="020B0604020202020204" pitchFamily="34" charset="0"/>
                <a:cs typeface="Arial" panose="020B0604020202020204" pitchFamily="34" charset="0"/>
              </a:rPr>
              <a:t>                                                      (Titus 2:11-12; Phi. 2:14-16)</a:t>
            </a:r>
          </a:p>
          <a:p>
            <a:r>
              <a:rPr lang="en-US" b="1" dirty="0">
                <a:latin typeface="Arial" panose="020B0604020202020204" pitchFamily="34" charset="0"/>
                <a:cs typeface="Arial" panose="020B0604020202020204" pitchFamily="34" charset="0"/>
              </a:rPr>
              <a:t>To Be Faithful Unto Death?</a:t>
            </a:r>
            <a:r>
              <a:rPr lang="en-US" dirty="0">
                <a:latin typeface="Arial" panose="020B0604020202020204" pitchFamily="34" charset="0"/>
                <a:cs typeface="Arial" panose="020B0604020202020204" pitchFamily="34" charset="0"/>
              </a:rPr>
              <a:t>                                         (Rev. 2:10; 1 Tim. 4:7-8)</a:t>
            </a:r>
          </a:p>
        </p:txBody>
      </p:sp>
      <p:pic>
        <p:nvPicPr>
          <p:cNvPr id="4" name="Picture 2" descr="http://storage.cloversites.com/northshorecommunitychurch1/site_images/page17_picture0.jpg"/>
          <p:cNvPicPr>
            <a:picLocks noChangeAspect="1" noChangeArrowheads="1"/>
          </p:cNvPicPr>
          <p:nvPr/>
        </p:nvPicPr>
        <p:blipFill>
          <a:blip r:embed="rId2" cstate="print"/>
          <a:srcRect/>
          <a:stretch>
            <a:fillRect/>
          </a:stretch>
        </p:blipFill>
        <p:spPr bwMode="auto">
          <a:xfrm>
            <a:off x="7543800" y="2590800"/>
            <a:ext cx="4162425" cy="4038600"/>
          </a:xfrm>
          <a:prstGeom prst="snipRoundRect">
            <a:avLst/>
          </a:prstGeom>
          <a:noFill/>
          <a:effectLst>
            <a:softEdge rad="12700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438400" y="381000"/>
            <a:ext cx="6934200" cy="838200"/>
          </a:xfrm>
          <a:ln/>
        </p:spPr>
        <p:txBody>
          <a:bodyPr/>
          <a:lstStyle/>
          <a:p>
            <a:r>
              <a:rPr lang="en-US" dirty="0">
                <a:latin typeface="Algerian" pitchFamily="82" charset="0"/>
              </a:rPr>
              <a:t>Revelation 2:10</a:t>
            </a:r>
          </a:p>
        </p:txBody>
      </p:sp>
      <p:sp>
        <p:nvSpPr>
          <p:cNvPr id="48131" name="Rectangle 3"/>
          <p:cNvSpPr>
            <a:spLocks noGrp="1" noChangeArrowheads="1"/>
          </p:cNvSpPr>
          <p:nvPr>
            <p:ph type="body" idx="1"/>
          </p:nvPr>
        </p:nvSpPr>
        <p:spPr>
          <a:xfrm>
            <a:off x="457201" y="1371600"/>
            <a:ext cx="9834564" cy="44196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Do not fear any of those things which you are about to suffer. Indeed, the devil is about to throw some of you into prison, that you may be tested, and you will have tribulation ten days. Be faithful until death, and I will give you the crown of life.</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7785099" y="3773384"/>
            <a:ext cx="3949700" cy="3048000"/>
          </a:xfrm>
          <a:prstGeom prst="round2DiagRect">
            <a:avLst/>
          </a:prstGeom>
          <a:noFill/>
          <a:effectLst>
            <a:softEdge rad="317500"/>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90800" y="381000"/>
            <a:ext cx="6934200" cy="838200"/>
          </a:xfrm>
          <a:ln/>
        </p:spPr>
        <p:txBody>
          <a:bodyPr/>
          <a:lstStyle/>
          <a:p>
            <a:r>
              <a:rPr lang="en-US" dirty="0">
                <a:latin typeface="Algerian" pitchFamily="82" charset="0"/>
              </a:rPr>
              <a:t>1 Timothy 4:7-8</a:t>
            </a:r>
          </a:p>
        </p:txBody>
      </p:sp>
      <p:sp>
        <p:nvSpPr>
          <p:cNvPr id="8195" name="Rectangle 3"/>
          <p:cNvSpPr>
            <a:spLocks noGrp="1" noChangeArrowheads="1"/>
          </p:cNvSpPr>
          <p:nvPr>
            <p:ph type="body" idx="1"/>
          </p:nvPr>
        </p:nvSpPr>
        <p:spPr>
          <a:xfrm>
            <a:off x="381000" y="1371600"/>
            <a:ext cx="11201399" cy="44196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But reject profane and old wives' fables, and exercise yourself toward godliness. {8} For bodily exercise profits a little, but godliness is profitable for all things, having promise of the life that now is and of that which is to come.</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6705600" y="3733800"/>
            <a:ext cx="3949700" cy="2886075"/>
          </a:xfrm>
          <a:prstGeom prst="round2DiagRect">
            <a:avLst/>
          </a:prstGeom>
          <a:noFill/>
          <a:effectLst>
            <a:softEdge rad="317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62200" y="304800"/>
            <a:ext cx="6934200" cy="838200"/>
          </a:xfrm>
          <a:ln/>
        </p:spPr>
        <p:txBody>
          <a:bodyPr/>
          <a:lstStyle/>
          <a:p>
            <a:r>
              <a:rPr lang="en-US" dirty="0">
                <a:latin typeface="Algerian" pitchFamily="82" charset="0"/>
              </a:rPr>
              <a:t>1 Kings 12:25-28</a:t>
            </a:r>
          </a:p>
        </p:txBody>
      </p:sp>
      <p:sp>
        <p:nvSpPr>
          <p:cNvPr id="5" name="TextBox 4">
            <a:extLst>
              <a:ext uri="{FF2B5EF4-FFF2-40B4-BE49-F238E27FC236}">
                <a16:creationId xmlns:a16="http://schemas.microsoft.com/office/drawing/2014/main" id="{BB9AA90D-D555-E058-74DE-C334E94304EF}"/>
              </a:ext>
            </a:extLst>
          </p:cNvPr>
          <p:cNvSpPr txBox="1"/>
          <p:nvPr/>
        </p:nvSpPr>
        <p:spPr>
          <a:xfrm>
            <a:off x="228600" y="1044000"/>
            <a:ext cx="11734800" cy="5509200"/>
          </a:xfrm>
          <a:prstGeom prst="rect">
            <a:avLst/>
          </a:prstGeom>
          <a:noFill/>
        </p:spPr>
        <p:txBody>
          <a:bodyPr wrap="square">
            <a:spAutoFit/>
          </a:bodyPr>
          <a:lstStyle/>
          <a:p>
            <a:pPr marL="0" marR="0" algn="l"/>
            <a:r>
              <a:rPr lang="en-US" sz="3200" dirty="0">
                <a:effectLst/>
                <a:latin typeface="Arial" panose="020B0604020202020204" pitchFamily="34" charset="0"/>
                <a:cs typeface="Arial" panose="020B0604020202020204" pitchFamily="34" charset="0"/>
              </a:rPr>
              <a:t>Then Jeroboam built Shechem in the hill country of Ephraim and lived there. And he went out from there and built Penuel. And Jeroboam said in his heart, “Now the kingdom will turn back to the house of David. If this people go up to offer sacrifices in the temple of the LORD at Jerusalem, then the heart of this people will turn again to their lord, to Rehoboam king of Judah, and they will kill me and return to Rehoboam king of Judah.” So the king took counsel and made two calves of gold. And he said to the people, </a:t>
            </a:r>
            <a:r>
              <a:rPr lang="en-US" sz="3200" b="1" u="sng" dirty="0">
                <a:effectLst/>
                <a:latin typeface="Arial" panose="020B0604020202020204" pitchFamily="34" charset="0"/>
                <a:cs typeface="Arial" panose="020B0604020202020204" pitchFamily="34" charset="0"/>
              </a:rPr>
              <a:t>“You have gone up to Jerusalem long enough. </a:t>
            </a:r>
            <a:r>
              <a:rPr lang="en-US" sz="3200" dirty="0">
                <a:effectLst/>
                <a:latin typeface="Arial" panose="020B0604020202020204" pitchFamily="34" charset="0"/>
                <a:cs typeface="Arial" panose="020B0604020202020204" pitchFamily="34" charset="0"/>
              </a:rPr>
              <a:t>Behold your gods, O Israel, who brought you up out of the land of Egypt.”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farm3.static.flickr.com/2606/4123528528_6e5ca3b706_z.jpg"/>
          <p:cNvPicPr>
            <a:picLocks noChangeAspect="1" noChangeArrowheads="1"/>
          </p:cNvPicPr>
          <p:nvPr/>
        </p:nvPicPr>
        <p:blipFill>
          <a:blip r:embed="rId2" cstate="print"/>
          <a:srcRect/>
          <a:stretch>
            <a:fillRect/>
          </a:stretch>
        </p:blipFill>
        <p:spPr bwMode="auto">
          <a:xfrm>
            <a:off x="7010034" y="2819400"/>
            <a:ext cx="3492867" cy="4038600"/>
          </a:xfrm>
          <a:prstGeom prst="round2DiagRect">
            <a:avLst/>
          </a:prstGeom>
          <a:noFill/>
          <a:effectLst>
            <a:softEdge rad="317500"/>
          </a:effectLst>
        </p:spPr>
      </p:pic>
      <p:sp>
        <p:nvSpPr>
          <p:cNvPr id="26627" name="Rectangle 3"/>
          <p:cNvSpPr>
            <a:spLocks noGrp="1" noChangeArrowheads="1"/>
          </p:cNvSpPr>
          <p:nvPr>
            <p:ph type="subTitle" idx="1"/>
          </p:nvPr>
        </p:nvSpPr>
        <p:spPr>
          <a:xfrm>
            <a:off x="533400" y="1295400"/>
            <a:ext cx="10972800" cy="2590800"/>
          </a:xfrm>
          <a:ln/>
        </p:spPr>
        <p:txBody>
          <a:bodyPr>
            <a:noAutofit/>
          </a:bodyPr>
          <a:lstStyle/>
          <a:p>
            <a:pPr marL="609600" indent="-609600" algn="l">
              <a:buFontTx/>
              <a:buChar char="•"/>
            </a:pPr>
            <a:r>
              <a:rPr lang="en-US" sz="3600" dirty="0">
                <a:latin typeface="Arial" panose="020B0604020202020204" pitchFamily="34" charset="0"/>
                <a:cs typeface="Arial" panose="020B0604020202020204" pitchFamily="34" charset="0"/>
              </a:rPr>
              <a:t>The wicked King Jeroboam said it was too much to serve God the way he said to do it.</a:t>
            </a:r>
          </a:p>
          <a:p>
            <a:pPr marL="609600" indent="-609600" algn="l">
              <a:buFontTx/>
              <a:buChar char="•"/>
            </a:pPr>
            <a:r>
              <a:rPr lang="en-US" sz="3600" b="1" dirty="0">
                <a:solidFill>
                  <a:schemeClr val="tx1"/>
                </a:solidFill>
                <a:effectLst>
                  <a:outerShdw blurRad="38100" dist="38100" dir="2700000" algn="tl">
                    <a:srgbClr val="FFFFFF"/>
                  </a:outerShdw>
                </a:effectLst>
                <a:latin typeface="Arial" panose="020B0604020202020204" pitchFamily="34" charset="0"/>
                <a:cs typeface="Arial" panose="020B0604020202020204" pitchFamily="34" charset="0"/>
              </a:rPr>
              <a:t>Is it too much for you to do the will of the Father?</a:t>
            </a:r>
          </a:p>
          <a:p>
            <a:pPr marL="609600" indent="-609600"/>
            <a:br>
              <a:rPr lang="en-US" dirty="0"/>
            </a:br>
            <a:endParaRPr lang="en-US" dirty="0"/>
          </a:p>
        </p:txBody>
      </p:sp>
      <p:sp>
        <p:nvSpPr>
          <p:cNvPr id="7" name="Rectangle 2"/>
          <p:cNvSpPr txBox="1">
            <a:spLocks noChangeArrowheads="1"/>
          </p:cNvSpPr>
          <p:nvPr/>
        </p:nvSpPr>
        <p:spPr>
          <a:xfrm>
            <a:off x="1752600" y="414338"/>
            <a:ext cx="8686800" cy="728662"/>
          </a:xfrm>
          <a:prstGeom prst="rect">
            <a:avLst/>
          </a:prstGeom>
          <a:ln/>
        </p:spPr>
        <p:txBody>
          <a:bodyPr vert="horz" lIns="91440" tIns="45720" rIns="91440" bIns="45720" rtlCol="0" anchor="ctr">
            <a:normAutofit fontScale="90000"/>
          </a:bodyPr>
          <a:lstStyle/>
          <a:p>
            <a:pPr algn="ctr">
              <a:spcBef>
                <a:spcPct val="0"/>
              </a:spcBef>
              <a:defRPr/>
            </a:pPr>
            <a:r>
              <a:rPr lang="en-US" sz="4200" u="sng" dirty="0">
                <a:latin typeface="Algerian" pitchFamily="82" charset="0"/>
                <a:ea typeface="+mj-ea"/>
                <a:cs typeface="+mj-cs"/>
              </a:rPr>
              <a:t>Does the Lord Require Too Much?</a:t>
            </a:r>
          </a:p>
        </p:txBody>
      </p:sp>
      <p:sp>
        <p:nvSpPr>
          <p:cNvPr id="8" name="Rectangle 7"/>
          <p:cNvSpPr/>
          <p:nvPr/>
        </p:nvSpPr>
        <p:spPr>
          <a:xfrm>
            <a:off x="533400" y="3657600"/>
            <a:ext cx="6705600" cy="2862322"/>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"Not everyone who says to Me, 'Lord, Lord,' shall enter the kingdom of heaven, but he who does the will of My Father in heaven. (Matthew 7:21 )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p:cTn id="7"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2057400" y="0"/>
            <a:ext cx="7772400" cy="2057400"/>
          </a:xfrm>
          <a:ln/>
        </p:spPr>
        <p:txBody>
          <a:bodyPr/>
          <a:lstStyle/>
          <a:p>
            <a:r>
              <a:rPr lang="en-US" sz="6000" u="sng" dirty="0">
                <a:latin typeface="Algerian" pitchFamily="82" charset="0"/>
              </a:rPr>
              <a:t>Does the Lord Require Too Much?</a:t>
            </a:r>
          </a:p>
        </p:txBody>
      </p:sp>
      <p:sp>
        <p:nvSpPr>
          <p:cNvPr id="29699" name="Rectangle 3"/>
          <p:cNvSpPr>
            <a:spLocks noGrp="1" noChangeArrowheads="1"/>
          </p:cNvSpPr>
          <p:nvPr>
            <p:ph type="subTitle" idx="1"/>
          </p:nvPr>
        </p:nvSpPr>
        <p:spPr>
          <a:xfrm>
            <a:off x="457200" y="2438400"/>
            <a:ext cx="7391400" cy="3352800"/>
          </a:xfrm>
          <a:ln/>
        </p:spPr>
        <p:txBody>
          <a:bodyPr>
            <a:normAutofit/>
          </a:bodyPr>
          <a:lstStyle/>
          <a:p>
            <a:pPr algn="l">
              <a:buFont typeface="Arial" pitchFamily="34" charset="0"/>
              <a:buChar char="•"/>
            </a:pPr>
            <a:r>
              <a:rPr lang="en-US" sz="3600" b="1" dirty="0">
                <a:latin typeface="Arial" panose="020B0604020202020204" pitchFamily="34" charset="0"/>
                <a:cs typeface="Arial" panose="020B0604020202020204" pitchFamily="34" charset="0"/>
              </a:rPr>
              <a:t>Jeroboam used that as a ploy!</a:t>
            </a:r>
          </a:p>
          <a:p>
            <a:pPr algn="l">
              <a:buFont typeface="Arial" pitchFamily="34" charset="0"/>
              <a:buChar char="•"/>
            </a:pPr>
            <a:r>
              <a:rPr lang="en-US" sz="3600" b="1" dirty="0">
                <a:latin typeface="Arial" panose="020B0604020202020204" pitchFamily="34" charset="0"/>
                <a:cs typeface="Arial" panose="020B0604020202020204" pitchFamily="34" charset="0"/>
              </a:rPr>
              <a:t>Do we use the same excuse today?</a:t>
            </a:r>
          </a:p>
          <a:p>
            <a:pPr algn="l">
              <a:buFont typeface="Arial" pitchFamily="34" charset="0"/>
              <a:buChar char="•"/>
            </a:pPr>
            <a:r>
              <a:rPr lang="en-US" sz="3600" b="1" dirty="0">
                <a:latin typeface="Arial" panose="020B0604020202020204" pitchFamily="34" charset="0"/>
                <a:cs typeface="Arial" panose="020B0604020202020204" pitchFamily="34" charset="0"/>
              </a:rPr>
              <a:t>Is it too much to serve the Lord in the way He prescribed?</a:t>
            </a:r>
          </a:p>
        </p:txBody>
      </p:sp>
      <p:pic>
        <p:nvPicPr>
          <p:cNvPr id="20482" name="Picture 2" descr="http://farm3.static.flickr.com/2606/4123528528_6e5ca3b706_z.jpg"/>
          <p:cNvPicPr>
            <a:picLocks noChangeAspect="1" noChangeArrowheads="1"/>
          </p:cNvPicPr>
          <p:nvPr/>
        </p:nvPicPr>
        <p:blipFill>
          <a:blip r:embed="rId3" cstate="print"/>
          <a:srcRect/>
          <a:stretch>
            <a:fillRect/>
          </a:stretch>
        </p:blipFill>
        <p:spPr bwMode="auto">
          <a:xfrm>
            <a:off x="7696200" y="1905000"/>
            <a:ext cx="3949700" cy="4486275"/>
          </a:xfrm>
          <a:prstGeom prst="round2DiagRect">
            <a:avLst/>
          </a:prstGeom>
          <a:noFill/>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699">
                                            <p:bg/>
                                          </p:spTgt>
                                        </p:tgtEl>
                                        <p:attrNameLst>
                                          <p:attrName>style.visibility</p:attrName>
                                        </p:attrNameLst>
                                      </p:cBhvr>
                                      <p:to>
                                        <p:strVal val="visible"/>
                                      </p:to>
                                    </p:set>
                                    <p:anim calcmode="lin" valueType="num">
                                      <p:cBhvr>
                                        <p:cTn id="7" dur="500" fill="hold"/>
                                        <p:tgtEl>
                                          <p:spTgt spid="29699">
                                            <p:bg/>
                                          </p:spTgt>
                                        </p:tgtEl>
                                        <p:attrNameLst>
                                          <p:attrName>ppt_w</p:attrName>
                                        </p:attrNameLst>
                                      </p:cBhvr>
                                      <p:tavLst>
                                        <p:tav tm="0">
                                          <p:val>
                                            <p:fltVal val="0"/>
                                          </p:val>
                                        </p:tav>
                                        <p:tav tm="100000">
                                          <p:val>
                                            <p:strVal val="#ppt_w"/>
                                          </p:val>
                                        </p:tav>
                                      </p:tavLst>
                                    </p:anim>
                                    <p:anim calcmode="lin" valueType="num">
                                      <p:cBhvr>
                                        <p:cTn id="8" dur="500" fill="hold"/>
                                        <p:tgtEl>
                                          <p:spTgt spid="29699">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 calcmode="lin" valueType="num">
                                      <p:cBhvr>
                                        <p:cTn id="11"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96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calcmode="lin" valueType="num">
                                      <p:cBhvr>
                                        <p:cTn id="17"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96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9699">
                                            <p:txEl>
                                              <p:pRg st="2" end="2"/>
                                            </p:txEl>
                                          </p:spTgt>
                                        </p:tgtEl>
                                        <p:attrNameLst>
                                          <p:attrName>style.visibility</p:attrName>
                                        </p:attrNameLst>
                                      </p:cBhvr>
                                      <p:to>
                                        <p:strVal val="visible"/>
                                      </p:to>
                                    </p:set>
                                    <p:anim calcmode="lin" valueType="num">
                                      <p:cBhvr>
                                        <p:cTn id="23"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969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48642" y="304800"/>
            <a:ext cx="8686800" cy="728662"/>
          </a:xfrm>
          <a:ln/>
        </p:spPr>
        <p:txBody>
          <a:bodyPr>
            <a:normAutofit fontScale="90000"/>
          </a:bodyPr>
          <a:lstStyle/>
          <a:p>
            <a:r>
              <a:rPr lang="en-US" sz="4200" u="sng" dirty="0">
                <a:latin typeface="Algerian" pitchFamily="82" charset="0"/>
              </a:rPr>
              <a:t>Does the Lord Require Too Much?</a:t>
            </a:r>
          </a:p>
        </p:txBody>
      </p:sp>
      <p:sp>
        <p:nvSpPr>
          <p:cNvPr id="5123" name="Rectangle 3"/>
          <p:cNvSpPr>
            <a:spLocks noGrp="1" noChangeArrowheads="1"/>
          </p:cNvSpPr>
          <p:nvPr>
            <p:ph type="body" idx="1"/>
          </p:nvPr>
        </p:nvSpPr>
        <p:spPr>
          <a:xfrm>
            <a:off x="990600" y="1295400"/>
            <a:ext cx="10134600" cy="762000"/>
          </a:xfrm>
          <a:ln/>
        </p:spPr>
        <p:txBody>
          <a:bodyPr>
            <a:noAutofit/>
          </a:bodyPr>
          <a:lstStyle/>
          <a:p>
            <a:r>
              <a:rPr lang="en-US" sz="3600" b="1" dirty="0">
                <a:latin typeface="Arial" panose="020B0604020202020204" pitchFamily="34" charset="0"/>
                <a:cs typeface="Arial" panose="020B0604020202020204" pitchFamily="34" charset="0"/>
              </a:rPr>
              <a:t>To Walk by Faith? </a:t>
            </a:r>
            <a:r>
              <a:rPr lang="en-US" sz="3600" dirty="0">
                <a:latin typeface="Arial" panose="020B0604020202020204" pitchFamily="34" charset="0"/>
                <a:cs typeface="Arial" panose="020B0604020202020204" pitchFamily="34" charset="0"/>
              </a:rPr>
              <a:t>(2 Cor. 5:6-8; Rom. 10:17)</a:t>
            </a:r>
          </a:p>
        </p:txBody>
      </p:sp>
      <p:pic>
        <p:nvPicPr>
          <p:cNvPr id="18434" name="Picture 2" descr="http://storage.cloversites.com/northshorecommunitychurch1/site_images/page17_picture0.jpg"/>
          <p:cNvPicPr>
            <a:picLocks noChangeAspect="1" noChangeArrowheads="1"/>
          </p:cNvPicPr>
          <p:nvPr/>
        </p:nvPicPr>
        <p:blipFill>
          <a:blip r:embed="rId2" cstate="print"/>
          <a:srcRect/>
          <a:stretch>
            <a:fillRect/>
          </a:stretch>
        </p:blipFill>
        <p:spPr bwMode="auto">
          <a:xfrm>
            <a:off x="7162800" y="2006930"/>
            <a:ext cx="4419600" cy="4572000"/>
          </a:xfrm>
          <a:prstGeom prst="snipRoundRect">
            <a:avLst/>
          </a:prstGeom>
          <a:noFill/>
          <a:effectLst>
            <a:softEdge rad="1270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86200" y="952499"/>
            <a:ext cx="6934200" cy="838200"/>
          </a:xfrm>
          <a:ln/>
        </p:spPr>
        <p:txBody>
          <a:bodyPr/>
          <a:lstStyle/>
          <a:p>
            <a:r>
              <a:rPr lang="en-US" dirty="0">
                <a:latin typeface="Algerian" pitchFamily="82" charset="0"/>
              </a:rPr>
              <a:t>2 Corinthians 5:6-8</a:t>
            </a:r>
          </a:p>
        </p:txBody>
      </p:sp>
      <p:sp>
        <p:nvSpPr>
          <p:cNvPr id="37891" name="Rectangle 3"/>
          <p:cNvSpPr>
            <a:spLocks noGrp="1" noChangeArrowheads="1"/>
          </p:cNvSpPr>
          <p:nvPr>
            <p:ph type="body" idx="1"/>
          </p:nvPr>
        </p:nvSpPr>
        <p:spPr>
          <a:xfrm>
            <a:off x="2007920" y="2286000"/>
            <a:ext cx="9677399" cy="37338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So we are always confident, knowing that while we are at home in the body we are absent from the Lord. 7  </a:t>
            </a:r>
            <a:r>
              <a:rPr lang="en-US" sz="3600" u="sng" dirty="0">
                <a:latin typeface="Arial" panose="020B0604020202020204" pitchFamily="34" charset="0"/>
                <a:cs typeface="Arial" panose="020B0604020202020204" pitchFamily="34" charset="0"/>
              </a:rPr>
              <a:t>For we walk by faith, not by sight</a:t>
            </a:r>
            <a:r>
              <a:rPr lang="en-US" sz="3600" dirty="0">
                <a:latin typeface="Arial" panose="020B0604020202020204" pitchFamily="34" charset="0"/>
                <a:cs typeface="Arial" panose="020B0604020202020204" pitchFamily="34" charset="0"/>
              </a:rPr>
              <a:t>. 8  We are confident, yes, well pleased rather to be absent from the body and to be present with the Lord.</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196851" y="33337"/>
            <a:ext cx="3568700" cy="2676525"/>
          </a:xfrm>
          <a:prstGeom prst="ellipse">
            <a:avLst/>
          </a:prstGeom>
          <a:noFill/>
          <a:effectLst>
            <a:softEdge rad="317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752600" y="414338"/>
            <a:ext cx="8686800" cy="728662"/>
          </a:xfrm>
          <a:ln/>
        </p:spPr>
        <p:txBody>
          <a:bodyPr>
            <a:normAutofit fontScale="90000"/>
          </a:bodyPr>
          <a:lstStyle/>
          <a:p>
            <a:r>
              <a:rPr lang="en-US" sz="4200" u="sng" dirty="0">
                <a:latin typeface="Algerian" pitchFamily="82" charset="0"/>
              </a:rPr>
              <a:t>Does the Lord Require Too Much?</a:t>
            </a:r>
          </a:p>
        </p:txBody>
      </p:sp>
      <p:sp>
        <p:nvSpPr>
          <p:cNvPr id="31747" name="Rectangle 3"/>
          <p:cNvSpPr>
            <a:spLocks noGrp="1" noChangeArrowheads="1"/>
          </p:cNvSpPr>
          <p:nvPr>
            <p:ph type="body" idx="1"/>
          </p:nvPr>
        </p:nvSpPr>
        <p:spPr>
          <a:xfrm>
            <a:off x="457200" y="1295400"/>
            <a:ext cx="11582400" cy="1371600"/>
          </a:xfrm>
          <a:ln/>
        </p:spPr>
        <p:txBody>
          <a:bodyPr>
            <a:noAutofit/>
          </a:bodyPr>
          <a:lstStyle/>
          <a:p>
            <a:r>
              <a:rPr lang="en-US" sz="3600" b="1" dirty="0">
                <a:latin typeface="Arial" panose="020B0604020202020204" pitchFamily="34" charset="0"/>
                <a:cs typeface="Arial" panose="020B0604020202020204" pitchFamily="34" charset="0"/>
              </a:rPr>
              <a:t>To Walk by Faith? </a:t>
            </a:r>
            <a:r>
              <a:rPr lang="en-US" sz="3600" dirty="0">
                <a:latin typeface="Arial" panose="020B0604020202020204" pitchFamily="34" charset="0"/>
                <a:cs typeface="Arial" panose="020B0604020202020204" pitchFamily="34" charset="0"/>
              </a:rPr>
              <a:t>(2 Cor. 5:6-8; Rom. 10:17)</a:t>
            </a:r>
          </a:p>
          <a:p>
            <a:r>
              <a:rPr lang="en-US" sz="3600" b="1" dirty="0">
                <a:latin typeface="Arial" panose="020B0604020202020204" pitchFamily="34" charset="0"/>
                <a:cs typeface="Arial" panose="020B0604020202020204" pitchFamily="34" charset="0"/>
              </a:rPr>
              <a:t>To Obey His Gospel?</a:t>
            </a:r>
            <a:r>
              <a:rPr lang="en-US" sz="3600" dirty="0">
                <a:latin typeface="Arial" panose="020B0604020202020204" pitchFamily="34" charset="0"/>
                <a:cs typeface="Arial" panose="020B0604020202020204" pitchFamily="34" charset="0"/>
              </a:rPr>
              <a:t> (2 Th. 1:7-9; Mk. 16:16)</a:t>
            </a:r>
          </a:p>
        </p:txBody>
      </p:sp>
      <p:pic>
        <p:nvPicPr>
          <p:cNvPr id="4" name="Picture 2" descr="http://storage.cloversites.com/northshorecommunitychurch1/site_images/page17_picture0.jpg"/>
          <p:cNvPicPr>
            <a:picLocks noChangeAspect="1" noChangeArrowheads="1"/>
          </p:cNvPicPr>
          <p:nvPr/>
        </p:nvPicPr>
        <p:blipFill>
          <a:blip r:embed="rId2" cstate="print"/>
          <a:srcRect/>
          <a:stretch>
            <a:fillRect/>
          </a:stretch>
        </p:blipFill>
        <p:spPr bwMode="auto">
          <a:xfrm>
            <a:off x="6781801" y="2514600"/>
            <a:ext cx="4343399" cy="4038600"/>
          </a:xfrm>
          <a:prstGeom prst="snipRoundRect">
            <a:avLst/>
          </a:prstGeom>
          <a:noFill/>
          <a:effectLst>
            <a:softEdge rad="1270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895600" y="381000"/>
            <a:ext cx="6934200" cy="838200"/>
          </a:xfrm>
          <a:ln/>
        </p:spPr>
        <p:txBody>
          <a:bodyPr/>
          <a:lstStyle/>
          <a:p>
            <a:r>
              <a:rPr lang="en-US" dirty="0">
                <a:latin typeface="Algerian" pitchFamily="82" charset="0"/>
              </a:rPr>
              <a:t>2 Thessalonians 1:7-9</a:t>
            </a:r>
          </a:p>
        </p:txBody>
      </p:sp>
      <p:sp>
        <p:nvSpPr>
          <p:cNvPr id="39939" name="Rectangle 3"/>
          <p:cNvSpPr>
            <a:spLocks noGrp="1" noChangeArrowheads="1"/>
          </p:cNvSpPr>
          <p:nvPr>
            <p:ph type="body" idx="1"/>
          </p:nvPr>
        </p:nvSpPr>
        <p:spPr>
          <a:xfrm>
            <a:off x="685800" y="1213262"/>
            <a:ext cx="8462963" cy="5105400"/>
          </a:xfrm>
          <a:ln/>
        </p:spPr>
        <p:txBody>
          <a:bodyPr>
            <a:normAutofit/>
          </a:bodyPr>
          <a:lstStyle/>
          <a:p>
            <a:pPr marL="0" indent="461963">
              <a:lnSpc>
                <a:spcPct val="90000"/>
              </a:lnSpc>
              <a:buNone/>
            </a:pPr>
            <a:r>
              <a:rPr lang="en-US" sz="3600" dirty="0">
                <a:latin typeface="Arial" panose="020B0604020202020204" pitchFamily="34" charset="0"/>
                <a:cs typeface="Arial" panose="020B0604020202020204" pitchFamily="34" charset="0"/>
              </a:rPr>
              <a:t>And to give you who are troubled rest with us when the Lord Jesus is revealed from heaven with His mighty angels, {8} in flaming fire taking vengeance on those who do not know God, and </a:t>
            </a:r>
            <a:r>
              <a:rPr lang="en-US" sz="3600" u="sng" dirty="0">
                <a:latin typeface="Arial" panose="020B0604020202020204" pitchFamily="34" charset="0"/>
                <a:cs typeface="Arial" panose="020B0604020202020204" pitchFamily="34" charset="0"/>
              </a:rPr>
              <a:t>on those who do not obey the gospel of our Lord Jesus Christ</a:t>
            </a:r>
            <a:r>
              <a:rPr lang="en-US" sz="3600" dirty="0">
                <a:latin typeface="Arial" panose="020B0604020202020204" pitchFamily="34" charset="0"/>
                <a:cs typeface="Arial" panose="020B0604020202020204" pitchFamily="34" charset="0"/>
              </a:rPr>
              <a:t>. {9} These shall be punished with everlasting destruction from the presence of the Lord and from the glory of His power.</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8382000" y="4181475"/>
            <a:ext cx="3568700" cy="2676525"/>
          </a:xfrm>
          <a:prstGeom prst="ellipse">
            <a:avLst/>
          </a:prstGeom>
          <a:noFill/>
          <a:effectLst>
            <a:softEdge rad="317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09800" y="381000"/>
            <a:ext cx="6934200" cy="838200"/>
          </a:xfrm>
          <a:ln/>
        </p:spPr>
        <p:txBody>
          <a:bodyPr/>
          <a:lstStyle/>
          <a:p>
            <a:r>
              <a:rPr lang="en-US" dirty="0">
                <a:latin typeface="Algerian" pitchFamily="82" charset="0"/>
              </a:rPr>
              <a:t>Mark 16:16</a:t>
            </a:r>
          </a:p>
        </p:txBody>
      </p:sp>
      <p:sp>
        <p:nvSpPr>
          <p:cNvPr id="40963" name="Rectangle 3"/>
          <p:cNvSpPr>
            <a:spLocks noGrp="1" noChangeArrowheads="1"/>
          </p:cNvSpPr>
          <p:nvPr>
            <p:ph type="body" idx="1"/>
          </p:nvPr>
        </p:nvSpPr>
        <p:spPr>
          <a:xfrm>
            <a:off x="2057401" y="1371600"/>
            <a:ext cx="8234363" cy="1828800"/>
          </a:xfrm>
          <a:ln/>
        </p:spPr>
        <p:txBody>
          <a:bodyPr>
            <a:normAutofit/>
          </a:bodyPr>
          <a:lstStyle/>
          <a:p>
            <a:pPr marL="0" indent="461963">
              <a:buNone/>
            </a:pPr>
            <a:r>
              <a:rPr lang="en-US" sz="3600" dirty="0">
                <a:latin typeface="Arial" panose="020B0604020202020204" pitchFamily="34" charset="0"/>
                <a:cs typeface="Arial" panose="020B0604020202020204" pitchFamily="34" charset="0"/>
              </a:rPr>
              <a:t>He who believes </a:t>
            </a:r>
            <a:r>
              <a:rPr lang="en-US" sz="3600" u="sng" dirty="0">
                <a:latin typeface="Arial" panose="020B0604020202020204" pitchFamily="34" charset="0"/>
                <a:cs typeface="Arial" panose="020B0604020202020204" pitchFamily="34" charset="0"/>
              </a:rPr>
              <a:t>and is baptized will be saved</a:t>
            </a:r>
            <a:r>
              <a:rPr lang="en-US" sz="3600" dirty="0">
                <a:latin typeface="Arial" panose="020B0604020202020204" pitchFamily="34" charset="0"/>
                <a:cs typeface="Arial" panose="020B0604020202020204" pitchFamily="34" charset="0"/>
              </a:rPr>
              <a:t>; but he who does not believe will be condemned.</a:t>
            </a:r>
          </a:p>
        </p:txBody>
      </p:sp>
      <p:pic>
        <p:nvPicPr>
          <p:cNvPr id="5" name="Picture 2" descr="http://farm3.static.flickr.com/2606/4123528528_6e5ca3b706_z.jpg"/>
          <p:cNvPicPr>
            <a:picLocks noChangeAspect="1" noChangeArrowheads="1"/>
          </p:cNvPicPr>
          <p:nvPr/>
        </p:nvPicPr>
        <p:blipFill>
          <a:blip r:embed="rId2" cstate="print"/>
          <a:srcRect/>
          <a:stretch>
            <a:fillRect/>
          </a:stretch>
        </p:blipFill>
        <p:spPr bwMode="auto">
          <a:xfrm>
            <a:off x="6858000" y="2522146"/>
            <a:ext cx="5029200" cy="3952875"/>
          </a:xfrm>
          <a:prstGeom prst="round2DiagRect">
            <a:avLst/>
          </a:prstGeom>
          <a:noFill/>
          <a:effectLst>
            <a:softEdge rad="317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52600" y="414338"/>
            <a:ext cx="8686800" cy="728662"/>
          </a:xfrm>
          <a:ln/>
        </p:spPr>
        <p:txBody>
          <a:bodyPr>
            <a:normAutofit fontScale="90000"/>
          </a:bodyPr>
          <a:lstStyle/>
          <a:p>
            <a:r>
              <a:rPr lang="en-US" sz="4200" u="sng" dirty="0">
                <a:latin typeface="Algerian" pitchFamily="82" charset="0"/>
              </a:rPr>
              <a:t>Does the Lord Require Too Much?</a:t>
            </a:r>
          </a:p>
        </p:txBody>
      </p:sp>
      <p:sp>
        <p:nvSpPr>
          <p:cNvPr id="32771" name="Rectangle 3"/>
          <p:cNvSpPr>
            <a:spLocks noGrp="1" noChangeArrowheads="1"/>
          </p:cNvSpPr>
          <p:nvPr>
            <p:ph type="body" idx="1"/>
          </p:nvPr>
        </p:nvSpPr>
        <p:spPr>
          <a:xfrm>
            <a:off x="304800" y="1295400"/>
            <a:ext cx="10134600" cy="4038600"/>
          </a:xfrm>
          <a:ln/>
        </p:spPr>
        <p:txBody>
          <a:bodyPr>
            <a:noAutofit/>
          </a:bodyPr>
          <a:lstStyle/>
          <a:p>
            <a:r>
              <a:rPr lang="en-US" sz="3600" b="1" dirty="0">
                <a:latin typeface="Arial" panose="020B0604020202020204" pitchFamily="34" charset="0"/>
                <a:cs typeface="Arial" panose="020B0604020202020204" pitchFamily="34" charset="0"/>
              </a:rPr>
              <a:t>To Walk by Faith? </a:t>
            </a:r>
            <a:r>
              <a:rPr lang="en-US" sz="3600" dirty="0">
                <a:latin typeface="Arial" panose="020B0604020202020204" pitchFamily="34" charset="0"/>
                <a:cs typeface="Arial" panose="020B0604020202020204" pitchFamily="34" charset="0"/>
              </a:rPr>
              <a:t>(2 Cor. 5:6-8; Rom. 10:17)</a:t>
            </a:r>
          </a:p>
          <a:p>
            <a:r>
              <a:rPr lang="en-US" sz="3600" b="1" dirty="0">
                <a:latin typeface="Arial" panose="020B0604020202020204" pitchFamily="34" charset="0"/>
                <a:cs typeface="Arial" panose="020B0604020202020204" pitchFamily="34" charset="0"/>
              </a:rPr>
              <a:t>To Obey His Gospel?</a:t>
            </a:r>
            <a:r>
              <a:rPr lang="en-US" sz="3600" dirty="0">
                <a:latin typeface="Arial" panose="020B0604020202020204" pitchFamily="34" charset="0"/>
                <a:cs typeface="Arial" panose="020B0604020202020204" pitchFamily="34" charset="0"/>
              </a:rPr>
              <a:t> (2 Th. 1:7-9; Mk. 16:16)</a:t>
            </a:r>
          </a:p>
          <a:p>
            <a:r>
              <a:rPr lang="en-US" sz="3600" b="1" dirty="0">
                <a:latin typeface="Arial" panose="020B0604020202020204" pitchFamily="34" charset="0"/>
                <a:cs typeface="Arial" panose="020B0604020202020204" pitchFamily="34" charset="0"/>
              </a:rPr>
              <a:t>To Be Members of One Church?                            </a:t>
            </a:r>
            <a:r>
              <a:rPr lang="en-US" sz="3600" dirty="0">
                <a:latin typeface="Arial" panose="020B0604020202020204" pitchFamily="34" charset="0"/>
                <a:cs typeface="Arial" panose="020B0604020202020204" pitchFamily="34" charset="0"/>
              </a:rPr>
              <a:t>(1 Cor. 12:13, 20; Eph. 4:4)</a:t>
            </a:r>
          </a:p>
        </p:txBody>
      </p:sp>
      <p:pic>
        <p:nvPicPr>
          <p:cNvPr id="4" name="Picture 2" descr="http://storage.cloversites.com/northshorecommunitychurch1/site_images/page17_picture0.jpg"/>
          <p:cNvPicPr>
            <a:picLocks noChangeAspect="1" noChangeArrowheads="1"/>
          </p:cNvPicPr>
          <p:nvPr/>
        </p:nvPicPr>
        <p:blipFill>
          <a:blip r:embed="rId2" cstate="print"/>
          <a:srcRect/>
          <a:stretch>
            <a:fillRect/>
          </a:stretch>
        </p:blipFill>
        <p:spPr bwMode="auto">
          <a:xfrm>
            <a:off x="7696200" y="2667000"/>
            <a:ext cx="3857625" cy="4038600"/>
          </a:xfrm>
          <a:prstGeom prst="snipRoundRect">
            <a:avLst/>
          </a:prstGeom>
          <a:noFill/>
          <a:effectLst>
            <a:softEdge rad="1270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1163</Words>
  <Application>Microsoft Macintosh PowerPoint</Application>
  <PresentationFormat>Widescreen</PresentationFormat>
  <Paragraphs>65</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Algerian</vt:lpstr>
      <vt:lpstr>Arial</vt:lpstr>
      <vt:lpstr>Calibri</vt:lpstr>
      <vt:lpstr>Office Theme</vt:lpstr>
      <vt:lpstr>Does the Lord  Require Too Much?</vt:lpstr>
      <vt:lpstr>1 Kings 12:25-28</vt:lpstr>
      <vt:lpstr>Does the Lord Require Too Much?</vt:lpstr>
      <vt:lpstr>Does the Lord Require Too Much?</vt:lpstr>
      <vt:lpstr>2 Corinthians 5:6-8</vt:lpstr>
      <vt:lpstr>Does the Lord Require Too Much?</vt:lpstr>
      <vt:lpstr>2 Thessalonians 1:7-9</vt:lpstr>
      <vt:lpstr>Mark 16:16</vt:lpstr>
      <vt:lpstr>Does the Lord Require Too Much?</vt:lpstr>
      <vt:lpstr>1 Corinthians 12:13, 20</vt:lpstr>
      <vt:lpstr>Ephesians 4:4</vt:lpstr>
      <vt:lpstr>Does the Lord Require Too Much?</vt:lpstr>
      <vt:lpstr>John 4:23-24</vt:lpstr>
      <vt:lpstr>Does the Lord Require Too Much?</vt:lpstr>
      <vt:lpstr>Titus 2:11-12</vt:lpstr>
      <vt:lpstr>Philippians 2:14-16</vt:lpstr>
      <vt:lpstr>Does the Lord Require Too Much?</vt:lpstr>
      <vt:lpstr>Revelation 2:10</vt:lpstr>
      <vt:lpstr>1 Timothy 4:7-8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the Lord Require Too Much?</dc:title>
  <dc:creator>Greg King</dc:creator>
  <cp:lastModifiedBy>Gregory King</cp:lastModifiedBy>
  <cp:revision>9</cp:revision>
  <dcterms:created xsi:type="dcterms:W3CDTF">2010-11-04T13:28:37Z</dcterms:created>
  <dcterms:modified xsi:type="dcterms:W3CDTF">2023-03-22T20:39:14Z</dcterms:modified>
</cp:coreProperties>
</file>