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8" r:id="rId2"/>
    <p:sldId id="257" r:id="rId3"/>
    <p:sldId id="258" r:id="rId4"/>
    <p:sldId id="282" r:id="rId5"/>
    <p:sldId id="259" r:id="rId6"/>
    <p:sldId id="260" r:id="rId7"/>
    <p:sldId id="263" r:id="rId8"/>
    <p:sldId id="265" r:id="rId9"/>
    <p:sldId id="266" r:id="rId10"/>
    <p:sldId id="267" r:id="rId11"/>
    <p:sldId id="268" r:id="rId12"/>
    <p:sldId id="270" r:id="rId13"/>
    <p:sldId id="271" r:id="rId14"/>
    <p:sldId id="272" r:id="rId15"/>
    <p:sldId id="281" r:id="rId16"/>
    <p:sldId id="273" r:id="rId17"/>
    <p:sldId id="274" r:id="rId18"/>
    <p:sldId id="27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AC43E-96A6-0C49-A8B0-B89288889884}" v="645" dt="2021-05-18T16:07:18.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05"/>
  </p:normalViewPr>
  <p:slideViewPr>
    <p:cSldViewPr>
      <p:cViewPr varScale="1">
        <p:scale>
          <a:sx n="84" d="100"/>
          <a:sy n="84" d="100"/>
        </p:scale>
        <p:origin x="200" y="70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D92101-22FC-43A8-B7D3-ED92A5E90965}" type="datetimeFigureOut">
              <a:rPr lang="en-US" smtClean="0"/>
              <a:pPr/>
              <a:t>3/4/23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26469-B5E2-4AE4-A60A-6BBFF786A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4</a:t>
            </a:fld>
            <a:endParaRPr lang="en-US"/>
          </a:p>
        </p:txBody>
      </p:sp>
    </p:spTree>
    <p:extLst>
      <p:ext uri="{BB962C8B-B14F-4D97-AF65-F5344CB8AC3E}">
        <p14:creationId xmlns:p14="http://schemas.microsoft.com/office/powerpoint/2010/main" val="367200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26469-B5E2-4AE4-A60A-6BBFF786A6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12739" y="0"/>
            <a:ext cx="12192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nvGrpSpPr>
          <p:cNvPr id="3" name="グループ化 90"/>
          <p:cNvGrpSpPr>
            <a:grpSpLocks/>
          </p:cNvGrpSpPr>
          <p:nvPr/>
        </p:nvGrpSpPr>
        <p:grpSpPr bwMode="auto">
          <a:xfrm>
            <a:off x="6353" y="5589626"/>
            <a:ext cx="6756403"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sp>
        <p:nvSpPr>
          <p:cNvPr id="2" name="図形 1"/>
          <p:cNvSpPr>
            <a:spLocks noGrp="1"/>
          </p:cNvSpPr>
          <p:nvPr>
            <p:ph type="ctrTitle"/>
          </p:nvPr>
        </p:nvSpPr>
        <p:spPr>
          <a:xfrm>
            <a:off x="857213" y="2214555"/>
            <a:ext cx="10363200" cy="1470025"/>
          </a:xfrm>
        </p:spPr>
        <p:txBody>
          <a:bodyPr/>
          <a:lstStyle/>
          <a:p>
            <a:r>
              <a:rPr kumimoji="1" lang="en-US" altLang="ja-JP"/>
              <a:t>Click to edit Master title style</a:t>
            </a:r>
            <a:endParaRPr kumimoji="1" lang="ja-JP" altLang="en-US"/>
          </a:p>
        </p:txBody>
      </p:sp>
      <p:sp>
        <p:nvSpPr>
          <p:cNvPr id="8" name="図形 7"/>
          <p:cNvSpPr>
            <a:spLocks noGrp="1"/>
          </p:cNvSpPr>
          <p:nvPr>
            <p:ph type="subTitle" idx="1"/>
          </p:nvPr>
        </p:nvSpPr>
        <p:spPr>
          <a:xfrm>
            <a:off x="857213" y="3699318"/>
            <a:ext cx="103632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a:t>Click to edit Master subtitle style</a:t>
            </a:r>
            <a:endParaRPr kumimoji="1" lang="ja-JP" altLang="en-US" dirty="0"/>
          </a:p>
        </p:txBody>
      </p:sp>
      <p:sp>
        <p:nvSpPr>
          <p:cNvPr id="12" name="図形 11"/>
          <p:cNvSpPr>
            <a:spLocks noGrp="1"/>
          </p:cNvSpPr>
          <p:nvPr>
            <p:ph type="dt" sz="half" idx="10"/>
          </p:nvPr>
        </p:nvSpPr>
        <p:spPr>
          <a:xfrm>
            <a:off x="5961600" y="6492875"/>
            <a:ext cx="2040000" cy="365125"/>
          </a:xfrm>
        </p:spPr>
        <p:txBody>
          <a:bodyPr/>
          <a:lstStyle/>
          <a:p>
            <a:fld id="{4DB07E1F-725E-466C-8248-F4B52F976124}" type="datetimeFigureOut">
              <a:rPr lang="en-US" smtClean="0"/>
              <a:pPr/>
              <a:t>3/4/23</a:t>
            </a:fld>
            <a:endParaRPr lang="en-US"/>
          </a:p>
        </p:txBody>
      </p:sp>
      <p:sp>
        <p:nvSpPr>
          <p:cNvPr id="11" name="図形 10"/>
          <p:cNvSpPr>
            <a:spLocks noGrp="1"/>
          </p:cNvSpPr>
          <p:nvPr>
            <p:ph type="ftr" sz="quarter" idx="11"/>
          </p:nvPr>
        </p:nvSpPr>
        <p:spPr>
          <a:xfrm>
            <a:off x="8064000" y="6492876"/>
            <a:ext cx="3192000" cy="365125"/>
          </a:xfrm>
        </p:spPr>
        <p:txBody>
          <a:bodyPr/>
          <a:lstStyle/>
          <a:p>
            <a:endParaRPr lang="en-US"/>
          </a:p>
        </p:txBody>
      </p:sp>
      <p:sp>
        <p:nvSpPr>
          <p:cNvPr id="18" name="図形 17"/>
          <p:cNvSpPr>
            <a:spLocks noGrp="1"/>
          </p:cNvSpPr>
          <p:nvPr>
            <p:ph type="sldNum" sz="quarter" idx="12"/>
          </p:nvPr>
        </p:nvSpPr>
        <p:spPr>
          <a:xfrm>
            <a:off x="11332843" y="6492876"/>
            <a:ext cx="859200" cy="365125"/>
          </a:xfrm>
        </p:spPr>
        <p:txBody>
          <a:bodyPr/>
          <a:lstStyle/>
          <a:p>
            <a:fld id="{70B7A71B-EEEB-484B-AF2A-569ACA54CE88}" type="slidenum">
              <a:rPr lang="en-US" smtClean="0"/>
              <a:pPr/>
              <a:t>‹#›</a:t>
            </a:fld>
            <a:endParaRPr lang="en-US"/>
          </a:p>
        </p:txBody>
      </p:sp>
      <p:sp>
        <p:nvSpPr>
          <p:cNvPr id="10" name="図形 9"/>
          <p:cNvSpPr>
            <a:spLocks/>
          </p:cNvSpPr>
          <p:nvPr/>
        </p:nvSpPr>
        <p:spPr bwMode="auto">
          <a:xfrm>
            <a:off x="5238744" y="9"/>
            <a:ext cx="6953256"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nvGrpSpPr>
          <p:cNvPr id="4" name="グループ化 12"/>
          <p:cNvGrpSpPr>
            <a:grpSpLocks/>
          </p:cNvGrpSpPr>
          <p:nvPr/>
        </p:nvGrpSpPr>
        <p:grpSpPr bwMode="auto">
          <a:xfrm>
            <a:off x="5333995" y="0"/>
            <a:ext cx="6858005"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609600" y="285728"/>
            <a:ext cx="10972800" cy="1143000"/>
          </a:xfrm>
        </p:spPr>
        <p:txBody>
          <a:bodyPr/>
          <a:lstStyle/>
          <a:p>
            <a:r>
              <a:rPr kumimoji="1" lang="en-US" altLang="ja-JP"/>
              <a:t>Click to edit Master title style</a:t>
            </a:r>
            <a:endParaRPr kumimoji="1" lang="ja-JP" altLang="en-US"/>
          </a:p>
        </p:txBody>
      </p:sp>
      <p:sp>
        <p:nvSpPr>
          <p:cNvPr id="3" name="図形 2"/>
          <p:cNvSpPr>
            <a:spLocks noGrp="1"/>
          </p:cNvSpPr>
          <p:nvPr>
            <p:ph type="body" orient="vert" idx="1"/>
          </p:nvPr>
        </p:nvSpPr>
        <p:spPr>
          <a:xfrm>
            <a:off x="622261" y="1500178"/>
            <a:ext cx="10996800" cy="4857780"/>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dirty="0"/>
          </a:p>
        </p:txBody>
      </p:sp>
      <p:sp>
        <p:nvSpPr>
          <p:cNvPr id="4" name="図形 3"/>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5" name="図形 4"/>
          <p:cNvSpPr>
            <a:spLocks noGrp="1"/>
          </p:cNvSpPr>
          <p:nvPr>
            <p:ph type="ftr" sz="quarter" idx="11"/>
          </p:nvPr>
        </p:nvSpPr>
        <p:spPr>
          <a:xfrm>
            <a:off x="8064000" y="6494401"/>
            <a:ext cx="3192000" cy="365125"/>
          </a:xfrm>
        </p:spPr>
        <p:txBody>
          <a:bodyPr/>
          <a:lstStyle/>
          <a:p>
            <a:endParaRPr lang="en-US"/>
          </a:p>
        </p:txBody>
      </p:sp>
      <p:sp>
        <p:nvSpPr>
          <p:cNvPr id="6" name="図形 5"/>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8839200" y="274640"/>
            <a:ext cx="2743200" cy="6083318"/>
          </a:xfrm>
        </p:spPr>
        <p:txBody>
          <a:bodyPr vert="eaVert"/>
          <a:lstStyle/>
          <a:p>
            <a:r>
              <a:rPr kumimoji="1" lang="en-US" altLang="ja-JP"/>
              <a:t>Click to edit Master title style</a:t>
            </a:r>
            <a:endParaRPr kumimoji="1" lang="ja-JP" altLang="en-US" dirty="0"/>
          </a:p>
        </p:txBody>
      </p:sp>
      <p:sp>
        <p:nvSpPr>
          <p:cNvPr id="3" name="図形 2"/>
          <p:cNvSpPr>
            <a:spLocks noGrp="1"/>
          </p:cNvSpPr>
          <p:nvPr>
            <p:ph type="body" orient="vert" idx="1"/>
          </p:nvPr>
        </p:nvSpPr>
        <p:spPr>
          <a:xfrm>
            <a:off x="609600" y="274640"/>
            <a:ext cx="8026400" cy="6083319"/>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図形 3"/>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5" name="図形 4"/>
          <p:cNvSpPr>
            <a:spLocks noGrp="1"/>
          </p:cNvSpPr>
          <p:nvPr>
            <p:ph type="ftr" sz="quarter" idx="11"/>
          </p:nvPr>
        </p:nvSpPr>
        <p:spPr>
          <a:xfrm>
            <a:off x="8064000" y="6494401"/>
            <a:ext cx="3192000" cy="365125"/>
          </a:xfrm>
        </p:spPr>
        <p:txBody>
          <a:bodyPr/>
          <a:lstStyle/>
          <a:p>
            <a:endParaRPr lang="en-US"/>
          </a:p>
        </p:txBody>
      </p:sp>
      <p:sp>
        <p:nvSpPr>
          <p:cNvPr id="6" name="図形 5"/>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4DB07E1F-725E-466C-8248-F4B52F976124}"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A71B-EEEB-484B-AF2A-569ACA54CE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a:t>Click to edit Master title style</a:t>
            </a:r>
            <a:endParaRPr kumimoji="1" lang="ja-JP" altLang="en-US"/>
          </a:p>
        </p:txBody>
      </p:sp>
      <p:sp>
        <p:nvSpPr>
          <p:cNvPr id="3" name="図形 2"/>
          <p:cNvSpPr>
            <a:spLocks noGrp="1"/>
          </p:cNvSpPr>
          <p:nvPr>
            <p:ph idx="1"/>
          </p:nvPr>
        </p:nvSpPr>
        <p:spPr>
          <a:xfrm>
            <a:off x="622262" y="1857371"/>
            <a:ext cx="10998277" cy="4429151"/>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dirty="0"/>
          </a:p>
        </p:txBody>
      </p:sp>
      <p:sp>
        <p:nvSpPr>
          <p:cNvPr id="4" name="図形 3"/>
          <p:cNvSpPr>
            <a:spLocks noGrp="1"/>
          </p:cNvSpPr>
          <p:nvPr>
            <p:ph type="dt" sz="half" idx="10"/>
          </p:nvPr>
        </p:nvSpPr>
        <p:spPr/>
        <p:txBody>
          <a:bodyPr/>
          <a:lstStyle/>
          <a:p>
            <a:fld id="{4DB07E1F-725E-466C-8248-F4B52F976124}" type="datetimeFigureOut">
              <a:rPr lang="en-US" smtClean="0"/>
              <a:pPr/>
              <a:t>3/4/23</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70B7A71B-EEEB-484B-AF2A-569ACA54CE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1104902" y="3357552"/>
            <a:ext cx="9086877" cy="1362075"/>
          </a:xfrm>
        </p:spPr>
        <p:txBody>
          <a:bodyPr anchor="t"/>
          <a:lstStyle>
            <a:lvl1pPr algn="l">
              <a:defRPr sz="4000" b="1" cap="all"/>
            </a:lvl1pPr>
          </a:lstStyle>
          <a:p>
            <a:r>
              <a:rPr kumimoji="1" lang="en-US" altLang="ja-JP"/>
              <a:t>Click to edit Master title style</a:t>
            </a:r>
            <a:endParaRPr kumimoji="1" lang="ja-JP" altLang="en-US"/>
          </a:p>
        </p:txBody>
      </p:sp>
      <p:sp>
        <p:nvSpPr>
          <p:cNvPr id="3" name="図形 2"/>
          <p:cNvSpPr>
            <a:spLocks noGrp="1"/>
          </p:cNvSpPr>
          <p:nvPr>
            <p:ph type="body" idx="1"/>
          </p:nvPr>
        </p:nvSpPr>
        <p:spPr>
          <a:xfrm>
            <a:off x="1104902" y="1857365"/>
            <a:ext cx="9086877"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lang="ja-JP" dirty="0"/>
          </a:p>
        </p:txBody>
      </p:sp>
      <p:sp>
        <p:nvSpPr>
          <p:cNvPr id="4" name="図形 3"/>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5" name="図形 4"/>
          <p:cNvSpPr>
            <a:spLocks noGrp="1"/>
          </p:cNvSpPr>
          <p:nvPr>
            <p:ph type="ftr" sz="quarter" idx="11"/>
          </p:nvPr>
        </p:nvSpPr>
        <p:spPr>
          <a:xfrm>
            <a:off x="8064000" y="6492875"/>
            <a:ext cx="3194045" cy="365125"/>
          </a:xfrm>
        </p:spPr>
        <p:txBody>
          <a:bodyPr/>
          <a:lstStyle/>
          <a:p>
            <a:endParaRPr lang="en-US"/>
          </a:p>
        </p:txBody>
      </p:sp>
      <p:sp>
        <p:nvSpPr>
          <p:cNvPr id="6" name="図形 5"/>
          <p:cNvSpPr>
            <a:spLocks noGrp="1"/>
          </p:cNvSpPr>
          <p:nvPr>
            <p:ph type="sldNum" sz="quarter" idx="12"/>
          </p:nvPr>
        </p:nvSpPr>
        <p:spPr>
          <a:xfrm>
            <a:off x="11332800" y="6492876"/>
            <a:ext cx="859200" cy="365125"/>
          </a:xfrm>
        </p:spPr>
        <p:txBody>
          <a:bodyPr/>
          <a:lstStyle/>
          <a:p>
            <a:fld id="{70B7A71B-EEEB-484B-AF2A-569ACA54CE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a:t>Click to edit Master title style</a:t>
            </a:r>
            <a:endParaRPr kumimoji="1" lang="ja-JP" altLang="en-US"/>
          </a:p>
        </p:txBody>
      </p:sp>
      <p:sp>
        <p:nvSpPr>
          <p:cNvPr id="3" name="図形 2"/>
          <p:cNvSpPr>
            <a:spLocks noGrp="1"/>
          </p:cNvSpPr>
          <p:nvPr>
            <p:ph sz="half" idx="1"/>
          </p:nvPr>
        </p:nvSpPr>
        <p:spPr>
          <a:xfrm>
            <a:off x="609600" y="1785926"/>
            <a:ext cx="53848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dirty="0"/>
          </a:p>
        </p:txBody>
      </p:sp>
      <p:sp>
        <p:nvSpPr>
          <p:cNvPr id="4" name="図形 3"/>
          <p:cNvSpPr>
            <a:spLocks noGrp="1"/>
          </p:cNvSpPr>
          <p:nvPr>
            <p:ph sz="half" idx="2"/>
          </p:nvPr>
        </p:nvSpPr>
        <p:spPr>
          <a:xfrm>
            <a:off x="6197600" y="1785926"/>
            <a:ext cx="53848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dirty="0"/>
          </a:p>
        </p:txBody>
      </p:sp>
      <p:sp>
        <p:nvSpPr>
          <p:cNvPr id="5" name="図形 4"/>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6" name="図形 5"/>
          <p:cNvSpPr>
            <a:spLocks noGrp="1"/>
          </p:cNvSpPr>
          <p:nvPr>
            <p:ph type="ftr" sz="quarter" idx="11"/>
          </p:nvPr>
        </p:nvSpPr>
        <p:spPr>
          <a:xfrm>
            <a:off x="8064000" y="6494401"/>
            <a:ext cx="3194045" cy="365125"/>
          </a:xfrm>
        </p:spPr>
        <p:txBody>
          <a:bodyPr/>
          <a:lstStyle/>
          <a:p>
            <a:endParaRPr lang="en-US"/>
          </a:p>
        </p:txBody>
      </p:sp>
      <p:sp>
        <p:nvSpPr>
          <p:cNvPr id="7" name="図形 6"/>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12192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図形 1"/>
          <p:cNvSpPr>
            <a:spLocks noGrp="1"/>
          </p:cNvSpPr>
          <p:nvPr>
            <p:ph type="title"/>
          </p:nvPr>
        </p:nvSpPr>
        <p:spPr>
          <a:xfrm>
            <a:off x="609600" y="428604"/>
            <a:ext cx="10972800" cy="1143000"/>
          </a:xfrm>
        </p:spPr>
        <p:txBody>
          <a:bodyPr/>
          <a:lstStyle>
            <a:lvl1pPr>
              <a:defRPr/>
            </a:lvl1pPr>
          </a:lstStyle>
          <a:p>
            <a:r>
              <a:rPr kumimoji="1" lang="en-US" altLang="ja-JP"/>
              <a:t>Click to edit Master title style</a:t>
            </a:r>
            <a:endParaRPr kumimoji="1" lang="ja-JP" altLang="en-US"/>
          </a:p>
        </p:txBody>
      </p:sp>
      <p:sp>
        <p:nvSpPr>
          <p:cNvPr id="3" name="図形 2"/>
          <p:cNvSpPr>
            <a:spLocks noGrp="1"/>
          </p:cNvSpPr>
          <p:nvPr>
            <p:ph type="body" idx="1"/>
          </p:nvPr>
        </p:nvSpPr>
        <p:spPr>
          <a:xfrm>
            <a:off x="609600" y="132079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lang="ja-JP" dirty="0"/>
          </a:p>
        </p:txBody>
      </p:sp>
      <p:sp>
        <p:nvSpPr>
          <p:cNvPr id="4" name="図形 3"/>
          <p:cNvSpPr>
            <a:spLocks noGrp="1"/>
          </p:cNvSpPr>
          <p:nvPr>
            <p:ph sz="half" idx="2"/>
          </p:nvPr>
        </p:nvSpPr>
        <p:spPr>
          <a:xfrm>
            <a:off x="609600" y="1960561"/>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図形 4"/>
          <p:cNvSpPr>
            <a:spLocks noGrp="1"/>
          </p:cNvSpPr>
          <p:nvPr>
            <p:ph type="body" sz="quarter" idx="3"/>
          </p:nvPr>
        </p:nvSpPr>
        <p:spPr>
          <a:xfrm>
            <a:off x="6193367" y="1320799"/>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lang="ja-JP"/>
          </a:p>
        </p:txBody>
      </p:sp>
      <p:sp>
        <p:nvSpPr>
          <p:cNvPr id="6" name="図形 5"/>
          <p:cNvSpPr>
            <a:spLocks noGrp="1"/>
          </p:cNvSpPr>
          <p:nvPr>
            <p:ph sz="quarter" idx="4"/>
          </p:nvPr>
        </p:nvSpPr>
        <p:spPr>
          <a:xfrm>
            <a:off x="6193367" y="1960561"/>
            <a:ext cx="538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図形 6"/>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8" name="図形 7"/>
          <p:cNvSpPr>
            <a:spLocks noGrp="1"/>
          </p:cNvSpPr>
          <p:nvPr>
            <p:ph type="ftr" sz="quarter" idx="11"/>
          </p:nvPr>
        </p:nvSpPr>
        <p:spPr>
          <a:xfrm>
            <a:off x="8064000" y="6494401"/>
            <a:ext cx="3192000" cy="365125"/>
          </a:xfrm>
        </p:spPr>
        <p:txBody>
          <a:bodyPr/>
          <a:lstStyle/>
          <a:p>
            <a:endParaRPr lang="en-US"/>
          </a:p>
        </p:txBody>
      </p:sp>
      <p:sp>
        <p:nvSpPr>
          <p:cNvPr id="9" name="図形 8"/>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grpSp>
        <p:nvGrpSpPr>
          <p:cNvPr id="10" name="グループ化 11"/>
          <p:cNvGrpSpPr>
            <a:grpSpLocks/>
          </p:cNvGrpSpPr>
          <p:nvPr/>
        </p:nvGrpSpPr>
        <p:grpSpPr bwMode="auto">
          <a:xfrm>
            <a:off x="6353" y="5589626"/>
            <a:ext cx="6756403"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704851" y="2501900"/>
            <a:ext cx="10972800" cy="1143000"/>
          </a:xfrm>
        </p:spPr>
        <p:txBody>
          <a:bodyPr/>
          <a:lstStyle/>
          <a:p>
            <a:r>
              <a:rPr kumimoji="1" lang="en-US" altLang="ja-JP"/>
              <a:t>Click to edit Master title style</a:t>
            </a:r>
            <a:endParaRPr kumimoji="1" lang="ja-JP" altLang="en-US"/>
          </a:p>
        </p:txBody>
      </p:sp>
      <p:sp>
        <p:nvSpPr>
          <p:cNvPr id="3" name="図形 2"/>
          <p:cNvSpPr>
            <a:spLocks noGrp="1"/>
          </p:cNvSpPr>
          <p:nvPr>
            <p:ph type="dt" sz="half" idx="10"/>
          </p:nvPr>
        </p:nvSpPr>
        <p:spPr/>
        <p:txBody>
          <a:bodyPr/>
          <a:lstStyle/>
          <a:p>
            <a:fld id="{4DB07E1F-725E-466C-8248-F4B52F976124}" type="datetimeFigureOut">
              <a:rPr lang="en-US" smtClean="0"/>
              <a:pPr/>
              <a:t>3/4/23</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70B7A71B-EEEB-484B-AF2A-569ACA54CE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4DB07E1F-725E-466C-8248-F4B52F976124}" type="datetimeFigureOut">
              <a:rPr lang="en-US" smtClean="0"/>
              <a:pPr/>
              <a:t>3/4/23</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70B7A71B-EEEB-484B-AF2A-569ACA54CE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596863" y="785794"/>
            <a:ext cx="3689376" cy="1162050"/>
          </a:xfrm>
        </p:spPr>
        <p:txBody>
          <a:bodyPr anchor="b"/>
          <a:lstStyle>
            <a:lvl1pPr algn="l">
              <a:defRPr sz="2000" b="1"/>
            </a:lvl1pPr>
          </a:lstStyle>
          <a:p>
            <a:r>
              <a:rPr kumimoji="1" lang="en-US" altLang="ja-JP"/>
              <a:t>Click to edit Master title style</a:t>
            </a:r>
            <a:endParaRPr kumimoji="1" lang="ja-JP" altLang="en-US"/>
          </a:p>
        </p:txBody>
      </p:sp>
      <p:sp>
        <p:nvSpPr>
          <p:cNvPr id="3" name="図形 2"/>
          <p:cNvSpPr>
            <a:spLocks noGrp="1"/>
          </p:cNvSpPr>
          <p:nvPr>
            <p:ph idx="1"/>
          </p:nvPr>
        </p:nvSpPr>
        <p:spPr>
          <a:xfrm>
            <a:off x="4476739" y="785794"/>
            <a:ext cx="6096043"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dirty="0"/>
          </a:p>
        </p:txBody>
      </p:sp>
      <p:sp>
        <p:nvSpPr>
          <p:cNvPr id="4" name="図形 3"/>
          <p:cNvSpPr>
            <a:spLocks noGrp="1"/>
          </p:cNvSpPr>
          <p:nvPr>
            <p:ph type="body" sz="half" idx="2"/>
          </p:nvPr>
        </p:nvSpPr>
        <p:spPr>
          <a:xfrm>
            <a:off x="609603" y="2000240"/>
            <a:ext cx="3689376"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lang="ja-JP" dirty="0"/>
          </a:p>
        </p:txBody>
      </p:sp>
      <p:sp>
        <p:nvSpPr>
          <p:cNvPr id="5" name="図形 4"/>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6" name="図形 5"/>
          <p:cNvSpPr>
            <a:spLocks noGrp="1"/>
          </p:cNvSpPr>
          <p:nvPr>
            <p:ph type="ftr" sz="quarter" idx="11"/>
          </p:nvPr>
        </p:nvSpPr>
        <p:spPr>
          <a:xfrm>
            <a:off x="8064000" y="6494401"/>
            <a:ext cx="3192000" cy="365125"/>
          </a:xfrm>
        </p:spPr>
        <p:txBody>
          <a:bodyPr/>
          <a:lstStyle/>
          <a:p>
            <a:endParaRPr lang="en-US"/>
          </a:p>
        </p:txBody>
      </p:sp>
      <p:sp>
        <p:nvSpPr>
          <p:cNvPr id="7" name="図形 6"/>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5961600" y="6494401"/>
            <a:ext cx="2040000" cy="365125"/>
          </a:xfrm>
        </p:spPr>
        <p:txBody>
          <a:bodyPr/>
          <a:lstStyle/>
          <a:p>
            <a:fld id="{4DB07E1F-725E-466C-8248-F4B52F976124}" type="datetimeFigureOut">
              <a:rPr lang="en-US" smtClean="0"/>
              <a:pPr/>
              <a:t>3/4/23</a:t>
            </a:fld>
            <a:endParaRPr lang="en-US"/>
          </a:p>
        </p:txBody>
      </p:sp>
      <p:sp>
        <p:nvSpPr>
          <p:cNvPr id="10" name="図形 9"/>
          <p:cNvSpPr>
            <a:spLocks noGrp="1"/>
          </p:cNvSpPr>
          <p:nvPr>
            <p:ph type="ftr" sz="quarter" idx="11"/>
          </p:nvPr>
        </p:nvSpPr>
        <p:spPr>
          <a:xfrm>
            <a:off x="8064000" y="6494401"/>
            <a:ext cx="3192000" cy="365125"/>
          </a:xfrm>
        </p:spPr>
        <p:txBody>
          <a:bodyPr/>
          <a:lstStyle/>
          <a:p>
            <a:endParaRPr lang="en-US"/>
          </a:p>
        </p:txBody>
      </p:sp>
      <p:sp>
        <p:nvSpPr>
          <p:cNvPr id="11" name="図形 10"/>
          <p:cNvSpPr>
            <a:spLocks noGrp="1"/>
          </p:cNvSpPr>
          <p:nvPr>
            <p:ph type="sldNum" sz="quarter" idx="12"/>
          </p:nvPr>
        </p:nvSpPr>
        <p:spPr>
          <a:xfrm>
            <a:off x="11332800" y="6494401"/>
            <a:ext cx="859200" cy="365125"/>
          </a:xfrm>
        </p:spPr>
        <p:txBody>
          <a:bodyPr/>
          <a:lstStyle/>
          <a:p>
            <a:fld id="{70B7A71B-EEEB-484B-AF2A-569ACA54CE88}" type="slidenum">
              <a:rPr lang="en-US" smtClean="0"/>
              <a:pPr/>
              <a:t>‹#›</a:t>
            </a:fld>
            <a:endParaRPr lang="en-US"/>
          </a:p>
        </p:txBody>
      </p:sp>
      <p:sp>
        <p:nvSpPr>
          <p:cNvPr id="2" name="図形 1"/>
          <p:cNvSpPr>
            <a:spLocks noGrp="1"/>
          </p:cNvSpPr>
          <p:nvPr>
            <p:ph type="title"/>
          </p:nvPr>
        </p:nvSpPr>
        <p:spPr>
          <a:xfrm>
            <a:off x="2952728" y="285728"/>
            <a:ext cx="6381795" cy="541338"/>
          </a:xfrm>
        </p:spPr>
        <p:txBody>
          <a:bodyPr anchor="b"/>
          <a:lstStyle>
            <a:lvl1pPr algn="ctr">
              <a:defRPr sz="2000" b="1"/>
            </a:lvl1pPr>
          </a:lstStyle>
          <a:p>
            <a:r>
              <a:rPr kumimoji="1" lang="en-US" altLang="ja-JP"/>
              <a:t>Click to edit Master title style</a:t>
            </a:r>
            <a:endParaRPr kumimoji="1" lang="ja-JP" altLang="en-US" dirty="0"/>
          </a:p>
        </p:txBody>
      </p:sp>
      <p:sp useBgFill="1">
        <p:nvSpPr>
          <p:cNvPr id="3" name="図形 2"/>
          <p:cNvSpPr>
            <a:spLocks noGrp="1"/>
          </p:cNvSpPr>
          <p:nvPr>
            <p:ph type="pic" idx="1"/>
          </p:nvPr>
        </p:nvSpPr>
        <p:spPr>
          <a:xfrm>
            <a:off x="3244831" y="1142985"/>
            <a:ext cx="5810291"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a:t>Click icon to add picture</a:t>
            </a:r>
            <a:endParaRPr kumimoji="1" lang="ja-JP" altLang="en-US" dirty="0"/>
          </a:p>
        </p:txBody>
      </p:sp>
      <p:sp>
        <p:nvSpPr>
          <p:cNvPr id="4" name="図形 3"/>
          <p:cNvSpPr>
            <a:spLocks noGrp="1"/>
          </p:cNvSpPr>
          <p:nvPr>
            <p:ph type="body" sz="half" idx="2"/>
          </p:nvPr>
        </p:nvSpPr>
        <p:spPr>
          <a:xfrm>
            <a:off x="2571725" y="4929200"/>
            <a:ext cx="7522688"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12739" y="0"/>
            <a:ext cx="12192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6" name="図形 165"/>
          <p:cNvSpPr>
            <a:spLocks/>
          </p:cNvSpPr>
          <p:nvPr/>
        </p:nvSpPr>
        <p:spPr bwMode="auto">
          <a:xfrm>
            <a:off x="5238744" y="9"/>
            <a:ext cx="6953256"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8" name="正方形/長方形 17"/>
          <p:cNvSpPr>
            <a:spLocks noGrp="1"/>
          </p:cNvSpPr>
          <p:nvPr>
            <p:ph type="body" idx="1"/>
          </p:nvPr>
        </p:nvSpPr>
        <p:spPr>
          <a:xfrm>
            <a:off x="622262" y="1857371"/>
            <a:ext cx="10998277" cy="4500589"/>
          </a:xfrm>
          <a:prstGeom prst="rect">
            <a:avLst/>
          </a:prstGeom>
        </p:spPr>
        <p:txBody>
          <a:bodyPr vert="horz" rtlCol="0">
            <a:normAutofit/>
          </a:bodyPr>
          <a:lstStyle/>
          <a:p>
            <a:pPr lvl="0"/>
            <a:r>
              <a:rPr kumimoji="1" lang="ja-JP" altLang="en-US" dirty="0"/>
              <a:t>マスタ テキストの書式設定</a:t>
            </a:r>
            <a:endParaRPr lang="ja-JP"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a:p>
            <a:pPr lvl="5"/>
            <a:r>
              <a:rPr kumimoji="1" lang="ja-JP" altLang="en-US" dirty="0"/>
              <a:t>第</a:t>
            </a:r>
            <a:r>
              <a:rPr kumimoji="1" lang="en-US" altLang="ja-JP" dirty="0"/>
              <a:t>6</a:t>
            </a:r>
            <a:r>
              <a:rPr kumimoji="1" lang="ja-JP" altLang="en-US" dirty="0"/>
              <a:t>レベル</a:t>
            </a:r>
          </a:p>
          <a:p>
            <a:pPr lvl="6"/>
            <a:r>
              <a:rPr kumimoji="1" lang="ja-JP" altLang="en-US" dirty="0"/>
              <a:t>第</a:t>
            </a:r>
            <a:r>
              <a:rPr kumimoji="1" lang="en-US" altLang="ja-JP" dirty="0"/>
              <a:t>7</a:t>
            </a:r>
            <a:r>
              <a:rPr kumimoji="1" lang="ja-JP" altLang="en-US" dirty="0"/>
              <a:t>レベル</a:t>
            </a:r>
          </a:p>
          <a:p>
            <a:pPr lvl="7"/>
            <a:r>
              <a:rPr kumimoji="1" lang="ja-JP" altLang="en-US" dirty="0"/>
              <a:t>第</a:t>
            </a:r>
            <a:r>
              <a:rPr kumimoji="1" lang="en-US" altLang="ja-JP" dirty="0"/>
              <a:t>8</a:t>
            </a:r>
            <a:r>
              <a:rPr kumimoji="1" lang="ja-JP" altLang="en-US" dirty="0"/>
              <a:t>レベル</a:t>
            </a:r>
          </a:p>
          <a:p>
            <a:pPr lvl="8"/>
            <a:r>
              <a:rPr kumimoji="1" lang="ja-JP" altLang="en-US" dirty="0"/>
              <a:t>第</a:t>
            </a:r>
            <a:r>
              <a:rPr kumimoji="1" lang="en-US" altLang="ja-JP" dirty="0"/>
              <a:t>9</a:t>
            </a:r>
            <a:r>
              <a:rPr kumimoji="1" lang="ja-JP" altLang="en-US" dirty="0"/>
              <a:t>レベル</a:t>
            </a:r>
          </a:p>
        </p:txBody>
      </p:sp>
      <p:sp>
        <p:nvSpPr>
          <p:cNvPr id="29" name="正方形/長方形 28"/>
          <p:cNvSpPr>
            <a:spLocks noGrp="1"/>
          </p:cNvSpPr>
          <p:nvPr>
            <p:ph type="dt" sz="half" idx="2"/>
          </p:nvPr>
        </p:nvSpPr>
        <p:spPr>
          <a:xfrm>
            <a:off x="5962611" y="6492900"/>
            <a:ext cx="2038403" cy="365125"/>
          </a:xfrm>
          <a:prstGeom prst="rect">
            <a:avLst/>
          </a:prstGeom>
        </p:spPr>
        <p:txBody>
          <a:bodyPr vert="horz" rtlCol="0" anchor="ctr"/>
          <a:lstStyle>
            <a:lvl1pPr algn="l">
              <a:defRPr sz="1200">
                <a:solidFill>
                  <a:srgbClr val="000000"/>
                </a:solidFill>
              </a:defRPr>
            </a:lvl1pPr>
          </a:lstStyle>
          <a:p>
            <a:fld id="{4DB07E1F-725E-466C-8248-F4B52F976124}" type="datetimeFigureOut">
              <a:rPr lang="en-US" smtClean="0"/>
              <a:pPr/>
              <a:t>3/4/23</a:t>
            </a:fld>
            <a:endParaRPr lang="en-US"/>
          </a:p>
        </p:txBody>
      </p:sp>
      <p:sp>
        <p:nvSpPr>
          <p:cNvPr id="4" name="正方形/長方形 3"/>
          <p:cNvSpPr>
            <a:spLocks noGrp="1"/>
          </p:cNvSpPr>
          <p:nvPr>
            <p:ph type="ftr" sz="quarter" idx="3"/>
          </p:nvPr>
        </p:nvSpPr>
        <p:spPr>
          <a:xfrm>
            <a:off x="8064843" y="6492900"/>
            <a:ext cx="3194045"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11334787" y="6492901"/>
            <a:ext cx="857256" cy="365125"/>
          </a:xfrm>
          <a:prstGeom prst="rect">
            <a:avLst/>
          </a:prstGeom>
        </p:spPr>
        <p:txBody>
          <a:bodyPr vert="horz" rtlCol="0" anchor="ctr"/>
          <a:lstStyle>
            <a:lvl1pPr algn="r">
              <a:defRPr sz="1200">
                <a:solidFill>
                  <a:srgbClr val="000000"/>
                </a:solidFill>
              </a:defRPr>
            </a:lvl1pPr>
          </a:lstStyle>
          <a:p>
            <a:fld id="{70B7A71B-EEEB-484B-AF2A-569ACA54CE88}" type="slidenum">
              <a:rPr lang="en-US" smtClean="0"/>
              <a:pPr/>
              <a:t>‹#›</a:t>
            </a:fld>
            <a:endParaRPr lang="en-US"/>
          </a:p>
        </p:txBody>
      </p:sp>
      <p:sp>
        <p:nvSpPr>
          <p:cNvPr id="186" name="正方形/長方形 185"/>
          <p:cNvSpPr>
            <a:spLocks noChangeArrowheads="1"/>
          </p:cNvSpPr>
          <p:nvPr/>
        </p:nvSpPr>
        <p:spPr bwMode="auto">
          <a:xfrm>
            <a:off x="11292396"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609600" y="642918"/>
            <a:ext cx="10972800" cy="1143000"/>
          </a:xfrm>
          <a:prstGeom prst="rect">
            <a:avLst/>
          </a:prstGeom>
        </p:spPr>
        <p:txBody>
          <a:bodyPr vert="horz" rtlCol="0" anchor="ctr">
            <a:normAutofit/>
          </a:bodyPr>
          <a:lstStyle/>
          <a:p>
            <a:r>
              <a:rPr kumimoji="1" lang="ja-JP" altLang="en-US" dirty="0"/>
              <a:t>マスタ タイトルの書式設定</a:t>
            </a:r>
          </a:p>
        </p:txBody>
      </p:sp>
      <p:grpSp>
        <p:nvGrpSpPr>
          <p:cNvPr id="2" name="グループ化 11"/>
          <p:cNvGrpSpPr>
            <a:grpSpLocks/>
          </p:cNvGrpSpPr>
          <p:nvPr/>
        </p:nvGrpSpPr>
        <p:grpSpPr bwMode="auto">
          <a:xfrm>
            <a:off x="5333995" y="0"/>
            <a:ext cx="6858005"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grpSp>
        <p:nvGrpSpPr>
          <p:cNvPr id="3" name="グループ化 90"/>
          <p:cNvGrpSpPr>
            <a:grpSpLocks/>
          </p:cNvGrpSpPr>
          <p:nvPr/>
        </p:nvGrpSpPr>
        <p:grpSpPr bwMode="auto">
          <a:xfrm>
            <a:off x="6353" y="5589626"/>
            <a:ext cx="6756403"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biblegateway.com/passage/?search=Revelation+20%3A1%E2%80%936&amp;version=NRSV" TargetMode="External"/><Relationship Id="rId4" Type="http://schemas.openxmlformats.org/officeDocument/2006/relationships/hyperlink" Target="https://en.wikipedia.org/wiki/Biblical_literalis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ay after the Rapture | The Star">
            <a:extLst>
              <a:ext uri="{FF2B5EF4-FFF2-40B4-BE49-F238E27FC236}">
                <a16:creationId xmlns:a16="http://schemas.microsoft.com/office/drawing/2014/main" id="{9A6C284A-09FE-7449-B2F9-A8F07FEB3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680515-798F-2C4E-A502-36851A019295}"/>
              </a:ext>
            </a:extLst>
          </p:cNvPr>
          <p:cNvSpPr/>
          <p:nvPr/>
        </p:nvSpPr>
        <p:spPr>
          <a:xfrm>
            <a:off x="1943273" y="376535"/>
            <a:ext cx="8381654" cy="923330"/>
          </a:xfrm>
          <a:prstGeom prst="rect">
            <a:avLst/>
          </a:prstGeom>
          <a:noFill/>
          <a:ln>
            <a:solidFill>
              <a:schemeClr val="bg1"/>
            </a:solidFill>
          </a:ln>
        </p:spPr>
        <p:txBody>
          <a:bodyPr wrap="none" lIns="91440" tIns="45720" rIns="91440" bIns="45720">
            <a:spAutoFit/>
          </a:bodyPr>
          <a:lstStyle/>
          <a:p>
            <a:pPr algn="ctr"/>
            <a:r>
              <a:rPr lang="en-US" sz="5400" b="1" dirty="0">
                <a:ln w="22225">
                  <a:solidFill>
                    <a:schemeClr val="accent2"/>
                  </a:solidFill>
                  <a:prstDash val="solid"/>
                </a:ln>
                <a:solidFill>
                  <a:sysClr val="windowText" lastClr="000000"/>
                </a:solidFill>
              </a:rPr>
              <a:t>What About The Rapture?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 the clouds-clouds Cloud View Preview | 10wallpaper.com">
            <a:extLst>
              <a:ext uri="{FF2B5EF4-FFF2-40B4-BE49-F238E27FC236}">
                <a16:creationId xmlns:a16="http://schemas.microsoft.com/office/drawing/2014/main" id="{96535B95-B30B-924A-91A1-898D7B301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8" name="TextBox 7"/>
          <p:cNvSpPr txBox="1"/>
          <p:nvPr/>
        </p:nvSpPr>
        <p:spPr>
          <a:xfrm>
            <a:off x="914400" y="1830468"/>
            <a:ext cx="10820400" cy="4031873"/>
          </a:xfrm>
          <a:prstGeom prst="rect">
            <a:avLst/>
          </a:prstGeom>
          <a:noFill/>
        </p:spPr>
        <p:txBody>
          <a:bodyPr wrap="square" rtlCol="0">
            <a:spAutoFit/>
          </a:bodyPr>
          <a:lstStyle/>
          <a:p>
            <a:r>
              <a:rPr lang="en-US" sz="3200" b="1" dirty="0"/>
              <a:t>But we do not want you to be uninformed, brothers, about those who are asleep, that you may not grieve as others do who have no hope. 14 For since we believe that Jesus died and rose again, even so, through Jesus, God will bring with him  those who have fallen asleep. 15 For this we declare to you by a word from the Lord, that we who are alive, who are left until the coming of the Lord, will not precede those who have fallen asleep.</a:t>
            </a:r>
          </a:p>
        </p:txBody>
      </p:sp>
      <p:sp>
        <p:nvSpPr>
          <p:cNvPr id="9" name="TextBox 8"/>
          <p:cNvSpPr txBox="1"/>
          <p:nvPr/>
        </p:nvSpPr>
        <p:spPr>
          <a:xfrm>
            <a:off x="3505200" y="1029534"/>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1 Thes. 4:13-18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 the clouds-clouds Cloud View Preview | 10wallpaper.com">
            <a:extLst>
              <a:ext uri="{FF2B5EF4-FFF2-40B4-BE49-F238E27FC236}">
                <a16:creationId xmlns:a16="http://schemas.microsoft.com/office/drawing/2014/main" id="{6B08B6A1-9B2E-6B4D-854F-DD333CA83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8" name="TextBox 7"/>
          <p:cNvSpPr txBox="1"/>
          <p:nvPr/>
        </p:nvSpPr>
        <p:spPr>
          <a:xfrm>
            <a:off x="609600" y="1905001"/>
            <a:ext cx="10972799" cy="3539430"/>
          </a:xfrm>
          <a:prstGeom prst="rect">
            <a:avLst/>
          </a:prstGeom>
          <a:noFill/>
        </p:spPr>
        <p:txBody>
          <a:bodyPr wrap="square" rtlCol="0">
            <a:spAutoFit/>
          </a:bodyPr>
          <a:lstStyle/>
          <a:p>
            <a:r>
              <a:rPr lang="en-US" sz="3200" b="1" dirty="0"/>
              <a:t>16 For the Lord himself will descend from heaven with a cry of command, with the voice of an archangel, and with the sound of the trumpet of God. And the dead in Christ will rise first. 17 Then we who are alive, who are left, will be caught up together with them in the clouds to meet the Lord in the air, and so we will always be with the Lord. 18 Therefore encourage one another with these words. </a:t>
            </a:r>
          </a:p>
        </p:txBody>
      </p:sp>
      <p:sp>
        <p:nvSpPr>
          <p:cNvPr id="9" name="TextBox 8"/>
          <p:cNvSpPr txBox="1"/>
          <p:nvPr/>
        </p:nvSpPr>
        <p:spPr>
          <a:xfrm>
            <a:off x="3695700" y="1066800"/>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1 Thes. 4:13-18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n the clouds-clouds Cloud View Preview | 10wallpaper.com">
            <a:extLst>
              <a:ext uri="{FF2B5EF4-FFF2-40B4-BE49-F238E27FC236}">
                <a16:creationId xmlns:a16="http://schemas.microsoft.com/office/drawing/2014/main" id="{0325D9B4-53B2-424B-A249-DDADE8C07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Viner Hand ITC" pitchFamily="66" charset="0"/>
              </a:rPr>
              <a:t>What about the Rapture?</a:t>
            </a:r>
          </a:p>
        </p:txBody>
      </p:sp>
      <p:sp>
        <p:nvSpPr>
          <p:cNvPr id="8" name="TextBox 7"/>
          <p:cNvSpPr txBox="1"/>
          <p:nvPr/>
        </p:nvSpPr>
        <p:spPr>
          <a:xfrm>
            <a:off x="495300" y="1873608"/>
            <a:ext cx="11201400" cy="4031873"/>
          </a:xfrm>
          <a:prstGeom prst="rect">
            <a:avLst/>
          </a:prstGeom>
          <a:noFill/>
        </p:spPr>
        <p:txBody>
          <a:bodyPr wrap="square" rtlCol="0">
            <a:spAutoFit/>
          </a:bodyPr>
          <a:lstStyle/>
          <a:p>
            <a:r>
              <a:rPr lang="en-US" sz="3200" b="1" dirty="0"/>
              <a:t>But we do not want you to be uninformed, brothers, about those who are asleep, that you may not grieve as others do who have no hope. 14 For since we believe that Jesus died and rose again, even so, through Jesus, God will bring with him  those who have fallen asleep. 15 For this we declare to you by a word from the Lord, that we who are alive, who are left until the coming of the Lord, will not precede those who have fallen asleep.</a:t>
            </a:r>
          </a:p>
        </p:txBody>
      </p:sp>
      <p:sp>
        <p:nvSpPr>
          <p:cNvPr id="9" name="TextBox 8"/>
          <p:cNvSpPr txBox="1"/>
          <p:nvPr/>
        </p:nvSpPr>
        <p:spPr>
          <a:xfrm>
            <a:off x="3505200" y="844828"/>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1 Thes. 4:13-18</a:t>
            </a:r>
          </a:p>
        </p:txBody>
      </p:sp>
      <p:sp>
        <p:nvSpPr>
          <p:cNvPr id="6" name="Round Diagonal Corner Rectangle 5"/>
          <p:cNvSpPr/>
          <p:nvPr/>
        </p:nvSpPr>
        <p:spPr>
          <a:xfrm>
            <a:off x="4043548" y="1880449"/>
            <a:ext cx="5791200" cy="3200400"/>
          </a:xfrm>
          <a:prstGeom prst="round2DiagRect">
            <a:avLst/>
          </a:prstGeom>
          <a:ln>
            <a:noFill/>
          </a:ln>
          <a:effectLst>
            <a:outerShdw blurRad="190500" dist="228600" dir="2700000" algn="ctr">
              <a:srgbClr val="000000">
                <a:alpha val="30000"/>
              </a:srgbClr>
            </a:outerShdw>
          </a:effectLst>
          <a:scene3d>
            <a:camera prst="perspectiveContrastingLeftFacing"/>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00748" y="2261915"/>
            <a:ext cx="5334000" cy="2308324"/>
          </a:xfrm>
          <a:prstGeom prst="rect">
            <a:avLst/>
          </a:prstGeom>
          <a:noFill/>
        </p:spPr>
        <p:txBody>
          <a:bodyPr wrap="square" rtlCol="0">
            <a:spAutoFit/>
            <a:scene3d>
              <a:camera prst="perspectiveContrastingLeftFacing"/>
              <a:lightRig rig="threePt" dir="t"/>
            </a:scene3d>
          </a:bodyPr>
          <a:lstStyle/>
          <a:p>
            <a:r>
              <a:rPr lang="en-US" sz="3600" b="1" dirty="0">
                <a:solidFill>
                  <a:srgbClr val="FFFF00"/>
                </a:solidFill>
              </a:rPr>
              <a:t>Some believed those who died before Christ’s return would miss out on blessings</a:t>
            </a:r>
          </a:p>
        </p:txBody>
      </p:sp>
      <p:cxnSp>
        <p:nvCxnSpPr>
          <p:cNvPr id="12" name="Straight Connector 11"/>
          <p:cNvCxnSpPr>
            <a:cxnSpLocks/>
          </p:cNvCxnSpPr>
          <p:nvPr/>
        </p:nvCxnSpPr>
        <p:spPr>
          <a:xfrm flipV="1">
            <a:off x="533400" y="5905481"/>
            <a:ext cx="4419600" cy="2219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n the clouds-clouds Cloud View Preview | 10wallpaper.com">
            <a:extLst>
              <a:ext uri="{FF2B5EF4-FFF2-40B4-BE49-F238E27FC236}">
                <a16:creationId xmlns:a16="http://schemas.microsoft.com/office/drawing/2014/main" id="{10CB0007-C66D-9348-982B-65D5943CF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Viner Hand ITC" pitchFamily="66" charset="0"/>
              </a:rPr>
              <a:t>What about the Rapture?</a:t>
            </a:r>
          </a:p>
        </p:txBody>
      </p:sp>
      <p:sp>
        <p:nvSpPr>
          <p:cNvPr id="8" name="TextBox 7"/>
          <p:cNvSpPr txBox="1"/>
          <p:nvPr/>
        </p:nvSpPr>
        <p:spPr>
          <a:xfrm>
            <a:off x="685800" y="1793290"/>
            <a:ext cx="11201400" cy="3539430"/>
          </a:xfrm>
          <a:prstGeom prst="rect">
            <a:avLst/>
          </a:prstGeom>
          <a:noFill/>
        </p:spPr>
        <p:txBody>
          <a:bodyPr wrap="square" rtlCol="0">
            <a:spAutoFit/>
          </a:bodyPr>
          <a:lstStyle/>
          <a:p>
            <a:r>
              <a:rPr lang="en-US" sz="3200" b="1" dirty="0"/>
              <a:t>16 For the Lord himself will descend from heaven with a cry of command, with the voice of an archangel, and with the sound of the trumpet of God. And the dead in Christ will rise first. 17 Then we who are alive, who are left, will be caught up together with them in the clouds to meet the Lord in the air, and so we will always be with the Lord. 18 Therefore encourage one another with these words. </a:t>
            </a:r>
          </a:p>
        </p:txBody>
      </p:sp>
      <p:sp>
        <p:nvSpPr>
          <p:cNvPr id="9" name="TextBox 8"/>
          <p:cNvSpPr txBox="1"/>
          <p:nvPr/>
        </p:nvSpPr>
        <p:spPr>
          <a:xfrm>
            <a:off x="3505200" y="944391"/>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1 Thes. 4:13-18</a:t>
            </a:r>
          </a:p>
        </p:txBody>
      </p:sp>
      <p:sp>
        <p:nvSpPr>
          <p:cNvPr id="6" name="Rectangle 5"/>
          <p:cNvSpPr/>
          <p:nvPr/>
        </p:nvSpPr>
        <p:spPr>
          <a:xfrm>
            <a:off x="4838700" y="4170594"/>
            <a:ext cx="5486400" cy="1323439"/>
          </a:xfrm>
          <a:prstGeom prst="rect">
            <a:avLst/>
          </a:prstGeom>
          <a:solidFill>
            <a:schemeClr val="accent4">
              <a:lumMod val="60000"/>
              <a:lumOff val="40000"/>
            </a:schemeClr>
          </a:solidFill>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400"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latin typeface="Berlin Sans FB Demi" pitchFamily="34" charset="0"/>
              </a:rPr>
              <a:t>NOT SILENT</a:t>
            </a:r>
          </a:p>
          <a:p>
            <a:pPr algn="ctr"/>
            <a:r>
              <a:rPr lang="en-US" sz="4000" b="1" dirty="0">
                <a:solidFill>
                  <a:srgbClr val="FFFF00"/>
                </a:solidFill>
                <a:effectLst>
                  <a:outerShdw blurRad="38100" dist="38100" dir="2700000" algn="tl">
                    <a:srgbClr val="000000">
                      <a:alpha val="43137"/>
                    </a:srgbClr>
                  </a:outerShdw>
                </a:effectLst>
                <a:latin typeface="Berlin Sans FB Demi" pitchFamily="34" charset="0"/>
              </a:rPr>
              <a:t>NOT SECRET</a:t>
            </a:r>
            <a:endParaRPr lang="en-US" sz="3600" b="1" dirty="0">
              <a:solidFill>
                <a:srgbClr val="FFFF00"/>
              </a:solidFill>
              <a:effectLst>
                <a:outerShdw blurRad="38100" dist="38100" dir="2700000" algn="tl">
                  <a:srgbClr val="000000">
                    <a:alpha val="43137"/>
                  </a:srgbClr>
                </a:outerShdw>
              </a:effectLst>
              <a:latin typeface="Berlin Sans FB Demi" pitchFamily="34" charset="0"/>
            </a:endParaRPr>
          </a:p>
        </p:txBody>
      </p:sp>
      <p:cxnSp>
        <p:nvCxnSpPr>
          <p:cNvPr id="11" name="Straight Connector 10"/>
          <p:cNvCxnSpPr>
            <a:cxnSpLocks/>
          </p:cNvCxnSpPr>
          <p:nvPr/>
        </p:nvCxnSpPr>
        <p:spPr>
          <a:xfrm>
            <a:off x="4953000" y="2807418"/>
            <a:ext cx="45720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112520" y="2832046"/>
            <a:ext cx="23622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685800" y="3352800"/>
            <a:ext cx="62484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n the clouds-clouds Cloud View Preview | 10wallpaper.com">
            <a:extLst>
              <a:ext uri="{FF2B5EF4-FFF2-40B4-BE49-F238E27FC236}">
                <a16:creationId xmlns:a16="http://schemas.microsoft.com/office/drawing/2014/main" id="{AF9FF159-D1D0-BE47-8CE8-341804382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9" name="TextBox 8"/>
          <p:cNvSpPr txBox="1"/>
          <p:nvPr/>
        </p:nvSpPr>
        <p:spPr>
          <a:xfrm>
            <a:off x="3162300" y="963414"/>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Revelation 1:7</a:t>
            </a:r>
          </a:p>
        </p:txBody>
      </p:sp>
      <p:sp>
        <p:nvSpPr>
          <p:cNvPr id="10" name="TextBox 9"/>
          <p:cNvSpPr txBox="1"/>
          <p:nvPr/>
        </p:nvSpPr>
        <p:spPr>
          <a:xfrm>
            <a:off x="457200" y="1698228"/>
            <a:ext cx="11353800" cy="2308324"/>
          </a:xfrm>
          <a:prstGeom prst="rect">
            <a:avLst/>
          </a:prstGeom>
          <a:noFill/>
        </p:spPr>
        <p:txBody>
          <a:bodyPr wrap="square" rtlCol="0">
            <a:spAutoFit/>
          </a:bodyPr>
          <a:lstStyle/>
          <a:p>
            <a:r>
              <a:rPr lang="en-US" sz="3600" b="1" dirty="0"/>
              <a:t>Behold, he is coming with the clouds, and every eye will see him, even those who pierced him, and all tribes of the earth will wail on account of him. Even so. Amen. </a:t>
            </a:r>
          </a:p>
        </p:txBody>
      </p:sp>
      <p:cxnSp>
        <p:nvCxnSpPr>
          <p:cNvPr id="12" name="Straight Connector 11"/>
          <p:cNvCxnSpPr>
            <a:cxnSpLocks/>
          </p:cNvCxnSpPr>
          <p:nvPr/>
        </p:nvCxnSpPr>
        <p:spPr>
          <a:xfrm>
            <a:off x="609600" y="2852390"/>
            <a:ext cx="8382000" cy="32116"/>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9144000" y="2339000"/>
            <a:ext cx="2057400" cy="2321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22120" y="3036114"/>
            <a:ext cx="8686800" cy="2123658"/>
          </a:xfrm>
          <a:prstGeom prst="rect">
            <a:avLst/>
          </a:prstGeom>
          <a:solidFill>
            <a:schemeClr val="accent4">
              <a:lumMod val="60000"/>
              <a:lumOff val="40000"/>
            </a:schemeClr>
          </a:solidFill>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400" b="1" dirty="0">
                <a:solidFill>
                  <a:srgbClr val="FFFF00"/>
                </a:solidFill>
                <a:effectLst>
                  <a:outerShdw blurRad="38100" dist="38100" dir="2700000" algn="tl">
                    <a:srgbClr val="000000">
                      <a:alpha val="43137"/>
                    </a:srgbClr>
                  </a:outerShdw>
                </a:effectLst>
                <a:latin typeface="Berlin Sans FB Demi" pitchFamily="34" charset="0"/>
              </a:rPr>
              <a:t>How secret does </a:t>
            </a:r>
          </a:p>
          <a:p>
            <a:pPr algn="ctr"/>
            <a:r>
              <a:rPr lang="en-US" sz="4400" b="1" dirty="0">
                <a:solidFill>
                  <a:srgbClr val="FFFF00"/>
                </a:solidFill>
                <a:effectLst>
                  <a:outerShdw blurRad="38100" dist="38100" dir="2700000" algn="tl">
                    <a:srgbClr val="000000">
                      <a:alpha val="43137"/>
                    </a:srgbClr>
                  </a:outerShdw>
                </a:effectLst>
                <a:latin typeface="Berlin Sans FB Demi" pitchFamily="34" charset="0"/>
              </a:rPr>
              <a:t>“every shall see Him”</a:t>
            </a:r>
          </a:p>
          <a:p>
            <a:pPr algn="ctr"/>
            <a:r>
              <a:rPr lang="en-US" sz="4400" b="1" dirty="0">
                <a:solidFill>
                  <a:srgbClr val="FFFF00"/>
                </a:solidFill>
                <a:effectLst>
                  <a:outerShdw blurRad="38100" dist="38100" dir="2700000" algn="tl">
                    <a:srgbClr val="000000">
                      <a:alpha val="43137"/>
                    </a:srgbClr>
                  </a:outerShdw>
                </a:effectLst>
                <a:latin typeface="Berlin Sans FB Demi" pitchFamily="34" charset="0"/>
              </a:rPr>
              <a:t>appear to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 the clouds-clouds Cloud View Preview | 10wallpaper.com">
            <a:extLst>
              <a:ext uri="{FF2B5EF4-FFF2-40B4-BE49-F238E27FC236}">
                <a16:creationId xmlns:a16="http://schemas.microsoft.com/office/drawing/2014/main" id="{FFC0A3D2-9B5F-ED4E-B6D5-D78137045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3A80A8-BFC3-2343-A531-4FB73745EF7E}"/>
              </a:ext>
            </a:extLst>
          </p:cNvPr>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4" name="TextBox 3">
            <a:extLst>
              <a:ext uri="{FF2B5EF4-FFF2-40B4-BE49-F238E27FC236}">
                <a16:creationId xmlns:a16="http://schemas.microsoft.com/office/drawing/2014/main" id="{95D041B3-1FF9-3147-A0F3-61ECF401AEA9}"/>
              </a:ext>
            </a:extLst>
          </p:cNvPr>
          <p:cNvSpPr txBox="1"/>
          <p:nvPr/>
        </p:nvSpPr>
        <p:spPr>
          <a:xfrm>
            <a:off x="2133600" y="1200352"/>
            <a:ext cx="729615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1 Corinthians 15:20-26; 51-52</a:t>
            </a:r>
          </a:p>
        </p:txBody>
      </p:sp>
      <p:sp>
        <p:nvSpPr>
          <p:cNvPr id="5" name="TextBox 4">
            <a:extLst>
              <a:ext uri="{FF2B5EF4-FFF2-40B4-BE49-F238E27FC236}">
                <a16:creationId xmlns:a16="http://schemas.microsoft.com/office/drawing/2014/main" id="{FB5043AF-EDE3-E340-A1DD-7B3E1F4425EE}"/>
              </a:ext>
            </a:extLst>
          </p:cNvPr>
          <p:cNvSpPr txBox="1"/>
          <p:nvPr/>
        </p:nvSpPr>
        <p:spPr>
          <a:xfrm>
            <a:off x="762000" y="1940004"/>
            <a:ext cx="10820400" cy="2677656"/>
          </a:xfrm>
          <a:prstGeom prst="rect">
            <a:avLst/>
          </a:prstGeom>
          <a:noFill/>
        </p:spPr>
        <p:txBody>
          <a:bodyPr wrap="square" rtlCol="0">
            <a:spAutoFit/>
          </a:bodyPr>
          <a:lstStyle/>
          <a:p>
            <a:r>
              <a:rPr lang="en-US" sz="2800" b="1" dirty="0">
                <a:latin typeface="Bookman Old Style" panose="02050604050505020204" pitchFamily="18" charset="0"/>
              </a:rPr>
              <a:t>What Christ return brings:</a:t>
            </a:r>
          </a:p>
          <a:p>
            <a:r>
              <a:rPr lang="en-US" sz="2800" b="1" dirty="0">
                <a:latin typeface="Bookman Old Style" panose="02050604050505020204" pitchFamily="18" charset="0"/>
              </a:rPr>
              <a:t>	-resurrection of the dead (vs. 21-22)</a:t>
            </a:r>
          </a:p>
          <a:p>
            <a:r>
              <a:rPr lang="en-US" sz="2800" b="1" dirty="0">
                <a:latin typeface="Bookman Old Style" panose="02050604050505020204" pitchFamily="18" charset="0"/>
              </a:rPr>
              <a:t>	-the change of those alive (vs. 51-52)</a:t>
            </a:r>
          </a:p>
          <a:p>
            <a:r>
              <a:rPr lang="en-US" sz="2800" b="1" dirty="0">
                <a:latin typeface="Bookman Old Style" panose="02050604050505020204" pitchFamily="18" charset="0"/>
              </a:rPr>
              <a:t>	-the end (vs.24)</a:t>
            </a:r>
          </a:p>
          <a:p>
            <a:r>
              <a:rPr lang="en-US" sz="2800" b="1" dirty="0">
                <a:latin typeface="Bookman Old Style" panose="02050604050505020204" pitchFamily="18" charset="0"/>
              </a:rPr>
              <a:t>	-the end of all power &amp; authority (vs.24)</a:t>
            </a:r>
          </a:p>
          <a:p>
            <a:r>
              <a:rPr lang="en-US" sz="2800" b="1" dirty="0">
                <a:latin typeface="Bookman Old Style" panose="02050604050505020204" pitchFamily="18" charset="0"/>
              </a:rPr>
              <a:t>	-the end of death (vs.25)</a:t>
            </a:r>
          </a:p>
        </p:txBody>
      </p:sp>
      <p:sp>
        <p:nvSpPr>
          <p:cNvPr id="6" name="Rectangle 5">
            <a:extLst>
              <a:ext uri="{FF2B5EF4-FFF2-40B4-BE49-F238E27FC236}">
                <a16:creationId xmlns:a16="http://schemas.microsoft.com/office/drawing/2014/main" id="{68C5E25B-0E90-7F4F-A6A9-C5A1728DF509}"/>
              </a:ext>
            </a:extLst>
          </p:cNvPr>
          <p:cNvSpPr/>
          <p:nvPr/>
        </p:nvSpPr>
        <p:spPr>
          <a:xfrm>
            <a:off x="685800" y="4836348"/>
            <a:ext cx="11049000" cy="1569660"/>
          </a:xfrm>
          <a:prstGeom prst="rect">
            <a:avLst/>
          </a:prstGeom>
        </p:spPr>
        <p:txBody>
          <a:bodyPr wrap="square">
            <a:spAutoFit/>
          </a:bodyPr>
          <a:lstStyle/>
          <a:p>
            <a:pPr algn="just"/>
            <a:r>
              <a:rPr lang="en-US" sz="2400" b="1" dirty="0"/>
              <a:t>Behold! I tell you a mystery. We shall not all sleep, but we shall all be changed, 52  in a moment, in the twinkling of an eye, at the last trumpet. For the trumpet will sound, and the dead will be raised imperishable, and we shall be changed. </a:t>
            </a:r>
          </a:p>
        </p:txBody>
      </p:sp>
      <p:cxnSp>
        <p:nvCxnSpPr>
          <p:cNvPr id="7" name="Straight Connector 6">
            <a:extLst>
              <a:ext uri="{FF2B5EF4-FFF2-40B4-BE49-F238E27FC236}">
                <a16:creationId xmlns:a16="http://schemas.microsoft.com/office/drawing/2014/main" id="{741EDC3B-640F-6047-8624-287CAD300655}"/>
              </a:ext>
            </a:extLst>
          </p:cNvPr>
          <p:cNvCxnSpPr>
            <a:cxnSpLocks/>
          </p:cNvCxnSpPr>
          <p:nvPr/>
        </p:nvCxnSpPr>
        <p:spPr>
          <a:xfrm>
            <a:off x="1828800" y="5638800"/>
            <a:ext cx="85344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0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If 200 Million People Go Missing on Saturday? | Live Science">
            <a:extLst>
              <a:ext uri="{FF2B5EF4-FFF2-40B4-BE49-F238E27FC236}">
                <a16:creationId xmlns:a16="http://schemas.microsoft.com/office/drawing/2014/main" id="{38E582B2-BBF6-9444-819A-21C2436E316B}"/>
              </a:ext>
            </a:extLst>
          </p:cNvPr>
          <p:cNvPicPr>
            <a:picLocks noChangeAspect="1" noChangeArrowheads="1"/>
          </p:cNvPicPr>
          <p:nvPr/>
        </p:nvPicPr>
        <p:blipFill>
          <a:blip r:embed="rId3">
            <a:alphaModFix amt="51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0700" y="587514"/>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Viner Hand ITC" pitchFamily="66" charset="0"/>
              </a:rPr>
              <a:t>What about the Rapture?</a:t>
            </a:r>
          </a:p>
        </p:txBody>
      </p:sp>
      <p:sp>
        <p:nvSpPr>
          <p:cNvPr id="13" name="Round Diagonal Corner Rectangle 12"/>
          <p:cNvSpPr/>
          <p:nvPr/>
        </p:nvSpPr>
        <p:spPr>
          <a:xfrm>
            <a:off x="1981200" y="1066800"/>
            <a:ext cx="8077200" cy="51054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 y="1882914"/>
            <a:ext cx="11277600" cy="3785652"/>
          </a:xfrm>
          <a:prstGeom prst="rect">
            <a:avLst/>
          </a:prstGeom>
          <a:solidFill>
            <a:schemeClr val="bg1">
              <a:alpha val="51402"/>
            </a:schemeClr>
          </a:solidFill>
        </p:spPr>
        <p:txBody>
          <a:bodyPr wrap="square" rtlCol="0">
            <a:spAutoFit/>
          </a:bodyPr>
          <a:lstStyle/>
          <a:p>
            <a:pPr>
              <a:buFont typeface="Arial" pitchFamily="34" charset="0"/>
              <a:buChar char="•"/>
            </a:pPr>
            <a:r>
              <a:rPr lang="en-US" sz="4000" b="1" dirty="0"/>
              <a:t>Mat. 25:31-46 all nations before Christ at His coming – wicked &amp; righteous.</a:t>
            </a:r>
          </a:p>
          <a:p>
            <a:pPr>
              <a:buFont typeface="Arial" pitchFamily="34" charset="0"/>
              <a:buChar char="•"/>
            </a:pPr>
            <a:r>
              <a:rPr lang="en-US" sz="4000" b="1" dirty="0"/>
              <a:t>Wicked on the left &amp; righteous on right.</a:t>
            </a:r>
          </a:p>
          <a:p>
            <a:pPr>
              <a:buFont typeface="Arial" pitchFamily="34" charset="0"/>
              <a:buChar char="•"/>
            </a:pPr>
            <a:r>
              <a:rPr lang="en-US" sz="4000" b="1" dirty="0"/>
              <a:t>No room in Mat. 25 for the Rapture, Tribulation, 1,000 yr. reign between resurrection of righteous &amp; wicked.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dissolv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n the clouds-clouds Cloud View Preview | 10wallpaper.com">
            <a:extLst>
              <a:ext uri="{FF2B5EF4-FFF2-40B4-BE49-F238E27FC236}">
                <a16:creationId xmlns:a16="http://schemas.microsoft.com/office/drawing/2014/main" id="{3A908930-13CB-D14A-8EB1-D0E754252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Viner Hand ITC" pitchFamily="66" charset="0"/>
              </a:rPr>
              <a:t>What about the Rapture?</a:t>
            </a:r>
          </a:p>
        </p:txBody>
      </p:sp>
      <p:sp>
        <p:nvSpPr>
          <p:cNvPr id="9" name="TextBox 8"/>
          <p:cNvSpPr txBox="1"/>
          <p:nvPr/>
        </p:nvSpPr>
        <p:spPr>
          <a:xfrm>
            <a:off x="3505200" y="1018109"/>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rPr>
              <a:t>John 5:28-29</a:t>
            </a:r>
          </a:p>
        </p:txBody>
      </p:sp>
      <p:sp>
        <p:nvSpPr>
          <p:cNvPr id="10" name="TextBox 9"/>
          <p:cNvSpPr txBox="1"/>
          <p:nvPr/>
        </p:nvSpPr>
        <p:spPr>
          <a:xfrm>
            <a:off x="685800" y="2219860"/>
            <a:ext cx="10744200" cy="3908762"/>
          </a:xfrm>
          <a:prstGeom prst="rect">
            <a:avLst/>
          </a:prstGeom>
          <a:noFill/>
        </p:spPr>
        <p:txBody>
          <a:bodyPr wrap="square" rtlCol="0">
            <a:spAutoFit/>
          </a:bodyPr>
          <a:lstStyle/>
          <a:p>
            <a:r>
              <a:rPr lang="en-US" sz="3600" dirty="0">
                <a:latin typeface="Bookman Old Style" panose="02050604050505020204" pitchFamily="18" charset="0"/>
              </a:rPr>
              <a:t>Do not marvel at this, for an hour is coming when all who are in the tombs will hear his voice 29 and come out, those who have done good to the resurrection of life, and those who have done evil to the resurrection of  judgment. </a:t>
            </a:r>
          </a:p>
          <a:p>
            <a:endParaRPr lang="en-US" sz="3200" b="1" dirty="0"/>
          </a:p>
        </p:txBody>
      </p:sp>
      <p:sp>
        <p:nvSpPr>
          <p:cNvPr id="17" name="Rectangle 16"/>
          <p:cNvSpPr/>
          <p:nvPr/>
        </p:nvSpPr>
        <p:spPr>
          <a:xfrm>
            <a:off x="6934200" y="1976347"/>
            <a:ext cx="4876800" cy="1446550"/>
          </a:xfrm>
          <a:prstGeom prst="rect">
            <a:avLst/>
          </a:prstGeom>
          <a:solidFill>
            <a:schemeClr val="accent4">
              <a:lumMod val="60000"/>
              <a:lumOff val="40000"/>
            </a:schemeClr>
          </a:solidFill>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400" b="1" dirty="0">
                <a:solidFill>
                  <a:srgbClr val="FFFF00"/>
                </a:solidFill>
                <a:effectLst>
                  <a:outerShdw blurRad="38100" dist="38100" dir="2700000" algn="tl">
                    <a:srgbClr val="000000">
                      <a:alpha val="43137"/>
                    </a:srgbClr>
                  </a:outerShdw>
                </a:effectLst>
                <a:latin typeface="Berlin Sans FB Demi" pitchFamily="34" charset="0"/>
              </a:rPr>
              <a:t>All in tomb will</a:t>
            </a:r>
          </a:p>
          <a:p>
            <a:pPr algn="ctr"/>
            <a:r>
              <a:rPr lang="en-US" sz="4400" b="1" dirty="0">
                <a:solidFill>
                  <a:srgbClr val="FFFF00"/>
                </a:solidFill>
                <a:effectLst>
                  <a:outerShdw blurRad="38100" dist="38100" dir="2700000" algn="tl">
                    <a:srgbClr val="000000">
                      <a:alpha val="43137"/>
                    </a:srgbClr>
                  </a:outerShdw>
                </a:effectLst>
                <a:latin typeface="Berlin Sans FB Demi" pitchFamily="34" charset="0"/>
              </a:rPr>
              <a:t>hear His voice</a:t>
            </a:r>
          </a:p>
        </p:txBody>
      </p:sp>
      <p:cxnSp>
        <p:nvCxnSpPr>
          <p:cNvPr id="13" name="Straight Connector 12"/>
          <p:cNvCxnSpPr>
            <a:cxnSpLocks/>
          </p:cNvCxnSpPr>
          <p:nvPr/>
        </p:nvCxnSpPr>
        <p:spPr>
          <a:xfrm>
            <a:off x="2202180" y="3429000"/>
            <a:ext cx="526542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838200" y="4495800"/>
            <a:ext cx="102108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45FACA-2944-F5D8-9A93-C429F74C742C}"/>
              </a:ext>
            </a:extLst>
          </p:cNvPr>
          <p:cNvCxnSpPr>
            <a:cxnSpLocks/>
          </p:cNvCxnSpPr>
          <p:nvPr/>
        </p:nvCxnSpPr>
        <p:spPr>
          <a:xfrm>
            <a:off x="838200" y="5029200"/>
            <a:ext cx="3124200" cy="0"/>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If 200 Million People Go Missing on Saturday? | Live Science">
            <a:extLst>
              <a:ext uri="{FF2B5EF4-FFF2-40B4-BE49-F238E27FC236}">
                <a16:creationId xmlns:a16="http://schemas.microsoft.com/office/drawing/2014/main" id="{803562F1-7931-2F47-91E0-917EFDF4FF7D}"/>
              </a:ext>
            </a:extLst>
          </p:cNvPr>
          <p:cNvPicPr>
            <a:picLocks noChangeAspect="1" noChangeArrowheads="1"/>
          </p:cNvPicPr>
          <p:nvPr/>
        </p:nvPicPr>
        <p:blipFill>
          <a:blip r:embed="rId3">
            <a:alphaModFix amt="51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13" name="Round Diagonal Corner Rectangle 12"/>
          <p:cNvSpPr/>
          <p:nvPr/>
        </p:nvSpPr>
        <p:spPr>
          <a:xfrm>
            <a:off x="1981200" y="1066800"/>
            <a:ext cx="8077200" cy="51054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 y="1806355"/>
            <a:ext cx="11582400" cy="4524315"/>
          </a:xfrm>
          <a:prstGeom prst="rect">
            <a:avLst/>
          </a:prstGeom>
          <a:noFill/>
        </p:spPr>
        <p:txBody>
          <a:bodyPr wrap="square" rtlCol="0">
            <a:spAutoFit/>
          </a:bodyPr>
          <a:lstStyle/>
          <a:p>
            <a:pPr>
              <a:buFont typeface="Arial" pitchFamily="34" charset="0"/>
              <a:buChar char="•"/>
            </a:pPr>
            <a:r>
              <a:rPr lang="en-US" sz="3600" b="1" dirty="0"/>
              <a:t>Rapture theory doesn’t fit the teaching of this chapter.</a:t>
            </a:r>
          </a:p>
          <a:p>
            <a:pPr>
              <a:buFont typeface="Arial" pitchFamily="34" charset="0"/>
              <a:buChar char="•"/>
            </a:pPr>
            <a:r>
              <a:rPr lang="en-US" sz="3600" b="1" dirty="0"/>
              <a:t>If they are snatched away then why are they told to flee?</a:t>
            </a:r>
          </a:p>
          <a:p>
            <a:pPr>
              <a:buFont typeface="Arial" pitchFamily="34" charset="0"/>
              <a:buChar char="•"/>
            </a:pPr>
            <a:r>
              <a:rPr lang="en-US" sz="3600" b="1" dirty="0"/>
              <a:t>Why, “Pray that your flight will not be in winter or on the Sabbath”?</a:t>
            </a:r>
          </a:p>
          <a:p>
            <a:pPr>
              <a:buFont typeface="Arial" pitchFamily="34" charset="0"/>
              <a:buChar char="•"/>
            </a:pPr>
            <a:r>
              <a:rPr lang="en-US" sz="3600" b="1" dirty="0"/>
              <a:t>Nothing to do with the rapture &amp; everything to do with Rome!</a:t>
            </a:r>
          </a:p>
        </p:txBody>
      </p:sp>
      <p:sp>
        <p:nvSpPr>
          <p:cNvPr id="7" name="TextBox 6">
            <a:extLst>
              <a:ext uri="{FF2B5EF4-FFF2-40B4-BE49-F238E27FC236}">
                <a16:creationId xmlns:a16="http://schemas.microsoft.com/office/drawing/2014/main" id="{75140B4E-DBFF-6344-BDC6-3A93B99F8593}"/>
              </a:ext>
            </a:extLst>
          </p:cNvPr>
          <p:cNvSpPr txBox="1"/>
          <p:nvPr/>
        </p:nvSpPr>
        <p:spPr>
          <a:xfrm>
            <a:off x="3505200" y="1018109"/>
            <a:ext cx="4572000" cy="707886"/>
          </a:xfrm>
          <a:prstGeom prst="rect">
            <a:avLst/>
          </a:prstGeom>
          <a:noFill/>
        </p:spPr>
        <p:txBody>
          <a:bodyPr wrap="square" rtlCol="0">
            <a:spAutoFit/>
          </a:bodyPr>
          <a:lstStyle/>
          <a:p>
            <a:pPr algn="ctr"/>
            <a:r>
              <a:rPr lang="en-US" sz="4000" b="1" dirty="0">
                <a:effectLst>
                  <a:glow rad="63500">
                    <a:schemeClr val="accent2">
                      <a:satMod val="175000"/>
                      <a:alpha val="40000"/>
                    </a:schemeClr>
                  </a:glow>
                </a:effectLst>
                <a:latin typeface="Bookman Old Style" panose="02050604050505020204" pitchFamily="18" charset="0"/>
              </a:rPr>
              <a:t>Matthew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n the clouds-clouds Cloud View Preview | 10wallpaper.com">
            <a:extLst>
              <a:ext uri="{FF2B5EF4-FFF2-40B4-BE49-F238E27FC236}">
                <a16:creationId xmlns:a16="http://schemas.microsoft.com/office/drawing/2014/main" id="{944104C0-3C73-404B-AFA3-641BAF5C3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7300" y="1951672"/>
            <a:ext cx="9448800" cy="1477328"/>
          </a:xfrm>
          <a:prstGeom prst="rect">
            <a:avLst/>
          </a:prstGeom>
          <a:noFill/>
        </p:spPr>
        <p:txBody>
          <a:bodyPr wrap="square" rtlCol="0">
            <a:spAutoFit/>
          </a:bodyPr>
          <a:lstStyle/>
          <a:p>
            <a:pPr algn="ctr"/>
            <a:r>
              <a:rPr lang="en-US" sz="4000" b="1" dirty="0">
                <a:latin typeface="Bookman Old Style" panose="02050604050505020204" pitchFamily="18" charset="0"/>
              </a:rPr>
              <a:t>There will be </a:t>
            </a:r>
            <a:r>
              <a:rPr lang="en-US" sz="4000" b="1" u="sng" dirty="0">
                <a:latin typeface="Bookman Old Style" panose="02050604050505020204" pitchFamily="18" charset="0"/>
              </a:rPr>
              <a:t>NO</a:t>
            </a:r>
            <a:r>
              <a:rPr lang="en-US" sz="4000" b="1" dirty="0">
                <a:latin typeface="Bookman Old Style" panose="02050604050505020204" pitchFamily="18" charset="0"/>
              </a:rPr>
              <a:t> “Rapture”!</a:t>
            </a:r>
          </a:p>
          <a:p>
            <a:pPr algn="ctr"/>
            <a:endParaRPr lang="en-US" sz="1000" b="1" dirty="0">
              <a:latin typeface="Bookman Old Style" panose="02050604050505020204" pitchFamily="18" charset="0"/>
            </a:endParaRPr>
          </a:p>
          <a:p>
            <a:pPr algn="ctr"/>
            <a:r>
              <a:rPr lang="en-US" sz="4000" b="1" dirty="0">
                <a:latin typeface="Bookman Old Style" panose="02050604050505020204" pitchFamily="18" charset="0"/>
              </a:rPr>
              <a:t>It is a Man-made doctrine!</a:t>
            </a:r>
          </a:p>
        </p:txBody>
      </p:sp>
      <p:sp>
        <p:nvSpPr>
          <p:cNvPr id="7" name="TextBox 6">
            <a:extLst>
              <a:ext uri="{FF2B5EF4-FFF2-40B4-BE49-F238E27FC236}">
                <a16:creationId xmlns:a16="http://schemas.microsoft.com/office/drawing/2014/main" id="{060B7686-53B7-6945-8051-F9C7A3BA7F80}"/>
              </a:ext>
            </a:extLst>
          </p:cNvPr>
          <p:cNvSpPr txBox="1"/>
          <p:nvPr/>
        </p:nvSpPr>
        <p:spPr>
          <a:xfrm>
            <a:off x="1752600" y="588555"/>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You Rapture Ready Bumper Sticker Rapture Bumper Sticker - Etsy">
            <a:extLst>
              <a:ext uri="{FF2B5EF4-FFF2-40B4-BE49-F238E27FC236}">
                <a16:creationId xmlns:a16="http://schemas.microsoft.com/office/drawing/2014/main" id="{F54626BC-05A4-02BC-C8F4-7A91E372E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215243">
            <a:off x="1519915" y="2319727"/>
            <a:ext cx="8694449" cy="1754326"/>
          </a:xfrm>
          <a:prstGeom prst="rect">
            <a:avLst/>
          </a:prstGeom>
          <a:solidFill>
            <a:schemeClr val="bg1">
              <a:lumMod val="9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 the “rapture” a </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Biblical doctrine?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ur Reasons The Millennial Debate Is Especially Important for the Church  Today">
            <a:extLst>
              <a:ext uri="{FF2B5EF4-FFF2-40B4-BE49-F238E27FC236}">
                <a16:creationId xmlns:a16="http://schemas.microsoft.com/office/drawing/2014/main" id="{7487A8D0-6893-0D18-927D-846AFB30E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Diagonal Corner Rectangle 3"/>
          <p:cNvSpPr/>
          <p:nvPr/>
        </p:nvSpPr>
        <p:spPr>
          <a:xfrm>
            <a:off x="1828800" y="990600"/>
            <a:ext cx="8458200" cy="4419600"/>
          </a:xfrm>
          <a:prstGeom prst="round2Diag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DD65C5D-9F42-0171-A093-205EB8ABB084}"/>
              </a:ext>
            </a:extLst>
          </p:cNvPr>
          <p:cNvSpPr txBox="1"/>
          <p:nvPr/>
        </p:nvSpPr>
        <p:spPr>
          <a:xfrm>
            <a:off x="533400" y="3353812"/>
            <a:ext cx="11125200" cy="3046988"/>
          </a:xfrm>
          <a:prstGeom prst="rect">
            <a:avLst/>
          </a:prstGeom>
          <a:solidFill>
            <a:schemeClr val="bg1"/>
          </a:solidFill>
        </p:spPr>
        <p:txBody>
          <a:bodyPr wrap="square">
            <a:spAutoFit/>
          </a:bodyPr>
          <a:lstStyle/>
          <a:p>
            <a:pPr marR="0" lvl="0" algn="just">
              <a:buClr>
                <a:srgbClr val="000000"/>
              </a:buClr>
            </a:pPr>
            <a:r>
              <a:rPr lang="en-US" sz="3200" b="1" dirty="0">
                <a:effectLst/>
                <a:latin typeface="Arial" panose="020B0604020202020204" pitchFamily="34" charset="0"/>
                <a:ea typeface="Times New Roman" panose="02020603050405020304" pitchFamily="18" charset="0"/>
                <a:cs typeface="Arial" panose="020B0604020202020204" pitchFamily="34" charset="0"/>
              </a:rPr>
              <a:t>is the belief that after a period of severe tribulation of the earth, the Lord Jesus Christ will visibly and bodily return to earth (His Second Coming/Advent or Parousia) and will then rule and reign on the earth for a period of one thousand years (millennium) of peace and prosperity.</a:t>
            </a:r>
          </a:p>
        </p:txBody>
      </p:sp>
      <p:sp>
        <p:nvSpPr>
          <p:cNvPr id="9" name="TextBox 8">
            <a:extLst>
              <a:ext uri="{FF2B5EF4-FFF2-40B4-BE49-F238E27FC236}">
                <a16:creationId xmlns:a16="http://schemas.microsoft.com/office/drawing/2014/main" id="{C4127ABF-CA5F-8E9D-3A11-74B34AE7CE01}"/>
              </a:ext>
            </a:extLst>
          </p:cNvPr>
          <p:cNvSpPr txBox="1"/>
          <p:nvPr/>
        </p:nvSpPr>
        <p:spPr>
          <a:xfrm>
            <a:off x="1752600" y="476577"/>
            <a:ext cx="8305800" cy="1200329"/>
          </a:xfrm>
          <a:prstGeom prst="rect">
            <a:avLst/>
          </a:prstGeom>
          <a:solidFill>
            <a:schemeClr val="bg1"/>
          </a:solidFill>
        </p:spPr>
        <p:txBody>
          <a:bodyPr wrap="square">
            <a:spAutoFit/>
          </a:bodyPr>
          <a:lstStyle/>
          <a:p>
            <a:pPr algn="ctr"/>
            <a:r>
              <a:rPr lang="en-US" sz="3600" b="1" dirty="0">
                <a:latin typeface="Arial" panose="020B0604020202020204" pitchFamily="34" charset="0"/>
                <a:ea typeface="Times New Roman" panose="02020603050405020304" pitchFamily="18" charset="0"/>
              </a:rPr>
              <a:t>B</a:t>
            </a:r>
            <a:r>
              <a:rPr lang="en-US" sz="3600" b="1" dirty="0">
                <a:effectLst/>
                <a:latin typeface="Arial" panose="020B0604020202020204" pitchFamily="34" charset="0"/>
                <a:ea typeface="Times New Roman" panose="02020603050405020304" pitchFamily="18" charset="0"/>
              </a:rPr>
              <a:t>ased upon a </a:t>
            </a:r>
            <a:r>
              <a:rPr lang="en-US" sz="3600" b="1" u="sng" dirty="0">
                <a:effectLst/>
                <a:latin typeface="Arial" panose="020B0604020202020204" pitchFamily="34" charset="0"/>
                <a:ea typeface="Times New Roman" panose="02020603050405020304" pitchFamily="18" charset="0"/>
                <a:hlinkClick r:id="rId4" tooltip="Biblical literalism">
                  <a:extLst>
                    <a:ext uri="{A12FA001-AC4F-418D-AE19-62706E023703}">
                      <ahyp:hlinkClr xmlns:ahyp="http://schemas.microsoft.com/office/drawing/2018/hyperlinkcolor" val="tx"/>
                    </a:ext>
                  </a:extLst>
                </a:hlinkClick>
              </a:rPr>
              <a:t>literal</a:t>
            </a:r>
            <a:r>
              <a:rPr lang="en-US" sz="3600" b="1" dirty="0">
                <a:effectLst/>
                <a:latin typeface="Arial" panose="020B0604020202020204" pitchFamily="34" charset="0"/>
                <a:ea typeface="Times New Roman" panose="02020603050405020304" pitchFamily="18" charset="0"/>
              </a:rPr>
              <a:t> interpretation of </a:t>
            </a:r>
            <a:r>
              <a:rPr lang="en-US" sz="3600" b="1" u="sng" dirty="0">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Revelation 20:1–6</a:t>
            </a:r>
            <a:r>
              <a:rPr lang="en-US" sz="3600" b="1" dirty="0">
                <a:effectLst/>
                <a:latin typeface="Arial" panose="020B0604020202020204" pitchFamily="34" charset="0"/>
                <a:ea typeface="Times New Roman" panose="02020603050405020304" pitchFamily="18" charset="0"/>
              </a:rPr>
              <a:t>.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 the clouds-clouds Cloud View Preview | 10wallpaper.com">
            <a:extLst>
              <a:ext uri="{FF2B5EF4-FFF2-40B4-BE49-F238E27FC236}">
                <a16:creationId xmlns:a16="http://schemas.microsoft.com/office/drawing/2014/main" id="{A54ED8A0-683C-5F49-89E8-6FB28EEE5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383745"/>
            <a:ext cx="8458200" cy="707886"/>
          </a:xfrm>
          <a:prstGeom prst="rect">
            <a:avLst/>
          </a:prstGeom>
          <a:noFill/>
        </p:spPr>
        <p:txBody>
          <a:bodyPr wrap="square" rtlCol="0">
            <a:spAutoFit/>
          </a:bodyPr>
          <a:lstStyle/>
          <a:p>
            <a:r>
              <a:rPr lang="en-US" sz="4000" b="1" i="1" u="sng" dirty="0">
                <a:latin typeface="Bookman Old Style" panose="02050604050505020204" pitchFamily="18" charset="0"/>
              </a:rPr>
              <a:t>What about the Rapture?</a:t>
            </a:r>
          </a:p>
        </p:txBody>
      </p:sp>
      <p:sp>
        <p:nvSpPr>
          <p:cNvPr id="4" name="Round Diagonal Corner Rectangle 3"/>
          <p:cNvSpPr/>
          <p:nvPr/>
        </p:nvSpPr>
        <p:spPr>
          <a:xfrm>
            <a:off x="1828800" y="990600"/>
            <a:ext cx="8458200" cy="4419600"/>
          </a:xfrm>
          <a:prstGeom prst="round2Diag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1475376"/>
            <a:ext cx="10972800" cy="4401205"/>
          </a:xfrm>
          <a:prstGeom prst="rect">
            <a:avLst/>
          </a:prstGeom>
          <a:noFill/>
        </p:spPr>
        <p:txBody>
          <a:bodyPr wrap="square" rtlCol="0">
            <a:spAutoFit/>
          </a:bodyPr>
          <a:lstStyle/>
          <a:p>
            <a:pPr>
              <a:buFont typeface="Arial" pitchFamily="34" charset="0"/>
              <a:buChar char="•"/>
            </a:pPr>
            <a:r>
              <a:rPr lang="en-US" sz="4000" b="1" dirty="0"/>
              <a:t>14 translations and no “rapture”.</a:t>
            </a:r>
          </a:p>
          <a:p>
            <a:pPr>
              <a:buFont typeface="Arial" pitchFamily="34" charset="0"/>
              <a:buChar char="•"/>
            </a:pPr>
            <a:r>
              <a:rPr lang="en-US" sz="4000" b="1" dirty="0"/>
              <a:t>Not even a paraphrase uses the word “rapture”.</a:t>
            </a:r>
          </a:p>
          <a:p>
            <a:pPr>
              <a:buFont typeface="Arial" pitchFamily="34" charset="0"/>
              <a:buChar char="•"/>
            </a:pPr>
            <a:r>
              <a:rPr lang="en-US" sz="4000" b="1" dirty="0"/>
              <a:t>If it were a Biblical doctrine wouldn’t God use the word?</a:t>
            </a:r>
          </a:p>
          <a:p>
            <a:pPr>
              <a:buFont typeface="Arial" pitchFamily="34" charset="0"/>
              <a:buChar char="•"/>
            </a:pPr>
            <a:r>
              <a:rPr lang="en-US" sz="4000" b="1" dirty="0"/>
              <a:t>Have to look outside the Bible for a definition.</a:t>
            </a:r>
          </a:p>
        </p:txBody>
      </p:sp>
    </p:spTree>
    <p:extLst>
      <p:ext uri="{BB962C8B-B14F-4D97-AF65-F5344CB8AC3E}">
        <p14:creationId xmlns:p14="http://schemas.microsoft.com/office/powerpoint/2010/main" val="11453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 the clouds-clouds Cloud View Preview | 10wallpaper.com">
            <a:extLst>
              <a:ext uri="{FF2B5EF4-FFF2-40B4-BE49-F238E27FC236}">
                <a16:creationId xmlns:a16="http://schemas.microsoft.com/office/drawing/2014/main" id="{EC4707A4-775D-AA49-930F-4F8FAA160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470908"/>
            <a:ext cx="8458200" cy="707886"/>
          </a:xfrm>
          <a:prstGeom prst="rect">
            <a:avLst/>
          </a:prstGeom>
          <a:noFill/>
        </p:spPr>
        <p:txBody>
          <a:bodyPr wrap="square" rtlCol="0">
            <a:spAutoFit/>
          </a:bodyPr>
          <a:lstStyle/>
          <a:p>
            <a:r>
              <a:rPr lang="en-US" sz="4000" b="1" i="1" u="sng" dirty="0">
                <a:latin typeface="Bookman Old Style" panose="02050604050505020204" pitchFamily="18" charset="0"/>
              </a:rPr>
              <a:t>What about the Rapture?</a:t>
            </a:r>
          </a:p>
        </p:txBody>
      </p:sp>
      <p:sp>
        <p:nvSpPr>
          <p:cNvPr id="4" name="Round Diagonal Corner Rectangle 3"/>
          <p:cNvSpPr/>
          <p:nvPr/>
        </p:nvSpPr>
        <p:spPr>
          <a:xfrm>
            <a:off x="1828800" y="990600"/>
            <a:ext cx="8458200" cy="4419600"/>
          </a:xfrm>
          <a:prstGeom prst="round2Diag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1674094"/>
            <a:ext cx="10744200" cy="4308872"/>
          </a:xfrm>
          <a:prstGeom prst="rect">
            <a:avLst/>
          </a:prstGeom>
          <a:noFill/>
        </p:spPr>
        <p:txBody>
          <a:bodyPr wrap="square" rtlCol="0">
            <a:spAutoFit/>
          </a:bodyPr>
          <a:lstStyle/>
          <a:p>
            <a:r>
              <a:rPr lang="en-US" sz="3200" b="1" dirty="0"/>
              <a:t>“…ecstatic joy or delight; joyful ecstasy; an utterance or expression of ecstatic delight; the carrying of a person to another place or sphere of existence  (www.dictionary.com)</a:t>
            </a:r>
          </a:p>
          <a:p>
            <a:endParaRPr lang="en-US" sz="3200" b="1" dirty="0"/>
          </a:p>
          <a:p>
            <a:r>
              <a:rPr lang="en-US" sz="3200" b="1" dirty="0"/>
              <a:t>“</a:t>
            </a:r>
            <a:r>
              <a:rPr lang="en-US" sz="3200" b="1" dirty="0" err="1"/>
              <a:t>Rapere</a:t>
            </a:r>
            <a:r>
              <a:rPr lang="en-US" sz="3200" b="1" dirty="0"/>
              <a:t>” which means to be caught up suddenly; swooped away by a force that cannot be opposed</a:t>
            </a:r>
          </a:p>
          <a:p>
            <a:endParaRPr lang="en-US" sz="3200"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n the clouds-clouds Cloud View Preview | 10wallpaper.com">
            <a:extLst>
              <a:ext uri="{FF2B5EF4-FFF2-40B4-BE49-F238E27FC236}">
                <a16:creationId xmlns:a16="http://schemas.microsoft.com/office/drawing/2014/main" id="{DE8F82DF-F1FD-1742-AC27-81342840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657776"/>
            <a:ext cx="8458200" cy="707886"/>
          </a:xfrm>
          <a:prstGeom prst="rect">
            <a:avLst/>
          </a:prstGeom>
          <a:noFill/>
        </p:spPr>
        <p:txBody>
          <a:bodyPr wrap="square" rtlCol="0">
            <a:spAutoFit/>
          </a:bodyPr>
          <a:lstStyle/>
          <a:p>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7" name="Round Diagonal Corner Rectangle 6"/>
          <p:cNvSpPr/>
          <p:nvPr/>
        </p:nvSpPr>
        <p:spPr>
          <a:xfrm>
            <a:off x="2362200" y="1828800"/>
            <a:ext cx="7239000" cy="4343400"/>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 y="1828800"/>
            <a:ext cx="11048999" cy="3693319"/>
          </a:xfrm>
          <a:prstGeom prst="rect">
            <a:avLst/>
          </a:prstGeom>
          <a:noFill/>
        </p:spPr>
        <p:txBody>
          <a:bodyPr wrap="square" rtlCol="0">
            <a:spAutoFit/>
          </a:bodyPr>
          <a:lstStyle/>
          <a:p>
            <a:pPr algn="just"/>
            <a:r>
              <a:rPr lang="en-US" sz="3600" b="1" dirty="0">
                <a:latin typeface="Bookman Old Style" panose="02050604050505020204" pitchFamily="18" charset="0"/>
              </a:rPr>
              <a:t>“By the rapture is meant the sudden and possible secret coming of Christ in the air to catch away from the earth the resurrected bodies of those who have died in the faith and with them the living saints.”                  </a:t>
            </a:r>
            <a:r>
              <a:rPr lang="en-US" sz="2800" b="1" dirty="0">
                <a:latin typeface="Bookman Old Style" panose="02050604050505020204" pitchFamily="18" charset="0"/>
              </a:rPr>
              <a:t>(Dr. Robert Strong)</a:t>
            </a:r>
            <a:endParaRPr lang="en-US" sz="3600" b="1" dirty="0">
              <a:latin typeface="Bookman Old Style" panose="020506040505050202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If 200 Million People Go Missing on Saturday? | Live Science">
            <a:extLst>
              <a:ext uri="{FF2B5EF4-FFF2-40B4-BE49-F238E27FC236}">
                <a16:creationId xmlns:a16="http://schemas.microsoft.com/office/drawing/2014/main" id="{A919FC35-7E5D-834E-8EA4-844E9C9E0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r>
              <a:rPr lang="en-US" sz="4000" b="1" i="1" u="sng" dirty="0">
                <a:solidFill>
                  <a:schemeClr val="accent1">
                    <a:lumMod val="75000"/>
                  </a:schemeClr>
                </a:solidFill>
                <a:effectLst>
                  <a:outerShdw blurRad="50800" dist="38100" dir="10800000" algn="r" rotWithShape="0">
                    <a:prstClr val="black">
                      <a:alpha val="40000"/>
                    </a:prstClr>
                  </a:outerShdw>
                </a:effectLst>
                <a:latin typeface="Bookman Old Style" panose="02050604050505020204" pitchFamily="18" charset="0"/>
              </a:rPr>
              <a:t>What about the Rapture?</a:t>
            </a:r>
          </a:p>
        </p:txBody>
      </p:sp>
      <p:pic>
        <p:nvPicPr>
          <p:cNvPr id="8" name="Picture 7" descr="LGPE.bmp"/>
          <p:cNvPicPr>
            <a:picLocks noChangeAspect="1"/>
          </p:cNvPicPr>
          <p:nvPr/>
        </p:nvPicPr>
        <p:blipFill>
          <a:blip r:embed="rId4" cstate="print"/>
          <a:stretch>
            <a:fillRect/>
          </a:stretch>
        </p:blipFill>
        <p:spPr>
          <a:xfrm>
            <a:off x="1600200" y="1371599"/>
            <a:ext cx="3810000" cy="4267201"/>
          </a:xfrm>
          <a:prstGeom prst="rect">
            <a:avLst/>
          </a:prstGeom>
          <a:effectLst>
            <a:outerShdw blurRad="76200" dir="13500000" sy="23000" kx="1200000" algn="br" rotWithShape="0">
              <a:prstClr val="black">
                <a:alpha val="20000"/>
              </a:prstClr>
            </a:outerShdw>
          </a:effectLst>
          <a:scene3d>
            <a:camera prst="perspectiveContrastingRightFacing"/>
            <a:lightRig rig="threePt" dir="t"/>
          </a:scene3d>
        </p:spPr>
      </p:pic>
      <p:pic>
        <p:nvPicPr>
          <p:cNvPr id="10" name="Picture 9" descr="leftbehind.jpg"/>
          <p:cNvPicPr>
            <a:picLocks noChangeAspect="1"/>
          </p:cNvPicPr>
          <p:nvPr/>
        </p:nvPicPr>
        <p:blipFill>
          <a:blip r:embed="rId5" cstate="print"/>
          <a:stretch>
            <a:fillRect/>
          </a:stretch>
        </p:blipFill>
        <p:spPr>
          <a:xfrm>
            <a:off x="6542756" y="1257299"/>
            <a:ext cx="3692784" cy="4495800"/>
          </a:xfrm>
          <a:prstGeom prst="rect">
            <a:avLst/>
          </a:prstGeom>
          <a:effectLst>
            <a:outerShdw blurRad="152400" dist="190500" algn="ctr" rotWithShape="0">
              <a:srgbClr val="000000">
                <a:alpha val="43137"/>
              </a:srgbClr>
            </a:outerShdw>
          </a:effectLst>
          <a:scene3d>
            <a:camera prst="perspectiveContrastingLeftFacing" fov="2700000"/>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 the clouds-clouds Cloud View Preview | 10wallpaper.com">
            <a:extLst>
              <a:ext uri="{FF2B5EF4-FFF2-40B4-BE49-F238E27FC236}">
                <a16:creationId xmlns:a16="http://schemas.microsoft.com/office/drawing/2014/main" id="{22931EFD-E8B2-BF48-83D8-1656B3F3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pic>
        <p:nvPicPr>
          <p:cNvPr id="4" name="Picture 7" descr="Dispensational Premillennialism"/>
          <p:cNvPicPr>
            <a:picLocks noChangeAspect="1" noChangeArrowheads="1"/>
          </p:cNvPicPr>
          <p:nvPr/>
        </p:nvPicPr>
        <p:blipFill>
          <a:blip r:embed="rId4" cstate="print"/>
          <a:srcRect/>
          <a:stretch>
            <a:fillRect/>
          </a:stretch>
        </p:blipFill>
        <p:spPr bwMode="auto">
          <a:xfrm>
            <a:off x="533400" y="1295400"/>
            <a:ext cx="11201400" cy="5181600"/>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 the clouds-clouds Cloud View Preview | 10wallpaper.com">
            <a:extLst>
              <a:ext uri="{FF2B5EF4-FFF2-40B4-BE49-F238E27FC236}">
                <a16:creationId xmlns:a16="http://schemas.microsoft.com/office/drawing/2014/main" id="{B74570B0-FB43-354A-8518-E70D83704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28600"/>
            <a:ext cx="8458200" cy="707886"/>
          </a:xfrm>
          <a:prstGeom prst="rect">
            <a:avLst/>
          </a:prstGeom>
          <a:noFill/>
        </p:spPr>
        <p:txBody>
          <a:bodyPr wrap="square" rtlCol="0">
            <a:spAutoFit/>
          </a:bodyPr>
          <a:lstStyle/>
          <a:p>
            <a:pPr algn="ctr"/>
            <a:r>
              <a:rPr lang="en-US" sz="4000" b="1" i="1" u="sng" dirty="0">
                <a:effectLst>
                  <a:outerShdw blurRad="50800" dist="38100" dir="10800000" algn="r" rotWithShape="0">
                    <a:prstClr val="black">
                      <a:alpha val="40000"/>
                    </a:prstClr>
                  </a:outerShdw>
                </a:effectLst>
                <a:latin typeface="Bookman Old Style" panose="02050604050505020204" pitchFamily="18" charset="0"/>
              </a:rPr>
              <a:t>What about the Rapture?</a:t>
            </a:r>
          </a:p>
        </p:txBody>
      </p:sp>
      <p:sp>
        <p:nvSpPr>
          <p:cNvPr id="5" name="Round Diagonal Corner Rectangle 4"/>
          <p:cNvSpPr/>
          <p:nvPr/>
        </p:nvSpPr>
        <p:spPr>
          <a:xfrm>
            <a:off x="381000" y="918673"/>
            <a:ext cx="7391400" cy="4495800"/>
          </a:xfrm>
          <a:prstGeom prst="round2Diag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ts val="600"/>
              </a:spcBef>
            </a:pPr>
            <a:r>
              <a:rPr lang="en-US" sz="3200" b="1" dirty="0">
                <a:ln w="11430"/>
                <a:solidFill>
                  <a:schemeClr val="tx1"/>
                </a:solidFill>
                <a:effectLst>
                  <a:outerShdw blurRad="50800" dist="39000" dir="5460000" algn="tl">
                    <a:srgbClr val="000000">
                      <a:alpha val="38000"/>
                    </a:srgbClr>
                  </a:outerShdw>
                </a:effectLst>
                <a:latin typeface="Bookman Old Style" panose="02050604050505020204" pitchFamily="18" charset="0"/>
              </a:rPr>
              <a:t>The secret, silent and invisible event where all Christians, both living and dead, will be caught up to heaven to be with Jesus for a period of time before Jesus returns to establish His earthly Kingdom.</a:t>
            </a:r>
          </a:p>
        </p:txBody>
      </p:sp>
      <p:sp>
        <p:nvSpPr>
          <p:cNvPr id="6" name="TextBox 5"/>
          <p:cNvSpPr txBox="1"/>
          <p:nvPr/>
        </p:nvSpPr>
        <p:spPr>
          <a:xfrm>
            <a:off x="7620000" y="1600200"/>
            <a:ext cx="3505201" cy="3970318"/>
          </a:xfrm>
          <a:prstGeom prst="rect">
            <a:avLst/>
          </a:prstGeom>
          <a:solidFill>
            <a:schemeClr val="accent1"/>
          </a:solidFill>
          <a:scene3d>
            <a:camera prst="perspectiveContrastingLeftFacing">
              <a:rot lat="513178" lon="1424687" rev="2118527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a:ln w="9000" cmpd="sng">
                  <a:solidFill>
                    <a:schemeClr val="accent4">
                      <a:shade val="50000"/>
                      <a:satMod val="120000"/>
                    </a:schemeClr>
                  </a:solidFill>
                  <a:prstDash val="solid"/>
                </a:ln>
                <a:solidFill>
                  <a:srgbClr val="FFFF00"/>
                </a:solidFill>
                <a:effectLst>
                  <a:outerShdw blurRad="50800" dist="38100" dir="2700000" algn="tl" rotWithShape="0">
                    <a:prstClr val="black">
                      <a:alpha val="40000"/>
                    </a:prstClr>
                  </a:outerShdw>
                  <a:reflection blurRad="6350" stA="55000" endA="300" endPos="45500" dir="5400000" sy="-100000" algn="bl" rotWithShape="0"/>
                </a:effectLst>
                <a:latin typeface="Impact" pitchFamily="34" charset="0"/>
              </a:rPr>
              <a:t>The Issue Is NOT Will Christians Be “Caught Up” – But What Will Occur In Conjunction With The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322</TotalTime>
  <Words>1147</Words>
  <Application>Microsoft Macintosh PowerPoint</Application>
  <PresentationFormat>Widescreen</PresentationFormat>
  <Paragraphs>88</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Berlin Sans FB Demi</vt:lpstr>
      <vt:lpstr>Bookman Old Style</vt:lpstr>
      <vt:lpstr>Calibri</vt:lpstr>
      <vt:lpstr>Cambria</vt:lpstr>
      <vt:lpstr>Constantia</vt:lpstr>
      <vt:lpstr>Impact</vt:lpstr>
      <vt:lpstr>Viner Hand ITC</vt:lpstr>
      <vt:lpstr>Wingdings</vt:lpstr>
      <vt:lpstr>Brooklet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Gregory King</cp:lastModifiedBy>
  <cp:revision>11</cp:revision>
  <dcterms:created xsi:type="dcterms:W3CDTF">2010-06-01T14:15:13Z</dcterms:created>
  <dcterms:modified xsi:type="dcterms:W3CDTF">2023-03-04T15:50:37Z</dcterms:modified>
</cp:coreProperties>
</file>