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82" r:id="rId3"/>
    <p:sldId id="281" r:id="rId4"/>
    <p:sldId id="283" r:id="rId5"/>
    <p:sldId id="285" r:id="rId6"/>
    <p:sldId id="284" r:id="rId7"/>
    <p:sldId id="287" r:id="rId8"/>
    <p:sldId id="286"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3C0C"/>
    <a:srgbClr val="282E1F"/>
    <a:srgbClr val="DEBD90"/>
    <a:srgbClr val="303227"/>
    <a:srgbClr val="8A8865"/>
    <a:srgbClr val="3A2B20"/>
    <a:srgbClr val="2E25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39D8C-758F-4CBC-B9AC-98C969CA54D7}" v="15" dt="2023-03-26T18:09:16.480"/>
    <p1510:client id="{A181F2F7-D588-40DF-BD70-51FC17B510AF}" v="64" dt="2023-03-25T18:58:23.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a:xfrm>
            <a:off x="838200" y="1916401"/>
            <a:ext cx="10515600" cy="457647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3/26/2023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gradFill>
            <a:gsLst>
              <a:gs pos="0">
                <a:srgbClr val="DEBD90"/>
              </a:gs>
              <a:gs pos="26000">
                <a:schemeClr val="bg2"/>
              </a:gs>
              <a:gs pos="66000">
                <a:schemeClr val="bg1"/>
              </a:gs>
              <a:gs pos="100000">
                <a:srgbClr val="DEBD90"/>
              </a:gs>
            </a:gsLst>
            <a:lin ang="5400000" scaled="1"/>
          </a:gradFill>
          <a:ln>
            <a:solidFill>
              <a:srgbClr val="282E1F"/>
            </a:solidFill>
          </a:ln>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923658" y="2840038"/>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3/26/2023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2">
              <a:lumMod val="50000"/>
            </a:schemeClr>
          </a:solidFill>
          <a:latin typeface="+mj-lt"/>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37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hotographing Siblings At Your Family Photo Sessions - Reflections by Karen  Byker">
            <a:extLst>
              <a:ext uri="{FF2B5EF4-FFF2-40B4-BE49-F238E27FC236}">
                <a16:creationId xmlns:a16="http://schemas.microsoft.com/office/drawing/2014/main" id="{862B86AA-2A85-D2BE-EEA3-1FEB9753C4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97" b="6049"/>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1C4282-315C-3325-7DAB-E67A6ED5268E}"/>
              </a:ext>
            </a:extLst>
          </p:cNvPr>
          <p:cNvSpPr txBox="1"/>
          <p:nvPr/>
        </p:nvSpPr>
        <p:spPr>
          <a:xfrm>
            <a:off x="434109" y="378691"/>
            <a:ext cx="5375564" cy="830997"/>
          </a:xfrm>
          <a:prstGeom prst="rect">
            <a:avLst/>
          </a:prstGeom>
          <a:noFill/>
        </p:spPr>
        <p:txBody>
          <a:bodyPr wrap="square" rtlCol="0">
            <a:spAutoFit/>
          </a:bodyPr>
          <a:lstStyle/>
          <a:p>
            <a:r>
              <a:rPr lang="en-US" sz="4800" dirty="0"/>
              <a:t>Born into a Family</a:t>
            </a:r>
          </a:p>
        </p:txBody>
      </p:sp>
    </p:spTree>
    <p:extLst>
      <p:ext uri="{BB962C8B-B14F-4D97-AF65-F5344CB8AC3E}">
        <p14:creationId xmlns:p14="http://schemas.microsoft.com/office/powerpoint/2010/main" val="40099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339E4-D78A-B2B9-3565-23C0FC7D8ECD}"/>
              </a:ext>
            </a:extLst>
          </p:cNvPr>
          <p:cNvSpPr>
            <a:spLocks noGrp="1"/>
          </p:cNvSpPr>
          <p:nvPr>
            <p:ph type="title"/>
          </p:nvPr>
        </p:nvSpPr>
        <p:spPr/>
        <p:txBody>
          <a:bodyPr/>
          <a:lstStyle/>
          <a:p>
            <a:r>
              <a:rPr lang="en-US" dirty="0"/>
              <a:t>We Have Newborns Because of Jesus</a:t>
            </a:r>
          </a:p>
        </p:txBody>
      </p:sp>
      <p:sp>
        <p:nvSpPr>
          <p:cNvPr id="3" name="Content Placeholder 2">
            <a:extLst>
              <a:ext uri="{FF2B5EF4-FFF2-40B4-BE49-F238E27FC236}">
                <a16:creationId xmlns:a16="http://schemas.microsoft.com/office/drawing/2014/main" id="{324CAE39-EC6A-A9A9-A710-2A05521A59C4}"/>
              </a:ext>
            </a:extLst>
          </p:cNvPr>
          <p:cNvSpPr>
            <a:spLocks noGrp="1"/>
          </p:cNvSpPr>
          <p:nvPr>
            <p:ph idx="1"/>
          </p:nvPr>
        </p:nvSpPr>
        <p:spPr/>
        <p:txBody>
          <a:bodyPr/>
          <a:lstStyle/>
          <a:p>
            <a:r>
              <a:rPr lang="en-US" dirty="0"/>
              <a:t>“But now in Christ Jesus you who once were far off have been brought near by the blood of Christ. For he himself is our peace, who has made us both one and has broken down in his flesh the dividing wall of hostility by abolishing the law of commandments expressed in ordinances, that he might create in himself one new man in place of the two, so making peace, and might reconcile us both to God in one body through the cross, thereby killing the hostility” (Eph. 2:13-16).</a:t>
            </a:r>
          </a:p>
          <a:p>
            <a:r>
              <a:rPr lang="en-US" dirty="0"/>
              <a:t>Without Christ, we would not know God or become one of His children.</a:t>
            </a:r>
          </a:p>
          <a:p>
            <a:pPr marL="0" indent="0">
              <a:buNone/>
            </a:pPr>
            <a:endParaRPr lang="en-US" dirty="0"/>
          </a:p>
        </p:txBody>
      </p:sp>
    </p:spTree>
    <p:extLst>
      <p:ext uri="{BB962C8B-B14F-4D97-AF65-F5344CB8AC3E}">
        <p14:creationId xmlns:p14="http://schemas.microsoft.com/office/powerpoint/2010/main" val="141917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2CF43-56C7-0451-DEB7-63C7E65A1902}"/>
              </a:ext>
            </a:extLst>
          </p:cNvPr>
          <p:cNvSpPr>
            <a:spLocks noGrp="1"/>
          </p:cNvSpPr>
          <p:nvPr>
            <p:ph type="title"/>
          </p:nvPr>
        </p:nvSpPr>
        <p:spPr/>
        <p:txBody>
          <a:bodyPr/>
          <a:lstStyle/>
          <a:p>
            <a:r>
              <a:rPr lang="en-US" dirty="0"/>
              <a:t>Look Around You</a:t>
            </a:r>
          </a:p>
        </p:txBody>
      </p:sp>
      <p:sp>
        <p:nvSpPr>
          <p:cNvPr id="3" name="Content Placeholder 2">
            <a:extLst>
              <a:ext uri="{FF2B5EF4-FFF2-40B4-BE49-F238E27FC236}">
                <a16:creationId xmlns:a16="http://schemas.microsoft.com/office/drawing/2014/main" id="{A10EBA2B-22D1-416C-68AD-C1D8A5D93E94}"/>
              </a:ext>
            </a:extLst>
          </p:cNvPr>
          <p:cNvSpPr>
            <a:spLocks noGrp="1"/>
          </p:cNvSpPr>
          <p:nvPr>
            <p:ph idx="1"/>
          </p:nvPr>
        </p:nvSpPr>
        <p:spPr/>
        <p:txBody>
          <a:bodyPr/>
          <a:lstStyle/>
          <a:p>
            <a:r>
              <a:rPr lang="en-US" dirty="0"/>
              <a:t>The Willis family from Texas would not know the Ragsdale family in Indiana had not our common allegiance to Jesus brought us together.</a:t>
            </a:r>
          </a:p>
          <a:p>
            <a:r>
              <a:rPr lang="en-US" dirty="0"/>
              <a:t>The Ervin family from Indiana would never have known Gordon </a:t>
            </a:r>
            <a:r>
              <a:rPr lang="en-US" dirty="0" err="1"/>
              <a:t>Krentz</a:t>
            </a:r>
            <a:r>
              <a:rPr lang="en-US" dirty="0"/>
              <a:t> and Linda Larimore without our common bond in Jesus.</a:t>
            </a:r>
          </a:p>
          <a:p>
            <a:r>
              <a:rPr lang="en-US" dirty="0"/>
              <a:t>Jesus brings us together this morning and each week.</a:t>
            </a:r>
          </a:p>
        </p:txBody>
      </p:sp>
    </p:spTree>
    <p:extLst>
      <p:ext uri="{BB962C8B-B14F-4D97-AF65-F5344CB8AC3E}">
        <p14:creationId xmlns:p14="http://schemas.microsoft.com/office/powerpoint/2010/main" val="176450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3" name="Rectangle 2072">
            <a:extLst>
              <a:ext uri="{FF2B5EF4-FFF2-40B4-BE49-F238E27FC236}">
                <a16:creationId xmlns:a16="http://schemas.microsoft.com/office/drawing/2014/main" id="{27BDFED6-6E33-4606-AFE2-886ADB1C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E628D53-E8CC-807A-AF04-9CEF7F68BE4C}"/>
              </a:ext>
            </a:extLst>
          </p:cNvPr>
          <p:cNvPicPr>
            <a:picLocks noChangeAspect="1"/>
          </p:cNvPicPr>
          <p:nvPr/>
        </p:nvPicPr>
        <p:blipFill rotWithShape="1">
          <a:blip r:embed="rId2">
            <a:alphaModFix/>
          </a:blip>
          <a:srcRect t="31" r="-1" b="7796"/>
          <a:stretch/>
        </p:blipFill>
        <p:spPr>
          <a:xfrm>
            <a:off x="4547937" y="-5"/>
            <a:ext cx="7644062" cy="3681406"/>
          </a:xfrm>
          <a:prstGeom prst="rect">
            <a:avLst/>
          </a:prstGeom>
        </p:spPr>
      </p:pic>
      <p:sp>
        <p:nvSpPr>
          <p:cNvPr id="2075" name="Rectangle 2074">
            <a:extLst>
              <a:ext uri="{FF2B5EF4-FFF2-40B4-BE49-F238E27FC236}">
                <a16:creationId xmlns:a16="http://schemas.microsoft.com/office/drawing/2014/main" id="{890DEF05-784E-4B61-89E4-04C4ECF4E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36000">
                <a:schemeClr val="tx1">
                  <a:lumMod val="95000"/>
                  <a:lumOff val="5000"/>
                </a:schemeClr>
              </a:gs>
              <a:gs pos="81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7173DB-9CF2-D373-0C9B-0EAA43BD3739}"/>
              </a:ext>
            </a:extLst>
          </p:cNvPr>
          <p:cNvSpPr txBox="1"/>
          <p:nvPr/>
        </p:nvSpPr>
        <p:spPr>
          <a:xfrm>
            <a:off x="766619" y="4075896"/>
            <a:ext cx="11000508" cy="101333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000" kern="1200" dirty="0">
                <a:solidFill>
                  <a:schemeClr val="bg1"/>
                </a:solidFill>
                <a:latin typeface="+mj-lt"/>
                <a:ea typeface="+mj-ea"/>
                <a:cs typeface="+mj-cs"/>
              </a:rPr>
              <a:t>Does Your Family Ever Look Like This?</a:t>
            </a:r>
          </a:p>
        </p:txBody>
      </p:sp>
      <p:cxnSp>
        <p:nvCxnSpPr>
          <p:cNvPr id="2077" name="Straight Connector 2076">
            <a:extLst>
              <a:ext uri="{FF2B5EF4-FFF2-40B4-BE49-F238E27FC236}">
                <a16:creationId xmlns:a16="http://schemas.microsoft.com/office/drawing/2014/main" id="{C41BAEC7-F7B0-4224-8B18-8F74B7D87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3681408"/>
            <a:ext cx="113537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7727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28FA5-12BB-B94B-852F-8055B30581A3}"/>
              </a:ext>
            </a:extLst>
          </p:cNvPr>
          <p:cNvSpPr>
            <a:spLocks noGrp="1"/>
          </p:cNvSpPr>
          <p:nvPr>
            <p:ph type="title"/>
          </p:nvPr>
        </p:nvSpPr>
        <p:spPr/>
        <p:txBody>
          <a:bodyPr>
            <a:normAutofit/>
          </a:bodyPr>
          <a:lstStyle/>
          <a:p>
            <a:r>
              <a:rPr lang="en-US" sz="4000" dirty="0"/>
              <a:t>Sometimes Our Spiritual Family Looks Like This, Too!</a:t>
            </a:r>
          </a:p>
        </p:txBody>
      </p:sp>
      <p:sp>
        <p:nvSpPr>
          <p:cNvPr id="3" name="Content Placeholder 2">
            <a:extLst>
              <a:ext uri="{FF2B5EF4-FFF2-40B4-BE49-F238E27FC236}">
                <a16:creationId xmlns:a16="http://schemas.microsoft.com/office/drawing/2014/main" id="{BEB6B1D5-3B87-0F95-9CA1-BF087753978D}"/>
              </a:ext>
            </a:extLst>
          </p:cNvPr>
          <p:cNvSpPr>
            <a:spLocks noGrp="1"/>
          </p:cNvSpPr>
          <p:nvPr>
            <p:ph idx="1"/>
          </p:nvPr>
        </p:nvSpPr>
        <p:spPr/>
        <p:txBody>
          <a:bodyPr/>
          <a:lstStyle/>
          <a:p>
            <a:r>
              <a:rPr lang="en-US" dirty="0"/>
              <a:t>We were not born into a physical family without faults.</a:t>
            </a:r>
          </a:p>
          <a:p>
            <a:pPr lvl="1"/>
            <a:r>
              <a:rPr lang="en-US" dirty="0"/>
              <a:t>We cried in the middle of the night because we were hungry.</a:t>
            </a:r>
          </a:p>
          <a:p>
            <a:pPr lvl="1"/>
            <a:r>
              <a:rPr lang="en-US" dirty="0"/>
              <a:t>Sometimes we cried because we wanted attention.</a:t>
            </a:r>
          </a:p>
          <a:p>
            <a:pPr lvl="1"/>
            <a:r>
              <a:rPr lang="en-US" dirty="0"/>
              <a:t>We wet our pants.</a:t>
            </a:r>
          </a:p>
          <a:p>
            <a:pPr lvl="1"/>
            <a:r>
              <a:rPr lang="en-US" dirty="0"/>
              <a:t>We took each other’s toys and screamed when our toys were taken!</a:t>
            </a:r>
          </a:p>
          <a:p>
            <a:r>
              <a:rPr lang="en-US" dirty="0"/>
              <a:t>It wasn’t pretty!</a:t>
            </a:r>
          </a:p>
          <a:p>
            <a:r>
              <a:rPr lang="en-US" dirty="0"/>
              <a:t>Our spiritual family can be like this, too!</a:t>
            </a:r>
          </a:p>
        </p:txBody>
      </p:sp>
    </p:spTree>
    <p:extLst>
      <p:ext uri="{BB962C8B-B14F-4D97-AF65-F5344CB8AC3E}">
        <p14:creationId xmlns:p14="http://schemas.microsoft.com/office/powerpoint/2010/main" val="23895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arn(inVertic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9536A-9217-8D3E-16FB-484BCB599CB9}"/>
              </a:ext>
            </a:extLst>
          </p:cNvPr>
          <p:cNvSpPr>
            <a:spLocks noGrp="1"/>
          </p:cNvSpPr>
          <p:nvPr>
            <p:ph type="title"/>
          </p:nvPr>
        </p:nvSpPr>
        <p:spPr>
          <a:xfrm>
            <a:off x="838200" y="365125"/>
            <a:ext cx="10515600" cy="1059229"/>
          </a:xfrm>
        </p:spPr>
        <p:txBody>
          <a:bodyPr/>
          <a:lstStyle/>
          <a:p>
            <a:r>
              <a:rPr lang="en-US" dirty="0"/>
              <a:t>The Parable of Unforgiving Servant</a:t>
            </a:r>
            <a:br>
              <a:rPr lang="en-US" sz="2400" dirty="0"/>
            </a:br>
            <a:r>
              <a:rPr lang="en-US" sz="2400" dirty="0"/>
              <a:t>Matthew 18:21-35</a:t>
            </a:r>
            <a:endParaRPr lang="en-US" dirty="0"/>
          </a:p>
        </p:txBody>
      </p:sp>
      <p:sp>
        <p:nvSpPr>
          <p:cNvPr id="3" name="Content Placeholder 2">
            <a:extLst>
              <a:ext uri="{FF2B5EF4-FFF2-40B4-BE49-F238E27FC236}">
                <a16:creationId xmlns:a16="http://schemas.microsoft.com/office/drawing/2014/main" id="{0E75D68D-A9A6-98A5-A803-EE07D8189C9B}"/>
              </a:ext>
            </a:extLst>
          </p:cNvPr>
          <p:cNvSpPr>
            <a:spLocks noGrp="1"/>
          </p:cNvSpPr>
          <p:nvPr>
            <p:ph idx="1"/>
          </p:nvPr>
        </p:nvSpPr>
        <p:spPr>
          <a:xfrm>
            <a:off x="838200" y="1670538"/>
            <a:ext cx="10515600" cy="5037911"/>
          </a:xfrm>
        </p:spPr>
        <p:txBody>
          <a:bodyPr>
            <a:normAutofit fontScale="92500" lnSpcReduction="10000"/>
          </a:bodyPr>
          <a:lstStyle/>
          <a:p>
            <a:r>
              <a:rPr lang="en-US" dirty="0"/>
              <a:t>The debtor owed his lord 10,000 talents, a sum so large one could never repay it. It represents 20 years of daily wages. He pled that his lord would be patient with him; the lord </a:t>
            </a:r>
            <a:r>
              <a:rPr lang="en-US" dirty="0">
                <a:solidFill>
                  <a:srgbClr val="843C0C"/>
                </a:solidFill>
                <a:latin typeface="+mj-lt"/>
              </a:rPr>
              <a:t>forgave him the entire debt</a:t>
            </a:r>
            <a:r>
              <a:rPr lang="en-US" dirty="0"/>
              <a:t>.</a:t>
            </a:r>
          </a:p>
          <a:p>
            <a:r>
              <a:rPr lang="en-US" dirty="0"/>
              <a:t>The forgiven debtor had a fellow servant who owed him a debt of 100 denarii, not a small sum. It was equal to 100 day’s wages. The fellow servant pled for patience but the one to whom the debt was due refused to be patient with his fellow servant and had him cast into prison until the debt was paid in full.</a:t>
            </a:r>
          </a:p>
          <a:p>
            <a:r>
              <a:rPr lang="en-US" dirty="0"/>
              <a:t>His fellow servants saw what had happened and reported it to the lord. “Then his master summoned him and said to him, ‘You wicked servant! </a:t>
            </a:r>
            <a:r>
              <a:rPr lang="en-US" dirty="0">
                <a:solidFill>
                  <a:srgbClr val="843C0C"/>
                </a:solidFill>
                <a:latin typeface="+mj-lt"/>
              </a:rPr>
              <a:t>I forgave you all that debt because you pleaded with me. And should not you have had mercy on your fellow servant, as I had mercy on you?’ </a:t>
            </a:r>
            <a:r>
              <a:rPr lang="en-US" dirty="0"/>
              <a:t>And in anger his master delivered him to the jailers, until he should pay all his debt” (Matt. 18:32-34).</a:t>
            </a:r>
          </a:p>
        </p:txBody>
      </p:sp>
    </p:spTree>
    <p:extLst>
      <p:ext uri="{BB962C8B-B14F-4D97-AF65-F5344CB8AC3E}">
        <p14:creationId xmlns:p14="http://schemas.microsoft.com/office/powerpoint/2010/main" val="17661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8B952-A2E3-BDEB-9B27-AB4056B837AF}"/>
              </a:ext>
            </a:extLst>
          </p:cNvPr>
          <p:cNvSpPr>
            <a:spLocks noGrp="1"/>
          </p:cNvSpPr>
          <p:nvPr>
            <p:ph type="title"/>
          </p:nvPr>
        </p:nvSpPr>
        <p:spPr/>
        <p:txBody>
          <a:bodyPr/>
          <a:lstStyle/>
          <a:p>
            <a:r>
              <a:rPr lang="en-US" dirty="0"/>
              <a:t>The Point of the Parable</a:t>
            </a:r>
          </a:p>
        </p:txBody>
      </p:sp>
      <p:sp>
        <p:nvSpPr>
          <p:cNvPr id="3" name="Content Placeholder 2">
            <a:extLst>
              <a:ext uri="{FF2B5EF4-FFF2-40B4-BE49-F238E27FC236}">
                <a16:creationId xmlns:a16="http://schemas.microsoft.com/office/drawing/2014/main" id="{A8ADDE4F-421A-522E-E5E3-493B49A9FCD4}"/>
              </a:ext>
            </a:extLst>
          </p:cNvPr>
          <p:cNvSpPr>
            <a:spLocks noGrp="1"/>
          </p:cNvSpPr>
          <p:nvPr>
            <p:ph idx="1"/>
          </p:nvPr>
        </p:nvSpPr>
        <p:spPr/>
        <p:txBody>
          <a:bodyPr/>
          <a:lstStyle/>
          <a:p>
            <a:r>
              <a:rPr lang="en-US" dirty="0"/>
              <a:t>I was received as a Christian in fellowship with Jesus in spite of my past sins and my present imperfections. If any of us had to wait until he had perfected himself in order to join our group, none of us would be here.</a:t>
            </a:r>
          </a:p>
          <a:p>
            <a:r>
              <a:rPr lang="en-US" dirty="0">
                <a:latin typeface="+mj-lt"/>
              </a:rPr>
              <a:t>Dietrich </a:t>
            </a:r>
            <a:r>
              <a:rPr lang="en-US" dirty="0" err="1">
                <a:latin typeface="+mj-lt"/>
              </a:rPr>
              <a:t>Bonnhoeffer</a:t>
            </a:r>
            <a:r>
              <a:rPr lang="en-US" dirty="0">
                <a:latin typeface="+mj-lt"/>
              </a:rPr>
              <a:t>: </a:t>
            </a:r>
            <a:r>
              <a:rPr lang="en-US" dirty="0">
                <a:solidFill>
                  <a:srgbClr val="843C0C"/>
                </a:solidFill>
                <a:latin typeface="+mj-lt"/>
              </a:rPr>
              <a:t>“When we received forgiveness instead of judgment, we, too, were made ready to forgive our brethren. What God did to us, we then owed to others. The more we received, the more we were able to give; </a:t>
            </a:r>
            <a:r>
              <a:rPr lang="en-US" dirty="0"/>
              <a:t>and the more meager our brotherly love, the less were we living by God’s mercy and love” (</a:t>
            </a:r>
            <a:r>
              <a:rPr lang="en-US" i="1" dirty="0"/>
              <a:t>Life Together</a:t>
            </a:r>
            <a:r>
              <a:rPr lang="en-US" dirty="0"/>
              <a:t>, 25).</a:t>
            </a:r>
          </a:p>
        </p:txBody>
      </p:sp>
    </p:spTree>
    <p:extLst>
      <p:ext uri="{BB962C8B-B14F-4D97-AF65-F5344CB8AC3E}">
        <p14:creationId xmlns:p14="http://schemas.microsoft.com/office/powerpoint/2010/main" val="265114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26" name="Rectangle 3117">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6,627 Two Frogs Images, Stock Photos &amp; Vectors | Shutterstock">
            <a:extLst>
              <a:ext uri="{FF2B5EF4-FFF2-40B4-BE49-F238E27FC236}">
                <a16:creationId xmlns:a16="http://schemas.microsoft.com/office/drawing/2014/main" id="{D2C29FE5-2F44-7CF1-1067-BC14358EEF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93" r="23628" b="-2"/>
          <a:stretch/>
        </p:blipFill>
        <p:spPr bwMode="auto">
          <a:xfrm>
            <a:off x="-1" y="10"/>
            <a:ext cx="6096001" cy="616339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ector realistic hearts png hearts on an isolated transparent background  hearts falling | Download on Freepik">
            <a:extLst>
              <a:ext uri="{FF2B5EF4-FFF2-40B4-BE49-F238E27FC236}">
                <a16:creationId xmlns:a16="http://schemas.microsoft.com/office/drawing/2014/main" id="{05FCE271-7451-8DB6-9DE2-4913CABB5C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862" r="21263"/>
          <a:stretch/>
        </p:blipFill>
        <p:spPr bwMode="auto">
          <a:xfrm>
            <a:off x="6094476" y="10"/>
            <a:ext cx="6094477" cy="6857990"/>
          </a:xfrm>
          <a:prstGeom prst="rect">
            <a:avLst/>
          </a:prstGeom>
          <a:noFill/>
          <a:extLst>
            <a:ext uri="{909E8E84-426E-40DD-AFC4-6F175D3DCCD1}">
              <a14:hiddenFill xmlns:a14="http://schemas.microsoft.com/office/drawing/2010/main">
                <a:solidFill>
                  <a:srgbClr val="FFFFFF"/>
                </a:solidFill>
              </a14:hiddenFill>
            </a:ext>
          </a:extLst>
        </p:spPr>
      </p:pic>
      <p:sp>
        <p:nvSpPr>
          <p:cNvPr id="3127" name="Rectangle 3119">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8" name="Rectangle: Rounded Corners 312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 name="TextBox 1">
            <a:extLst>
              <a:ext uri="{FF2B5EF4-FFF2-40B4-BE49-F238E27FC236}">
                <a16:creationId xmlns:a16="http://schemas.microsoft.com/office/drawing/2014/main" id="{2D129FBF-5171-0F8E-3385-9CE8D311ECF7}"/>
              </a:ext>
            </a:extLst>
          </p:cNvPr>
          <p:cNvSpPr txBox="1"/>
          <p:nvPr/>
        </p:nvSpPr>
        <p:spPr>
          <a:xfrm>
            <a:off x="352043" y="5559256"/>
            <a:ext cx="9079991" cy="685801"/>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4400" kern="1200" dirty="0">
                <a:latin typeface="+mj-lt"/>
                <a:ea typeface="+mj-ea"/>
                <a:cs typeface="+mj-cs"/>
              </a:rPr>
              <a:t>“I </a:t>
            </a:r>
            <a:r>
              <a:rPr lang="en-US" sz="4400" kern="1200" dirty="0" err="1">
                <a:latin typeface="+mj-lt"/>
                <a:ea typeface="+mj-ea"/>
                <a:cs typeface="+mj-cs"/>
              </a:rPr>
              <a:t>toadily</a:t>
            </a:r>
            <a:r>
              <a:rPr lang="en-US" sz="4400" kern="1200" dirty="0">
                <a:latin typeface="+mj-lt"/>
                <a:ea typeface="+mj-ea"/>
                <a:cs typeface="+mj-cs"/>
              </a:rPr>
              <a:t> love you! Warts and all!”</a:t>
            </a:r>
          </a:p>
        </p:txBody>
      </p:sp>
    </p:spTree>
    <p:extLst>
      <p:ext uri="{BB962C8B-B14F-4D97-AF65-F5344CB8AC3E}">
        <p14:creationId xmlns:p14="http://schemas.microsoft.com/office/powerpoint/2010/main" val="329050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12A7D-624A-E82F-3BB9-490687B7862F}"/>
              </a:ext>
            </a:extLst>
          </p:cNvPr>
          <p:cNvSpPr>
            <a:spLocks noGrp="1"/>
          </p:cNvSpPr>
          <p:nvPr>
            <p:ph type="title"/>
          </p:nvPr>
        </p:nvSpPr>
        <p:spPr/>
        <p:txBody>
          <a:bodyPr/>
          <a:lstStyle/>
          <a:p>
            <a:r>
              <a:rPr lang="en-US" dirty="0"/>
              <a:t>Love One Another</a:t>
            </a:r>
          </a:p>
        </p:txBody>
      </p:sp>
      <p:sp>
        <p:nvSpPr>
          <p:cNvPr id="3" name="Content Placeholder 2">
            <a:extLst>
              <a:ext uri="{FF2B5EF4-FFF2-40B4-BE49-F238E27FC236}">
                <a16:creationId xmlns:a16="http://schemas.microsoft.com/office/drawing/2014/main" id="{67E339BB-2C5D-EBA3-6CEE-E2C9CFABED92}"/>
              </a:ext>
            </a:extLst>
          </p:cNvPr>
          <p:cNvSpPr>
            <a:spLocks noGrp="1"/>
          </p:cNvSpPr>
          <p:nvPr>
            <p:ph idx="1"/>
          </p:nvPr>
        </p:nvSpPr>
        <p:spPr/>
        <p:txBody>
          <a:bodyPr/>
          <a:lstStyle/>
          <a:p>
            <a:r>
              <a:rPr lang="en-US" dirty="0"/>
              <a:t>“Now concerning brotherly love you have no need for anyone to write to you, for you yourselves have been taught by God to love one another, for that indeed is what you are doing to all the brothers throughout Macedonia. But we urge you, brothers, to do this more and more” (1 Thess. 4:9-10).</a:t>
            </a:r>
          </a:p>
          <a:p>
            <a:r>
              <a:rPr lang="en-US" dirty="0"/>
              <a:t>“Therefore welcome one another as Christ has welcomed you, for the glory of God” (Rom. 15:7).</a:t>
            </a:r>
          </a:p>
        </p:txBody>
      </p:sp>
    </p:spTree>
    <p:extLst>
      <p:ext uri="{BB962C8B-B14F-4D97-AF65-F5344CB8AC3E}">
        <p14:creationId xmlns:p14="http://schemas.microsoft.com/office/powerpoint/2010/main" val="297887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1DE5-2566-C7D0-E1C8-FFCD92F507CE}"/>
              </a:ext>
            </a:extLst>
          </p:cNvPr>
          <p:cNvSpPr>
            <a:spLocks noGrp="1"/>
          </p:cNvSpPr>
          <p:nvPr>
            <p:ph type="title"/>
          </p:nvPr>
        </p:nvSpPr>
        <p:spPr/>
        <p:txBody>
          <a:bodyPr/>
          <a:lstStyle/>
          <a:p>
            <a:r>
              <a:rPr lang="en-US" dirty="0"/>
              <a:t>A Community That Sustains Each Other</a:t>
            </a:r>
          </a:p>
        </p:txBody>
      </p:sp>
      <p:pic>
        <p:nvPicPr>
          <p:cNvPr id="4098" name="Picture 2" descr="Neighbors helping neighbors | Local News | victoriaadvocate.com">
            <a:extLst>
              <a:ext uri="{FF2B5EF4-FFF2-40B4-BE49-F238E27FC236}">
                <a16:creationId xmlns:a16="http://schemas.microsoft.com/office/drawing/2014/main" id="{D0CC7F13-00E7-5DC6-3C2A-10F8B87989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675" y="1795895"/>
            <a:ext cx="7096125" cy="47625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5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0F188-CCD5-A63B-F245-FE9CCE93E5BF}"/>
              </a:ext>
            </a:extLst>
          </p:cNvPr>
          <p:cNvSpPr>
            <a:spLocks noGrp="1"/>
          </p:cNvSpPr>
          <p:nvPr>
            <p:ph type="title"/>
          </p:nvPr>
        </p:nvSpPr>
        <p:spPr/>
        <p:txBody>
          <a:bodyPr/>
          <a:lstStyle/>
          <a:p>
            <a:r>
              <a:rPr lang="en-US" dirty="0"/>
              <a:t>Appreciating Each Other</a:t>
            </a:r>
          </a:p>
        </p:txBody>
      </p:sp>
      <p:sp>
        <p:nvSpPr>
          <p:cNvPr id="3" name="Content Placeholder 2">
            <a:extLst>
              <a:ext uri="{FF2B5EF4-FFF2-40B4-BE49-F238E27FC236}">
                <a16:creationId xmlns:a16="http://schemas.microsoft.com/office/drawing/2014/main" id="{8F541D5D-B173-29BB-EC2F-1BF220EE10A3}"/>
              </a:ext>
            </a:extLst>
          </p:cNvPr>
          <p:cNvSpPr>
            <a:spLocks noGrp="1"/>
          </p:cNvSpPr>
          <p:nvPr>
            <p:ph idx="1"/>
          </p:nvPr>
        </p:nvSpPr>
        <p:spPr/>
        <p:txBody>
          <a:bodyPr/>
          <a:lstStyle/>
          <a:p>
            <a:r>
              <a:rPr lang="en-US" dirty="0"/>
              <a:t>Do we take each other for granted?</a:t>
            </a:r>
          </a:p>
          <a:p>
            <a:r>
              <a:rPr lang="en-US" dirty="0"/>
              <a:t>What if you had no opportunities to share time with other Christians?</a:t>
            </a:r>
          </a:p>
          <a:p>
            <a:pPr lvl="1"/>
            <a:r>
              <a:rPr lang="en-US" dirty="0"/>
              <a:t>Paul was in jail in Caesarea for two years, although Scripture says he was given “some liberty” (Acts 24:23). His fellowship with other Christians was limited.</a:t>
            </a:r>
          </a:p>
          <a:p>
            <a:pPr lvl="1"/>
            <a:r>
              <a:rPr lang="en-US" dirty="0"/>
              <a:t>Some saints live in conditions where assembling with one another is at best risky. Their lives are threatened by government officials or militant Muslims.</a:t>
            </a:r>
          </a:p>
        </p:txBody>
      </p:sp>
    </p:spTree>
    <p:extLst>
      <p:ext uri="{BB962C8B-B14F-4D97-AF65-F5344CB8AC3E}">
        <p14:creationId xmlns:p14="http://schemas.microsoft.com/office/powerpoint/2010/main" val="158346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CD59-EE47-E3EA-E886-B45356F673BA}"/>
              </a:ext>
            </a:extLst>
          </p:cNvPr>
          <p:cNvSpPr>
            <a:spLocks noGrp="1"/>
          </p:cNvSpPr>
          <p:nvPr>
            <p:ph type="title"/>
          </p:nvPr>
        </p:nvSpPr>
        <p:spPr/>
        <p:txBody>
          <a:bodyPr/>
          <a:lstStyle/>
          <a:p>
            <a:r>
              <a:rPr lang="en-US" dirty="0"/>
              <a:t>Unrealistic Ideals</a:t>
            </a:r>
          </a:p>
        </p:txBody>
      </p:sp>
      <p:sp>
        <p:nvSpPr>
          <p:cNvPr id="3" name="Content Placeholder 2">
            <a:extLst>
              <a:ext uri="{FF2B5EF4-FFF2-40B4-BE49-F238E27FC236}">
                <a16:creationId xmlns:a16="http://schemas.microsoft.com/office/drawing/2014/main" id="{DBAF9A55-E4FD-ACF4-920C-DEFB89B0A827}"/>
              </a:ext>
            </a:extLst>
          </p:cNvPr>
          <p:cNvSpPr>
            <a:spLocks noGrp="1"/>
          </p:cNvSpPr>
          <p:nvPr>
            <p:ph idx="1"/>
          </p:nvPr>
        </p:nvSpPr>
        <p:spPr/>
        <p:txBody>
          <a:bodyPr>
            <a:normAutofit/>
          </a:bodyPr>
          <a:lstStyle/>
          <a:p>
            <a:r>
              <a:rPr lang="en-US" dirty="0"/>
              <a:t>Some people have an idealized picture of what brotherhood in Christ should mean.</a:t>
            </a:r>
          </a:p>
          <a:p>
            <a:pPr lvl="1"/>
            <a:r>
              <a:rPr lang="en-US" dirty="0"/>
              <a:t>It may be a community in which all are perfect people, immune to all the social conflicts that imperfect people have when they do things together. </a:t>
            </a:r>
          </a:p>
          <a:p>
            <a:pPr lvl="1"/>
            <a:r>
              <a:rPr lang="en-US" dirty="0"/>
              <a:t>It may be a picture of a group that does fun things together, such as having soccer, baseball, and basketball teams competing with each other in sports activities. It may be a dreamy picture of idealized association with each other in eating and drinking together as the park.</a:t>
            </a:r>
          </a:p>
          <a:p>
            <a:pPr lvl="1"/>
            <a:r>
              <a:rPr lang="en-US" dirty="0"/>
              <a:t>This is not intended to imply that we never do these kinds of things together, because we do. But these are not the things on which our fellowship with each other is built. </a:t>
            </a:r>
          </a:p>
        </p:txBody>
      </p:sp>
    </p:spTree>
    <p:extLst>
      <p:ext uri="{BB962C8B-B14F-4D97-AF65-F5344CB8AC3E}">
        <p14:creationId xmlns:p14="http://schemas.microsoft.com/office/powerpoint/2010/main" val="121369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DCD6D-E025-CC9A-2FAA-0B486139AF51}"/>
              </a:ext>
            </a:extLst>
          </p:cNvPr>
          <p:cNvSpPr>
            <a:spLocks noGrp="1"/>
          </p:cNvSpPr>
          <p:nvPr>
            <p:ph type="title"/>
          </p:nvPr>
        </p:nvSpPr>
        <p:spPr/>
        <p:txBody>
          <a:bodyPr/>
          <a:lstStyle/>
          <a:p>
            <a:r>
              <a:rPr lang="en-US" dirty="0"/>
              <a:t>Jesus Binds Us Together!</a:t>
            </a:r>
          </a:p>
        </p:txBody>
      </p:sp>
      <p:sp>
        <p:nvSpPr>
          <p:cNvPr id="3" name="Content Placeholder 2">
            <a:extLst>
              <a:ext uri="{FF2B5EF4-FFF2-40B4-BE49-F238E27FC236}">
                <a16:creationId xmlns:a16="http://schemas.microsoft.com/office/drawing/2014/main" id="{C31C198A-83B1-5FAB-0900-887D6962C694}"/>
              </a:ext>
            </a:extLst>
          </p:cNvPr>
          <p:cNvSpPr>
            <a:spLocks noGrp="1"/>
          </p:cNvSpPr>
          <p:nvPr>
            <p:ph idx="1"/>
          </p:nvPr>
        </p:nvSpPr>
        <p:spPr/>
        <p:txBody>
          <a:bodyPr>
            <a:normAutofit lnSpcReduction="10000"/>
          </a:bodyPr>
          <a:lstStyle/>
          <a:p>
            <a:r>
              <a:rPr lang="en-US" dirty="0"/>
              <a:t>But, the truth is that our fellowship consists of our common allegiance to Jesus Christ, held together by our common love of His word and commitment to obedience in our lives. Those who become Christians will be around imperfect people growing and maturing in Jesus.</a:t>
            </a:r>
          </a:p>
          <a:p>
            <a:r>
              <a:rPr lang="en-US" dirty="0"/>
              <a:t>Those saints who met in the catacombs in Rome were not assembled to play baseball in the park. They were meeting in secret to encourage one another by singing psalms, hymns, and spiritual songs together, lifting holy hands to God in prayer for strength to endure the trials that so many of their members experienced, and offering their homage to God and the Lord Jesus.</a:t>
            </a:r>
          </a:p>
        </p:txBody>
      </p:sp>
    </p:spTree>
    <p:extLst>
      <p:ext uri="{BB962C8B-B14F-4D97-AF65-F5344CB8AC3E}">
        <p14:creationId xmlns:p14="http://schemas.microsoft.com/office/powerpoint/2010/main" val="58357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E84D53-E62D-0F58-DC3E-3EF47C9A4D23}"/>
              </a:ext>
            </a:extLst>
          </p:cNvPr>
          <p:cNvSpPr txBox="1"/>
          <p:nvPr/>
        </p:nvSpPr>
        <p:spPr>
          <a:xfrm>
            <a:off x="3726213" y="612844"/>
            <a:ext cx="8345625" cy="5632311"/>
          </a:xfrm>
          <a:prstGeom prst="rect">
            <a:avLst/>
          </a:prstGeom>
          <a:noFill/>
        </p:spPr>
        <p:txBody>
          <a:bodyPr wrap="square" rtlCol="0">
            <a:spAutoFit/>
          </a:bodyPr>
          <a:lstStyle/>
          <a:p>
            <a:pPr marL="285750" indent="-285750">
              <a:buFont typeface="Wingdings" panose="05000000000000000000" pitchFamily="2" charset="2"/>
              <a:buChar char="q"/>
            </a:pPr>
            <a:r>
              <a:rPr lang="en-US" sz="2400" dirty="0"/>
              <a:t>Greet one another (Rom. 16:16; 1 Cor. 16:20; 2 Cor. 13:12; 1 Pet. 5:14).</a:t>
            </a:r>
          </a:p>
          <a:p>
            <a:pPr marL="285750" indent="-285750">
              <a:buFont typeface="Wingdings" panose="05000000000000000000" pitchFamily="2" charset="2"/>
              <a:buChar char="q"/>
            </a:pPr>
            <a:r>
              <a:rPr lang="en-US" sz="2400" dirty="0"/>
              <a:t>Love one another (John 13:34; 15:12, 17; Rom. 13:8; 1 Thess. 4:9; 1 Pet. 1;22; 1 John 3:11, 23; 4:7, 11-12; 2 John 5).</a:t>
            </a:r>
          </a:p>
          <a:p>
            <a:pPr marL="285750" indent="-285750">
              <a:buFont typeface="Wingdings" panose="05000000000000000000" pitchFamily="2" charset="2"/>
              <a:buChar char="q"/>
            </a:pPr>
            <a:r>
              <a:rPr lang="en-US" sz="2400" dirty="0"/>
              <a:t>In honor, prefer one another (Rom. 12:10). </a:t>
            </a:r>
          </a:p>
          <a:p>
            <a:pPr marL="285750" indent="-285750">
              <a:buFont typeface="Wingdings" panose="05000000000000000000" pitchFamily="2" charset="2"/>
              <a:buChar char="q"/>
            </a:pPr>
            <a:r>
              <a:rPr lang="en-US" sz="2400" dirty="0"/>
              <a:t>Submit one to another (Eph. 5:21).</a:t>
            </a:r>
          </a:p>
          <a:p>
            <a:pPr marL="285750" indent="-285750">
              <a:buFont typeface="Wingdings" panose="05000000000000000000" pitchFamily="2" charset="2"/>
              <a:buChar char="q"/>
            </a:pPr>
            <a:r>
              <a:rPr lang="en-US" sz="2400" dirty="0"/>
              <a:t>Don’t judge one another (Rom. 14:13).</a:t>
            </a:r>
          </a:p>
          <a:p>
            <a:pPr marL="285750" indent="-285750">
              <a:buFont typeface="Wingdings" panose="05000000000000000000" pitchFamily="2" charset="2"/>
              <a:buChar char="q"/>
            </a:pPr>
            <a:r>
              <a:rPr lang="en-US" sz="2400" dirty="0"/>
              <a:t>Admonish one another (Rom. 15:14; Col. 3:16).</a:t>
            </a:r>
          </a:p>
          <a:p>
            <a:pPr marL="285750" indent="-285750">
              <a:buFont typeface="Wingdings" panose="05000000000000000000" pitchFamily="2" charset="2"/>
              <a:buChar char="q"/>
            </a:pPr>
            <a:r>
              <a:rPr lang="en-US" sz="2400" dirty="0"/>
              <a:t>Edify one another (1 Thess. 5:11).</a:t>
            </a:r>
          </a:p>
          <a:p>
            <a:pPr marL="285750" indent="-285750">
              <a:buFont typeface="Wingdings" panose="05000000000000000000" pitchFamily="2" charset="2"/>
              <a:buChar char="q"/>
            </a:pPr>
            <a:r>
              <a:rPr lang="en-US" sz="2400" dirty="0"/>
              <a:t>Exhort one another (Heb. 3:13; 10:25).</a:t>
            </a:r>
          </a:p>
          <a:p>
            <a:pPr marL="285750" indent="-285750">
              <a:buFont typeface="Wingdings" panose="05000000000000000000" pitchFamily="2" charset="2"/>
              <a:buChar char="q"/>
            </a:pPr>
            <a:r>
              <a:rPr lang="en-US" sz="2400" dirty="0"/>
              <a:t>Provoke one another to love and good works (Heb. 10:24).</a:t>
            </a:r>
          </a:p>
          <a:p>
            <a:pPr marL="285750" indent="-285750">
              <a:buFont typeface="Wingdings" panose="05000000000000000000" pitchFamily="2" charset="2"/>
              <a:buChar char="q"/>
            </a:pPr>
            <a:r>
              <a:rPr lang="en-US" sz="2400" dirty="0"/>
              <a:t>Serve one another (Gal. 5:13).</a:t>
            </a:r>
          </a:p>
          <a:p>
            <a:pPr marL="285750" indent="-285750">
              <a:buFont typeface="Wingdings" panose="05000000000000000000" pitchFamily="2" charset="2"/>
              <a:buChar char="q"/>
            </a:pPr>
            <a:r>
              <a:rPr lang="en-US" sz="2400" dirty="0"/>
              <a:t>Forbear one another (Eph. 4:2; Col. 3:13).</a:t>
            </a:r>
          </a:p>
          <a:p>
            <a:pPr marL="285750" indent="-285750">
              <a:buFont typeface="Wingdings" panose="05000000000000000000" pitchFamily="2" charset="2"/>
              <a:buChar char="q"/>
            </a:pPr>
            <a:r>
              <a:rPr lang="en-US" sz="2400" dirty="0"/>
              <a:t>Forgive one another (Eph. 4:32; Col. 3:13).</a:t>
            </a:r>
          </a:p>
          <a:p>
            <a:pPr marL="285750" indent="-285750">
              <a:buFont typeface="Wingdings" panose="05000000000000000000" pitchFamily="2" charset="2"/>
              <a:buChar char="q"/>
            </a:pPr>
            <a:r>
              <a:rPr lang="en-US" sz="2400" dirty="0"/>
              <a:t>Comfort one another (1 Thess. 4:18).</a:t>
            </a:r>
          </a:p>
        </p:txBody>
      </p:sp>
      <p:sp>
        <p:nvSpPr>
          <p:cNvPr id="3" name="TextBox 2">
            <a:extLst>
              <a:ext uri="{FF2B5EF4-FFF2-40B4-BE49-F238E27FC236}">
                <a16:creationId xmlns:a16="http://schemas.microsoft.com/office/drawing/2014/main" id="{289977B3-EB43-400F-AACB-51EBA4C4338F}"/>
              </a:ext>
            </a:extLst>
          </p:cNvPr>
          <p:cNvSpPr txBox="1"/>
          <p:nvPr/>
        </p:nvSpPr>
        <p:spPr>
          <a:xfrm>
            <a:off x="304800" y="1146864"/>
            <a:ext cx="2999574" cy="4154984"/>
          </a:xfrm>
          <a:prstGeom prst="rect">
            <a:avLst/>
          </a:prstGeom>
          <a:noFill/>
        </p:spPr>
        <p:txBody>
          <a:bodyPr wrap="square" rtlCol="0">
            <a:spAutoFit/>
          </a:bodyPr>
          <a:lstStyle/>
          <a:p>
            <a:pPr algn="r"/>
            <a:r>
              <a:rPr lang="en-US" sz="6600" dirty="0">
                <a:solidFill>
                  <a:srgbClr val="FF0000"/>
                </a:solidFill>
                <a:latin typeface="Arno Pro Smbd Display" panose="02020702050506090403" pitchFamily="18" charset="0"/>
              </a:rPr>
              <a:t>What We Do for Each Other</a:t>
            </a:r>
          </a:p>
        </p:txBody>
      </p:sp>
    </p:spTree>
    <p:extLst>
      <p:ext uri="{BB962C8B-B14F-4D97-AF65-F5344CB8AC3E}">
        <p14:creationId xmlns:p14="http://schemas.microsoft.com/office/powerpoint/2010/main" val="70718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6FFA-2560-B435-F10A-8EAD7B681859}"/>
              </a:ext>
            </a:extLst>
          </p:cNvPr>
          <p:cNvSpPr>
            <a:spLocks noGrp="1"/>
          </p:cNvSpPr>
          <p:nvPr>
            <p:ph type="title"/>
          </p:nvPr>
        </p:nvSpPr>
        <p:spPr/>
        <p:txBody>
          <a:bodyPr/>
          <a:lstStyle/>
          <a:p>
            <a:r>
              <a:rPr lang="en-US" dirty="0"/>
              <a:t>We Are Not Perfect!</a:t>
            </a:r>
          </a:p>
        </p:txBody>
      </p:sp>
      <p:sp>
        <p:nvSpPr>
          <p:cNvPr id="3" name="Content Placeholder 2">
            <a:extLst>
              <a:ext uri="{FF2B5EF4-FFF2-40B4-BE49-F238E27FC236}">
                <a16:creationId xmlns:a16="http://schemas.microsoft.com/office/drawing/2014/main" id="{CA63414F-96A2-2F08-94F7-943BD3939A0D}"/>
              </a:ext>
            </a:extLst>
          </p:cNvPr>
          <p:cNvSpPr>
            <a:spLocks noGrp="1"/>
          </p:cNvSpPr>
          <p:nvPr>
            <p:ph idx="1"/>
          </p:nvPr>
        </p:nvSpPr>
        <p:spPr/>
        <p:txBody>
          <a:bodyPr/>
          <a:lstStyle/>
          <a:p>
            <a:r>
              <a:rPr lang="en-US" dirty="0"/>
              <a:t>Our Christian brotherhood is not a perfect ideal which we must grow into; it is rather a relationship to one another that Christ created when we both became children of God.</a:t>
            </a:r>
          </a:p>
          <a:p>
            <a:r>
              <a:rPr lang="en-US" dirty="0"/>
              <a:t>How much like this is our earthly family. Our children are born into a relationship created by the father and mother. </a:t>
            </a:r>
          </a:p>
          <a:p>
            <a:r>
              <a:rPr lang="en-US" dirty="0"/>
              <a:t>They will grow into loving their brothers and sisters, even though every family experiences those challenges where one sister mistreats her younger brother or both mistreat each other.</a:t>
            </a:r>
          </a:p>
        </p:txBody>
      </p:sp>
    </p:spTree>
    <p:extLst>
      <p:ext uri="{BB962C8B-B14F-4D97-AF65-F5344CB8AC3E}">
        <p14:creationId xmlns:p14="http://schemas.microsoft.com/office/powerpoint/2010/main" val="109851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4682-4B0F-864D-4EF3-25EB3038F5B2}"/>
              </a:ext>
            </a:extLst>
          </p:cNvPr>
          <p:cNvSpPr>
            <a:spLocks noGrp="1"/>
          </p:cNvSpPr>
          <p:nvPr>
            <p:ph type="title"/>
          </p:nvPr>
        </p:nvSpPr>
        <p:spPr/>
        <p:txBody>
          <a:bodyPr/>
          <a:lstStyle/>
          <a:p>
            <a:r>
              <a:rPr lang="en-US" dirty="0"/>
              <a:t>Conclusion</a:t>
            </a:r>
            <a:br>
              <a:rPr lang="en-US" dirty="0"/>
            </a:br>
            <a:endParaRPr lang="en-US" dirty="0"/>
          </a:p>
        </p:txBody>
      </p:sp>
      <p:sp>
        <p:nvSpPr>
          <p:cNvPr id="3" name="Text Placeholder 2">
            <a:extLst>
              <a:ext uri="{FF2B5EF4-FFF2-40B4-BE49-F238E27FC236}">
                <a16:creationId xmlns:a16="http://schemas.microsoft.com/office/drawing/2014/main" id="{D9094576-7AD8-C269-62FB-A494F36FECB6}"/>
              </a:ext>
            </a:extLst>
          </p:cNvPr>
          <p:cNvSpPr>
            <a:spLocks noGrp="1"/>
          </p:cNvSpPr>
          <p:nvPr>
            <p:ph type="body" idx="1"/>
          </p:nvPr>
        </p:nvSpPr>
        <p:spPr>
          <a:solidFill>
            <a:srgbClr val="843C0C"/>
          </a:solidFill>
        </p:spPr>
        <p:txBody>
          <a:bodyPr>
            <a:normAutofit/>
          </a:bodyPr>
          <a:lstStyle/>
          <a:p>
            <a:pPr algn="ctr"/>
            <a:r>
              <a:rPr lang="en-US" sz="4400" b="0" i="0" u="none" strike="noStrike" baseline="0" dirty="0">
                <a:solidFill>
                  <a:schemeClr val="bg1"/>
                </a:solidFill>
                <a:latin typeface="Source Sans Pro" panose="020B0503030403020204" pitchFamily="34" charset="0"/>
              </a:rPr>
              <a:t>“Behold, how good and pleasant it is when brothers dwell in unity!” (Psa. 133:1).</a:t>
            </a:r>
            <a:endParaRPr lang="en-US" sz="4400" dirty="0">
              <a:solidFill>
                <a:schemeClr val="bg1"/>
              </a:solidFill>
            </a:endParaRPr>
          </a:p>
        </p:txBody>
      </p:sp>
    </p:spTree>
    <p:extLst>
      <p:ext uri="{BB962C8B-B14F-4D97-AF65-F5344CB8AC3E}">
        <p14:creationId xmlns:p14="http://schemas.microsoft.com/office/powerpoint/2010/main" val="189197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629E-6B9C-AFFA-2C67-0E538488ADB0}"/>
              </a:ext>
            </a:extLst>
          </p:cNvPr>
          <p:cNvSpPr>
            <a:spLocks noGrp="1"/>
          </p:cNvSpPr>
          <p:nvPr>
            <p:ph type="title"/>
          </p:nvPr>
        </p:nvSpPr>
        <p:spPr/>
        <p:txBody>
          <a:bodyPr/>
          <a:lstStyle/>
          <a:p>
            <a:r>
              <a:rPr lang="en-US" dirty="0"/>
              <a:t>We Are Grateful</a:t>
            </a:r>
          </a:p>
        </p:txBody>
      </p:sp>
      <p:sp>
        <p:nvSpPr>
          <p:cNvPr id="3" name="Content Placeholder 2">
            <a:extLst>
              <a:ext uri="{FF2B5EF4-FFF2-40B4-BE49-F238E27FC236}">
                <a16:creationId xmlns:a16="http://schemas.microsoft.com/office/drawing/2014/main" id="{068888CA-259A-D42C-68E4-2663F01050F5}"/>
              </a:ext>
            </a:extLst>
          </p:cNvPr>
          <p:cNvSpPr>
            <a:spLocks noGrp="1"/>
          </p:cNvSpPr>
          <p:nvPr>
            <p:ph idx="1"/>
          </p:nvPr>
        </p:nvSpPr>
        <p:spPr/>
        <p:txBody>
          <a:bodyPr/>
          <a:lstStyle/>
          <a:p>
            <a:r>
              <a:rPr lang="en-US" dirty="0"/>
              <a:t>To Jesus who brought us together as one body.</a:t>
            </a:r>
          </a:p>
          <a:p>
            <a:r>
              <a:rPr lang="en-US" dirty="0"/>
              <a:t>To each other for what each contributes to the encouragement we draw from our worship together.</a:t>
            </a:r>
          </a:p>
          <a:p>
            <a:r>
              <a:rPr lang="en-US"/>
              <a:t>For </a:t>
            </a:r>
            <a:r>
              <a:rPr lang="en-US" dirty="0"/>
              <a:t>how each of us sustains the other through life’s peaks and valleys!</a:t>
            </a:r>
          </a:p>
          <a:p>
            <a:r>
              <a:rPr lang="en-US" dirty="0"/>
              <a:t>We are blessed!</a:t>
            </a:r>
          </a:p>
        </p:txBody>
      </p:sp>
    </p:spTree>
    <p:extLst>
      <p:ext uri="{BB962C8B-B14F-4D97-AF65-F5344CB8AC3E}">
        <p14:creationId xmlns:p14="http://schemas.microsoft.com/office/powerpoint/2010/main" val="325000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roll Stock Illustrations – 328,931 Scroll Stock Illustrations, Vectors &amp;  Clipart - Dreamstime">
            <a:extLst>
              <a:ext uri="{FF2B5EF4-FFF2-40B4-BE49-F238E27FC236}">
                <a16:creationId xmlns:a16="http://schemas.microsoft.com/office/drawing/2014/main" id="{FAF0A12D-36AB-FEDA-121D-F136ACB00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304"/>
            <a:ext cx="12192000" cy="68256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7C861D7-8C8D-5080-1EAD-E2C2F5E674F5}"/>
              </a:ext>
            </a:extLst>
          </p:cNvPr>
          <p:cNvSpPr txBox="1"/>
          <p:nvPr/>
        </p:nvSpPr>
        <p:spPr>
          <a:xfrm>
            <a:off x="2050990" y="982176"/>
            <a:ext cx="8090019" cy="4893647"/>
          </a:xfrm>
          <a:prstGeom prst="rect">
            <a:avLst/>
          </a:prstGeom>
          <a:noFill/>
        </p:spPr>
        <p:txBody>
          <a:bodyPr wrap="square" rtlCol="0">
            <a:spAutoFit/>
          </a:bodyPr>
          <a:lstStyle/>
          <a:p>
            <a:pPr algn="ctr"/>
            <a:r>
              <a:rPr lang="en-US" sz="3200" b="0" i="0" u="none" strike="noStrike" baseline="0" dirty="0">
                <a:latin typeface="+mj-lt"/>
              </a:rPr>
              <a:t>Psalm 133</a:t>
            </a:r>
          </a:p>
          <a:p>
            <a:r>
              <a:rPr lang="en-US" sz="2800" b="0" i="0" u="none" strike="noStrike" baseline="30000" dirty="0">
                <a:latin typeface="+mj-lt"/>
              </a:rPr>
              <a:t>1</a:t>
            </a:r>
            <a:r>
              <a:rPr lang="en-US" sz="2800" b="0" i="0" u="none" strike="noStrike" baseline="0" dirty="0">
                <a:latin typeface="+mj-lt"/>
              </a:rPr>
              <a:t>Behold, how good and pleasant it is </a:t>
            </a:r>
          </a:p>
          <a:p>
            <a:r>
              <a:rPr lang="en-US" sz="2800" b="0" i="0" u="none" strike="noStrike" baseline="0" dirty="0">
                <a:latin typeface="+mj-lt"/>
              </a:rPr>
              <a:t>	when brothers dwell in unity! </a:t>
            </a:r>
          </a:p>
          <a:p>
            <a:r>
              <a:rPr lang="en-US" sz="2800" b="0" i="0" u="none" strike="noStrike" baseline="30000" dirty="0">
                <a:latin typeface="+mj-lt"/>
              </a:rPr>
              <a:t>2</a:t>
            </a:r>
            <a:r>
              <a:rPr lang="en-US" sz="2800" b="0" i="0" u="none" strike="noStrike" baseline="0" dirty="0">
                <a:latin typeface="+mj-lt"/>
              </a:rPr>
              <a:t>It is like the precious oil on the head, </a:t>
            </a:r>
          </a:p>
          <a:p>
            <a:r>
              <a:rPr lang="en-US" sz="2800" b="0" i="0" u="none" strike="noStrike" baseline="0" dirty="0">
                <a:latin typeface="+mj-lt"/>
              </a:rPr>
              <a:t>	running down on the beard, </a:t>
            </a:r>
          </a:p>
          <a:p>
            <a:r>
              <a:rPr lang="en-US" sz="2800" b="0" i="0" u="none" strike="noStrike" baseline="0" dirty="0">
                <a:latin typeface="+mj-lt"/>
              </a:rPr>
              <a:t>	on the beard of Aaron, </a:t>
            </a:r>
          </a:p>
          <a:p>
            <a:r>
              <a:rPr lang="en-US" sz="2800" b="0" i="0" u="none" strike="noStrike" baseline="0" dirty="0">
                <a:latin typeface="+mj-lt"/>
              </a:rPr>
              <a:t>	running down on the collar of his robes! </a:t>
            </a:r>
          </a:p>
          <a:p>
            <a:r>
              <a:rPr lang="en-US" sz="2800" b="0" i="0" u="none" strike="noStrike" baseline="30000" dirty="0">
                <a:latin typeface="+mj-lt"/>
              </a:rPr>
              <a:t>3</a:t>
            </a:r>
            <a:r>
              <a:rPr lang="en-US" sz="2800" b="0" i="0" u="none" strike="noStrike" baseline="0" dirty="0">
                <a:latin typeface="+mj-lt"/>
              </a:rPr>
              <a:t>It is like the dew of Hermon, </a:t>
            </a:r>
          </a:p>
          <a:p>
            <a:r>
              <a:rPr lang="en-US" sz="2800" b="0" i="0" u="none" strike="noStrike" baseline="0" dirty="0">
                <a:latin typeface="+mj-lt"/>
              </a:rPr>
              <a:t>	which falls on the mountains of Zion! </a:t>
            </a:r>
          </a:p>
          <a:p>
            <a:r>
              <a:rPr lang="en-US" sz="2800" b="0" i="0" u="none" strike="noStrike" baseline="0" dirty="0">
                <a:latin typeface="+mj-lt"/>
              </a:rPr>
              <a:t>For there the LORD has commanded the blessing, </a:t>
            </a:r>
          </a:p>
          <a:p>
            <a:r>
              <a:rPr lang="en-US" sz="2800" b="0" i="0" u="none" strike="noStrike" baseline="0" dirty="0">
                <a:latin typeface="+mj-lt"/>
              </a:rPr>
              <a:t>	life forevermore (Psa. 133:1-3).</a:t>
            </a:r>
            <a:endParaRPr lang="en-US" sz="2800" dirty="0">
              <a:latin typeface="+mj-lt"/>
            </a:endParaRPr>
          </a:p>
        </p:txBody>
      </p:sp>
    </p:spTree>
    <p:extLst>
      <p:ext uri="{BB962C8B-B14F-4D97-AF65-F5344CB8AC3E}">
        <p14:creationId xmlns:p14="http://schemas.microsoft.com/office/powerpoint/2010/main" val="45544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E3C1-BE24-04F2-EF91-3DC455F5A82F}"/>
              </a:ext>
            </a:extLst>
          </p:cNvPr>
          <p:cNvSpPr>
            <a:spLocks noGrp="1"/>
          </p:cNvSpPr>
          <p:nvPr>
            <p:ph type="title"/>
          </p:nvPr>
        </p:nvSpPr>
        <p:spPr/>
        <p:txBody>
          <a:bodyPr/>
          <a:lstStyle/>
          <a:p>
            <a:r>
              <a:rPr lang="en-US" dirty="0"/>
              <a:t>How Blessed We Are</a:t>
            </a:r>
          </a:p>
        </p:txBody>
      </p:sp>
      <p:pic>
        <p:nvPicPr>
          <p:cNvPr id="3074" name="Picture 2" descr="Home ‹ church of Christ at Greenwood">
            <a:extLst>
              <a:ext uri="{FF2B5EF4-FFF2-40B4-BE49-F238E27FC236}">
                <a16:creationId xmlns:a16="http://schemas.microsoft.com/office/drawing/2014/main" id="{DE92014E-CB12-5B29-53EA-0E90B5E5F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93454"/>
            <a:ext cx="10515600" cy="4418013"/>
          </a:xfrm>
          <a:prstGeom prst="rect">
            <a:avLst/>
          </a:prstGeom>
          <a:noFill/>
          <a:ln>
            <a:solidFill>
              <a:srgbClr val="282E1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7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DA281-E2C1-B687-EF77-AD2EAD06A2FB}"/>
              </a:ext>
            </a:extLst>
          </p:cNvPr>
          <p:cNvSpPr>
            <a:spLocks noGrp="1"/>
          </p:cNvSpPr>
          <p:nvPr>
            <p:ph type="title"/>
          </p:nvPr>
        </p:nvSpPr>
        <p:spPr/>
        <p:txBody>
          <a:bodyPr/>
          <a:lstStyle/>
          <a:p>
            <a:r>
              <a:rPr lang="en-US" dirty="0"/>
              <a:t>Some Have Not Been So Privileged</a:t>
            </a:r>
          </a:p>
        </p:txBody>
      </p:sp>
      <p:sp>
        <p:nvSpPr>
          <p:cNvPr id="3" name="Content Placeholder 2">
            <a:extLst>
              <a:ext uri="{FF2B5EF4-FFF2-40B4-BE49-F238E27FC236}">
                <a16:creationId xmlns:a16="http://schemas.microsoft.com/office/drawing/2014/main" id="{AFD3BBF5-BDC1-AD23-070F-A098624C5553}"/>
              </a:ext>
            </a:extLst>
          </p:cNvPr>
          <p:cNvSpPr>
            <a:spLocks noGrp="1"/>
          </p:cNvSpPr>
          <p:nvPr>
            <p:ph idx="1"/>
          </p:nvPr>
        </p:nvSpPr>
        <p:spPr/>
        <p:txBody>
          <a:bodyPr/>
          <a:lstStyle/>
          <a:p>
            <a:r>
              <a:rPr lang="en-US" dirty="0"/>
              <a:t>Jesus lived under the watchful eyes of Jewish leaders willing to eliminate Him if He became a problem to their leadership.</a:t>
            </a:r>
          </a:p>
          <a:p>
            <a:r>
              <a:rPr lang="en-US" dirty="0"/>
              <a:t>The saints in Jerusalem were scattered by Jewish persecution (Acts 8:1-4).</a:t>
            </a:r>
          </a:p>
          <a:p>
            <a:r>
              <a:rPr lang="en-US" dirty="0"/>
              <a:t>We are fortunate never to have experienced such hostility toward our faith.</a:t>
            </a:r>
          </a:p>
        </p:txBody>
      </p:sp>
    </p:spTree>
    <p:extLst>
      <p:ext uri="{BB962C8B-B14F-4D97-AF65-F5344CB8AC3E}">
        <p14:creationId xmlns:p14="http://schemas.microsoft.com/office/powerpoint/2010/main" val="76371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ome's Crypts, Bones and Catacombs - Luxe Adventure Traveler">
            <a:extLst>
              <a:ext uri="{FF2B5EF4-FFF2-40B4-BE49-F238E27FC236}">
                <a16:creationId xmlns:a16="http://schemas.microsoft.com/office/drawing/2014/main" id="{D77D60EE-FF59-154E-3D63-38AD38983E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1065" y="328170"/>
            <a:ext cx="6290935" cy="47223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BFB13D-75E8-B32B-218A-B215F7E209C2}"/>
              </a:ext>
            </a:extLst>
          </p:cNvPr>
          <p:cNvSpPr txBox="1"/>
          <p:nvPr/>
        </p:nvSpPr>
        <p:spPr>
          <a:xfrm>
            <a:off x="410198" y="328170"/>
            <a:ext cx="5153115" cy="6232475"/>
          </a:xfrm>
          <a:prstGeom prst="rect">
            <a:avLst/>
          </a:prstGeom>
          <a:noFill/>
        </p:spPr>
        <p:txBody>
          <a:bodyPr wrap="square" rtlCol="0">
            <a:spAutoFit/>
          </a:bodyPr>
          <a:lstStyle/>
          <a:p>
            <a:pPr algn="l"/>
            <a:r>
              <a:rPr lang="en-US" sz="2100" b="0" i="0" dirty="0">
                <a:solidFill>
                  <a:srgbClr val="333333"/>
                </a:solidFill>
                <a:effectLst/>
                <a:latin typeface="Source Sans Pro Semibold" panose="020B0603030403020204" pitchFamily="34" charset="0"/>
              </a:rPr>
              <a:t>The ancient Romans built these catacombs because they simply didn’t like death—they feared it and didn’t want to think about it. They wanted to push death out onto the margins, even out of sight, so they buried their dead underground.</a:t>
            </a:r>
          </a:p>
          <a:p>
            <a:pPr algn="l"/>
            <a:endParaRPr lang="en-US" sz="2100" b="0" i="0" dirty="0">
              <a:solidFill>
                <a:srgbClr val="333333"/>
              </a:solidFill>
              <a:effectLst/>
              <a:latin typeface="Source Sans Pro Semibold" panose="020B0603030403020204" pitchFamily="34" charset="0"/>
            </a:endParaRPr>
          </a:p>
          <a:p>
            <a:pPr algn="l"/>
            <a:r>
              <a:rPr lang="en-US" sz="2100" b="0" i="0" dirty="0">
                <a:solidFill>
                  <a:srgbClr val="843C0C"/>
                </a:solidFill>
                <a:effectLst/>
                <a:latin typeface="Source Sans Pro Semibold" panose="020B0603030403020204" pitchFamily="34" charset="0"/>
              </a:rPr>
              <a:t>These catacombs play an interesting role in the history of Christianity.</a:t>
            </a:r>
            <a:r>
              <a:rPr lang="en-US" sz="2100" b="0" i="0" dirty="0">
                <a:solidFill>
                  <a:srgbClr val="333333"/>
                </a:solidFill>
                <a:effectLst/>
                <a:latin typeface="Source Sans Pro Semibold" panose="020B0603030403020204" pitchFamily="34" charset="0"/>
              </a:rPr>
              <a:t> In the first few centuries after Christ, Christianity was at odds with the empire and Christians were marginalized, ostracized, and persecuted. </a:t>
            </a:r>
            <a:r>
              <a:rPr lang="en-US" sz="2100" b="0" i="0" dirty="0">
                <a:solidFill>
                  <a:srgbClr val="843C0C"/>
                </a:solidFill>
                <a:effectLst/>
                <a:latin typeface="Source Sans Pro Semibold" panose="020B0603030403020204" pitchFamily="34" charset="0"/>
              </a:rPr>
              <a:t>Despite the opposition they faced, they found that they could worship freely in the catacombs. </a:t>
            </a:r>
            <a:r>
              <a:rPr lang="en-US" sz="2100" b="0" i="0" dirty="0">
                <a:solidFill>
                  <a:srgbClr val="333333"/>
                </a:solidFill>
                <a:effectLst/>
                <a:latin typeface="Source Sans Pro Semibold" panose="020B0603030403020204" pitchFamily="34" charset="0"/>
              </a:rPr>
              <a:t>The Romans wouldn’t go down there but would send slaves to dig out the catacombs and bury their dead. </a:t>
            </a:r>
            <a:r>
              <a:rPr lang="en-US" sz="2100" b="0" i="0" dirty="0">
                <a:solidFill>
                  <a:srgbClr val="843C0C"/>
                </a:solidFill>
                <a:effectLst/>
                <a:latin typeface="Source Sans Pro Semibold" panose="020B0603030403020204" pitchFamily="34" charset="0"/>
              </a:rPr>
              <a:t>So, the Christians were relatively free to worship there.</a:t>
            </a:r>
          </a:p>
        </p:txBody>
      </p:sp>
      <p:sp>
        <p:nvSpPr>
          <p:cNvPr id="3" name="TextBox 2">
            <a:extLst>
              <a:ext uri="{FF2B5EF4-FFF2-40B4-BE49-F238E27FC236}">
                <a16:creationId xmlns:a16="http://schemas.microsoft.com/office/drawing/2014/main" id="{2EB86F70-425D-A236-1264-C67ECE8FA858}"/>
              </a:ext>
            </a:extLst>
          </p:cNvPr>
          <p:cNvSpPr txBox="1"/>
          <p:nvPr/>
        </p:nvSpPr>
        <p:spPr>
          <a:xfrm>
            <a:off x="5730149" y="5136022"/>
            <a:ext cx="6290935" cy="769441"/>
          </a:xfrm>
          <a:prstGeom prst="rect">
            <a:avLst/>
          </a:prstGeom>
          <a:noFill/>
        </p:spPr>
        <p:txBody>
          <a:bodyPr wrap="square" rtlCol="0">
            <a:spAutoFit/>
          </a:bodyPr>
          <a:lstStyle/>
          <a:p>
            <a:pPr algn="ctr"/>
            <a:r>
              <a:rPr lang="en-US" sz="4400" dirty="0">
                <a:solidFill>
                  <a:srgbClr val="843C0C"/>
                </a:solidFill>
              </a:rPr>
              <a:t>The Catacombs in Rome</a:t>
            </a:r>
          </a:p>
        </p:txBody>
      </p:sp>
    </p:spTree>
    <p:extLst>
      <p:ext uri="{BB962C8B-B14F-4D97-AF65-F5344CB8AC3E}">
        <p14:creationId xmlns:p14="http://schemas.microsoft.com/office/powerpoint/2010/main" val="218016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5B408-84E3-5525-2B19-846C4A3A5460}"/>
              </a:ext>
            </a:extLst>
          </p:cNvPr>
          <p:cNvSpPr>
            <a:spLocks noGrp="1"/>
          </p:cNvSpPr>
          <p:nvPr>
            <p:ph type="title"/>
          </p:nvPr>
        </p:nvSpPr>
        <p:spPr>
          <a:xfrm>
            <a:off x="390258" y="1928993"/>
            <a:ext cx="4106966" cy="2378087"/>
          </a:xfrm>
        </p:spPr>
        <p:txBody>
          <a:bodyPr>
            <a:normAutofit/>
          </a:bodyPr>
          <a:lstStyle/>
          <a:p>
            <a:r>
              <a:rPr lang="en-US" dirty="0"/>
              <a:t>David Missed Worshipping at the Temple</a:t>
            </a:r>
          </a:p>
        </p:txBody>
      </p:sp>
      <p:sp>
        <p:nvSpPr>
          <p:cNvPr id="3" name="TextBox 2">
            <a:extLst>
              <a:ext uri="{FF2B5EF4-FFF2-40B4-BE49-F238E27FC236}">
                <a16:creationId xmlns:a16="http://schemas.microsoft.com/office/drawing/2014/main" id="{0CA2AB93-B26B-FABF-F185-20BDE4AEA158}"/>
              </a:ext>
            </a:extLst>
          </p:cNvPr>
          <p:cNvSpPr txBox="1"/>
          <p:nvPr/>
        </p:nvSpPr>
        <p:spPr>
          <a:xfrm>
            <a:off x="4862558" y="843677"/>
            <a:ext cx="6939184" cy="5170646"/>
          </a:xfrm>
          <a:prstGeom prst="rect">
            <a:avLst/>
          </a:prstGeom>
          <a:noFill/>
        </p:spPr>
        <p:txBody>
          <a:bodyPr wrap="square" rtlCol="0">
            <a:spAutoFit/>
          </a:bodyPr>
          <a:lstStyle/>
          <a:p>
            <a:pPr marL="228600"/>
            <a:r>
              <a:rPr lang="en-US" sz="2200" dirty="0"/>
              <a:t>As a deer pants for flowing streams, </a:t>
            </a:r>
          </a:p>
          <a:p>
            <a:pPr marL="228600"/>
            <a:r>
              <a:rPr lang="en-US" sz="2200" dirty="0"/>
              <a:t>	so pants my soul for you, O God. </a:t>
            </a:r>
          </a:p>
          <a:p>
            <a:pPr marL="228600"/>
            <a:r>
              <a:rPr lang="en-US" sz="2200" dirty="0"/>
              <a:t>My soul thirsts for God, </a:t>
            </a:r>
          </a:p>
          <a:p>
            <a:pPr marL="228600"/>
            <a:r>
              <a:rPr lang="en-US" sz="2200" dirty="0"/>
              <a:t>	for the living God. </a:t>
            </a:r>
          </a:p>
          <a:p>
            <a:pPr marL="228600"/>
            <a:r>
              <a:rPr lang="en-US" sz="2200" dirty="0"/>
              <a:t>When shall I come and appear before God? </a:t>
            </a:r>
          </a:p>
          <a:p>
            <a:pPr marL="228600"/>
            <a:r>
              <a:rPr lang="en-US" sz="2200" dirty="0"/>
              <a:t>My tears have been my food </a:t>
            </a:r>
          </a:p>
          <a:p>
            <a:pPr marL="228600"/>
            <a:r>
              <a:rPr lang="en-US" sz="2200" dirty="0"/>
              <a:t>	day and night, </a:t>
            </a:r>
          </a:p>
          <a:p>
            <a:pPr marL="228600"/>
            <a:r>
              <a:rPr lang="en-US" sz="2200" dirty="0"/>
              <a:t>while they say to me all the day long, </a:t>
            </a:r>
          </a:p>
          <a:p>
            <a:pPr marL="228600"/>
            <a:r>
              <a:rPr lang="en-US" sz="2200" dirty="0"/>
              <a:t>	“Where is your God?” </a:t>
            </a:r>
          </a:p>
          <a:p>
            <a:pPr marL="228600"/>
            <a:r>
              <a:rPr lang="en-US" sz="2200" dirty="0"/>
              <a:t>These things I remember, </a:t>
            </a:r>
          </a:p>
          <a:p>
            <a:pPr marL="228600"/>
            <a:r>
              <a:rPr lang="en-US" sz="2200" dirty="0"/>
              <a:t>	as I pour out my soul: </a:t>
            </a:r>
          </a:p>
          <a:p>
            <a:pPr marL="228600"/>
            <a:r>
              <a:rPr lang="en-US" sz="2200" dirty="0"/>
              <a:t>how I would go with the throng </a:t>
            </a:r>
          </a:p>
          <a:p>
            <a:pPr marL="228600"/>
            <a:r>
              <a:rPr lang="en-US" sz="2200" dirty="0"/>
              <a:t>	and lead them in procession to the house of God </a:t>
            </a:r>
          </a:p>
          <a:p>
            <a:pPr marL="228600"/>
            <a:r>
              <a:rPr lang="en-US" sz="2200" dirty="0"/>
              <a:t>with glad shouts and songs of praise, </a:t>
            </a:r>
          </a:p>
          <a:p>
            <a:pPr marL="228600"/>
            <a:r>
              <a:rPr lang="en-US" sz="2200" dirty="0"/>
              <a:t>	a multitude keeping festival (Psa. 42:1-4).</a:t>
            </a:r>
          </a:p>
        </p:txBody>
      </p:sp>
    </p:spTree>
    <p:extLst>
      <p:ext uri="{BB962C8B-B14F-4D97-AF65-F5344CB8AC3E}">
        <p14:creationId xmlns:p14="http://schemas.microsoft.com/office/powerpoint/2010/main" val="2944107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F85B-0463-073B-B607-AEAB4C375B96}"/>
              </a:ext>
            </a:extLst>
          </p:cNvPr>
          <p:cNvSpPr>
            <a:spLocks noGrp="1"/>
          </p:cNvSpPr>
          <p:nvPr>
            <p:ph type="title"/>
          </p:nvPr>
        </p:nvSpPr>
        <p:spPr/>
        <p:txBody>
          <a:bodyPr/>
          <a:lstStyle/>
          <a:p>
            <a:r>
              <a:rPr lang="en-US" dirty="0"/>
              <a:t>Missing the Saints</a:t>
            </a:r>
          </a:p>
        </p:txBody>
      </p:sp>
      <p:sp>
        <p:nvSpPr>
          <p:cNvPr id="3" name="Content Placeholder 2">
            <a:extLst>
              <a:ext uri="{FF2B5EF4-FFF2-40B4-BE49-F238E27FC236}">
                <a16:creationId xmlns:a16="http://schemas.microsoft.com/office/drawing/2014/main" id="{C5E41A27-7CFC-AD4B-C8C8-2B755C4FC65F}"/>
              </a:ext>
            </a:extLst>
          </p:cNvPr>
          <p:cNvSpPr>
            <a:spLocks noGrp="1"/>
          </p:cNvSpPr>
          <p:nvPr>
            <p:ph idx="1"/>
          </p:nvPr>
        </p:nvSpPr>
        <p:spPr>
          <a:xfrm>
            <a:off x="838200" y="1916401"/>
            <a:ext cx="10515600" cy="4774956"/>
          </a:xfrm>
        </p:spPr>
        <p:txBody>
          <a:bodyPr>
            <a:normAutofit fontScale="92500" lnSpcReduction="10000"/>
          </a:bodyPr>
          <a:lstStyle/>
          <a:p>
            <a:r>
              <a:rPr lang="en-US" dirty="0"/>
              <a:t>After being compelled to leave Thessalonica by Jews who opposed him, Paul missed being with the saints there and wrote, “as we pray most earnestly night and day that we may see you face to face and supply what is lacking in your faith?” (1 Thess. 3:10).</a:t>
            </a:r>
          </a:p>
          <a:p>
            <a:r>
              <a:rPr lang="en-US" dirty="0"/>
              <a:t>While imprisoned at Rome, Paul thought of his spiritual child Timothy and wrote, “As I remember your tears, I long to see you, that I may be filled with joy” (2 Tim. 1:4).</a:t>
            </a:r>
          </a:p>
          <a:p>
            <a:r>
              <a:rPr lang="en-US" dirty="0"/>
              <a:t>Though John the Apostle was exiled to Patmos, he was “in the Spirit on the Lord’s Day” (Rev. 1:10).</a:t>
            </a:r>
          </a:p>
          <a:p>
            <a:r>
              <a:rPr lang="en-US" dirty="0"/>
              <a:t>The aged John wished he could be present bodily with the saints whom he missed: “Though I have much to write to you, I would rather not use paper and ink. Instead I hope to come to you and talk face to face, so that our joy may be complete” (2 John 12).</a:t>
            </a:r>
          </a:p>
        </p:txBody>
      </p:sp>
    </p:spTree>
    <p:extLst>
      <p:ext uri="{BB962C8B-B14F-4D97-AF65-F5344CB8AC3E}">
        <p14:creationId xmlns:p14="http://schemas.microsoft.com/office/powerpoint/2010/main" val="8107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E3C1-BE24-04F2-EF91-3DC455F5A82F}"/>
              </a:ext>
            </a:extLst>
          </p:cNvPr>
          <p:cNvSpPr>
            <a:spLocks noGrp="1"/>
          </p:cNvSpPr>
          <p:nvPr>
            <p:ph type="title"/>
          </p:nvPr>
        </p:nvSpPr>
        <p:spPr/>
        <p:txBody>
          <a:bodyPr>
            <a:normAutofit/>
          </a:bodyPr>
          <a:lstStyle/>
          <a:p>
            <a:r>
              <a:rPr lang="en-US" sz="4000" dirty="0"/>
              <a:t>How Blessed We Are to Be Able to Worship God with Other Christians</a:t>
            </a:r>
          </a:p>
        </p:txBody>
      </p:sp>
      <p:pic>
        <p:nvPicPr>
          <p:cNvPr id="3074" name="Picture 2" descr="Home ‹ church of Christ at Greenwood">
            <a:extLst>
              <a:ext uri="{FF2B5EF4-FFF2-40B4-BE49-F238E27FC236}">
                <a16:creationId xmlns:a16="http://schemas.microsoft.com/office/drawing/2014/main" id="{DE92014E-CB12-5B29-53EA-0E90B5E5F9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93454"/>
            <a:ext cx="10515600" cy="4418013"/>
          </a:xfrm>
          <a:prstGeom prst="rect">
            <a:avLst/>
          </a:prstGeom>
          <a:noFill/>
          <a:ln>
            <a:solidFill>
              <a:srgbClr val="282E1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7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ource Sans Pro Black"/>
        <a:ea typeface=""/>
        <a:cs typeface=""/>
      </a:majorFont>
      <a:minorFont>
        <a:latin typeface="Source Sans Pro Semi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 Sermon Template.potx" id="{B3D6A9BF-8F68-4A58-9C25-C7454ED9A6E3}" vid="{A8F7E920-647D-4164-9543-BEAFE35BBC3B}"/>
    </a:ext>
  </a:extLst>
</a:theme>
</file>

<file path=docProps/app.xml><?xml version="1.0" encoding="utf-8"?>
<Properties xmlns="http://schemas.openxmlformats.org/officeDocument/2006/extended-properties" xmlns:vt="http://schemas.openxmlformats.org/officeDocument/2006/docPropsVTypes">
  <Template/>
  <TotalTime>2042</TotalTime>
  <Words>1982</Words>
  <Application>Microsoft Office PowerPoint</Application>
  <PresentationFormat>Widescreen</PresentationFormat>
  <Paragraphs>109</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Arno Pro Smbd Display</vt:lpstr>
      <vt:lpstr>Avenir Next LT Pro</vt:lpstr>
      <vt:lpstr>Source Sans Pro</vt:lpstr>
      <vt:lpstr>Source Sans Pro Black</vt:lpstr>
      <vt:lpstr>Source Sans Pro Semibold</vt:lpstr>
      <vt:lpstr>Wingdings</vt:lpstr>
      <vt:lpstr>Office Theme</vt:lpstr>
      <vt:lpstr>PowerPoint Presentation</vt:lpstr>
      <vt:lpstr>Appreciating Each Other</vt:lpstr>
      <vt:lpstr>PowerPoint Presentation</vt:lpstr>
      <vt:lpstr>How Blessed We Are</vt:lpstr>
      <vt:lpstr>Some Have Not Been So Privileged</vt:lpstr>
      <vt:lpstr>PowerPoint Presentation</vt:lpstr>
      <vt:lpstr>David Missed Worshipping at the Temple</vt:lpstr>
      <vt:lpstr>Missing the Saints</vt:lpstr>
      <vt:lpstr>How Blessed We Are to Be Able to Worship God with Other Christians</vt:lpstr>
      <vt:lpstr>PowerPoint Presentation</vt:lpstr>
      <vt:lpstr>We Have Newborns Because of Jesus</vt:lpstr>
      <vt:lpstr>Look Around You</vt:lpstr>
      <vt:lpstr>PowerPoint Presentation</vt:lpstr>
      <vt:lpstr>Sometimes Our Spiritual Family Looks Like This, Too!</vt:lpstr>
      <vt:lpstr>The Parable of Unforgiving Servant Matthew 18:21-35</vt:lpstr>
      <vt:lpstr>The Point of the Parable</vt:lpstr>
      <vt:lpstr>PowerPoint Presentation</vt:lpstr>
      <vt:lpstr>Love One Another</vt:lpstr>
      <vt:lpstr>A Community That Sustains Each Other</vt:lpstr>
      <vt:lpstr>Unrealistic Ideals</vt:lpstr>
      <vt:lpstr>Jesus Binds Us Together!</vt:lpstr>
      <vt:lpstr>PowerPoint Presentation</vt:lpstr>
      <vt:lpstr>We Are Not Perfect!</vt:lpstr>
      <vt:lpstr>Conclusion </vt:lpstr>
      <vt:lpstr>We Are Grateful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84</cp:revision>
  <dcterms:created xsi:type="dcterms:W3CDTF">2021-11-23T13:46:08Z</dcterms:created>
  <dcterms:modified xsi:type="dcterms:W3CDTF">2023-03-26T18:09:55Z</dcterms:modified>
</cp:coreProperties>
</file>