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1"/>
  </p:normalViewPr>
  <p:slideViewPr>
    <p:cSldViewPr>
      <p:cViewPr varScale="1">
        <p:scale>
          <a:sx n="90" d="100"/>
          <a:sy n="90" d="100"/>
        </p:scale>
        <p:origin x="232" y="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C0D21-84AD-4C23-887B-32D86E111431}"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329794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C0D21-84AD-4C23-887B-32D86E111431}"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78434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C0D21-84AD-4C23-887B-32D86E111431}"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363894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C0D21-84AD-4C23-887B-32D86E111431}"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23303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C0D21-84AD-4C23-887B-32D86E111431}"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154847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4C0D21-84AD-4C23-887B-32D86E111431}"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328789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4C0D21-84AD-4C23-887B-32D86E111431}" type="datetimeFigureOut">
              <a:rPr lang="en-US" smtClean="0"/>
              <a:t>4/5/23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47737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4C0D21-84AD-4C23-887B-32D86E111431}" type="datetimeFigureOut">
              <a:rPr lang="en-US" smtClean="0"/>
              <a:t>4/5/23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271540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0D21-84AD-4C23-887B-32D86E111431}" type="datetimeFigureOut">
              <a:rPr lang="en-US" smtClean="0"/>
              <a:t>4/5/23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170335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C0D21-84AD-4C23-887B-32D86E111431}"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63399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C0D21-84AD-4C23-887B-32D86E111431}"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4CD8E-460A-4AA6-B63B-A4037A1D521D}" type="slidenum">
              <a:rPr lang="en-US" smtClean="0"/>
              <a:t>‹#›</a:t>
            </a:fld>
            <a:endParaRPr lang="en-US"/>
          </a:p>
        </p:txBody>
      </p:sp>
    </p:spTree>
    <p:extLst>
      <p:ext uri="{BB962C8B-B14F-4D97-AF65-F5344CB8AC3E}">
        <p14:creationId xmlns:p14="http://schemas.microsoft.com/office/powerpoint/2010/main" val="163743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0D21-84AD-4C23-887B-32D86E111431}" type="datetimeFigureOut">
              <a:rPr lang="en-US" smtClean="0"/>
              <a:t>4/5/23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4CD8E-460A-4AA6-B63B-A4037A1D521D}" type="slidenum">
              <a:rPr lang="en-US" smtClean="0"/>
              <a:t>‹#›</a:t>
            </a:fld>
            <a:endParaRPr lang="en-US"/>
          </a:p>
        </p:txBody>
      </p:sp>
    </p:spTree>
    <p:extLst>
      <p:ext uri="{BB962C8B-B14F-4D97-AF65-F5344CB8AC3E}">
        <p14:creationId xmlns:p14="http://schemas.microsoft.com/office/powerpoint/2010/main" val="366013932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ved=2ahUKEwjDsbCl8_ffAhUQKawKHX8qD_AQjRx6BAgBEAU&amp;url=https://www.youtube.com/watch?v%3DW0RreX-_yQQ&amp;psig=AOvVaw2ZTduO6geog_sgdiZIp7zZ&amp;ust=154792039708875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ved=2ahUKEwjDsbCl8_ffAhUQKawKHX8qD_AQjRx6BAgBEAU&amp;url=https://www.youtube.com/watch?v%3DW0RreX-_yQQ&amp;psig=AOvVaw2ZTduO6geog_sgdiZIp7zZ&amp;ust=154792039708875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2ahUKEwjHrtPxpvjfAhVOba0KHW9UDSUQjRx6BAgBEAU&amp;url=https://www.concordiasupply.com/Church-Banner-Easter-B80045&amp;psig=AOvVaw1IXf8Q7svrgliKagYqfAHN&amp;ust=154793423798182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2ahUKEwjJoduV8vffAhUREqwKHRAWDR0QjRx6BAgBEAU&amp;url=https://newchurch.org/get-answers/spiritual-concepts/the-word-of-god/the-new-church-perspective/&amp;psig=AOvVaw3HMwTDN2PuX3WNnkexs_nS&amp;ust=154792010268908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ek9_A9PffAhUPEqwKHeh_BxoQjRx6BAgBEAU&amp;url=https://record.adventistchurch.com/2017/04/10/finding-jesus-tomb/&amp;psig=AOvVaw04dIkzxDIWZcr8PRbKqBX7&amp;ust=1547920697569043"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ek9_A9PffAhUPEqwKHeh_BxoQjRx6BAgBEAU&amp;url=https://record.adventistchurch.com/2017/04/10/finding-jesus-tomb/&amp;psig=AOvVaw04dIkzxDIWZcr8PRbKqBX7&amp;ust=154792069756904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ved=2ahUKEwiLpMSd9vffAhUGA6wKHS2LAqsQjRx6BAgBEAU&amp;url=https://ifiwalkedwithjesus.com/matthew-2757-61-one-last-gift-for-jesus/&amp;psig=AOvVaw3O4R5zzaEFKP1yl3XuaA9Z&amp;ust=154792113384954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2ahUKEwjJoduV8vffAhUREqwKHRAWDR0QjRx6BAgBEAU&amp;url=https://newchurch.org/get-answers/spiritual-concepts/the-word-of-god/the-new-church-perspective/&amp;psig=AOvVaw3HMwTDN2PuX3WNnkexs_nS&amp;ust=154792010268908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ek9_A9PffAhUPEqwKHeh_BxoQjRx6BAgBEAU&amp;url=https://record.adventistchurch.com/2017/04/10/finding-jesus-tomb/&amp;psig=AOvVaw04dIkzxDIWZcr8PRbKqBX7&amp;ust=154792069756904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ved=2ahUKEwjDsbCl8_ffAhUQKawKHX8qD_AQjRx6BAgBEAU&amp;url=https://www.youtube.com/watch?v%3DW0RreX-_yQQ&amp;psig=AOvVaw2ZTduO6geog_sgdiZIp7zZ&amp;ust=154792039708875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6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90352" y="533400"/>
            <a:ext cx="9411295" cy="1470025"/>
          </a:xfrm>
        </p:spPr>
        <p:txBody>
          <a:bodyPr>
            <a:noAutofit/>
          </a:bodyPr>
          <a:lstStyle/>
          <a:p>
            <a:r>
              <a:rPr lang="en-US" sz="6000" b="1" dirty="0">
                <a:ln>
                  <a:solidFill>
                    <a:srgbClr val="FF0000"/>
                  </a:solidFill>
                </a:ln>
                <a:latin typeface="Bodoni MT Black" panose="02070A03080606020203" pitchFamily="18" charset="0"/>
              </a:rPr>
              <a:t>A Resurrected Jesus &amp; What It Means For Me             </a:t>
            </a:r>
          </a:p>
        </p:txBody>
      </p:sp>
      <p:sp>
        <p:nvSpPr>
          <p:cNvPr id="4" name="Rectangle 3"/>
          <p:cNvSpPr/>
          <p:nvPr/>
        </p:nvSpPr>
        <p:spPr>
          <a:xfrm>
            <a:off x="7959809" y="4419600"/>
            <a:ext cx="3664974" cy="230832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spc="150" dirty="0">
                <a:ln w="11430"/>
                <a:solidFill>
                  <a:srgbClr val="F8F8F8"/>
                </a:solidFill>
                <a:effectLst>
                  <a:outerShdw blurRad="25400" algn="tl" rotWithShape="0">
                    <a:srgbClr val="000000">
                      <a:alpha val="43000"/>
                    </a:srgbClr>
                  </a:outerShdw>
                </a:effectLst>
                <a:latin typeface="Britannic Bold" panose="020B0903060703020204" pitchFamily="34" charset="0"/>
              </a:rPr>
              <a:t>John 20</a:t>
            </a:r>
          </a:p>
          <a:p>
            <a:pPr algn="ctr"/>
            <a:r>
              <a:rPr lang="en-US" sz="3600" b="1" spc="150" dirty="0">
                <a:ln w="11430"/>
                <a:solidFill>
                  <a:srgbClr val="F8F8F8"/>
                </a:solidFill>
                <a:effectLst>
                  <a:outerShdw blurRad="25400" algn="tl" rotWithShape="0">
                    <a:srgbClr val="000000">
                      <a:alpha val="43000"/>
                    </a:srgbClr>
                  </a:outerShdw>
                </a:effectLst>
                <a:latin typeface="Britannic Bold" panose="020B0903060703020204" pitchFamily="34" charset="0"/>
              </a:rPr>
              <a:t>Luke 24</a:t>
            </a:r>
          </a:p>
          <a:p>
            <a:pPr algn="ctr"/>
            <a:r>
              <a:rPr lang="en-US" sz="3600" b="1" spc="150" dirty="0">
                <a:ln w="11430"/>
                <a:solidFill>
                  <a:srgbClr val="F8F8F8"/>
                </a:solidFill>
                <a:effectLst>
                  <a:outerShdw blurRad="25400" algn="tl" rotWithShape="0">
                    <a:srgbClr val="000000">
                      <a:alpha val="43000"/>
                    </a:srgbClr>
                  </a:outerShdw>
                </a:effectLst>
                <a:latin typeface="Britannic Bold" panose="020B0903060703020204" pitchFamily="34" charset="0"/>
              </a:rPr>
              <a:t>Matt. 28</a:t>
            </a:r>
          </a:p>
          <a:p>
            <a:pPr algn="ctr"/>
            <a:r>
              <a:rPr lang="en-US" sz="3600" b="1" spc="150" dirty="0">
                <a:ln w="11430"/>
                <a:solidFill>
                  <a:srgbClr val="F8F8F8"/>
                </a:solidFill>
                <a:effectLst>
                  <a:outerShdw blurRad="25400" algn="tl" rotWithShape="0">
                    <a:srgbClr val="000000">
                      <a:alpha val="43000"/>
                    </a:srgbClr>
                  </a:outerShdw>
                </a:effectLst>
                <a:latin typeface="Britannic Bold" panose="020B0903060703020204" pitchFamily="34" charset="0"/>
              </a:rPr>
              <a:t>Mark 16</a:t>
            </a:r>
          </a:p>
        </p:txBody>
      </p:sp>
    </p:spTree>
    <p:extLst>
      <p:ext uri="{BB962C8B-B14F-4D97-AF65-F5344CB8AC3E}">
        <p14:creationId xmlns:p14="http://schemas.microsoft.com/office/powerpoint/2010/main" val="285208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66800"/>
            <a:ext cx="12039601"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2544841" y="2913459"/>
            <a:ext cx="6317812" cy="923330"/>
          </a:xfrm>
          <a:prstGeom prst="rect">
            <a:avLst/>
          </a:prstGeom>
          <a:noFill/>
        </p:spPr>
        <p:txBody>
          <a:bodyPr wrap="square" rtlCol="0">
            <a:spAutoFit/>
          </a:bodyPr>
          <a:lstStyle/>
          <a:p>
            <a:pPr algn="ctr"/>
            <a:r>
              <a:rPr lang="en-US" sz="5400" dirty="0">
                <a:latin typeface="Britannic Bold" panose="020B0903060703020204" pitchFamily="34" charset="0"/>
              </a:rPr>
              <a:t>The Resurrection</a:t>
            </a:r>
          </a:p>
        </p:txBody>
      </p:sp>
      <p:sp>
        <p:nvSpPr>
          <p:cNvPr id="4" name="TextBox 3"/>
          <p:cNvSpPr txBox="1"/>
          <p:nvPr/>
        </p:nvSpPr>
        <p:spPr>
          <a:xfrm>
            <a:off x="1828800" y="1066800"/>
            <a:ext cx="8534400" cy="2554545"/>
          </a:xfrm>
          <a:prstGeom prst="rect">
            <a:avLst/>
          </a:prstGeom>
          <a:noFill/>
        </p:spPr>
        <p:txBody>
          <a:bodyPr wrap="square" rtlCol="0">
            <a:spAutoFit/>
          </a:bodyPr>
          <a:lstStyle/>
          <a:p>
            <a:pPr marL="571500" indent="-571500">
              <a:buFont typeface="Arial" panose="020B0604020202020204" pitchFamily="34" charset="0"/>
              <a:buChar char="•"/>
            </a:pPr>
            <a:r>
              <a:rPr lang="en-US" sz="4000" b="1" dirty="0">
                <a:latin typeface="Britannic Bold" panose="020B0903060703020204" pitchFamily="34" charset="0"/>
              </a:rPr>
              <a:t>I Can Be Saved!</a:t>
            </a:r>
          </a:p>
          <a:p>
            <a:pPr marL="571500" indent="-571500">
              <a:buFont typeface="Arial" panose="020B0604020202020204" pitchFamily="34" charset="0"/>
              <a:buChar char="•"/>
            </a:pPr>
            <a:r>
              <a:rPr lang="en-US" sz="4000" b="1" dirty="0">
                <a:latin typeface="Britannic Bold" panose="020B0903060703020204" pitchFamily="34" charset="0"/>
              </a:rPr>
              <a:t>I Have Access To The Father!</a:t>
            </a:r>
          </a:p>
          <a:p>
            <a:pPr marL="571500" indent="-571500">
              <a:buFont typeface="Arial" panose="020B0604020202020204" pitchFamily="34" charset="0"/>
              <a:buChar char="•"/>
            </a:pPr>
            <a:r>
              <a:rPr lang="en-US" sz="4000" b="1" dirty="0">
                <a:latin typeface="Britannic Bold" panose="020B0903060703020204" pitchFamily="34" charset="0"/>
              </a:rPr>
              <a:t>I Can Live!</a:t>
            </a:r>
          </a:p>
          <a:p>
            <a:pPr marL="571500" indent="-571500">
              <a:buFont typeface="Arial" panose="020B0604020202020204" pitchFamily="34" charset="0"/>
              <a:buChar char="•"/>
            </a:pPr>
            <a:r>
              <a:rPr lang="en-US" sz="4000" b="1" dirty="0">
                <a:latin typeface="Britannic Bold" panose="020B0903060703020204" pitchFamily="34" charset="0"/>
              </a:rPr>
              <a:t>I Have A Story To Tell!</a:t>
            </a:r>
          </a:p>
        </p:txBody>
      </p:sp>
      <p:sp>
        <p:nvSpPr>
          <p:cNvPr id="7" name="TextBox 6"/>
          <p:cNvSpPr txBox="1"/>
          <p:nvPr/>
        </p:nvSpPr>
        <p:spPr>
          <a:xfrm>
            <a:off x="2619375" y="38100"/>
            <a:ext cx="6553200" cy="923330"/>
          </a:xfrm>
          <a:prstGeom prst="rect">
            <a:avLst/>
          </a:prstGeom>
          <a:noFill/>
        </p:spPr>
        <p:txBody>
          <a:bodyPr wrap="square" rtlCol="0">
            <a:spAutoFit/>
          </a:bodyPr>
          <a:lstStyle/>
          <a:p>
            <a:pPr algn="ctr"/>
            <a:r>
              <a:rPr lang="en-US" sz="5400" dirty="0">
                <a:latin typeface="Britannic Bold" panose="020B0903060703020204" pitchFamily="34" charset="0"/>
              </a:rPr>
              <a:t>Of Christ Means:</a:t>
            </a:r>
          </a:p>
        </p:txBody>
      </p:sp>
    </p:spTree>
    <p:extLst>
      <p:ext uri="{BB962C8B-B14F-4D97-AF65-F5344CB8AC3E}">
        <p14:creationId xmlns:p14="http://schemas.microsoft.com/office/powerpoint/2010/main" val="15417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1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word of Go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51319"/>
            <a:ext cx="11811000" cy="2506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81001"/>
            <a:ext cx="11353800" cy="3970318"/>
          </a:xfrm>
          <a:prstGeom prst="rect">
            <a:avLst/>
          </a:prstGeom>
          <a:noFill/>
        </p:spPr>
        <p:txBody>
          <a:bodyPr wrap="square" rtlCol="0">
            <a:spAutoFit/>
          </a:bodyPr>
          <a:lstStyle/>
          <a:p>
            <a:r>
              <a:rPr lang="en-US" sz="3600" dirty="0">
                <a:latin typeface="Bookman Old Style" panose="02050604050505020204" pitchFamily="18" charset="0"/>
              </a:rPr>
              <a:t>“If a man has committed a crime punishable by death &amp; he is put to death, &amp; you hang him on a tree, 23 his body shall not remain all night on the tree, but you shall bury him the same day, for a hanged man is cursed by God. You shall not defile your land that the Lord your God is giving you for an inheritance.” </a:t>
            </a:r>
          </a:p>
        </p:txBody>
      </p:sp>
      <p:sp>
        <p:nvSpPr>
          <p:cNvPr id="3" name="TextBox 2"/>
          <p:cNvSpPr txBox="1"/>
          <p:nvPr/>
        </p:nvSpPr>
        <p:spPr>
          <a:xfrm>
            <a:off x="7086600" y="4334496"/>
            <a:ext cx="4191000" cy="646331"/>
          </a:xfrm>
          <a:prstGeom prst="rect">
            <a:avLst/>
          </a:prstGeom>
          <a:noFill/>
        </p:spPr>
        <p:txBody>
          <a:bodyPr wrap="square" rtlCol="0">
            <a:spAutoFit/>
          </a:bodyPr>
          <a:lstStyle/>
          <a:p>
            <a:r>
              <a:rPr lang="en-US" sz="3600" b="1" dirty="0">
                <a:latin typeface="Bookman Old Style" panose="02050604050505020204" pitchFamily="18" charset="0"/>
              </a:rPr>
              <a:t>Deut. 21:22-23</a:t>
            </a:r>
          </a:p>
        </p:txBody>
      </p:sp>
    </p:spTree>
    <p:extLst>
      <p:ext uri="{BB962C8B-B14F-4D97-AF65-F5344CB8AC3E}">
        <p14:creationId xmlns:p14="http://schemas.microsoft.com/office/powerpoint/2010/main" val="285202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ood Friday: The Crucifixion of Jesus Christ, the Church and the Sacraments  - Easter / Lent News - Easter / Lent - Catholic Online">
            <a:extLst>
              <a:ext uri="{FF2B5EF4-FFF2-40B4-BE49-F238E27FC236}">
                <a16:creationId xmlns:a16="http://schemas.microsoft.com/office/drawing/2014/main" id="{76F9B98E-CD2F-247B-32A7-6758668D7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689"/>
            <a:ext cx="12192000" cy="6394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3B13E1-4EA7-CC0A-97F9-02DB8449BD4F}"/>
              </a:ext>
            </a:extLst>
          </p:cNvPr>
          <p:cNvSpPr txBox="1"/>
          <p:nvPr/>
        </p:nvSpPr>
        <p:spPr>
          <a:xfrm>
            <a:off x="457200" y="292239"/>
            <a:ext cx="11734800" cy="5632311"/>
          </a:xfrm>
          <a:prstGeom prst="rect">
            <a:avLst/>
          </a:prstGeom>
          <a:noFill/>
        </p:spPr>
        <p:txBody>
          <a:bodyPr wrap="square">
            <a:spAutoFit/>
          </a:bodyPr>
          <a:lstStyle/>
          <a:p>
            <a:pPr marL="0" marR="0" algn="l"/>
            <a:r>
              <a:rPr lang="en-US" sz="3600" b="1" dirty="0">
                <a:effectLst/>
                <a:latin typeface="Bookman Old Style" panose="02050604050505020204" pitchFamily="18" charset="0"/>
              </a:rPr>
              <a:t>But when they came to Jesus and saw that he was already dead, they did not break his legs. But one of the soldiers pierced his side with a spear, and at once there came out blood and water. He who saw it has borne witness—his testimony is true, and he knows that he is telling the truth—that you also may believe. For these things took place that the Scripture might be fulfilled: “Not one of his bones will be broken.” John 19:33-36</a:t>
            </a:r>
          </a:p>
        </p:txBody>
      </p:sp>
    </p:spTree>
    <p:extLst>
      <p:ext uri="{BB962C8B-B14F-4D97-AF65-F5344CB8AC3E}">
        <p14:creationId xmlns:p14="http://schemas.microsoft.com/office/powerpoint/2010/main" val="15532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381001" y="228600"/>
            <a:ext cx="11430000" cy="6527917"/>
          </a:xfrm>
          <a:prstGeom prst="rect">
            <a:avLst/>
          </a:prstGeom>
          <a:noFill/>
          <a:effectLst>
            <a:softEdge rad="232519"/>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3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5918365" y="2112484"/>
            <a:ext cx="6248400" cy="4644033"/>
          </a:xfrm>
          <a:prstGeom prst="rect">
            <a:avLst/>
          </a:prstGeom>
          <a:noFill/>
          <a:effectLst>
            <a:softEdge rad="232519"/>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 y="5621569"/>
            <a:ext cx="5562600" cy="769441"/>
          </a:xfrm>
          <a:prstGeom prst="rect">
            <a:avLst/>
          </a:prstGeom>
          <a:noFill/>
        </p:spPr>
        <p:txBody>
          <a:bodyPr wrap="square" rtlCol="0">
            <a:spAutoFit/>
          </a:bodyPr>
          <a:lstStyle/>
          <a:p>
            <a:r>
              <a:rPr lang="en-US" sz="4400" b="1" dirty="0">
                <a:ln w="19050">
                  <a:solidFill>
                    <a:schemeClr val="bg1"/>
                  </a:solidFill>
                </a:ln>
                <a:latin typeface="Bookman Old Style" panose="02050604050505020204" pitchFamily="18" charset="0"/>
              </a:rPr>
              <a:t>Matt. 27:62-66</a:t>
            </a:r>
          </a:p>
        </p:txBody>
      </p:sp>
      <p:sp>
        <p:nvSpPr>
          <p:cNvPr id="3" name="TextBox 2">
            <a:extLst>
              <a:ext uri="{FF2B5EF4-FFF2-40B4-BE49-F238E27FC236}">
                <a16:creationId xmlns:a16="http://schemas.microsoft.com/office/drawing/2014/main" id="{ABC03245-65C9-6DF9-C7E5-BF4B5265EB1C}"/>
              </a:ext>
            </a:extLst>
          </p:cNvPr>
          <p:cNvSpPr txBox="1"/>
          <p:nvPr/>
        </p:nvSpPr>
        <p:spPr>
          <a:xfrm>
            <a:off x="228600" y="101483"/>
            <a:ext cx="11506200" cy="5509200"/>
          </a:xfrm>
          <a:prstGeom prst="rect">
            <a:avLst/>
          </a:prstGeom>
          <a:noFill/>
        </p:spPr>
        <p:txBody>
          <a:bodyPr wrap="square">
            <a:spAutoFit/>
          </a:bodyPr>
          <a:lstStyle/>
          <a:p>
            <a:pPr marL="0" marR="0" algn="just">
              <a:spcBef>
                <a:spcPts val="480"/>
              </a:spcBef>
              <a:spcAft>
                <a:spcPts val="480"/>
              </a:spcAft>
            </a:pPr>
            <a:r>
              <a:rPr lang="en-US" sz="3200" b="1" dirty="0">
                <a:effectLst/>
                <a:latin typeface="Arial" panose="020B0604020202020204" pitchFamily="34" charset="0"/>
                <a:ea typeface="Times New Roman" panose="02020603050405020304" pitchFamily="18" charset="0"/>
                <a:cs typeface="Arial" panose="020B0604020202020204" pitchFamily="34" charset="0"/>
              </a:rPr>
              <a:t>The next day, that is, after the day of Preparation, the chief priests and the Pharisees gathered before Pilate and said, “Sir, we remember how that impostor said, while he was still alive, ‘After three days I will rise.’ Therefore order the tomb to be made secure until the third day, lest his disciples go and steal him away and tell the people, ‘He has risen from the dead,’ and the last fraud will be worse than the first.”  Pilate said to them, “You have a guard of soldiers. Go, make it as secure as you can.” So they went and made the tomb secure by sealing the stone and setting a guard.</a:t>
            </a:r>
          </a:p>
        </p:txBody>
      </p:sp>
    </p:spTree>
    <p:extLst>
      <p:ext uri="{BB962C8B-B14F-4D97-AF65-F5344CB8AC3E}">
        <p14:creationId xmlns:p14="http://schemas.microsoft.com/office/powerpoint/2010/main" val="10403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the sealed tomb of jes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80"/>
            <a:ext cx="12192000" cy="68334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931035"/>
            <a:ext cx="12192000" cy="892552"/>
          </a:xfrm>
          <a:prstGeom prst="rect">
            <a:avLst/>
          </a:prstGeom>
          <a:solidFill>
            <a:schemeClr val="bg1"/>
          </a:solidFill>
        </p:spPr>
        <p:txBody>
          <a:bodyPr wrap="square" rtlCol="0">
            <a:spAutoFit/>
          </a:bodyPr>
          <a:lstStyle/>
          <a:p>
            <a:pPr algn="ctr"/>
            <a:r>
              <a:rPr lang="en-US" sz="4000" b="1" dirty="0">
                <a:latin typeface="Arial Black" panose="020B0A04020102020204" pitchFamily="34" charset="0"/>
              </a:rPr>
              <a:t>1 Corinthians 15:12-19</a:t>
            </a:r>
            <a:endParaRPr lang="en-US" sz="1100" b="1" dirty="0">
              <a:latin typeface="Arial Black" panose="020B0A04020102020204" pitchFamily="34" charset="0"/>
            </a:endParaRPr>
          </a:p>
          <a:p>
            <a:pPr algn="ctr"/>
            <a:endParaRPr lang="en-US" sz="12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0179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he word of Go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1798"/>
            <a:ext cx="12192000" cy="2776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0" y="304801"/>
            <a:ext cx="8305800" cy="1200329"/>
          </a:xfrm>
          <a:prstGeom prst="rect">
            <a:avLst/>
          </a:prstGeom>
          <a:noFill/>
        </p:spPr>
        <p:txBody>
          <a:bodyPr wrap="square" rtlCol="0">
            <a:spAutoFit/>
          </a:bodyPr>
          <a:lstStyle/>
          <a:p>
            <a:pPr algn="ctr"/>
            <a:r>
              <a:rPr lang="en-US" sz="3600" dirty="0">
                <a:latin typeface="Britannic Bold" panose="020B0903060703020204" pitchFamily="34" charset="0"/>
              </a:rPr>
              <a:t>All 4 gospels give great details surrounding the resurrection.</a:t>
            </a:r>
          </a:p>
        </p:txBody>
      </p:sp>
      <p:sp>
        <p:nvSpPr>
          <p:cNvPr id="4" name="TextBox 3"/>
          <p:cNvSpPr txBox="1"/>
          <p:nvPr/>
        </p:nvSpPr>
        <p:spPr>
          <a:xfrm>
            <a:off x="381000" y="1527252"/>
            <a:ext cx="11353800" cy="2554545"/>
          </a:xfrm>
          <a:prstGeom prst="rect">
            <a:avLst/>
          </a:prstGeom>
          <a:noFill/>
        </p:spPr>
        <p:txBody>
          <a:bodyPr wrap="square" rtlCol="0">
            <a:spAutoFit/>
          </a:bodyPr>
          <a:lstStyle/>
          <a:p>
            <a:pPr algn="just"/>
            <a:r>
              <a:rPr lang="en-US" sz="3200" b="1" dirty="0">
                <a:latin typeface="Bookman Old Style" panose="02050604050505020204" pitchFamily="18" charset="0"/>
              </a:rPr>
              <a:t>“And as the women were terrified &amp; bowed their faces to ground, the men said to them, Why do you seek the living among the dead? He is not here, but has risen. Remember how He told you, while He was still in Galilee,….. Luke 24:5-6</a:t>
            </a:r>
          </a:p>
        </p:txBody>
      </p:sp>
    </p:spTree>
    <p:extLst>
      <p:ext uri="{BB962C8B-B14F-4D97-AF65-F5344CB8AC3E}">
        <p14:creationId xmlns:p14="http://schemas.microsoft.com/office/powerpoint/2010/main" val="259181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lated image">
            <a:hlinkClick r:id="rId2"/>
            <a:extLst>
              <a:ext uri="{FF2B5EF4-FFF2-40B4-BE49-F238E27FC236}">
                <a16:creationId xmlns:a16="http://schemas.microsoft.com/office/drawing/2014/main" id="{B3AECCB4-5827-3C21-C75A-3F4C531D0F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30" r="1156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48400" y="761990"/>
            <a:ext cx="5807434" cy="6096000"/>
          </a:xfrm>
          <a:prstGeom prst="rect">
            <a:avLst/>
          </a:prstGeom>
        </p:spPr>
        <p:txBody>
          <a:bodyPr vert="horz" lIns="91440" tIns="45720" rIns="91440" bIns="45720" rtlCol="0">
            <a:noAutofit/>
          </a:bodyPr>
          <a:lstStyle/>
          <a:p>
            <a:pPr marL="571500" indent="-228600">
              <a:lnSpc>
                <a:spcPct val="90000"/>
              </a:lnSpc>
              <a:spcAft>
                <a:spcPts val="600"/>
              </a:spcAft>
              <a:buFont typeface="Arial" panose="020B0604020202020204" pitchFamily="34" charset="0"/>
              <a:buChar char="•"/>
            </a:pPr>
            <a:r>
              <a:rPr lang="en-US" sz="4000" b="1" dirty="0">
                <a:latin typeface="Bookman Old Style" panose="02050604050505020204" pitchFamily="18" charset="0"/>
              </a:rPr>
              <a:t>The resurrection of Christ is God’s exclamation point!</a:t>
            </a:r>
          </a:p>
          <a:p>
            <a:pPr marL="571500" indent="-228600">
              <a:lnSpc>
                <a:spcPct val="90000"/>
              </a:lnSpc>
              <a:spcAft>
                <a:spcPts val="600"/>
              </a:spcAft>
              <a:buFont typeface="Arial" panose="020B0604020202020204" pitchFamily="34" charset="0"/>
              <a:buChar char="•"/>
            </a:pPr>
            <a:r>
              <a:rPr lang="en-US" sz="4000" b="1" dirty="0">
                <a:latin typeface="Bookman Old Style" panose="02050604050505020204" pitchFamily="18" charset="0"/>
              </a:rPr>
              <a:t>“He Is NOT Here”!</a:t>
            </a:r>
          </a:p>
          <a:p>
            <a:pPr marL="571500" indent="-228600">
              <a:lnSpc>
                <a:spcPct val="90000"/>
              </a:lnSpc>
              <a:spcAft>
                <a:spcPts val="600"/>
              </a:spcAft>
              <a:buFont typeface="Arial" panose="020B0604020202020204" pitchFamily="34" charset="0"/>
              <a:buChar char="•"/>
            </a:pPr>
            <a:r>
              <a:rPr lang="en-US" sz="4000" b="1" dirty="0">
                <a:latin typeface="Bookman Old Style" panose="02050604050505020204" pitchFamily="18" charset="0"/>
              </a:rPr>
              <a:t>“Up from the grave He arose”!</a:t>
            </a:r>
          </a:p>
          <a:p>
            <a:pPr marL="571500" indent="-228600">
              <a:lnSpc>
                <a:spcPct val="90000"/>
              </a:lnSpc>
              <a:spcAft>
                <a:spcPts val="600"/>
              </a:spcAft>
              <a:buFont typeface="Arial" panose="020B0604020202020204" pitchFamily="34" charset="0"/>
              <a:buChar char="•"/>
            </a:pPr>
            <a:r>
              <a:rPr lang="en-US" sz="4000" b="1" dirty="0">
                <a:latin typeface="Bookman Old Style" panose="02050604050505020204" pitchFamily="18" charset="0"/>
              </a:rPr>
              <a:t>Remember??</a:t>
            </a:r>
          </a:p>
          <a:p>
            <a:pPr marL="571500" indent="-228600">
              <a:lnSpc>
                <a:spcPct val="90000"/>
              </a:lnSpc>
              <a:spcAft>
                <a:spcPts val="600"/>
              </a:spcAft>
              <a:buFont typeface="Arial" panose="020B0604020202020204" pitchFamily="34" charset="0"/>
              <a:buChar char="•"/>
            </a:pPr>
            <a:r>
              <a:rPr lang="en-US" sz="4000" b="1" dirty="0">
                <a:latin typeface="Bookman Old Style" panose="02050604050505020204" pitchFamily="18" charset="0"/>
              </a:rPr>
              <a:t>He came to life!</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11510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7616415" cy="5394960"/>
          </a:xfrm>
          <a:prstGeom prst="rect">
            <a:avLst/>
          </a:prstGeom>
          <a:noFill/>
          <a:effectLst>
            <a:softEdge rad="472777"/>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297360"/>
            <a:ext cx="8305800" cy="769441"/>
          </a:xfrm>
          <a:prstGeom prst="rect">
            <a:avLst/>
          </a:prstGeom>
          <a:noFill/>
        </p:spPr>
        <p:txBody>
          <a:bodyPr wrap="square" rtlCol="0">
            <a:spAutoFit/>
          </a:bodyPr>
          <a:lstStyle/>
          <a:p>
            <a:pPr algn="ctr"/>
            <a:r>
              <a:rPr lang="en-US" sz="4400" b="1" u="sng" dirty="0">
                <a:latin typeface="Bookman Old Style" panose="02050604050505020204" pitchFamily="18" charset="0"/>
              </a:rPr>
              <a:t>The Resurrection of Christ</a:t>
            </a:r>
          </a:p>
        </p:txBody>
      </p:sp>
      <p:sp>
        <p:nvSpPr>
          <p:cNvPr id="4" name="TextBox 3"/>
          <p:cNvSpPr txBox="1"/>
          <p:nvPr/>
        </p:nvSpPr>
        <p:spPr>
          <a:xfrm>
            <a:off x="6096000" y="1219200"/>
            <a:ext cx="5919787"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latin typeface="Bookman Old Style" panose="02050604050505020204" pitchFamily="18" charset="0"/>
              </a:rPr>
              <a:t>Single most important event in all human history!</a:t>
            </a:r>
          </a:p>
          <a:p>
            <a:pPr marL="571500" indent="-571500">
              <a:buFont typeface="Arial" panose="020B0604020202020204" pitchFamily="34" charset="0"/>
              <a:buChar char="•"/>
            </a:pPr>
            <a:r>
              <a:rPr lang="en-US" sz="4000" b="1" dirty="0">
                <a:latin typeface="Bookman Old Style" panose="02050604050505020204" pitchFamily="18" charset="0"/>
              </a:rPr>
              <a:t>Offers proof of the claims made about &amp; by Jesus!</a:t>
            </a:r>
          </a:p>
          <a:p>
            <a:pPr marL="571500" indent="-571500">
              <a:buFont typeface="Arial" panose="020B0604020202020204" pitchFamily="34" charset="0"/>
              <a:buChar char="•"/>
            </a:pPr>
            <a:r>
              <a:rPr lang="en-US" sz="4000" b="1" dirty="0">
                <a:latin typeface="Bookman Old Style" panose="02050604050505020204" pitchFamily="18" charset="0"/>
              </a:rPr>
              <a:t>Rom. 1:4</a:t>
            </a:r>
          </a:p>
          <a:p>
            <a:pPr marL="571500" indent="-571500">
              <a:buFont typeface="Arial" panose="020B0604020202020204" pitchFamily="34" charset="0"/>
              <a:buChar char="•"/>
            </a:pPr>
            <a:r>
              <a:rPr lang="en-US" sz="4000" b="1" dirty="0">
                <a:latin typeface="Bookman Old Style" panose="02050604050505020204" pitchFamily="18" charset="0"/>
              </a:rPr>
              <a:t>1 Cor. 15:1-8</a:t>
            </a:r>
          </a:p>
        </p:txBody>
      </p:sp>
    </p:spTree>
    <p:extLst>
      <p:ext uri="{BB962C8B-B14F-4D97-AF65-F5344CB8AC3E}">
        <p14:creationId xmlns:p14="http://schemas.microsoft.com/office/powerpoint/2010/main" val="390361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485</Words>
  <Application>Microsoft Macintosh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Bodoni MT Black</vt:lpstr>
      <vt:lpstr>Bookman Old Style</vt:lpstr>
      <vt:lpstr>Britannic Bold</vt:lpstr>
      <vt:lpstr>Calibri</vt:lpstr>
      <vt:lpstr>Office Theme</vt:lpstr>
      <vt:lpstr>A Resurrected Jesus &amp; What It Means For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Resurrection             of Christ</dc:title>
  <dc:creator>CE</dc:creator>
  <cp:lastModifiedBy>Gregory King</cp:lastModifiedBy>
  <cp:revision>13</cp:revision>
  <dcterms:created xsi:type="dcterms:W3CDTF">2019-01-18T17:30:38Z</dcterms:created>
  <dcterms:modified xsi:type="dcterms:W3CDTF">2023-04-05T15:30:54Z</dcterms:modified>
</cp:coreProperties>
</file>