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2" r:id="rId3"/>
    <p:sldId id="283" r:id="rId4"/>
    <p:sldId id="281" r:id="rId5"/>
    <p:sldId id="284" r:id="rId6"/>
    <p:sldId id="285" r:id="rId7"/>
    <p:sldId id="286" r:id="rId8"/>
    <p:sldId id="287" r:id="rId9"/>
    <p:sldId id="288" r:id="rId10"/>
    <p:sldId id="289" r:id="rId11"/>
    <p:sldId id="291" r:id="rId12"/>
    <p:sldId id="290" r:id="rId13"/>
    <p:sldId id="292" r:id="rId14"/>
    <p:sldId id="293" r:id="rId15"/>
    <p:sldId id="294" r:id="rId16"/>
    <p:sldId id="295" r:id="rId17"/>
    <p:sldId id="297" r:id="rId18"/>
    <p:sldId id="296" r:id="rId19"/>
    <p:sldId id="298" r:id="rId20"/>
    <p:sldId id="299" r:id="rId21"/>
    <p:sldId id="300" r:id="rId22"/>
    <p:sldId id="315" r:id="rId23"/>
    <p:sldId id="316" r:id="rId24"/>
    <p:sldId id="317" r:id="rId25"/>
    <p:sldId id="301" r:id="rId26"/>
    <p:sldId id="302" r:id="rId27"/>
    <p:sldId id="303" r:id="rId28"/>
    <p:sldId id="306" r:id="rId29"/>
    <p:sldId id="305" r:id="rId30"/>
    <p:sldId id="304" r:id="rId31"/>
    <p:sldId id="318" r:id="rId32"/>
    <p:sldId id="308" r:id="rId33"/>
    <p:sldId id="319" r:id="rId34"/>
    <p:sldId id="320" r:id="rId35"/>
    <p:sldId id="309" r:id="rId36"/>
    <p:sldId id="310" r:id="rId37"/>
    <p:sldId id="312" r:id="rId38"/>
    <p:sldId id="311" r:id="rId39"/>
    <p:sldId id="313" r:id="rId40"/>
    <p:sldId id="31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1910"/>
    <a:srgbClr val="805640"/>
    <a:srgbClr val="754D37"/>
    <a:srgbClr val="282E1F"/>
    <a:srgbClr val="303227"/>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4/9/2023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rgbClr val="805640">
              <a:alpha val="48000"/>
            </a:srgbClr>
          </a:solidFill>
          <a:ln>
            <a:solidFill>
              <a:srgbClr val="381910"/>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4/9/2023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381910"/>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4959-2C72-C7CD-99CD-AC711437A0D3}"/>
              </a:ext>
            </a:extLst>
          </p:cNvPr>
          <p:cNvSpPr>
            <a:spLocks noGrp="1"/>
          </p:cNvSpPr>
          <p:nvPr>
            <p:ph type="title"/>
          </p:nvPr>
        </p:nvSpPr>
        <p:spPr/>
        <p:txBody>
          <a:bodyPr/>
          <a:lstStyle/>
          <a:p>
            <a:r>
              <a:rPr lang="en-US" dirty="0"/>
              <a:t>Isaiah 53</a:t>
            </a:r>
            <a:br>
              <a:rPr lang="en-US" dirty="0"/>
            </a:br>
            <a:r>
              <a:rPr lang="en-US" sz="2400" dirty="0"/>
              <a:t>Written ca. 742-700 BC</a:t>
            </a:r>
          </a:p>
        </p:txBody>
      </p:sp>
      <p:sp>
        <p:nvSpPr>
          <p:cNvPr id="3" name="Content Placeholder 2">
            <a:extLst>
              <a:ext uri="{FF2B5EF4-FFF2-40B4-BE49-F238E27FC236}">
                <a16:creationId xmlns:a16="http://schemas.microsoft.com/office/drawing/2014/main" id="{DE9622B8-580D-EAF7-51B6-BCA30D548AA8}"/>
              </a:ext>
            </a:extLst>
          </p:cNvPr>
          <p:cNvSpPr>
            <a:spLocks noGrp="1"/>
          </p:cNvSpPr>
          <p:nvPr>
            <p:ph idx="1"/>
          </p:nvPr>
        </p:nvSpPr>
        <p:spPr/>
        <p:txBody>
          <a:bodyPr>
            <a:normAutofit fontScale="92500" lnSpcReduction="10000"/>
          </a:bodyPr>
          <a:lstStyle/>
          <a:p>
            <a:r>
              <a:rPr lang="en-US" dirty="0">
                <a:solidFill>
                  <a:srgbClr val="381910"/>
                </a:solidFill>
                <a:latin typeface="+mj-lt"/>
              </a:rPr>
              <a:t>He dies: </a:t>
            </a:r>
            <a:r>
              <a:rPr lang="en-US" dirty="0"/>
              <a:t>“He was oppressed, and he was afflicted, yet he opened not his mouth; like a lamb that is led to the slaughter, and like a sheep that before its shearers is silent, so he opened not his mouth. By oppression and judgment he was taken away; and as for his generation, who considered that he was cut off out of the land of the living, stricken for the transgression of my people? And they made his grave with the wicked and with a rich man in his death, although he had done no violence, and there was no deceit in his mouth” (53:7-9).</a:t>
            </a:r>
          </a:p>
          <a:p>
            <a:r>
              <a:rPr lang="en-US" dirty="0">
                <a:solidFill>
                  <a:srgbClr val="381910"/>
                </a:solidFill>
                <a:latin typeface="+mj-lt"/>
              </a:rPr>
              <a:t>Yet, God prolongs His days: </a:t>
            </a:r>
            <a:r>
              <a:rPr lang="en-US" dirty="0"/>
              <a:t>“Yet it was the will of the </a:t>
            </a:r>
            <a:r>
              <a:rPr lang="en-US" cap="small" dirty="0"/>
              <a:t>Lord</a:t>
            </a:r>
            <a:r>
              <a:rPr lang="en-US" dirty="0"/>
              <a:t> to crush him; he has put him to grief; when his soul makes an offering for guilt, he shall see his offspring; he shall prolong his days; the will of the </a:t>
            </a:r>
            <a:r>
              <a:rPr lang="en-US" cap="small" dirty="0"/>
              <a:t>Lord</a:t>
            </a:r>
            <a:r>
              <a:rPr lang="en-US" dirty="0"/>
              <a:t> shall prosper in his hand” (53:10).</a:t>
            </a:r>
          </a:p>
          <a:p>
            <a:endParaRPr lang="en-US" dirty="0"/>
          </a:p>
        </p:txBody>
      </p:sp>
    </p:spTree>
    <p:extLst>
      <p:ext uri="{BB962C8B-B14F-4D97-AF65-F5344CB8AC3E}">
        <p14:creationId xmlns:p14="http://schemas.microsoft.com/office/powerpoint/2010/main" val="32524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51AF-56EC-2D69-ACA5-E76EC796F7E1}"/>
              </a:ext>
            </a:extLst>
          </p:cNvPr>
          <p:cNvSpPr>
            <a:spLocks noGrp="1"/>
          </p:cNvSpPr>
          <p:nvPr>
            <p:ph type="title"/>
          </p:nvPr>
        </p:nvSpPr>
        <p:spPr/>
        <p:txBody>
          <a:bodyPr/>
          <a:lstStyle/>
          <a:p>
            <a:r>
              <a:rPr lang="en-US" dirty="0"/>
              <a:t>II. The Stone Was Removed</a:t>
            </a:r>
          </a:p>
        </p:txBody>
      </p:sp>
      <p:pic>
        <p:nvPicPr>
          <p:cNvPr id="5122" name="Picture 2" descr="Mark 16:1-7: Servant Work – Rolling Away the Stone | The Noontimes">
            <a:extLst>
              <a:ext uri="{FF2B5EF4-FFF2-40B4-BE49-F238E27FC236}">
                <a16:creationId xmlns:a16="http://schemas.microsoft.com/office/drawing/2014/main" id="{07A45800-55FA-506B-F5A6-DF4612BC8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09946"/>
            <a:ext cx="6605047" cy="49537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24616A-446F-6EBB-2B0A-B6636B34EB8A}"/>
              </a:ext>
            </a:extLst>
          </p:cNvPr>
          <p:cNvSpPr txBox="1"/>
          <p:nvPr/>
        </p:nvSpPr>
        <p:spPr>
          <a:xfrm>
            <a:off x="7730836" y="5708073"/>
            <a:ext cx="3036865" cy="830997"/>
          </a:xfrm>
          <a:prstGeom prst="rect">
            <a:avLst/>
          </a:prstGeom>
          <a:noFill/>
        </p:spPr>
        <p:txBody>
          <a:bodyPr wrap="square" rtlCol="0">
            <a:spAutoFit/>
          </a:bodyPr>
          <a:lstStyle/>
          <a:p>
            <a:r>
              <a:rPr lang="en-US" sz="2400" b="0" dirty="0">
                <a:solidFill>
                  <a:srgbClr val="381910"/>
                </a:solidFill>
                <a:effectLst/>
                <a:latin typeface="Source Sans Pro Semibold" panose="020B0603030403020204" pitchFamily="34" charset="0"/>
              </a:rPr>
              <a:t>A rolling-stone grave in Galilee</a:t>
            </a:r>
            <a:endParaRPr lang="en-US" sz="2400" dirty="0">
              <a:solidFill>
                <a:srgbClr val="381910"/>
              </a:solidFill>
              <a:latin typeface="Source Sans Pro Semibold" panose="020B0603030403020204" pitchFamily="34" charset="0"/>
            </a:endParaRPr>
          </a:p>
        </p:txBody>
      </p:sp>
    </p:spTree>
    <p:extLst>
      <p:ext uri="{BB962C8B-B14F-4D97-AF65-F5344CB8AC3E}">
        <p14:creationId xmlns:p14="http://schemas.microsoft.com/office/powerpoint/2010/main" val="104074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7E4A-0C4D-E5AB-9314-2C0225FAD1F9}"/>
              </a:ext>
            </a:extLst>
          </p:cNvPr>
          <p:cNvSpPr>
            <a:spLocks noGrp="1"/>
          </p:cNvSpPr>
          <p:nvPr>
            <p:ph type="title"/>
          </p:nvPr>
        </p:nvSpPr>
        <p:spPr/>
        <p:txBody>
          <a:bodyPr/>
          <a:lstStyle/>
          <a:p>
            <a:r>
              <a:rPr lang="en-US" dirty="0"/>
              <a:t>The Burial of Jesus</a:t>
            </a:r>
          </a:p>
        </p:txBody>
      </p:sp>
      <p:sp>
        <p:nvSpPr>
          <p:cNvPr id="3" name="Content Placeholder 2">
            <a:extLst>
              <a:ext uri="{FF2B5EF4-FFF2-40B4-BE49-F238E27FC236}">
                <a16:creationId xmlns:a16="http://schemas.microsoft.com/office/drawing/2014/main" id="{280E5DE0-7200-ED9E-DD34-30EF70AAAC37}"/>
              </a:ext>
            </a:extLst>
          </p:cNvPr>
          <p:cNvSpPr>
            <a:spLocks noGrp="1"/>
          </p:cNvSpPr>
          <p:nvPr>
            <p:ph idx="1"/>
          </p:nvPr>
        </p:nvSpPr>
        <p:spPr/>
        <p:txBody>
          <a:bodyPr>
            <a:normAutofit fontScale="92500" lnSpcReduction="10000"/>
          </a:bodyPr>
          <a:lstStyle/>
          <a:p>
            <a:r>
              <a:rPr lang="en-US" dirty="0"/>
              <a:t>Jesus was not buried by the Twelve. Two members of the Sanhedrin, Joseph of Arimathea and Nicodemus, requested Jesus’s body and buried it.</a:t>
            </a:r>
          </a:p>
          <a:p>
            <a:r>
              <a:rPr lang="en-US" dirty="0"/>
              <a:t>A great stone was rolled over the entrance to the tomb: “And Joseph took the body and wrapped it in a clean linen shroud and laid it in his own new tomb, which he had cut in the rock. And he rolled a great stone to the entrance of the tomb and went away” (Matt. 27:59-60).</a:t>
            </a:r>
          </a:p>
          <a:p>
            <a:r>
              <a:rPr lang="en-US" dirty="0"/>
              <a:t>The Jews asked Pilate to secure the tomb for three days, lest the disciples come and steal the body: “Pilate said to them, ‘You have a guard of soldiers. Go, make it as secure as you can.’ </a:t>
            </a:r>
            <a:r>
              <a:rPr lang="en-US" dirty="0">
                <a:solidFill>
                  <a:srgbClr val="381910"/>
                </a:solidFill>
                <a:latin typeface="+mj-lt"/>
              </a:rPr>
              <a:t>So they went and made the tomb secure by sealing the stone</a:t>
            </a:r>
            <a:r>
              <a:rPr lang="en-US" dirty="0"/>
              <a:t> and setting a guard” (Matt. 28:65-66).</a:t>
            </a:r>
          </a:p>
          <a:p>
            <a:endParaRPr lang="en-US" dirty="0"/>
          </a:p>
        </p:txBody>
      </p:sp>
    </p:spTree>
    <p:extLst>
      <p:ext uri="{BB962C8B-B14F-4D97-AF65-F5344CB8AC3E}">
        <p14:creationId xmlns:p14="http://schemas.microsoft.com/office/powerpoint/2010/main" val="35331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old, stone&#10;&#10;Description automatically generated">
            <a:extLst>
              <a:ext uri="{FF2B5EF4-FFF2-40B4-BE49-F238E27FC236}">
                <a16:creationId xmlns:a16="http://schemas.microsoft.com/office/drawing/2014/main" id="{33082FD9-C26D-47CD-D164-1D92E28D7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296" y="234373"/>
            <a:ext cx="8572500" cy="5816600"/>
          </a:xfrm>
          <a:prstGeom prst="rect">
            <a:avLst/>
          </a:prstGeom>
        </p:spPr>
      </p:pic>
      <p:sp>
        <p:nvSpPr>
          <p:cNvPr id="4" name="TextBox 3">
            <a:extLst>
              <a:ext uri="{FF2B5EF4-FFF2-40B4-BE49-F238E27FC236}">
                <a16:creationId xmlns:a16="http://schemas.microsoft.com/office/drawing/2014/main" id="{F8AFFC5D-1516-DC3F-0581-C431834D458E}"/>
              </a:ext>
            </a:extLst>
          </p:cNvPr>
          <p:cNvSpPr txBox="1"/>
          <p:nvPr/>
        </p:nvSpPr>
        <p:spPr>
          <a:xfrm>
            <a:off x="535421" y="4738254"/>
            <a:ext cx="2844800" cy="1200329"/>
          </a:xfrm>
          <a:prstGeom prst="rect">
            <a:avLst/>
          </a:prstGeom>
          <a:noFill/>
        </p:spPr>
        <p:txBody>
          <a:bodyPr wrap="square" rtlCol="0">
            <a:spAutoFit/>
          </a:bodyPr>
          <a:lstStyle/>
          <a:p>
            <a:pPr algn="r"/>
            <a:r>
              <a:rPr lang="en-US" sz="2400" dirty="0"/>
              <a:t>Seal from the tomb of Tutankhamun in Egypt</a:t>
            </a:r>
          </a:p>
        </p:txBody>
      </p:sp>
    </p:spTree>
    <p:extLst>
      <p:ext uri="{BB962C8B-B14F-4D97-AF65-F5344CB8AC3E}">
        <p14:creationId xmlns:p14="http://schemas.microsoft.com/office/powerpoint/2010/main" val="392488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Diagram&#10;&#10;Description automatically generated">
            <a:extLst>
              <a:ext uri="{FF2B5EF4-FFF2-40B4-BE49-F238E27FC236}">
                <a16:creationId xmlns:a16="http://schemas.microsoft.com/office/drawing/2014/main" id="{5ABB3A0E-2852-FF5A-33D1-AAB5CF4AA2A0}"/>
              </a:ext>
            </a:extLst>
          </p:cNvPr>
          <p:cNvPicPr>
            <a:picLocks noChangeAspect="1"/>
          </p:cNvPicPr>
          <p:nvPr/>
        </p:nvPicPr>
        <p:blipFill rotWithShape="1">
          <a:blip r:embed="rId2">
            <a:extLst>
              <a:ext uri="{28A0092B-C50C-407E-A947-70E740481C1C}">
                <a14:useLocalDpi xmlns:a14="http://schemas.microsoft.com/office/drawing/2010/main" val="0"/>
              </a:ext>
            </a:extLst>
          </a:blip>
          <a:srcRect t="508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BAABE41-B8BB-E57B-0399-0E4B0C97179B}"/>
              </a:ext>
            </a:extLst>
          </p:cNvPr>
          <p:cNvSpPr txBox="1"/>
          <p:nvPr/>
        </p:nvSpPr>
        <p:spPr>
          <a:xfrm>
            <a:off x="157019" y="4793672"/>
            <a:ext cx="2678545" cy="1569660"/>
          </a:xfrm>
          <a:prstGeom prst="rect">
            <a:avLst/>
          </a:prstGeom>
          <a:noFill/>
        </p:spPr>
        <p:txBody>
          <a:bodyPr wrap="square" rtlCol="0">
            <a:spAutoFit/>
          </a:bodyPr>
          <a:lstStyle/>
          <a:p>
            <a:pPr algn="r"/>
            <a:r>
              <a:rPr lang="en-US" sz="2400" dirty="0"/>
              <a:t>Door Seal Display from Oriental Institute in Chicago, 2008</a:t>
            </a:r>
          </a:p>
        </p:txBody>
      </p:sp>
    </p:spTree>
    <p:extLst>
      <p:ext uri="{BB962C8B-B14F-4D97-AF65-F5344CB8AC3E}">
        <p14:creationId xmlns:p14="http://schemas.microsoft.com/office/powerpoint/2010/main" val="60670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E1A1-F82F-B757-AF68-FD27B01B5477}"/>
              </a:ext>
            </a:extLst>
          </p:cNvPr>
          <p:cNvSpPr>
            <a:spLocks noGrp="1"/>
          </p:cNvSpPr>
          <p:nvPr>
            <p:ph type="title"/>
          </p:nvPr>
        </p:nvSpPr>
        <p:spPr/>
        <p:txBody>
          <a:bodyPr/>
          <a:lstStyle/>
          <a:p>
            <a:r>
              <a:rPr lang="en-US" dirty="0"/>
              <a:t>The Stone Was Rolled Away</a:t>
            </a:r>
          </a:p>
        </p:txBody>
      </p:sp>
      <p:sp>
        <p:nvSpPr>
          <p:cNvPr id="3" name="Content Placeholder 2">
            <a:extLst>
              <a:ext uri="{FF2B5EF4-FFF2-40B4-BE49-F238E27FC236}">
                <a16:creationId xmlns:a16="http://schemas.microsoft.com/office/drawing/2014/main" id="{686BA937-4151-35F4-6E5D-5B9003D49C7A}"/>
              </a:ext>
            </a:extLst>
          </p:cNvPr>
          <p:cNvSpPr>
            <a:spLocks noGrp="1"/>
          </p:cNvSpPr>
          <p:nvPr>
            <p:ph idx="1"/>
          </p:nvPr>
        </p:nvSpPr>
        <p:spPr/>
        <p:txBody>
          <a:bodyPr>
            <a:normAutofit fontScale="92500" lnSpcReduction="10000"/>
          </a:bodyPr>
          <a:lstStyle/>
          <a:p>
            <a:r>
              <a:rPr lang="en-US" dirty="0"/>
              <a:t>“When the Sabbath was past, Mary Magdalene, Mary the mother of James, and Salome bought spices, so that they might go and anoint him. And very early on the first day of the week, when the sun had risen, they went to the tomb. And they were saying to one another, ‘Who will roll away the stone for us from the entrance of the tomb?’” (Mark 16:1-3).</a:t>
            </a:r>
          </a:p>
          <a:p>
            <a:r>
              <a:rPr lang="en-US" dirty="0"/>
              <a:t>All four evangelists record that the stone was rolled away:</a:t>
            </a:r>
          </a:p>
          <a:p>
            <a:pPr lvl="1"/>
            <a:r>
              <a:rPr lang="en-US" dirty="0"/>
              <a:t>“And looking up, they saw that the stone had been rolled back—it was very large” (Mark 16:4).</a:t>
            </a:r>
          </a:p>
          <a:p>
            <a:pPr lvl="1"/>
            <a:r>
              <a:rPr lang="en-US" dirty="0"/>
              <a:t>“And they found the stone rolled away from the tomb” (Luke 24:2).</a:t>
            </a:r>
          </a:p>
          <a:p>
            <a:pPr lvl="1"/>
            <a:r>
              <a:rPr lang="en-US" dirty="0"/>
              <a:t>“Now on the first day of the week Mary Magdalene came to the tomb early, while it was still dark, and saw that the stone had been taken away from the tomb” (John 20:1).</a:t>
            </a:r>
          </a:p>
          <a:p>
            <a:endParaRPr lang="en-US" dirty="0"/>
          </a:p>
        </p:txBody>
      </p:sp>
    </p:spTree>
    <p:extLst>
      <p:ext uri="{BB962C8B-B14F-4D97-AF65-F5344CB8AC3E}">
        <p14:creationId xmlns:p14="http://schemas.microsoft.com/office/powerpoint/2010/main" val="29350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7DD6-F5EB-A53C-F701-C1E80F59F2FE}"/>
              </a:ext>
            </a:extLst>
          </p:cNvPr>
          <p:cNvSpPr>
            <a:spLocks noGrp="1"/>
          </p:cNvSpPr>
          <p:nvPr>
            <p:ph type="title"/>
          </p:nvPr>
        </p:nvSpPr>
        <p:spPr/>
        <p:txBody>
          <a:bodyPr/>
          <a:lstStyle/>
          <a:p>
            <a:r>
              <a:rPr lang="en-US" dirty="0"/>
              <a:t>Who Rolled Away the Stone?</a:t>
            </a:r>
          </a:p>
        </p:txBody>
      </p:sp>
      <p:sp>
        <p:nvSpPr>
          <p:cNvPr id="3" name="Content Placeholder 2">
            <a:extLst>
              <a:ext uri="{FF2B5EF4-FFF2-40B4-BE49-F238E27FC236}">
                <a16:creationId xmlns:a16="http://schemas.microsoft.com/office/drawing/2014/main" id="{36661D72-F4E0-8681-DB86-603874E8F3F8}"/>
              </a:ext>
            </a:extLst>
          </p:cNvPr>
          <p:cNvSpPr>
            <a:spLocks noGrp="1"/>
          </p:cNvSpPr>
          <p:nvPr>
            <p:ph idx="1"/>
          </p:nvPr>
        </p:nvSpPr>
        <p:spPr/>
        <p:txBody>
          <a:bodyPr/>
          <a:lstStyle/>
          <a:p>
            <a:r>
              <a:rPr lang="en-US" dirty="0"/>
              <a:t>Not the Roman guards</a:t>
            </a:r>
          </a:p>
          <a:p>
            <a:r>
              <a:rPr lang="en-US" dirty="0"/>
              <a:t>Not the Jewish leaders</a:t>
            </a:r>
          </a:p>
          <a:p>
            <a:r>
              <a:rPr lang="en-US" dirty="0"/>
              <a:t>Not the disciples</a:t>
            </a:r>
          </a:p>
          <a:p>
            <a:endParaRPr lang="en-US" dirty="0"/>
          </a:p>
          <a:p>
            <a:endParaRPr lang="en-US" dirty="0"/>
          </a:p>
          <a:p>
            <a:r>
              <a:rPr lang="en-US" dirty="0"/>
              <a:t>“And behold, there was a great earthquake, </a:t>
            </a:r>
            <a:r>
              <a:rPr lang="en-US" dirty="0">
                <a:solidFill>
                  <a:srgbClr val="381910"/>
                </a:solidFill>
                <a:latin typeface="+mj-lt"/>
              </a:rPr>
              <a:t>for an angel of the Lord descended from heaven and came and rolled back the stone</a:t>
            </a:r>
            <a:r>
              <a:rPr lang="en-US" dirty="0"/>
              <a:t> and sat on it” (Matt. 28:2).</a:t>
            </a:r>
          </a:p>
          <a:p>
            <a:endParaRPr lang="en-US" dirty="0"/>
          </a:p>
          <a:p>
            <a:endParaRPr lang="en-US" dirty="0"/>
          </a:p>
        </p:txBody>
      </p:sp>
    </p:spTree>
    <p:extLst>
      <p:ext uri="{BB962C8B-B14F-4D97-AF65-F5344CB8AC3E}">
        <p14:creationId xmlns:p14="http://schemas.microsoft.com/office/powerpoint/2010/main" val="139974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D57B-436B-C65D-DE5A-4DFE186A64C2}"/>
              </a:ext>
            </a:extLst>
          </p:cNvPr>
          <p:cNvSpPr>
            <a:spLocks noGrp="1"/>
          </p:cNvSpPr>
          <p:nvPr>
            <p:ph type="title"/>
          </p:nvPr>
        </p:nvSpPr>
        <p:spPr>
          <a:xfrm>
            <a:off x="838200" y="356580"/>
            <a:ext cx="10515600" cy="1325563"/>
          </a:xfrm>
        </p:spPr>
        <p:txBody>
          <a:bodyPr/>
          <a:lstStyle/>
          <a:p>
            <a:r>
              <a:rPr lang="en-US" dirty="0"/>
              <a:t>III. The Tomb Was Empty</a:t>
            </a:r>
          </a:p>
        </p:txBody>
      </p:sp>
      <p:pic>
        <p:nvPicPr>
          <p:cNvPr id="6146" name="Picture 2" descr="The Stone Rolled Away: A Reading for Easter Sunday — SouthWest United">
            <a:extLst>
              <a:ext uri="{FF2B5EF4-FFF2-40B4-BE49-F238E27FC236}">
                <a16:creationId xmlns:a16="http://schemas.microsoft.com/office/drawing/2014/main" id="{83F8EBD3-5E87-E227-51F1-8D156136A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491" y="1771378"/>
            <a:ext cx="8638309" cy="491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2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EEB2-A16E-88EB-6834-31DA6D9333D2}"/>
              </a:ext>
            </a:extLst>
          </p:cNvPr>
          <p:cNvSpPr>
            <a:spLocks noGrp="1"/>
          </p:cNvSpPr>
          <p:nvPr>
            <p:ph type="title"/>
          </p:nvPr>
        </p:nvSpPr>
        <p:spPr/>
        <p:txBody>
          <a:bodyPr/>
          <a:lstStyle/>
          <a:p>
            <a:r>
              <a:rPr lang="en-US" dirty="0"/>
              <a:t>The Empty Tomb</a:t>
            </a:r>
          </a:p>
        </p:txBody>
      </p:sp>
      <p:sp>
        <p:nvSpPr>
          <p:cNvPr id="3" name="Content Placeholder 2">
            <a:extLst>
              <a:ext uri="{FF2B5EF4-FFF2-40B4-BE49-F238E27FC236}">
                <a16:creationId xmlns:a16="http://schemas.microsoft.com/office/drawing/2014/main" id="{29A56F94-EA56-A90A-89CD-6509558FFF09}"/>
              </a:ext>
            </a:extLst>
          </p:cNvPr>
          <p:cNvSpPr>
            <a:spLocks noGrp="1"/>
          </p:cNvSpPr>
          <p:nvPr>
            <p:ph idx="1"/>
          </p:nvPr>
        </p:nvSpPr>
        <p:spPr/>
        <p:txBody>
          <a:bodyPr>
            <a:normAutofit fontScale="92500" lnSpcReduction="20000"/>
          </a:bodyPr>
          <a:lstStyle/>
          <a:p>
            <a:r>
              <a:rPr lang="en-US" dirty="0"/>
              <a:t>“While they were going, behold, some of the guard went into the city and told the chief priests all that had taken place. And when they had assembled with the elders and taken counsel, they gave a sufficient sum of money to the soldiers and said, ‘Tell people, “His disciples came by night and stole him away while we were asleep.”’ And if this comes to the governor’s ears, we will satisfy him and keep you out of trouble” (Matt. 28:11-14).</a:t>
            </a:r>
          </a:p>
          <a:p>
            <a:r>
              <a:rPr lang="en-US" dirty="0"/>
              <a:t>The empty tomb is also confirmed by eyewitnesses:</a:t>
            </a:r>
          </a:p>
          <a:p>
            <a:pPr lvl="1"/>
            <a:r>
              <a:rPr lang="en-US" dirty="0"/>
              <a:t>The women (Mary </a:t>
            </a:r>
            <a:r>
              <a:rPr lang="en-US" dirty="0" err="1"/>
              <a:t>Magdelene</a:t>
            </a:r>
            <a:r>
              <a:rPr lang="en-US" dirty="0"/>
              <a:t>, Mary the mother of James, and Salome, Mark 16:1; Joanna and “the other women with them”, Luke 24:10) who came to anoint the body of Jesus (Matt. 28:1-10).</a:t>
            </a:r>
          </a:p>
          <a:p>
            <a:pPr lvl="1"/>
            <a:r>
              <a:rPr lang="en-US" dirty="0"/>
              <a:t>John and Peter (John 20:2-10).</a:t>
            </a:r>
          </a:p>
          <a:p>
            <a:r>
              <a:rPr lang="en-US" dirty="0"/>
              <a:t>If the tomb had not been empty, the Jews could have displayed the rotting body of Jesus to prove Jesus had not risen from the dead.</a:t>
            </a:r>
          </a:p>
          <a:p>
            <a:endParaRPr lang="en-US" dirty="0"/>
          </a:p>
        </p:txBody>
      </p:sp>
    </p:spTree>
    <p:extLst>
      <p:ext uri="{BB962C8B-B14F-4D97-AF65-F5344CB8AC3E}">
        <p14:creationId xmlns:p14="http://schemas.microsoft.com/office/powerpoint/2010/main" val="386035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F1CF-4DE8-3237-A641-42C99ADDE4AB}"/>
              </a:ext>
            </a:extLst>
          </p:cNvPr>
          <p:cNvSpPr>
            <a:spLocks noGrp="1"/>
          </p:cNvSpPr>
          <p:nvPr>
            <p:ph type="title"/>
          </p:nvPr>
        </p:nvSpPr>
        <p:spPr/>
        <p:txBody>
          <a:bodyPr/>
          <a:lstStyle/>
          <a:p>
            <a:r>
              <a:rPr lang="en-US" dirty="0"/>
              <a:t>IV. Eyewitnesses Who Saw the Risen Lord</a:t>
            </a:r>
          </a:p>
        </p:txBody>
      </p:sp>
      <p:pic>
        <p:nvPicPr>
          <p:cNvPr id="7170" name="Picture 2" descr="Teaching the Twelve Apostles: Thomas">
            <a:extLst>
              <a:ext uri="{FF2B5EF4-FFF2-40B4-BE49-F238E27FC236}">
                <a16:creationId xmlns:a16="http://schemas.microsoft.com/office/drawing/2014/main" id="{F33627E5-E98D-1EDC-2093-1C98A518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182" y="1818409"/>
            <a:ext cx="8767618" cy="493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25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EB13-D5DB-BA82-B072-CC9F94DBA1C4}"/>
              </a:ext>
            </a:extLst>
          </p:cNvPr>
          <p:cNvSpPr>
            <a:spLocks noGrp="1"/>
          </p:cNvSpPr>
          <p:nvPr>
            <p:ph type="title"/>
          </p:nvPr>
        </p:nvSpPr>
        <p:spPr/>
        <p:txBody>
          <a:bodyPr/>
          <a:lstStyle/>
          <a:p>
            <a:r>
              <a:rPr lang="en-US" dirty="0"/>
              <a:t>Facts Admitted by All</a:t>
            </a:r>
          </a:p>
        </p:txBody>
      </p:sp>
      <p:sp>
        <p:nvSpPr>
          <p:cNvPr id="3" name="Content Placeholder 2">
            <a:extLst>
              <a:ext uri="{FF2B5EF4-FFF2-40B4-BE49-F238E27FC236}">
                <a16:creationId xmlns:a16="http://schemas.microsoft.com/office/drawing/2014/main" id="{F3AC2443-321C-A7A9-1712-E2302FE0F6D5}"/>
              </a:ext>
            </a:extLst>
          </p:cNvPr>
          <p:cNvSpPr>
            <a:spLocks noGrp="1"/>
          </p:cNvSpPr>
          <p:nvPr>
            <p:ph idx="1"/>
          </p:nvPr>
        </p:nvSpPr>
        <p:spPr/>
        <p:txBody>
          <a:bodyPr>
            <a:normAutofit fontScale="92500" lnSpcReduction="10000"/>
          </a:bodyPr>
          <a:lstStyle/>
          <a:p>
            <a:r>
              <a:rPr lang="en-US" dirty="0"/>
              <a:t>The entire world agrees with these basic facts about Jesus (see Gary R. Habermas and Michael R. </a:t>
            </a:r>
            <a:r>
              <a:rPr lang="en-US" dirty="0" err="1"/>
              <a:t>Licona</a:t>
            </a:r>
            <a:r>
              <a:rPr lang="en-US" dirty="0"/>
              <a:t>, </a:t>
            </a:r>
            <a:r>
              <a:rPr lang="en-US" i="1" dirty="0"/>
              <a:t>The Case for the Resurrection of Jesus</a:t>
            </a:r>
            <a:r>
              <a:rPr lang="en-US" dirty="0"/>
              <a:t>, 43-81):</a:t>
            </a:r>
          </a:p>
          <a:p>
            <a:pPr lvl="1"/>
            <a:r>
              <a:rPr lang="en-US" dirty="0"/>
              <a:t>Jesus died by crucifixion during the reign of Tiberius Caesar, while Pontius Pilate was prefect.</a:t>
            </a:r>
          </a:p>
          <a:p>
            <a:pPr lvl="1"/>
            <a:r>
              <a:rPr lang="en-US" dirty="0"/>
              <a:t>On the third day following His death, the tomb was empty.</a:t>
            </a:r>
          </a:p>
          <a:p>
            <a:pPr lvl="1"/>
            <a:r>
              <a:rPr lang="en-US" dirty="0"/>
              <a:t>Jesus’s disciples believed that He rose and appeared to them.</a:t>
            </a:r>
          </a:p>
          <a:p>
            <a:pPr lvl="1"/>
            <a:r>
              <a:rPr lang="en-US" dirty="0"/>
              <a:t>The leading persecutor of the church, Saul of Tarsus, was suddenly changed by what he described as an appearance of the resurrected Jesus.</a:t>
            </a:r>
          </a:p>
          <a:p>
            <a:pPr lvl="1"/>
            <a:r>
              <a:rPr lang="en-US" dirty="0"/>
              <a:t>Jesus’s brother, James, was changed from a skeptic to a believer by Jesus’s appearance to him.</a:t>
            </a:r>
          </a:p>
          <a:p>
            <a:r>
              <a:rPr lang="en-US" dirty="0"/>
              <a:t>Suddenly, there was a rapidly growing religion called “Christianity” based on their belief that Jesus was raised from the dead.</a:t>
            </a:r>
          </a:p>
        </p:txBody>
      </p:sp>
    </p:spTree>
    <p:extLst>
      <p:ext uri="{BB962C8B-B14F-4D97-AF65-F5344CB8AC3E}">
        <p14:creationId xmlns:p14="http://schemas.microsoft.com/office/powerpoint/2010/main" val="23762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3841-C539-0882-A88B-0CD29B37B41C}"/>
              </a:ext>
            </a:extLst>
          </p:cNvPr>
          <p:cNvSpPr>
            <a:spLocks noGrp="1"/>
          </p:cNvSpPr>
          <p:nvPr>
            <p:ph type="title"/>
          </p:nvPr>
        </p:nvSpPr>
        <p:spPr>
          <a:xfrm>
            <a:off x="838200" y="365125"/>
            <a:ext cx="10515600" cy="874015"/>
          </a:xfrm>
        </p:spPr>
        <p:txBody>
          <a:bodyPr/>
          <a:lstStyle/>
          <a:p>
            <a:r>
              <a:rPr lang="en-US" dirty="0"/>
              <a:t>Those Who Saw the Risen Jesus</a:t>
            </a:r>
          </a:p>
        </p:txBody>
      </p:sp>
      <p:sp>
        <p:nvSpPr>
          <p:cNvPr id="3" name="Content Placeholder 2">
            <a:extLst>
              <a:ext uri="{FF2B5EF4-FFF2-40B4-BE49-F238E27FC236}">
                <a16:creationId xmlns:a16="http://schemas.microsoft.com/office/drawing/2014/main" id="{AD5B3FBF-1D41-F05B-BC79-28BF3A75380B}"/>
              </a:ext>
            </a:extLst>
          </p:cNvPr>
          <p:cNvSpPr>
            <a:spLocks noGrp="1"/>
          </p:cNvSpPr>
          <p:nvPr>
            <p:ph idx="1"/>
          </p:nvPr>
        </p:nvSpPr>
        <p:spPr>
          <a:xfrm>
            <a:off x="838200" y="1384419"/>
            <a:ext cx="10515600" cy="4792544"/>
          </a:xfrm>
        </p:spPr>
        <p:txBody>
          <a:bodyPr>
            <a:normAutofit fontScale="77500" lnSpcReduction="20000"/>
          </a:bodyPr>
          <a:lstStyle/>
          <a:p>
            <a:r>
              <a:rPr lang="en-US" dirty="0">
                <a:solidFill>
                  <a:srgbClr val="381910"/>
                </a:solidFill>
                <a:latin typeface="+mj-lt"/>
              </a:rPr>
              <a:t>Mary Magdalene </a:t>
            </a:r>
            <a:r>
              <a:rPr lang="en-US" dirty="0"/>
              <a:t>(John 20:11-18). Mary touched Jesus (John 20:17).</a:t>
            </a:r>
          </a:p>
          <a:p>
            <a:r>
              <a:rPr lang="en-US" dirty="0">
                <a:solidFill>
                  <a:srgbClr val="381910"/>
                </a:solidFill>
                <a:latin typeface="+mj-lt"/>
              </a:rPr>
              <a:t>Peter </a:t>
            </a:r>
            <a:r>
              <a:rPr lang="en-US" dirty="0"/>
              <a:t>(1 Cor. 15:5; Luke 24:34).</a:t>
            </a:r>
          </a:p>
          <a:p>
            <a:r>
              <a:rPr lang="en-US" dirty="0">
                <a:solidFill>
                  <a:srgbClr val="381910"/>
                </a:solidFill>
                <a:latin typeface="+mj-lt"/>
              </a:rPr>
              <a:t>To the two walking to Emmaus </a:t>
            </a:r>
            <a:r>
              <a:rPr lang="en-US" dirty="0"/>
              <a:t>(Luke 24:13-35). These two men had a long and extended visit with Jesus; they invited him to eat their evening meal together; Jesus said the blessings and then vanished from their sight.</a:t>
            </a:r>
          </a:p>
          <a:p>
            <a:r>
              <a:rPr lang="en-US" dirty="0">
                <a:solidFill>
                  <a:srgbClr val="381910"/>
                </a:solidFill>
                <a:latin typeface="+mj-lt"/>
              </a:rPr>
              <a:t>To the Twelve</a:t>
            </a:r>
            <a:r>
              <a:rPr lang="en-US" dirty="0"/>
              <a:t> (actually only ten were present; Judas was dead and Thomas was absent) in Jerusalem (Mark 16:14; Luke 24:36-43; John 20:19-25). </a:t>
            </a:r>
          </a:p>
          <a:p>
            <a:pPr lvl="1"/>
            <a:r>
              <a:rPr lang="en-US" dirty="0"/>
              <a:t>Jesus showed them the holes in his hands and his side which the soldier had pierced (Luke 24:39: 20:20). </a:t>
            </a:r>
          </a:p>
          <a:p>
            <a:pPr lvl="1"/>
            <a:r>
              <a:rPr lang="en-US" dirty="0"/>
              <a:t>They handled him to verify that He was not a bodiless spirit.</a:t>
            </a:r>
          </a:p>
          <a:p>
            <a:pPr lvl="1"/>
            <a:r>
              <a:rPr lang="en-US" dirty="0"/>
              <a:t>He ate with them (Luke 24:42-43).</a:t>
            </a:r>
          </a:p>
          <a:p>
            <a:r>
              <a:rPr lang="en-US" dirty="0">
                <a:solidFill>
                  <a:srgbClr val="381910"/>
                </a:solidFill>
                <a:latin typeface="+mj-lt"/>
              </a:rPr>
              <a:t>To the Twelve in Jerusalem when Thomas was present </a:t>
            </a:r>
            <a:r>
              <a:rPr lang="en-US" dirty="0"/>
              <a:t>(John 20:26-29).</a:t>
            </a:r>
          </a:p>
          <a:p>
            <a:r>
              <a:rPr lang="en-US" dirty="0">
                <a:solidFill>
                  <a:srgbClr val="381910"/>
                </a:solidFill>
                <a:latin typeface="+mj-lt"/>
              </a:rPr>
              <a:t>To seven disciples by the Sea of Galilee </a:t>
            </a:r>
            <a:r>
              <a:rPr lang="en-US" dirty="0"/>
              <a:t>(John 21:1-24).</a:t>
            </a:r>
          </a:p>
          <a:p>
            <a:pPr lvl="1"/>
            <a:r>
              <a:rPr lang="en-US" dirty="0"/>
              <a:t>Peter, Thomas, Nathanael, James, John, and two other unnamed disciples were present.</a:t>
            </a:r>
          </a:p>
          <a:p>
            <a:pPr lvl="1"/>
            <a:r>
              <a:rPr lang="en-US" dirty="0"/>
              <a:t>They ate breakfast together from food that Jesus had prepared (John 21:9, 13).</a:t>
            </a:r>
          </a:p>
        </p:txBody>
      </p:sp>
    </p:spTree>
    <p:extLst>
      <p:ext uri="{BB962C8B-B14F-4D97-AF65-F5344CB8AC3E}">
        <p14:creationId xmlns:p14="http://schemas.microsoft.com/office/powerpoint/2010/main" val="102260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1359-1268-93FA-0879-7E2C8B451C89}"/>
              </a:ext>
            </a:extLst>
          </p:cNvPr>
          <p:cNvSpPr>
            <a:spLocks noGrp="1"/>
          </p:cNvSpPr>
          <p:nvPr>
            <p:ph type="title"/>
          </p:nvPr>
        </p:nvSpPr>
        <p:spPr/>
        <p:txBody>
          <a:bodyPr/>
          <a:lstStyle/>
          <a:p>
            <a:r>
              <a:rPr lang="en-US" dirty="0"/>
              <a:t>Those Who Saw the Risen Jesus</a:t>
            </a:r>
          </a:p>
        </p:txBody>
      </p:sp>
      <p:sp>
        <p:nvSpPr>
          <p:cNvPr id="3" name="Content Placeholder 2">
            <a:extLst>
              <a:ext uri="{FF2B5EF4-FFF2-40B4-BE49-F238E27FC236}">
                <a16:creationId xmlns:a16="http://schemas.microsoft.com/office/drawing/2014/main" id="{B311EB4F-A010-1565-D60E-24894E948F61}"/>
              </a:ext>
            </a:extLst>
          </p:cNvPr>
          <p:cNvSpPr>
            <a:spLocks noGrp="1"/>
          </p:cNvSpPr>
          <p:nvPr>
            <p:ph idx="1"/>
          </p:nvPr>
        </p:nvSpPr>
        <p:spPr/>
        <p:txBody>
          <a:bodyPr>
            <a:normAutofit/>
          </a:bodyPr>
          <a:lstStyle/>
          <a:p>
            <a:r>
              <a:rPr lang="en-US" dirty="0">
                <a:solidFill>
                  <a:srgbClr val="381910"/>
                </a:solidFill>
                <a:latin typeface="+mj-lt"/>
              </a:rPr>
              <a:t>To the Eleven on a mountain in Galilee </a:t>
            </a:r>
            <a:r>
              <a:rPr lang="en-US" dirty="0"/>
              <a:t>where He gave the Great Commission (Matt. 28:16-20; Mark 16:15-18).</a:t>
            </a:r>
          </a:p>
          <a:p>
            <a:r>
              <a:rPr lang="en-US" dirty="0">
                <a:solidFill>
                  <a:srgbClr val="381910"/>
                </a:solidFill>
                <a:latin typeface="+mj-lt"/>
              </a:rPr>
              <a:t>To more than 500 at one time: </a:t>
            </a:r>
            <a:r>
              <a:rPr lang="en-US" dirty="0"/>
              <a:t>“Then he appeared to more than five hundred brothers at one time, most of whom are still alive, though some have fallen asleep” (1 Cor. 15:6).</a:t>
            </a:r>
          </a:p>
          <a:p>
            <a:r>
              <a:rPr lang="en-US" dirty="0">
                <a:solidFill>
                  <a:srgbClr val="381910"/>
                </a:solidFill>
                <a:latin typeface="+mj-lt"/>
              </a:rPr>
              <a:t>Jesus appeared to His brother James </a:t>
            </a:r>
            <a:r>
              <a:rPr lang="en-US" dirty="0"/>
              <a:t>(1 Cor. 15:7).</a:t>
            </a:r>
          </a:p>
          <a:p>
            <a:r>
              <a:rPr lang="en-US" dirty="0">
                <a:solidFill>
                  <a:srgbClr val="381910"/>
                </a:solidFill>
                <a:latin typeface="+mj-lt"/>
              </a:rPr>
              <a:t>At the ascension into heaven </a:t>
            </a:r>
            <a:r>
              <a:rPr lang="en-US" dirty="0"/>
              <a:t>(Luke 24:44-53; Acts 1:4-11).</a:t>
            </a:r>
          </a:p>
          <a:p>
            <a:r>
              <a:rPr lang="en-US" dirty="0">
                <a:solidFill>
                  <a:srgbClr val="381910"/>
                </a:solidFill>
                <a:latin typeface="+mj-lt"/>
              </a:rPr>
              <a:t>Jesus appeared to Paul </a:t>
            </a:r>
            <a:r>
              <a:rPr lang="en-US" dirty="0"/>
              <a:t>(Acts 9:3-7; 22:6-11; 26:12-18; Gal. 1:11-17).</a:t>
            </a:r>
          </a:p>
        </p:txBody>
      </p:sp>
    </p:spTree>
    <p:extLst>
      <p:ext uri="{BB962C8B-B14F-4D97-AF65-F5344CB8AC3E}">
        <p14:creationId xmlns:p14="http://schemas.microsoft.com/office/powerpoint/2010/main" val="278449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1C21-ED49-394E-45D7-511AB44CCC98}"/>
              </a:ext>
            </a:extLst>
          </p:cNvPr>
          <p:cNvSpPr>
            <a:spLocks noGrp="1"/>
          </p:cNvSpPr>
          <p:nvPr>
            <p:ph type="title"/>
          </p:nvPr>
        </p:nvSpPr>
        <p:spPr/>
        <p:txBody>
          <a:bodyPr>
            <a:normAutofit/>
          </a:bodyPr>
          <a:lstStyle/>
          <a:p>
            <a:r>
              <a:rPr lang="en-US" sz="3600" dirty="0"/>
              <a:t>The First Resurrection Appearance to the Twelve</a:t>
            </a:r>
          </a:p>
        </p:txBody>
      </p:sp>
      <p:sp>
        <p:nvSpPr>
          <p:cNvPr id="3" name="Content Placeholder 2">
            <a:extLst>
              <a:ext uri="{FF2B5EF4-FFF2-40B4-BE49-F238E27FC236}">
                <a16:creationId xmlns:a16="http://schemas.microsoft.com/office/drawing/2014/main" id="{46713B8D-10FC-6241-F465-FC019A497761}"/>
              </a:ext>
            </a:extLst>
          </p:cNvPr>
          <p:cNvSpPr>
            <a:spLocks noGrp="1"/>
          </p:cNvSpPr>
          <p:nvPr>
            <p:ph idx="1"/>
          </p:nvPr>
        </p:nvSpPr>
        <p:spPr/>
        <p:txBody>
          <a:bodyPr/>
          <a:lstStyle/>
          <a:p>
            <a:r>
              <a:rPr lang="en-US" dirty="0"/>
              <a:t>On the evening of that day, the first day of the week, the doors being locked where the disciples were for fear of the Jews, </a:t>
            </a:r>
            <a:r>
              <a:rPr lang="en-US" dirty="0">
                <a:solidFill>
                  <a:srgbClr val="381910"/>
                </a:solidFill>
                <a:latin typeface="+mj-lt"/>
              </a:rPr>
              <a:t>Jesus came and stood among them</a:t>
            </a:r>
            <a:r>
              <a:rPr lang="en-US" dirty="0">
                <a:latin typeface="+mj-lt"/>
              </a:rPr>
              <a:t> </a:t>
            </a:r>
            <a:r>
              <a:rPr lang="en-US" dirty="0"/>
              <a:t>and said to them, “Peace be with you.” When he had said this, </a:t>
            </a:r>
            <a:r>
              <a:rPr lang="en-US" dirty="0">
                <a:solidFill>
                  <a:srgbClr val="381910"/>
                </a:solidFill>
                <a:latin typeface="+mj-lt"/>
              </a:rPr>
              <a:t>he showed them his hands and his side</a:t>
            </a:r>
            <a:r>
              <a:rPr lang="en-US" dirty="0"/>
              <a:t>. Then the disciples were glad when they saw the Lord. Jesus said to them again, “Peace be with you. As the Father has sent me, even so I am sending you.” And when he had said this, he breathed on them and said to them, “Receive the Holy Spirit. If you forgive the sins of any, they are forgiven them; if you withhold forgiveness from any, it is withheld.”</a:t>
            </a:r>
          </a:p>
          <a:p>
            <a:endParaRPr lang="en-US" dirty="0"/>
          </a:p>
        </p:txBody>
      </p:sp>
    </p:spTree>
    <p:extLst>
      <p:ext uri="{BB962C8B-B14F-4D97-AF65-F5344CB8AC3E}">
        <p14:creationId xmlns:p14="http://schemas.microsoft.com/office/powerpoint/2010/main" val="2385087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CB44-42AE-4BDD-CFB7-72C81BB9D400}"/>
              </a:ext>
            </a:extLst>
          </p:cNvPr>
          <p:cNvSpPr>
            <a:spLocks noGrp="1"/>
          </p:cNvSpPr>
          <p:nvPr>
            <p:ph type="title"/>
          </p:nvPr>
        </p:nvSpPr>
        <p:spPr/>
        <p:txBody>
          <a:bodyPr/>
          <a:lstStyle/>
          <a:p>
            <a:r>
              <a:rPr lang="en-US" dirty="0"/>
              <a:t>Jesus and Thomas</a:t>
            </a:r>
          </a:p>
        </p:txBody>
      </p:sp>
      <p:sp>
        <p:nvSpPr>
          <p:cNvPr id="3" name="Content Placeholder 2">
            <a:extLst>
              <a:ext uri="{FF2B5EF4-FFF2-40B4-BE49-F238E27FC236}">
                <a16:creationId xmlns:a16="http://schemas.microsoft.com/office/drawing/2014/main" id="{094DFD26-A3AC-6BF2-45DA-CEC6B81E237E}"/>
              </a:ext>
            </a:extLst>
          </p:cNvPr>
          <p:cNvSpPr>
            <a:spLocks noGrp="1"/>
          </p:cNvSpPr>
          <p:nvPr>
            <p:ph idx="1"/>
          </p:nvPr>
        </p:nvSpPr>
        <p:spPr/>
        <p:txBody>
          <a:bodyPr>
            <a:normAutofit fontScale="92500" lnSpcReduction="10000"/>
          </a:bodyPr>
          <a:lstStyle/>
          <a:p>
            <a:r>
              <a:rPr lang="en-US" dirty="0"/>
              <a:t>Now Thomas, one of the twelve, called the Twin, was not with them when Jesus came. So the other disciples told him, “We have seen the Lord.” But he said to them, “</a:t>
            </a:r>
            <a:r>
              <a:rPr lang="en-US" dirty="0">
                <a:solidFill>
                  <a:srgbClr val="381910"/>
                </a:solidFill>
                <a:latin typeface="+mj-lt"/>
              </a:rPr>
              <a:t>Unless I see in his hands the mark of the nails, and place my finger into the mark of the nails, and place my hand into his side, I will never believe</a:t>
            </a:r>
            <a:r>
              <a:rPr lang="en-US" dirty="0"/>
              <a:t>.” Eight days later, his disciples were inside again, and Thomas was with them. Although the doors were locked, Jesus came and stood among them and said, “Peace be with you.” Then he said to Thomas, “</a:t>
            </a:r>
            <a:r>
              <a:rPr lang="en-US" dirty="0">
                <a:solidFill>
                  <a:srgbClr val="381910"/>
                </a:solidFill>
                <a:latin typeface="+mj-lt"/>
              </a:rPr>
              <a:t>Put your finger here, and see my hands; and put out your hand, and place it in my side. Do not disbelieve, but believe</a:t>
            </a:r>
            <a:r>
              <a:rPr lang="en-US" dirty="0"/>
              <a:t>.” Thomas answered him, </a:t>
            </a:r>
            <a:r>
              <a:rPr lang="en-US" dirty="0">
                <a:solidFill>
                  <a:srgbClr val="381910"/>
                </a:solidFill>
              </a:rPr>
              <a:t>“My Lord and my God!”</a:t>
            </a:r>
            <a:r>
              <a:rPr lang="en-US" dirty="0"/>
              <a:t> Jesus said to him, “Have you believed because you have seen me? Blessed are those who have not seen and yet have believed.”</a:t>
            </a:r>
          </a:p>
          <a:p>
            <a:endParaRPr lang="en-US" dirty="0"/>
          </a:p>
        </p:txBody>
      </p:sp>
    </p:spTree>
    <p:extLst>
      <p:ext uri="{BB962C8B-B14F-4D97-AF65-F5344CB8AC3E}">
        <p14:creationId xmlns:p14="http://schemas.microsoft.com/office/powerpoint/2010/main" val="1645260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A1D0-464D-01BF-8215-A41E26A128BA}"/>
              </a:ext>
            </a:extLst>
          </p:cNvPr>
          <p:cNvSpPr>
            <a:spLocks noGrp="1"/>
          </p:cNvSpPr>
          <p:nvPr>
            <p:ph type="title"/>
          </p:nvPr>
        </p:nvSpPr>
        <p:spPr/>
        <p:txBody>
          <a:bodyPr/>
          <a:lstStyle/>
          <a:p>
            <a:r>
              <a:rPr lang="en-US" dirty="0"/>
              <a:t>1 John 1:1-4</a:t>
            </a:r>
          </a:p>
        </p:txBody>
      </p:sp>
      <p:sp>
        <p:nvSpPr>
          <p:cNvPr id="3" name="Content Placeholder 2">
            <a:extLst>
              <a:ext uri="{FF2B5EF4-FFF2-40B4-BE49-F238E27FC236}">
                <a16:creationId xmlns:a16="http://schemas.microsoft.com/office/drawing/2014/main" id="{2CF34153-D43D-4EA0-B0EC-FAF63881249B}"/>
              </a:ext>
            </a:extLst>
          </p:cNvPr>
          <p:cNvSpPr>
            <a:spLocks noGrp="1"/>
          </p:cNvSpPr>
          <p:nvPr>
            <p:ph idx="1"/>
          </p:nvPr>
        </p:nvSpPr>
        <p:spPr/>
        <p:txBody>
          <a:bodyPr/>
          <a:lstStyle/>
          <a:p>
            <a:r>
              <a:rPr lang="en-US" dirty="0"/>
              <a:t>That which was from the beginning, </a:t>
            </a:r>
            <a:r>
              <a:rPr lang="en-US" dirty="0">
                <a:solidFill>
                  <a:srgbClr val="381910"/>
                </a:solidFill>
                <a:latin typeface="+mj-lt"/>
              </a:rPr>
              <a:t>which we have heard</a:t>
            </a:r>
            <a:r>
              <a:rPr lang="en-US" dirty="0"/>
              <a:t>, </a:t>
            </a:r>
            <a:r>
              <a:rPr lang="en-US" dirty="0">
                <a:solidFill>
                  <a:srgbClr val="381910"/>
                </a:solidFill>
                <a:latin typeface="+mj-lt"/>
              </a:rPr>
              <a:t>which we have seen with our eyes</a:t>
            </a:r>
            <a:r>
              <a:rPr lang="en-US" dirty="0"/>
              <a:t>, which we looked upon and </a:t>
            </a:r>
            <a:r>
              <a:rPr lang="en-US" dirty="0">
                <a:solidFill>
                  <a:srgbClr val="381910"/>
                </a:solidFill>
                <a:latin typeface="+mj-lt"/>
              </a:rPr>
              <a:t>have touched with our hands</a:t>
            </a:r>
            <a:r>
              <a:rPr lang="en-US" dirty="0"/>
              <a:t>, concerning the word of life— the life was made manifest, and we have seen it, and testify to it and proclaim to you the eternal life, which was with the Father and was made manifest to us— </a:t>
            </a:r>
            <a:r>
              <a:rPr lang="en-US" dirty="0">
                <a:solidFill>
                  <a:srgbClr val="381910"/>
                </a:solidFill>
                <a:latin typeface="+mj-lt"/>
              </a:rPr>
              <a:t>that which we have seen and heard we proclaim also to you</a:t>
            </a:r>
            <a:r>
              <a:rPr lang="en-US" dirty="0"/>
              <a:t>, so that you too may have fellowship with us; and indeed our fellowship is with the Father and with his Son Jesus Christ. And we are writing these things so that our joy may be complete.</a:t>
            </a:r>
          </a:p>
          <a:p>
            <a:endParaRPr lang="en-US" dirty="0"/>
          </a:p>
        </p:txBody>
      </p:sp>
    </p:spTree>
    <p:extLst>
      <p:ext uri="{BB962C8B-B14F-4D97-AF65-F5344CB8AC3E}">
        <p14:creationId xmlns:p14="http://schemas.microsoft.com/office/powerpoint/2010/main" val="3518517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55BF-319A-F193-4918-2BF852BFC997}"/>
              </a:ext>
            </a:extLst>
          </p:cNvPr>
          <p:cNvSpPr>
            <a:spLocks noGrp="1"/>
          </p:cNvSpPr>
          <p:nvPr>
            <p:ph type="title"/>
          </p:nvPr>
        </p:nvSpPr>
        <p:spPr/>
        <p:txBody>
          <a:bodyPr/>
          <a:lstStyle/>
          <a:p>
            <a:r>
              <a:rPr lang="en-US" dirty="0"/>
              <a:t>The Witnesses</a:t>
            </a:r>
          </a:p>
        </p:txBody>
      </p:sp>
      <p:sp>
        <p:nvSpPr>
          <p:cNvPr id="3" name="Content Placeholder 2">
            <a:extLst>
              <a:ext uri="{FF2B5EF4-FFF2-40B4-BE49-F238E27FC236}">
                <a16:creationId xmlns:a16="http://schemas.microsoft.com/office/drawing/2014/main" id="{9062A4A6-4B5E-E5F4-9371-AA93A90A0E19}"/>
              </a:ext>
            </a:extLst>
          </p:cNvPr>
          <p:cNvSpPr>
            <a:spLocks noGrp="1"/>
          </p:cNvSpPr>
          <p:nvPr>
            <p:ph idx="1"/>
          </p:nvPr>
        </p:nvSpPr>
        <p:spPr/>
        <p:txBody>
          <a:bodyPr/>
          <a:lstStyle/>
          <a:p>
            <a:r>
              <a:rPr lang="en-US" dirty="0">
                <a:solidFill>
                  <a:srgbClr val="381910"/>
                </a:solidFill>
                <a:latin typeface="+mj-lt"/>
              </a:rPr>
              <a:t>Number of witnesses: </a:t>
            </a:r>
            <a:r>
              <a:rPr lang="en-US" dirty="0"/>
              <a:t>Their number is sufficient to prove the facts: 517.</a:t>
            </a:r>
          </a:p>
          <a:p>
            <a:r>
              <a:rPr lang="en-US" dirty="0">
                <a:solidFill>
                  <a:srgbClr val="381910"/>
                </a:solidFill>
                <a:latin typeface="+mj-lt"/>
              </a:rPr>
              <a:t>The ability of the witnesses: </a:t>
            </a:r>
            <a:r>
              <a:rPr lang="en-US" dirty="0"/>
              <a:t>The witnesses were acquainted with Jesus, so they knew Him.</a:t>
            </a:r>
          </a:p>
          <a:p>
            <a:r>
              <a:rPr lang="en-US" dirty="0">
                <a:solidFill>
                  <a:srgbClr val="381910"/>
                </a:solidFill>
                <a:latin typeface="+mj-lt"/>
              </a:rPr>
              <a:t>The agreement of the witnesses:</a:t>
            </a:r>
          </a:p>
          <a:p>
            <a:pPr lvl="1"/>
            <a:r>
              <a:rPr lang="en-US" dirty="0"/>
              <a:t>The cited instances show that they had opportunities to see Him, with others present to verify what they saw.</a:t>
            </a:r>
          </a:p>
          <a:p>
            <a:pPr lvl="1"/>
            <a:r>
              <a:rPr lang="en-US" dirty="0"/>
              <a:t>Their testimony was consistent.</a:t>
            </a:r>
          </a:p>
        </p:txBody>
      </p:sp>
    </p:spTree>
    <p:extLst>
      <p:ext uri="{BB962C8B-B14F-4D97-AF65-F5344CB8AC3E}">
        <p14:creationId xmlns:p14="http://schemas.microsoft.com/office/powerpoint/2010/main" val="53772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55BF-319A-F193-4918-2BF852BFC997}"/>
              </a:ext>
            </a:extLst>
          </p:cNvPr>
          <p:cNvSpPr>
            <a:spLocks noGrp="1"/>
          </p:cNvSpPr>
          <p:nvPr>
            <p:ph type="title"/>
          </p:nvPr>
        </p:nvSpPr>
        <p:spPr/>
        <p:txBody>
          <a:bodyPr/>
          <a:lstStyle/>
          <a:p>
            <a:r>
              <a:rPr lang="en-US" dirty="0"/>
              <a:t>The Witnesses</a:t>
            </a:r>
          </a:p>
        </p:txBody>
      </p:sp>
      <p:sp>
        <p:nvSpPr>
          <p:cNvPr id="3" name="Content Placeholder 2">
            <a:extLst>
              <a:ext uri="{FF2B5EF4-FFF2-40B4-BE49-F238E27FC236}">
                <a16:creationId xmlns:a16="http://schemas.microsoft.com/office/drawing/2014/main" id="{9062A4A6-4B5E-E5F4-9371-AA93A90A0E19}"/>
              </a:ext>
            </a:extLst>
          </p:cNvPr>
          <p:cNvSpPr>
            <a:spLocks noGrp="1"/>
          </p:cNvSpPr>
          <p:nvPr>
            <p:ph idx="1"/>
          </p:nvPr>
        </p:nvSpPr>
        <p:spPr/>
        <p:txBody>
          <a:bodyPr>
            <a:normAutofit/>
          </a:bodyPr>
          <a:lstStyle/>
          <a:p>
            <a:r>
              <a:rPr lang="en-US" dirty="0">
                <a:solidFill>
                  <a:srgbClr val="381910"/>
                </a:solidFill>
                <a:latin typeface="+mj-lt"/>
              </a:rPr>
              <a:t>The honesty and motive of the witnesses: </a:t>
            </a:r>
          </a:p>
          <a:p>
            <a:pPr lvl="1"/>
            <a:r>
              <a:rPr lang="en-US" dirty="0"/>
              <a:t>They were men and women with integrity. They were not unreliable men who would lie for their own benefit, but honest men who told the truth even though it cost them their lives.</a:t>
            </a:r>
          </a:p>
          <a:p>
            <a:pPr lvl="1"/>
            <a:r>
              <a:rPr lang="en-US" dirty="0"/>
              <a:t>The evidence and testimony of </a:t>
            </a:r>
            <a:r>
              <a:rPr lang="en-US" dirty="0">
                <a:solidFill>
                  <a:srgbClr val="381910"/>
                </a:solidFill>
                <a:latin typeface="+mj-lt"/>
              </a:rPr>
              <a:t>Saul of Tarsus</a:t>
            </a:r>
            <a:r>
              <a:rPr lang="en-US" dirty="0"/>
              <a:t>, an archenemy of the early Christians, is outstanding evidence.</a:t>
            </a:r>
          </a:p>
          <a:p>
            <a:pPr lvl="1"/>
            <a:r>
              <a:rPr lang="en-US" dirty="0"/>
              <a:t>The testimony of </a:t>
            </a:r>
            <a:r>
              <a:rPr lang="en-US" dirty="0">
                <a:solidFill>
                  <a:srgbClr val="381910"/>
                </a:solidFill>
                <a:latin typeface="+mj-lt"/>
              </a:rPr>
              <a:t>James, the brother of Jesus</a:t>
            </a:r>
            <a:r>
              <a:rPr lang="en-US" dirty="0"/>
              <a:t>, who earlier did not believe Jesus was the Christ but after the resurrection became a leader in the church at Jerusalem and a martyr of the faith, is similarly outstanding evidence.</a:t>
            </a:r>
          </a:p>
        </p:txBody>
      </p:sp>
    </p:spTree>
    <p:extLst>
      <p:ext uri="{BB962C8B-B14F-4D97-AF65-F5344CB8AC3E}">
        <p14:creationId xmlns:p14="http://schemas.microsoft.com/office/powerpoint/2010/main" val="159632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9B5F-AAC8-0F9D-6B97-650EA98A8B57}"/>
              </a:ext>
            </a:extLst>
          </p:cNvPr>
          <p:cNvSpPr>
            <a:spLocks noGrp="1"/>
          </p:cNvSpPr>
          <p:nvPr>
            <p:ph type="title"/>
          </p:nvPr>
        </p:nvSpPr>
        <p:spPr/>
        <p:txBody>
          <a:bodyPr/>
          <a:lstStyle/>
          <a:p>
            <a:r>
              <a:rPr lang="en-US" dirty="0"/>
              <a:t>Peter’s Comment About the Witnesses</a:t>
            </a:r>
          </a:p>
        </p:txBody>
      </p:sp>
      <p:sp>
        <p:nvSpPr>
          <p:cNvPr id="3" name="Content Placeholder 2">
            <a:extLst>
              <a:ext uri="{FF2B5EF4-FFF2-40B4-BE49-F238E27FC236}">
                <a16:creationId xmlns:a16="http://schemas.microsoft.com/office/drawing/2014/main" id="{F5EECDFC-25EA-AAD4-7BC6-975880DBC3B6}"/>
              </a:ext>
            </a:extLst>
          </p:cNvPr>
          <p:cNvSpPr>
            <a:spLocks noGrp="1"/>
          </p:cNvSpPr>
          <p:nvPr>
            <p:ph idx="1"/>
          </p:nvPr>
        </p:nvSpPr>
        <p:spPr/>
        <p:txBody>
          <a:bodyPr/>
          <a:lstStyle/>
          <a:p>
            <a:r>
              <a:rPr lang="en-US" dirty="0"/>
              <a:t> “And we are witnesses of all that he did both in the country of the Jews and in Jerusalem. They put him to death by hanging him on a tree, but God raised him on the third day and </a:t>
            </a:r>
            <a:r>
              <a:rPr lang="en-US" dirty="0">
                <a:solidFill>
                  <a:srgbClr val="381910"/>
                </a:solidFill>
                <a:latin typeface="Source Sans Pro Black" panose="020B0803030403020204" pitchFamily="34" charset="0"/>
              </a:rPr>
              <a:t>made him to appear, not to all the people but to us who had been chosen by God as witnesses, who ate and drank with him after he rose from the dead</a:t>
            </a:r>
            <a:r>
              <a:rPr lang="en-US" dirty="0"/>
              <a:t>” (Acts 10:39-41).</a:t>
            </a:r>
          </a:p>
          <a:p>
            <a:endParaRPr lang="en-US" dirty="0"/>
          </a:p>
        </p:txBody>
      </p:sp>
    </p:spTree>
    <p:extLst>
      <p:ext uri="{BB962C8B-B14F-4D97-AF65-F5344CB8AC3E}">
        <p14:creationId xmlns:p14="http://schemas.microsoft.com/office/powerpoint/2010/main" val="1518535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B71F0-C293-C9AC-B053-B341B7E5300A}"/>
              </a:ext>
            </a:extLst>
          </p:cNvPr>
          <p:cNvSpPr>
            <a:spLocks noGrp="1"/>
          </p:cNvSpPr>
          <p:nvPr>
            <p:ph type="title"/>
          </p:nvPr>
        </p:nvSpPr>
        <p:spPr/>
        <p:txBody>
          <a:bodyPr/>
          <a:lstStyle/>
          <a:p>
            <a:r>
              <a:rPr lang="en-US" dirty="0"/>
              <a:t>V. The Pauline Letters</a:t>
            </a:r>
          </a:p>
        </p:txBody>
      </p:sp>
      <p:pic>
        <p:nvPicPr>
          <p:cNvPr id="8194" name="Picture 2" descr="Doctrines Taught by Apostle Paul | Biblical Christianity">
            <a:extLst>
              <a:ext uri="{FF2B5EF4-FFF2-40B4-BE49-F238E27FC236}">
                <a16:creationId xmlns:a16="http://schemas.microsoft.com/office/drawing/2014/main" id="{4778B79B-D75C-E6D9-4D47-E4AA0A450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488" y="1826924"/>
            <a:ext cx="8295024" cy="466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707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74BE-AEF9-36EE-158C-0D59CF882BFA}"/>
              </a:ext>
            </a:extLst>
          </p:cNvPr>
          <p:cNvSpPr>
            <a:spLocks noGrp="1"/>
          </p:cNvSpPr>
          <p:nvPr>
            <p:ph type="title"/>
          </p:nvPr>
        </p:nvSpPr>
        <p:spPr/>
        <p:txBody>
          <a:bodyPr/>
          <a:lstStyle/>
          <a:p>
            <a:r>
              <a:rPr lang="en-US" dirty="0"/>
              <a:t>The Pauline Letters</a:t>
            </a:r>
          </a:p>
        </p:txBody>
      </p:sp>
      <p:sp>
        <p:nvSpPr>
          <p:cNvPr id="3" name="Content Placeholder 2">
            <a:extLst>
              <a:ext uri="{FF2B5EF4-FFF2-40B4-BE49-F238E27FC236}">
                <a16:creationId xmlns:a16="http://schemas.microsoft.com/office/drawing/2014/main" id="{47AB9544-FB10-7F88-6C21-651C72DF5A26}"/>
              </a:ext>
            </a:extLst>
          </p:cNvPr>
          <p:cNvSpPr>
            <a:spLocks noGrp="1"/>
          </p:cNvSpPr>
          <p:nvPr>
            <p:ph idx="1"/>
          </p:nvPr>
        </p:nvSpPr>
        <p:spPr/>
        <p:txBody>
          <a:bodyPr/>
          <a:lstStyle/>
          <a:p>
            <a:r>
              <a:rPr lang="en-US" dirty="0"/>
              <a:t>Paul’s conversion (ca. AD 36)</a:t>
            </a:r>
          </a:p>
          <a:p>
            <a:r>
              <a:rPr lang="en-US" dirty="0"/>
              <a:t>Paul’s death (AD 68)</a:t>
            </a:r>
          </a:p>
          <a:p>
            <a:r>
              <a:rPr lang="en-US" dirty="0"/>
              <a:t>His letters (AD 48-68)</a:t>
            </a:r>
          </a:p>
          <a:p>
            <a:pPr lvl="1"/>
            <a:r>
              <a:rPr lang="en-US" dirty="0"/>
              <a:t>His writings are within 20-40 years of the time of Jesus’s resurrection</a:t>
            </a:r>
          </a:p>
        </p:txBody>
      </p:sp>
    </p:spTree>
    <p:extLst>
      <p:ext uri="{BB962C8B-B14F-4D97-AF65-F5344CB8AC3E}">
        <p14:creationId xmlns:p14="http://schemas.microsoft.com/office/powerpoint/2010/main" val="339960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A78A-71F1-9D9D-6CA7-2FE2A81BCE11}"/>
              </a:ext>
            </a:extLst>
          </p:cNvPr>
          <p:cNvSpPr>
            <a:spLocks noGrp="1"/>
          </p:cNvSpPr>
          <p:nvPr>
            <p:ph type="title"/>
          </p:nvPr>
        </p:nvSpPr>
        <p:spPr/>
        <p:txBody>
          <a:bodyPr/>
          <a:lstStyle/>
          <a:p>
            <a:r>
              <a:rPr lang="en-US" dirty="0"/>
              <a:t>1 Corinthians 15:12-19</a:t>
            </a:r>
          </a:p>
        </p:txBody>
      </p:sp>
      <p:sp>
        <p:nvSpPr>
          <p:cNvPr id="3" name="Content Placeholder 2">
            <a:extLst>
              <a:ext uri="{FF2B5EF4-FFF2-40B4-BE49-F238E27FC236}">
                <a16:creationId xmlns:a16="http://schemas.microsoft.com/office/drawing/2014/main" id="{1B3C9A4D-CEB7-E48D-9C0D-4AD4CE20E8B8}"/>
              </a:ext>
            </a:extLst>
          </p:cNvPr>
          <p:cNvSpPr>
            <a:spLocks noGrp="1"/>
          </p:cNvSpPr>
          <p:nvPr>
            <p:ph idx="1"/>
          </p:nvPr>
        </p:nvSpPr>
        <p:spPr/>
        <p:txBody>
          <a:bodyPr>
            <a:normAutofit lnSpcReduction="10000"/>
          </a:bodyPr>
          <a:lstStyle/>
          <a:p>
            <a:r>
              <a:rPr lang="en-US" dirty="0"/>
              <a:t>Now if Christ is proclaimed as raised from the dead, how can some of you say that there is no resurrection of the dead? </a:t>
            </a:r>
            <a:r>
              <a:rPr lang="en-US" dirty="0">
                <a:solidFill>
                  <a:srgbClr val="381910"/>
                </a:solidFill>
                <a:latin typeface="+mj-lt"/>
              </a:rPr>
              <a:t>But if there is no resurrection of the dead</a:t>
            </a:r>
            <a:r>
              <a:rPr lang="en-US" dirty="0"/>
              <a:t>, then not even Christ has been raised. </a:t>
            </a:r>
            <a:r>
              <a:rPr lang="en-US" dirty="0">
                <a:solidFill>
                  <a:srgbClr val="381910"/>
                </a:solidFill>
                <a:latin typeface="Source Sans Pro Black" panose="020B0803030403020204" pitchFamily="34" charset="0"/>
              </a:rPr>
              <a:t>And if Christ has not been raised, then our preaching is in vain and your faith is in vain</a:t>
            </a:r>
            <a:r>
              <a:rPr lang="en-US" dirty="0"/>
              <a:t>. We are even found to be misrepresenting God, because we testified about God that he raised Christ, whom he did not raise if it is true that the dead are not raised. For if the dead are not raised, not even Christ has been raised. </a:t>
            </a:r>
            <a:r>
              <a:rPr lang="en-US" dirty="0">
                <a:solidFill>
                  <a:srgbClr val="381910"/>
                </a:solidFill>
                <a:latin typeface="+mj-lt"/>
              </a:rPr>
              <a:t>And if Christ has not been raised, your faith is futile and you are still in your sins. </a:t>
            </a:r>
            <a:r>
              <a:rPr lang="en-US" dirty="0"/>
              <a:t>Then those also who have fallen asleep in Christ have perished. If in Christ we have hope in this life only, we are of all people most to be pitied.</a:t>
            </a:r>
          </a:p>
        </p:txBody>
      </p:sp>
    </p:spTree>
    <p:extLst>
      <p:ext uri="{BB962C8B-B14F-4D97-AF65-F5344CB8AC3E}">
        <p14:creationId xmlns:p14="http://schemas.microsoft.com/office/powerpoint/2010/main" val="3738117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9773-BB77-9526-2D07-4D38EC361AEA}"/>
              </a:ext>
            </a:extLst>
          </p:cNvPr>
          <p:cNvSpPr>
            <a:spLocks noGrp="1"/>
          </p:cNvSpPr>
          <p:nvPr>
            <p:ph type="title"/>
          </p:nvPr>
        </p:nvSpPr>
        <p:spPr/>
        <p:txBody>
          <a:bodyPr/>
          <a:lstStyle/>
          <a:p>
            <a:r>
              <a:rPr lang="en-US" dirty="0"/>
              <a:t>The Earliest Letter: Galatians</a:t>
            </a:r>
            <a:br>
              <a:rPr lang="en-US" sz="2400" dirty="0"/>
            </a:br>
            <a:r>
              <a:rPr lang="en-US" sz="2400" dirty="0"/>
              <a:t>(AD 54-55)</a:t>
            </a:r>
          </a:p>
        </p:txBody>
      </p:sp>
      <p:sp>
        <p:nvSpPr>
          <p:cNvPr id="3" name="Content Placeholder 2">
            <a:extLst>
              <a:ext uri="{FF2B5EF4-FFF2-40B4-BE49-F238E27FC236}">
                <a16:creationId xmlns:a16="http://schemas.microsoft.com/office/drawing/2014/main" id="{4F38866D-10E9-514D-87B9-0F33958B9D1A}"/>
              </a:ext>
            </a:extLst>
          </p:cNvPr>
          <p:cNvSpPr>
            <a:spLocks noGrp="1"/>
          </p:cNvSpPr>
          <p:nvPr>
            <p:ph idx="1"/>
          </p:nvPr>
        </p:nvSpPr>
        <p:spPr/>
        <p:txBody>
          <a:bodyPr>
            <a:normAutofit fontScale="92500" lnSpcReduction="20000"/>
          </a:bodyPr>
          <a:lstStyle/>
          <a:p>
            <a:r>
              <a:rPr lang="en-US" dirty="0"/>
              <a:t>“Paul, an apostle—not from men nor through man, but through Jesus Christ and God the Father, who </a:t>
            </a:r>
            <a:r>
              <a:rPr lang="en-US" dirty="0">
                <a:solidFill>
                  <a:srgbClr val="805640"/>
                </a:solidFill>
                <a:latin typeface="+mj-lt"/>
              </a:rPr>
              <a:t>raised him from the dead</a:t>
            </a:r>
            <a:r>
              <a:rPr lang="en-US" dirty="0"/>
              <a:t>—” (1:1).</a:t>
            </a:r>
          </a:p>
          <a:p>
            <a:r>
              <a:rPr lang="en-US" dirty="0"/>
              <a:t>“For I did not receive it from any man, nor was I taught it, but I received it through a revelation of Jesus Christ. For you have heard of my former life in Judaism, how I persecuted the church of God violently and tried to destroy it. And I was advancing in Judaism beyond many of my own age among my people, so extremely zealous was I for the traditions of my fathers. But when he who had set me apart before I was born, and who called me by his grace, </a:t>
            </a:r>
            <a:r>
              <a:rPr lang="en-US" dirty="0">
                <a:solidFill>
                  <a:srgbClr val="805640"/>
                </a:solidFill>
                <a:latin typeface="+mj-lt"/>
              </a:rPr>
              <a:t>was pleased to reveal his Son to me</a:t>
            </a:r>
            <a:r>
              <a:rPr lang="en-US" dirty="0"/>
              <a:t>, in order that I might preach him among the Gentiles, I did not immediately consult with anyone” (1:12-16).</a:t>
            </a:r>
          </a:p>
          <a:p>
            <a:r>
              <a:rPr lang="en-US" dirty="0"/>
              <a:t>“O foolish Galatians! Who has bewitched you? </a:t>
            </a:r>
            <a:r>
              <a:rPr lang="en-US" dirty="0">
                <a:solidFill>
                  <a:srgbClr val="805640"/>
                </a:solidFill>
                <a:latin typeface="Source Sans Pro Black" panose="020B0803030403020204" pitchFamily="34" charset="0"/>
              </a:rPr>
              <a:t>It was before your eyes that Jesus Christ was publicly portrayed as crucified</a:t>
            </a:r>
            <a:r>
              <a:rPr lang="en-US" dirty="0"/>
              <a:t>” (3:2).</a:t>
            </a:r>
          </a:p>
        </p:txBody>
      </p:sp>
    </p:spTree>
    <p:extLst>
      <p:ext uri="{BB962C8B-B14F-4D97-AF65-F5344CB8AC3E}">
        <p14:creationId xmlns:p14="http://schemas.microsoft.com/office/powerpoint/2010/main" val="7409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F3D5-A55E-57A1-1B98-F2C07F7214A6}"/>
              </a:ext>
            </a:extLst>
          </p:cNvPr>
          <p:cNvSpPr>
            <a:spLocks noGrp="1"/>
          </p:cNvSpPr>
          <p:nvPr>
            <p:ph type="title"/>
          </p:nvPr>
        </p:nvSpPr>
        <p:spPr/>
        <p:txBody>
          <a:bodyPr/>
          <a:lstStyle/>
          <a:p>
            <a:r>
              <a:rPr lang="en-US" dirty="0"/>
              <a:t>1 Corinthians</a:t>
            </a:r>
            <a:br>
              <a:rPr lang="en-US" sz="2400" dirty="0"/>
            </a:br>
            <a:r>
              <a:rPr lang="en-US" sz="2400" dirty="0"/>
              <a:t>AD 55-56</a:t>
            </a:r>
            <a:endParaRPr lang="en-US" dirty="0"/>
          </a:p>
        </p:txBody>
      </p:sp>
      <p:sp>
        <p:nvSpPr>
          <p:cNvPr id="3" name="Content Placeholder 2">
            <a:extLst>
              <a:ext uri="{FF2B5EF4-FFF2-40B4-BE49-F238E27FC236}">
                <a16:creationId xmlns:a16="http://schemas.microsoft.com/office/drawing/2014/main" id="{62B5A2F7-2169-891E-8512-272EE8A25025}"/>
              </a:ext>
            </a:extLst>
          </p:cNvPr>
          <p:cNvSpPr>
            <a:spLocks noGrp="1"/>
          </p:cNvSpPr>
          <p:nvPr>
            <p:ph idx="1"/>
          </p:nvPr>
        </p:nvSpPr>
        <p:spPr/>
        <p:txBody>
          <a:bodyPr>
            <a:normAutofit/>
          </a:bodyPr>
          <a:lstStyle/>
          <a:p>
            <a:r>
              <a:rPr lang="en-US" dirty="0"/>
              <a:t>For I delivered to you as of first importance what I also received: that Christ died for our sins in accordance with the Scriptures, that he was buried, that </a:t>
            </a:r>
            <a:r>
              <a:rPr lang="en-US" dirty="0">
                <a:solidFill>
                  <a:srgbClr val="381910"/>
                </a:solidFill>
                <a:latin typeface="+mj-lt"/>
              </a:rPr>
              <a:t>he was raised on the third day</a:t>
            </a:r>
            <a:r>
              <a:rPr lang="en-US" dirty="0"/>
              <a:t> in accordance with the Scriptures, and that he appeared to Cephas, then to the twelve. Then he appeared to more than five hundred brothers at one time, most of whom are still alive, though some have fallen asleep. Then he appeared to James, then to all the apostles. Last of all, as to one untimely born, he appeared also to me (15:3-8).</a:t>
            </a:r>
          </a:p>
        </p:txBody>
      </p:sp>
    </p:spTree>
    <p:extLst>
      <p:ext uri="{BB962C8B-B14F-4D97-AF65-F5344CB8AC3E}">
        <p14:creationId xmlns:p14="http://schemas.microsoft.com/office/powerpoint/2010/main" val="1399240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4629-5426-0C38-1C45-F0E643179307}"/>
              </a:ext>
            </a:extLst>
          </p:cNvPr>
          <p:cNvSpPr>
            <a:spLocks noGrp="1"/>
          </p:cNvSpPr>
          <p:nvPr>
            <p:ph type="title"/>
          </p:nvPr>
        </p:nvSpPr>
        <p:spPr/>
        <p:txBody>
          <a:bodyPr/>
          <a:lstStyle/>
          <a:p>
            <a:r>
              <a:rPr lang="en-US" dirty="0"/>
              <a:t>VI. Pauline Quotations</a:t>
            </a:r>
          </a:p>
        </p:txBody>
      </p:sp>
      <p:sp>
        <p:nvSpPr>
          <p:cNvPr id="3" name="Content Placeholder 2">
            <a:extLst>
              <a:ext uri="{FF2B5EF4-FFF2-40B4-BE49-F238E27FC236}">
                <a16:creationId xmlns:a16="http://schemas.microsoft.com/office/drawing/2014/main" id="{50B2C14A-C0DE-531E-E97A-1E57DB044F13}"/>
              </a:ext>
            </a:extLst>
          </p:cNvPr>
          <p:cNvSpPr>
            <a:spLocks noGrp="1"/>
          </p:cNvSpPr>
          <p:nvPr>
            <p:ph idx="1"/>
          </p:nvPr>
        </p:nvSpPr>
        <p:spPr/>
        <p:txBody>
          <a:bodyPr/>
          <a:lstStyle/>
          <a:p>
            <a:r>
              <a:rPr lang="en-US" dirty="0"/>
              <a:t>Scholars identify several passages in Pauline epistles that they believe are either early Christian hymns or early Christian creedal statements. </a:t>
            </a:r>
          </a:p>
          <a:p>
            <a:r>
              <a:rPr lang="en-US" dirty="0"/>
              <a:t>The Pauline epistles take us back to AD 48 to AD 68. </a:t>
            </a:r>
          </a:p>
          <a:p>
            <a:r>
              <a:rPr lang="en-US" dirty="0"/>
              <a:t>These songs and creedal statements take us back to an unknown date after the resurrection of Jesus, but before Paul’s letters were written (AD 48-68). Just how early cannot be more exactly known.</a:t>
            </a:r>
          </a:p>
        </p:txBody>
      </p:sp>
    </p:spTree>
    <p:extLst>
      <p:ext uri="{BB962C8B-B14F-4D97-AF65-F5344CB8AC3E}">
        <p14:creationId xmlns:p14="http://schemas.microsoft.com/office/powerpoint/2010/main" val="916272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F696-D235-D3A9-A54D-49182397B7F1}"/>
              </a:ext>
            </a:extLst>
          </p:cNvPr>
          <p:cNvSpPr>
            <a:spLocks noGrp="1"/>
          </p:cNvSpPr>
          <p:nvPr>
            <p:ph type="title"/>
          </p:nvPr>
        </p:nvSpPr>
        <p:spPr/>
        <p:txBody>
          <a:bodyPr/>
          <a:lstStyle/>
          <a:p>
            <a:r>
              <a:rPr lang="en-US" dirty="0"/>
              <a:t>Romans 1:1-6</a:t>
            </a:r>
          </a:p>
        </p:txBody>
      </p:sp>
      <p:sp>
        <p:nvSpPr>
          <p:cNvPr id="3" name="Content Placeholder 2">
            <a:extLst>
              <a:ext uri="{FF2B5EF4-FFF2-40B4-BE49-F238E27FC236}">
                <a16:creationId xmlns:a16="http://schemas.microsoft.com/office/drawing/2014/main" id="{1864F96D-4B16-ABE7-2A9A-F7348308F17C}"/>
              </a:ext>
            </a:extLst>
          </p:cNvPr>
          <p:cNvSpPr>
            <a:spLocks noGrp="1"/>
          </p:cNvSpPr>
          <p:nvPr>
            <p:ph idx="1"/>
          </p:nvPr>
        </p:nvSpPr>
        <p:spPr/>
        <p:txBody>
          <a:bodyPr/>
          <a:lstStyle/>
          <a:p>
            <a:r>
              <a:rPr lang="en-US" dirty="0"/>
              <a:t>Paul, a servant of Christ Jesus, called to be an apostle, set apart for the gospel of God, which he promised beforehand through his prophets in the holy Scriptures, </a:t>
            </a:r>
            <a:r>
              <a:rPr lang="en-US" dirty="0">
                <a:solidFill>
                  <a:srgbClr val="381910"/>
                </a:solidFill>
                <a:latin typeface="+mj-lt"/>
              </a:rPr>
              <a:t>concerning his Son, who was descended from David according to the flesh and was declared to be the Son of God in power according to the Spirit of holiness by his resurrection from the dead, </a:t>
            </a:r>
            <a:r>
              <a:rPr lang="en-US" dirty="0"/>
              <a:t>Jesus Christ our Lord, through whom we have received grace and apostleship to bring about the obedience of faith for the sake of his name among all the nations, including you who are called to belong to Jesus Christ.</a:t>
            </a:r>
          </a:p>
          <a:p>
            <a:endParaRPr lang="en-US" dirty="0"/>
          </a:p>
        </p:txBody>
      </p:sp>
    </p:spTree>
    <p:extLst>
      <p:ext uri="{BB962C8B-B14F-4D97-AF65-F5344CB8AC3E}">
        <p14:creationId xmlns:p14="http://schemas.microsoft.com/office/powerpoint/2010/main" val="2513516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3E46-C2F8-13D3-B215-B7727AA0DBF1}"/>
              </a:ext>
            </a:extLst>
          </p:cNvPr>
          <p:cNvSpPr>
            <a:spLocks noGrp="1"/>
          </p:cNvSpPr>
          <p:nvPr>
            <p:ph type="title"/>
          </p:nvPr>
        </p:nvSpPr>
        <p:spPr/>
        <p:txBody>
          <a:bodyPr/>
          <a:lstStyle/>
          <a:p>
            <a:r>
              <a:rPr lang="en-US" dirty="0"/>
              <a:t>1 Corinthians 11:23-26</a:t>
            </a:r>
          </a:p>
        </p:txBody>
      </p:sp>
      <p:sp>
        <p:nvSpPr>
          <p:cNvPr id="3" name="Content Placeholder 2">
            <a:extLst>
              <a:ext uri="{FF2B5EF4-FFF2-40B4-BE49-F238E27FC236}">
                <a16:creationId xmlns:a16="http://schemas.microsoft.com/office/drawing/2014/main" id="{D7B3FB3D-E21D-95DF-B7D4-BE37A30D3361}"/>
              </a:ext>
            </a:extLst>
          </p:cNvPr>
          <p:cNvSpPr>
            <a:spLocks noGrp="1"/>
          </p:cNvSpPr>
          <p:nvPr>
            <p:ph idx="1"/>
          </p:nvPr>
        </p:nvSpPr>
        <p:spPr/>
        <p:txBody>
          <a:bodyPr/>
          <a:lstStyle/>
          <a:p>
            <a:r>
              <a:rPr lang="en-US" dirty="0"/>
              <a:t>“For I received from the Lord what I also delivered to you, that the Lord Jesus on the night when he was betrayed took bread, and when he had given thanks, he broke it, and said, ‘This is my body, which is for you. Do this in remembrance of me.’ In the same way also he took the cup, after supper, saying, ‘This cup is the new covenant in my blood. Do this, as often as you drink it, in remembrance of me.’ For as often as you eat this bread and drink the cup, you proclaim the Lord’s death until he comes.”</a:t>
            </a:r>
          </a:p>
          <a:p>
            <a:endParaRPr lang="en-US" dirty="0"/>
          </a:p>
        </p:txBody>
      </p:sp>
    </p:spTree>
    <p:extLst>
      <p:ext uri="{BB962C8B-B14F-4D97-AF65-F5344CB8AC3E}">
        <p14:creationId xmlns:p14="http://schemas.microsoft.com/office/powerpoint/2010/main" val="3727936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780F-B227-F0C1-1E9F-A07B727E14BE}"/>
              </a:ext>
            </a:extLst>
          </p:cNvPr>
          <p:cNvSpPr>
            <a:spLocks noGrp="1"/>
          </p:cNvSpPr>
          <p:nvPr>
            <p:ph type="title"/>
          </p:nvPr>
        </p:nvSpPr>
        <p:spPr/>
        <p:txBody>
          <a:bodyPr/>
          <a:lstStyle/>
          <a:p>
            <a:r>
              <a:rPr lang="en-US" dirty="0"/>
              <a:t>Philippians 2:5-11</a:t>
            </a:r>
          </a:p>
        </p:txBody>
      </p:sp>
      <p:sp>
        <p:nvSpPr>
          <p:cNvPr id="3" name="Content Placeholder 2">
            <a:extLst>
              <a:ext uri="{FF2B5EF4-FFF2-40B4-BE49-F238E27FC236}">
                <a16:creationId xmlns:a16="http://schemas.microsoft.com/office/drawing/2014/main" id="{D16018AC-0588-671D-44F6-174F5BDF325A}"/>
              </a:ext>
            </a:extLst>
          </p:cNvPr>
          <p:cNvSpPr>
            <a:spLocks noGrp="1"/>
          </p:cNvSpPr>
          <p:nvPr>
            <p:ph idx="1"/>
          </p:nvPr>
        </p:nvSpPr>
        <p:spPr/>
        <p:txBody>
          <a:bodyPr/>
          <a:lstStyle/>
          <a:p>
            <a:r>
              <a:rPr lang="en-US" dirty="0"/>
              <a:t>Have this mind among yourselves, which is yours in Christ Jesus, who, though he was in the form of God, did not count equality with God a thing to be grasped, but emptied himself, by taking the form of a servant, being born in the likeness of men. And being found in human form, </a:t>
            </a:r>
            <a:r>
              <a:rPr lang="en-US" dirty="0">
                <a:solidFill>
                  <a:srgbClr val="381910"/>
                </a:solidFill>
                <a:latin typeface="+mj-lt"/>
              </a:rPr>
              <a:t>he humbled himself by becoming obedient to the point of death, even death on a cross</a:t>
            </a:r>
            <a:r>
              <a:rPr lang="en-US" dirty="0"/>
              <a:t>. Therefore </a:t>
            </a:r>
            <a:r>
              <a:rPr lang="en-US" dirty="0">
                <a:solidFill>
                  <a:srgbClr val="381910"/>
                </a:solidFill>
                <a:latin typeface="+mj-lt"/>
              </a:rPr>
              <a:t>God has highly exalted him</a:t>
            </a:r>
            <a:r>
              <a:rPr lang="en-US" dirty="0"/>
              <a:t> and bestowed on him the name that is above every name, so that at the name of Jesus every knee should bow, in heaven and on earth and under the earth, and every tongue confess that Jesus Christ is Lord, to the glory of God the Father.</a:t>
            </a:r>
          </a:p>
        </p:txBody>
      </p:sp>
    </p:spTree>
    <p:extLst>
      <p:ext uri="{BB962C8B-B14F-4D97-AF65-F5344CB8AC3E}">
        <p14:creationId xmlns:p14="http://schemas.microsoft.com/office/powerpoint/2010/main" val="3676462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006A-8674-5B3B-81BC-4255D3E73A0E}"/>
              </a:ext>
            </a:extLst>
          </p:cNvPr>
          <p:cNvSpPr>
            <a:spLocks noGrp="1"/>
          </p:cNvSpPr>
          <p:nvPr>
            <p:ph type="title"/>
          </p:nvPr>
        </p:nvSpPr>
        <p:spPr/>
        <p:txBody>
          <a:bodyPr>
            <a:normAutofit/>
          </a:bodyPr>
          <a:lstStyle/>
          <a:p>
            <a:r>
              <a:rPr lang="en-US" sz="4000" dirty="0"/>
              <a:t>VII. Living Monuments to the Resurrection</a:t>
            </a:r>
          </a:p>
        </p:txBody>
      </p:sp>
      <p:pic>
        <p:nvPicPr>
          <p:cNvPr id="9218" name="Picture 2" descr="The Gift of the Lord's Supper — First Baptist Starkville">
            <a:extLst>
              <a:ext uri="{FF2B5EF4-FFF2-40B4-BE49-F238E27FC236}">
                <a16:creationId xmlns:a16="http://schemas.microsoft.com/office/drawing/2014/main" id="{7B840930-8B5B-5A73-ADBD-5D6A1F44D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373" y="1817115"/>
            <a:ext cx="7182427" cy="467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227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58 Marines reenlist early, on Iwo Jima anniversary">
            <a:extLst>
              <a:ext uri="{FF2B5EF4-FFF2-40B4-BE49-F238E27FC236}">
                <a16:creationId xmlns:a16="http://schemas.microsoft.com/office/drawing/2014/main" id="{A2E20053-9E09-0D46-411F-39950110F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5"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D479DA-492F-05E4-6696-4751FDDCE7B0}"/>
              </a:ext>
            </a:extLst>
          </p:cNvPr>
          <p:cNvSpPr txBox="1"/>
          <p:nvPr/>
        </p:nvSpPr>
        <p:spPr>
          <a:xfrm>
            <a:off x="134746" y="487887"/>
            <a:ext cx="5096949" cy="1077218"/>
          </a:xfrm>
          <a:prstGeom prst="rect">
            <a:avLst/>
          </a:prstGeom>
          <a:noFill/>
        </p:spPr>
        <p:txBody>
          <a:bodyPr wrap="square" rtlCol="0">
            <a:spAutoFit/>
          </a:bodyPr>
          <a:lstStyle/>
          <a:p>
            <a:pPr algn="ctr"/>
            <a:r>
              <a:rPr lang="en-US" sz="3600" b="0" i="0" dirty="0">
                <a:solidFill>
                  <a:schemeClr val="bg1"/>
                </a:solidFill>
                <a:effectLst/>
                <a:latin typeface="+mj-lt"/>
              </a:rPr>
              <a:t>The </a:t>
            </a:r>
            <a:r>
              <a:rPr lang="en-US" sz="3600" b="1" i="0" dirty="0">
                <a:solidFill>
                  <a:schemeClr val="bg1"/>
                </a:solidFill>
                <a:effectLst/>
                <a:latin typeface="+mj-lt"/>
              </a:rPr>
              <a:t>Battle of Iwo Jima</a:t>
            </a:r>
            <a:r>
              <a:rPr lang="en-US" sz="3600" b="0" i="0" dirty="0">
                <a:solidFill>
                  <a:schemeClr val="bg1"/>
                </a:solidFill>
                <a:effectLst/>
                <a:latin typeface="+mj-lt"/>
              </a:rPr>
              <a:t> </a:t>
            </a:r>
          </a:p>
          <a:p>
            <a:pPr algn="ctr"/>
            <a:r>
              <a:rPr lang="en-US" sz="2800" b="0" i="0" dirty="0">
                <a:solidFill>
                  <a:schemeClr val="bg1"/>
                </a:solidFill>
                <a:effectLst/>
                <a:latin typeface="+mj-lt"/>
              </a:rPr>
              <a:t>(19 February – 26 March 1945)</a:t>
            </a:r>
            <a:endParaRPr lang="en-US" sz="2800" dirty="0">
              <a:solidFill>
                <a:schemeClr val="bg1"/>
              </a:solidFill>
              <a:latin typeface="+mj-lt"/>
            </a:endParaRPr>
          </a:p>
        </p:txBody>
      </p:sp>
    </p:spTree>
    <p:extLst>
      <p:ext uri="{BB962C8B-B14F-4D97-AF65-F5344CB8AC3E}">
        <p14:creationId xmlns:p14="http://schemas.microsoft.com/office/powerpoint/2010/main" val="627978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9A0A-F5DB-3AB6-82B2-53256A17A079}"/>
              </a:ext>
            </a:extLst>
          </p:cNvPr>
          <p:cNvSpPr>
            <a:spLocks noGrp="1"/>
          </p:cNvSpPr>
          <p:nvPr>
            <p:ph type="title"/>
          </p:nvPr>
        </p:nvSpPr>
        <p:spPr/>
        <p:txBody>
          <a:bodyPr/>
          <a:lstStyle/>
          <a:p>
            <a:r>
              <a:rPr lang="en-US" dirty="0"/>
              <a:t>Christian Monuments</a:t>
            </a:r>
          </a:p>
        </p:txBody>
      </p:sp>
      <p:sp>
        <p:nvSpPr>
          <p:cNvPr id="3" name="Content Placeholder 2">
            <a:extLst>
              <a:ext uri="{FF2B5EF4-FFF2-40B4-BE49-F238E27FC236}">
                <a16:creationId xmlns:a16="http://schemas.microsoft.com/office/drawing/2014/main" id="{A588EAF1-44C9-0928-671E-C1DB85469B46}"/>
              </a:ext>
            </a:extLst>
          </p:cNvPr>
          <p:cNvSpPr>
            <a:spLocks noGrp="1"/>
          </p:cNvSpPr>
          <p:nvPr>
            <p:ph idx="1"/>
          </p:nvPr>
        </p:nvSpPr>
        <p:spPr/>
        <p:txBody>
          <a:bodyPr>
            <a:normAutofit/>
          </a:bodyPr>
          <a:lstStyle/>
          <a:p>
            <a:r>
              <a:rPr lang="en-US" dirty="0">
                <a:solidFill>
                  <a:srgbClr val="381910"/>
                </a:solidFill>
                <a:latin typeface="+mj-lt"/>
              </a:rPr>
              <a:t>A new religion: </a:t>
            </a:r>
            <a:r>
              <a:rPr lang="en-US" dirty="0"/>
              <a:t>Christianity.</a:t>
            </a:r>
          </a:p>
          <a:p>
            <a:r>
              <a:rPr lang="en-US" dirty="0">
                <a:solidFill>
                  <a:srgbClr val="381910"/>
                </a:solidFill>
                <a:latin typeface="+mj-lt"/>
              </a:rPr>
              <a:t>A different day of worship: </a:t>
            </a:r>
            <a:r>
              <a:rPr lang="en-US" dirty="0"/>
              <a:t>The Christian observance of the first day of the week. How does one account for the Christians observing the Lord’s day apart from the resurrection?</a:t>
            </a:r>
          </a:p>
          <a:p>
            <a:r>
              <a:rPr lang="en-US" dirty="0">
                <a:solidFill>
                  <a:srgbClr val="381910"/>
                </a:solidFill>
                <a:latin typeface="+mj-lt"/>
              </a:rPr>
              <a:t>The Lord’s supper</a:t>
            </a:r>
            <a:r>
              <a:rPr lang="en-US" dirty="0"/>
              <a:t>.</a:t>
            </a:r>
          </a:p>
          <a:p>
            <a:r>
              <a:rPr lang="en-US" dirty="0">
                <a:solidFill>
                  <a:srgbClr val="381910"/>
                </a:solidFill>
                <a:latin typeface="+mj-lt"/>
              </a:rPr>
              <a:t>The New Covenant/Testament</a:t>
            </a:r>
            <a:r>
              <a:rPr lang="en-US" dirty="0"/>
              <a:t> sealed by the blood of Christ (Matt. 26:28).</a:t>
            </a:r>
          </a:p>
          <a:p>
            <a:endParaRPr lang="en-US" dirty="0"/>
          </a:p>
        </p:txBody>
      </p:sp>
    </p:spTree>
    <p:extLst>
      <p:ext uri="{BB962C8B-B14F-4D97-AF65-F5344CB8AC3E}">
        <p14:creationId xmlns:p14="http://schemas.microsoft.com/office/powerpoint/2010/main" val="22020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D902-1D93-A932-9D82-B38E79C1D383}"/>
              </a:ext>
            </a:extLst>
          </p:cNvPr>
          <p:cNvSpPr>
            <a:spLocks noGrp="1"/>
          </p:cNvSpPr>
          <p:nvPr>
            <p:ph type="title"/>
          </p:nvPr>
        </p:nvSpPr>
        <p:spPr>
          <a:gradFill>
            <a:gsLst>
              <a:gs pos="0">
                <a:srgbClr val="805640"/>
              </a:gs>
              <a:gs pos="32000">
                <a:schemeClr val="bg1"/>
              </a:gs>
              <a:gs pos="83000">
                <a:schemeClr val="bg2"/>
              </a:gs>
              <a:gs pos="100000">
                <a:srgbClr val="805640"/>
              </a:gs>
            </a:gsLst>
            <a:lin ang="5400000" scaled="1"/>
          </a:gradFill>
        </p:spPr>
        <p:txBody>
          <a:bodyPr/>
          <a:lstStyle/>
          <a:p>
            <a:r>
              <a:rPr lang="en-US" dirty="0"/>
              <a:t>Conclusion</a:t>
            </a:r>
            <a:br>
              <a:rPr lang="en-US" dirty="0"/>
            </a:br>
            <a:endParaRPr lang="en-US" dirty="0"/>
          </a:p>
        </p:txBody>
      </p:sp>
      <p:sp>
        <p:nvSpPr>
          <p:cNvPr id="3" name="Text Placeholder 2">
            <a:extLst>
              <a:ext uri="{FF2B5EF4-FFF2-40B4-BE49-F238E27FC236}">
                <a16:creationId xmlns:a16="http://schemas.microsoft.com/office/drawing/2014/main" id="{FC48CCD7-3966-D7A8-2500-40D5E81602F7}"/>
              </a:ext>
            </a:extLst>
          </p:cNvPr>
          <p:cNvSpPr>
            <a:spLocks noGrp="1"/>
          </p:cNvSpPr>
          <p:nvPr>
            <p:ph type="body" idx="1"/>
          </p:nvPr>
        </p:nvSpPr>
        <p:spPr>
          <a:solidFill>
            <a:srgbClr val="381910"/>
          </a:solidFill>
        </p:spPr>
        <p:txBody>
          <a:bodyPr/>
          <a:lstStyle/>
          <a:p>
            <a:endParaRPr lang="en-US"/>
          </a:p>
        </p:txBody>
      </p:sp>
    </p:spTree>
    <p:extLst>
      <p:ext uri="{BB962C8B-B14F-4D97-AF65-F5344CB8AC3E}">
        <p14:creationId xmlns:p14="http://schemas.microsoft.com/office/powerpoint/2010/main" val="203142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nly One Empty Tomb">
            <a:extLst>
              <a:ext uri="{FF2B5EF4-FFF2-40B4-BE49-F238E27FC236}">
                <a16:creationId xmlns:a16="http://schemas.microsoft.com/office/drawing/2014/main" id="{BD4D7A34-5423-94F7-7016-730F83C35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DF9098-B1C5-1A07-FC9E-B44A182AABA7}"/>
              </a:ext>
            </a:extLst>
          </p:cNvPr>
          <p:cNvSpPr txBox="1"/>
          <p:nvPr/>
        </p:nvSpPr>
        <p:spPr>
          <a:xfrm>
            <a:off x="5809154" y="434109"/>
            <a:ext cx="5846619" cy="1323439"/>
          </a:xfrm>
          <a:prstGeom prst="rect">
            <a:avLst/>
          </a:prstGeom>
          <a:noFill/>
        </p:spPr>
        <p:txBody>
          <a:bodyPr wrap="square" rtlCol="0">
            <a:spAutoFit/>
          </a:bodyPr>
          <a:lstStyle/>
          <a:p>
            <a:pPr algn="r"/>
            <a:r>
              <a:rPr lang="en-US" sz="4000" dirty="0">
                <a:solidFill>
                  <a:schemeClr val="bg1"/>
                </a:solidFill>
                <a:latin typeface="+mj-lt"/>
              </a:rPr>
              <a:t>Hard Evidences of the Resurrection</a:t>
            </a:r>
          </a:p>
        </p:txBody>
      </p:sp>
    </p:spTree>
    <p:extLst>
      <p:ext uri="{BB962C8B-B14F-4D97-AF65-F5344CB8AC3E}">
        <p14:creationId xmlns:p14="http://schemas.microsoft.com/office/powerpoint/2010/main" val="455448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940A-666A-055B-9064-E1327CBD1104}"/>
              </a:ext>
            </a:extLst>
          </p:cNvPr>
          <p:cNvSpPr>
            <a:spLocks noGrp="1"/>
          </p:cNvSpPr>
          <p:nvPr>
            <p:ph type="title"/>
          </p:nvPr>
        </p:nvSpPr>
        <p:spPr/>
        <p:txBody>
          <a:bodyPr/>
          <a:lstStyle/>
          <a:p>
            <a:r>
              <a:rPr lang="en-US" dirty="0"/>
              <a:t>The Compelling Evidence</a:t>
            </a:r>
          </a:p>
        </p:txBody>
      </p:sp>
      <p:sp>
        <p:nvSpPr>
          <p:cNvPr id="3" name="Content Placeholder 2">
            <a:extLst>
              <a:ext uri="{FF2B5EF4-FFF2-40B4-BE49-F238E27FC236}">
                <a16:creationId xmlns:a16="http://schemas.microsoft.com/office/drawing/2014/main" id="{51787F92-955B-7D06-A0AD-0B4D87454165}"/>
              </a:ext>
            </a:extLst>
          </p:cNvPr>
          <p:cNvSpPr>
            <a:spLocks noGrp="1"/>
          </p:cNvSpPr>
          <p:nvPr>
            <p:ph idx="1"/>
          </p:nvPr>
        </p:nvSpPr>
        <p:spPr/>
        <p:txBody>
          <a:bodyPr/>
          <a:lstStyle/>
          <a:p>
            <a:r>
              <a:rPr lang="en-US" dirty="0"/>
              <a:t>I recognize that believing that someone was raised from the dead and never died again, but ascended into heaven is hard to believe and grasp. It should not be believed unless the preponderance of evidence is so overwhelming that it is the last reasonable alternative.</a:t>
            </a:r>
          </a:p>
          <a:p>
            <a:r>
              <a:rPr lang="en-US" dirty="0"/>
              <a:t>It is my conviction that this is the case with the evidences for the resurrection. The evidence is so strong and the alternative explanations so weak, that it is more reasonable to believe in the resurrection of Jesus than to deny His resurrection.</a:t>
            </a:r>
          </a:p>
        </p:txBody>
      </p:sp>
    </p:spTree>
    <p:extLst>
      <p:ext uri="{BB962C8B-B14F-4D97-AF65-F5344CB8AC3E}">
        <p14:creationId xmlns:p14="http://schemas.microsoft.com/office/powerpoint/2010/main" val="2151702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C5B5-1D03-03B7-FC94-6DD5837F4018}"/>
              </a:ext>
            </a:extLst>
          </p:cNvPr>
          <p:cNvSpPr>
            <a:spLocks noGrp="1"/>
          </p:cNvSpPr>
          <p:nvPr>
            <p:ph type="title"/>
          </p:nvPr>
        </p:nvSpPr>
        <p:spPr/>
        <p:txBody>
          <a:bodyPr>
            <a:normAutofit/>
          </a:bodyPr>
          <a:lstStyle/>
          <a:p>
            <a:r>
              <a:rPr lang="en-US" sz="4000" dirty="0"/>
              <a:t>I. The Evidence of Old Testament Prophecy</a:t>
            </a:r>
          </a:p>
        </p:txBody>
      </p:sp>
      <p:pic>
        <p:nvPicPr>
          <p:cNvPr id="2050" name="Picture 2" descr="Dead Sea Scrolls - Ziereis Facsimiles">
            <a:extLst>
              <a:ext uri="{FF2B5EF4-FFF2-40B4-BE49-F238E27FC236}">
                <a16:creationId xmlns:a16="http://schemas.microsoft.com/office/drawing/2014/main" id="{8803D8F9-C676-96A9-593C-BB0001A47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744" y="1820886"/>
            <a:ext cx="7499056" cy="49664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E4C4CD-766B-D8FA-2A2C-1710B80CF576}"/>
              </a:ext>
            </a:extLst>
          </p:cNvPr>
          <p:cNvSpPr txBox="1"/>
          <p:nvPr/>
        </p:nvSpPr>
        <p:spPr>
          <a:xfrm>
            <a:off x="989814" y="4967926"/>
            <a:ext cx="2648932" cy="1569660"/>
          </a:xfrm>
          <a:prstGeom prst="rect">
            <a:avLst/>
          </a:prstGeom>
          <a:noFill/>
        </p:spPr>
        <p:txBody>
          <a:bodyPr wrap="square" rtlCol="0">
            <a:spAutoFit/>
          </a:bodyPr>
          <a:lstStyle/>
          <a:p>
            <a:pPr algn="r"/>
            <a:r>
              <a:rPr lang="en-US" sz="2400" dirty="0"/>
              <a:t>Facsimile of the Isaiah Scroll found at Qumran near the Dead Sea</a:t>
            </a:r>
          </a:p>
        </p:txBody>
      </p:sp>
    </p:spTree>
    <p:extLst>
      <p:ext uri="{BB962C8B-B14F-4D97-AF65-F5344CB8AC3E}">
        <p14:creationId xmlns:p14="http://schemas.microsoft.com/office/powerpoint/2010/main" val="45629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1BDD-456B-80C7-039E-CB7A153646E3}"/>
              </a:ext>
            </a:extLst>
          </p:cNvPr>
          <p:cNvSpPr>
            <a:spLocks noGrp="1"/>
          </p:cNvSpPr>
          <p:nvPr>
            <p:ph type="title"/>
          </p:nvPr>
        </p:nvSpPr>
        <p:spPr/>
        <p:txBody>
          <a:bodyPr>
            <a:normAutofit fontScale="90000"/>
          </a:bodyPr>
          <a:lstStyle/>
          <a:p>
            <a:r>
              <a:rPr lang="en-US" sz="2400" dirty="0"/>
              <a:t>A Psalm of David</a:t>
            </a:r>
            <a:br>
              <a:rPr lang="en-US" dirty="0"/>
            </a:br>
            <a:r>
              <a:rPr lang="en-US" dirty="0"/>
              <a:t>Psalm 16:10</a:t>
            </a:r>
            <a:br>
              <a:rPr lang="en-US" sz="2400" dirty="0"/>
            </a:br>
            <a:r>
              <a:rPr lang="en-US" sz="2400" dirty="0"/>
              <a:t>(ca. 1000-960 BC)</a:t>
            </a:r>
          </a:p>
        </p:txBody>
      </p:sp>
      <p:sp>
        <p:nvSpPr>
          <p:cNvPr id="3" name="Content Placeholder 2">
            <a:extLst>
              <a:ext uri="{FF2B5EF4-FFF2-40B4-BE49-F238E27FC236}">
                <a16:creationId xmlns:a16="http://schemas.microsoft.com/office/drawing/2014/main" id="{1D9916DD-46C1-3AD8-104A-AD4C9C6296F1}"/>
              </a:ext>
            </a:extLst>
          </p:cNvPr>
          <p:cNvSpPr>
            <a:spLocks noGrp="1"/>
          </p:cNvSpPr>
          <p:nvPr>
            <p:ph idx="1"/>
          </p:nvPr>
        </p:nvSpPr>
        <p:spPr/>
        <p:txBody>
          <a:bodyPr>
            <a:normAutofit fontScale="92500" lnSpcReduction="10000"/>
          </a:bodyPr>
          <a:lstStyle/>
          <a:p>
            <a:r>
              <a:rPr lang="en-US" dirty="0"/>
              <a:t>“For you will not abandon my soul to </a:t>
            </a:r>
            <a:r>
              <a:rPr lang="en-US" dirty="0" err="1"/>
              <a:t>Sheol</a:t>
            </a:r>
            <a:r>
              <a:rPr lang="en-US" dirty="0"/>
              <a:t>, or let your holy one see corruption.”</a:t>
            </a:r>
          </a:p>
          <a:p>
            <a:pPr lvl="1"/>
            <a:r>
              <a:rPr lang="en-US" dirty="0"/>
              <a:t>This psalm was written by David who reigned about ca. 1002-969 BC.</a:t>
            </a:r>
          </a:p>
          <a:p>
            <a:pPr lvl="1"/>
            <a:r>
              <a:rPr lang="en-US" dirty="0"/>
              <a:t>This psalm is quoted in Acts 2:27-31 and again in 13:35 as predicting the resurrection of the Lord’s Messiah.</a:t>
            </a:r>
          </a:p>
          <a:p>
            <a:pPr lvl="1"/>
            <a:r>
              <a:rPr lang="en-US" dirty="0"/>
              <a:t>The subject of the Psalm is not David himself but “your Holy One.”</a:t>
            </a:r>
          </a:p>
          <a:p>
            <a:r>
              <a:rPr lang="en-US" dirty="0"/>
              <a:t>Peter said, “Brothers, I may say to you with confidence about the patriarch David that he both died and was buried, and his tomb is with us to this day. Being therefore a prophet, and knowing that God had sworn with an oath to him that he would set one of his descendants on his throne, he foresaw and spoke about the resurrection of the Christ, that he was not abandoned to Hades, nor did his flesh see corruption” (Acts 2:29-31).</a:t>
            </a:r>
          </a:p>
          <a:p>
            <a:endParaRPr lang="en-US" dirty="0"/>
          </a:p>
        </p:txBody>
      </p:sp>
    </p:spTree>
    <p:extLst>
      <p:ext uri="{BB962C8B-B14F-4D97-AF65-F5344CB8AC3E}">
        <p14:creationId xmlns:p14="http://schemas.microsoft.com/office/powerpoint/2010/main" val="99081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0304-50DE-06B6-86DA-E031E399FE09}"/>
              </a:ext>
            </a:extLst>
          </p:cNvPr>
          <p:cNvSpPr>
            <a:spLocks noGrp="1"/>
          </p:cNvSpPr>
          <p:nvPr>
            <p:ph type="title"/>
          </p:nvPr>
        </p:nvSpPr>
        <p:spPr/>
        <p:txBody>
          <a:bodyPr/>
          <a:lstStyle/>
          <a:p>
            <a:r>
              <a:rPr lang="en-US" dirty="0"/>
              <a:t>Psalm 22: The Psalm of the Cross</a:t>
            </a:r>
          </a:p>
        </p:txBody>
      </p:sp>
      <p:sp>
        <p:nvSpPr>
          <p:cNvPr id="3" name="Content Placeholder 2">
            <a:extLst>
              <a:ext uri="{FF2B5EF4-FFF2-40B4-BE49-F238E27FC236}">
                <a16:creationId xmlns:a16="http://schemas.microsoft.com/office/drawing/2014/main" id="{E0949639-F86E-32B1-BC82-5AD297F6236A}"/>
              </a:ext>
            </a:extLst>
          </p:cNvPr>
          <p:cNvSpPr>
            <a:spLocks noGrp="1"/>
          </p:cNvSpPr>
          <p:nvPr>
            <p:ph idx="1"/>
          </p:nvPr>
        </p:nvSpPr>
        <p:spPr/>
        <p:txBody>
          <a:bodyPr>
            <a:normAutofit fontScale="92500" lnSpcReduction="20000"/>
          </a:bodyPr>
          <a:lstStyle/>
          <a:p>
            <a:r>
              <a:rPr lang="en-US" dirty="0"/>
              <a:t>“My God, my God, why have you forsaken me?” (22:1).</a:t>
            </a:r>
          </a:p>
          <a:p>
            <a:r>
              <a:rPr lang="en-US" dirty="0"/>
              <a:t>“All who see me mock me; they make mouths at me; they wag their heads; He trusts in the </a:t>
            </a:r>
            <a:r>
              <a:rPr lang="en-US" cap="small" dirty="0"/>
              <a:t>Lord</a:t>
            </a:r>
            <a:r>
              <a:rPr lang="en-US" dirty="0"/>
              <a:t>; let him deliver him; let him rescue him, for he delights in him!” (22:7-8).</a:t>
            </a:r>
          </a:p>
          <a:p>
            <a:r>
              <a:rPr lang="en-US" dirty="0"/>
              <a:t>“Many bulls encompass me; strong bulls of Bashan surround me; they open wide their mouths at me, like a ravening and roaring lion. I am poured out like water, and all my bones are out of joint; my heart is like wax; it is melted within my breast; my strength is dried up like a potsherd, and my tongue sticks to my jaws; you lay me in the dust of death. For dogs encompass me; a company of evildoers encircles me; they have pierced my hands and feet— I can count all my bones— they stare and gloat over me; they divide my garments among them, and for my clothing they cast lots” (22:12-18).</a:t>
            </a:r>
          </a:p>
        </p:txBody>
      </p:sp>
    </p:spTree>
    <p:extLst>
      <p:ext uri="{BB962C8B-B14F-4D97-AF65-F5344CB8AC3E}">
        <p14:creationId xmlns:p14="http://schemas.microsoft.com/office/powerpoint/2010/main" val="36490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7053-1146-FB6F-AE67-F69C07AC4654}"/>
              </a:ext>
            </a:extLst>
          </p:cNvPr>
          <p:cNvSpPr>
            <a:spLocks noGrp="1"/>
          </p:cNvSpPr>
          <p:nvPr>
            <p:ph type="title"/>
          </p:nvPr>
        </p:nvSpPr>
        <p:spPr/>
        <p:txBody>
          <a:bodyPr/>
          <a:lstStyle/>
          <a:p>
            <a:r>
              <a:rPr lang="en-US" dirty="0"/>
              <a:t>The Victory</a:t>
            </a:r>
          </a:p>
        </p:txBody>
      </p:sp>
      <p:sp>
        <p:nvSpPr>
          <p:cNvPr id="3" name="Content Placeholder 2">
            <a:extLst>
              <a:ext uri="{FF2B5EF4-FFF2-40B4-BE49-F238E27FC236}">
                <a16:creationId xmlns:a16="http://schemas.microsoft.com/office/drawing/2014/main" id="{C42E1860-F900-5EAD-76F5-AF7B7570B8F7}"/>
              </a:ext>
            </a:extLst>
          </p:cNvPr>
          <p:cNvSpPr>
            <a:spLocks noGrp="1"/>
          </p:cNvSpPr>
          <p:nvPr>
            <p:ph idx="1"/>
          </p:nvPr>
        </p:nvSpPr>
        <p:spPr/>
        <p:txBody>
          <a:bodyPr/>
          <a:lstStyle/>
          <a:p>
            <a:r>
              <a:rPr lang="en-US" dirty="0"/>
              <a:t>“But you, O </a:t>
            </a:r>
            <a:r>
              <a:rPr lang="en-US" cap="small" dirty="0"/>
              <a:t>Lord</a:t>
            </a:r>
            <a:r>
              <a:rPr lang="en-US" dirty="0"/>
              <a:t>, do not be far off! O you my help, come quickly to my aid! Deliver my soul from the sword, my precious life from the power of the dog! Save me from the mouth of the lion! </a:t>
            </a:r>
          </a:p>
          <a:p>
            <a:r>
              <a:rPr lang="en-US" dirty="0"/>
              <a:t>“You have rescued me from the horns of the wild oxen! </a:t>
            </a:r>
          </a:p>
          <a:p>
            <a:r>
              <a:rPr lang="en-US" dirty="0"/>
              <a:t>“I will tell of your name to my brothers; in the midst of the congregation I will praise you: You who fear the </a:t>
            </a:r>
            <a:r>
              <a:rPr lang="en-US" cap="small" dirty="0"/>
              <a:t>Lord</a:t>
            </a:r>
            <a:r>
              <a:rPr lang="en-US" dirty="0"/>
              <a:t>, praise him! All you offspring of Jacob, glorify him, and stand in awe of him, all you offspring of Israel!” (Psa. 22:19-23).</a:t>
            </a:r>
          </a:p>
          <a:p>
            <a:endParaRPr lang="en-US" dirty="0"/>
          </a:p>
        </p:txBody>
      </p:sp>
    </p:spTree>
    <p:extLst>
      <p:ext uri="{BB962C8B-B14F-4D97-AF65-F5344CB8AC3E}">
        <p14:creationId xmlns:p14="http://schemas.microsoft.com/office/powerpoint/2010/main" val="93972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4959-2C72-C7CD-99CD-AC711437A0D3}"/>
              </a:ext>
            </a:extLst>
          </p:cNvPr>
          <p:cNvSpPr>
            <a:spLocks noGrp="1"/>
          </p:cNvSpPr>
          <p:nvPr>
            <p:ph type="title"/>
          </p:nvPr>
        </p:nvSpPr>
        <p:spPr/>
        <p:txBody>
          <a:bodyPr/>
          <a:lstStyle/>
          <a:p>
            <a:r>
              <a:rPr lang="en-US" dirty="0"/>
              <a:t>Isaiah 53</a:t>
            </a:r>
            <a:br>
              <a:rPr lang="en-US" dirty="0"/>
            </a:br>
            <a:r>
              <a:rPr lang="en-US" sz="2400" dirty="0"/>
              <a:t>Written ca. 742-700 BC</a:t>
            </a:r>
          </a:p>
        </p:txBody>
      </p:sp>
      <p:sp>
        <p:nvSpPr>
          <p:cNvPr id="3" name="Content Placeholder 2">
            <a:extLst>
              <a:ext uri="{FF2B5EF4-FFF2-40B4-BE49-F238E27FC236}">
                <a16:creationId xmlns:a16="http://schemas.microsoft.com/office/drawing/2014/main" id="{DE9622B8-580D-EAF7-51B6-BCA30D548AA8}"/>
              </a:ext>
            </a:extLst>
          </p:cNvPr>
          <p:cNvSpPr>
            <a:spLocks noGrp="1"/>
          </p:cNvSpPr>
          <p:nvPr>
            <p:ph idx="1"/>
          </p:nvPr>
        </p:nvSpPr>
        <p:spPr/>
        <p:txBody>
          <a:bodyPr/>
          <a:lstStyle/>
          <a:p>
            <a:r>
              <a:rPr lang="en-US" dirty="0"/>
              <a:t>“He was despised and rejected by men, a man of sorrows and acquainted with grief; and as one from whom men hide their faces he was despised, and we esteemed him not. Surely he has borne our griefs and carried our sorrows; yet we esteemed him stricken, smitten by God, and afflicted. But he was pierced for our transgressions; he was crushed for our iniquities; upon him was the chastisement that brought us peace, and with his wounds we are healed. All we like sheep have gone astray; we have turned—every one—to his own way; and the </a:t>
            </a:r>
            <a:r>
              <a:rPr lang="en-US" cap="small" dirty="0"/>
              <a:t>Lord</a:t>
            </a:r>
            <a:r>
              <a:rPr lang="en-US" dirty="0"/>
              <a:t> has laid on him the iniquity of us all” (53:3-6).</a:t>
            </a:r>
          </a:p>
        </p:txBody>
      </p:sp>
    </p:spTree>
    <p:extLst>
      <p:ext uri="{BB962C8B-B14F-4D97-AF65-F5344CB8AC3E}">
        <p14:creationId xmlns:p14="http://schemas.microsoft.com/office/powerpoint/2010/main" val="205641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 Sermon Template.potx" id="{B3D6A9BF-8F68-4A58-9C25-C7454ED9A6E3}" vid="{A8F7E920-647D-4164-9543-BEAFE35BBC3B}"/>
    </a:ext>
  </a:extLst>
</a:theme>
</file>

<file path=docProps/app.xml><?xml version="1.0" encoding="utf-8"?>
<Properties xmlns="http://schemas.openxmlformats.org/officeDocument/2006/extended-properties" xmlns:vt="http://schemas.openxmlformats.org/officeDocument/2006/docPropsVTypes">
  <Template/>
  <TotalTime>1787</TotalTime>
  <Words>3837</Words>
  <Application>Microsoft Office PowerPoint</Application>
  <PresentationFormat>Widescreen</PresentationFormat>
  <Paragraphs>132</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Source Sans Pro Black</vt:lpstr>
      <vt:lpstr>Source Sans Pro Semibold</vt:lpstr>
      <vt:lpstr>Office Theme</vt:lpstr>
      <vt:lpstr>PowerPoint Presentation</vt:lpstr>
      <vt:lpstr>Facts Admitted by All</vt:lpstr>
      <vt:lpstr>1 Corinthians 15:12-19</vt:lpstr>
      <vt:lpstr>PowerPoint Presentation</vt:lpstr>
      <vt:lpstr>I. The Evidence of Old Testament Prophecy</vt:lpstr>
      <vt:lpstr>A Psalm of David Psalm 16:10 (ca. 1000-960 BC)</vt:lpstr>
      <vt:lpstr>Psalm 22: The Psalm of the Cross</vt:lpstr>
      <vt:lpstr>The Victory</vt:lpstr>
      <vt:lpstr>Isaiah 53 Written ca. 742-700 BC</vt:lpstr>
      <vt:lpstr>Isaiah 53 Written ca. 742-700 BC</vt:lpstr>
      <vt:lpstr>II. The Stone Was Removed</vt:lpstr>
      <vt:lpstr>The Burial of Jesus</vt:lpstr>
      <vt:lpstr>PowerPoint Presentation</vt:lpstr>
      <vt:lpstr>PowerPoint Presentation</vt:lpstr>
      <vt:lpstr>The Stone Was Rolled Away</vt:lpstr>
      <vt:lpstr>Who Rolled Away the Stone?</vt:lpstr>
      <vt:lpstr>III. The Tomb Was Empty</vt:lpstr>
      <vt:lpstr>The Empty Tomb</vt:lpstr>
      <vt:lpstr>IV. Eyewitnesses Who Saw the Risen Lord</vt:lpstr>
      <vt:lpstr>Those Who Saw the Risen Jesus</vt:lpstr>
      <vt:lpstr>Those Who Saw the Risen Jesus</vt:lpstr>
      <vt:lpstr>The First Resurrection Appearance to the Twelve</vt:lpstr>
      <vt:lpstr>Jesus and Thomas</vt:lpstr>
      <vt:lpstr>1 John 1:1-4</vt:lpstr>
      <vt:lpstr>The Witnesses</vt:lpstr>
      <vt:lpstr>The Witnesses</vt:lpstr>
      <vt:lpstr>Peter’s Comment About the Witnesses</vt:lpstr>
      <vt:lpstr>V. The Pauline Letters</vt:lpstr>
      <vt:lpstr>The Pauline Letters</vt:lpstr>
      <vt:lpstr>The Earliest Letter: Galatians (AD 54-55)</vt:lpstr>
      <vt:lpstr>1 Corinthians AD 55-56</vt:lpstr>
      <vt:lpstr>VI. Pauline Quotations</vt:lpstr>
      <vt:lpstr>Romans 1:1-6</vt:lpstr>
      <vt:lpstr>1 Corinthians 11:23-26</vt:lpstr>
      <vt:lpstr>Philippians 2:5-11</vt:lpstr>
      <vt:lpstr>VII. Living Monuments to the Resurrection</vt:lpstr>
      <vt:lpstr>PowerPoint Presentation</vt:lpstr>
      <vt:lpstr>Christian Monuments</vt:lpstr>
      <vt:lpstr>Conclusion </vt:lpstr>
      <vt:lpstr>The Compelling Evidence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95</cp:revision>
  <dcterms:created xsi:type="dcterms:W3CDTF">2021-11-23T13:46:08Z</dcterms:created>
  <dcterms:modified xsi:type="dcterms:W3CDTF">2023-04-09T12:07:55Z</dcterms:modified>
</cp:coreProperties>
</file>