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59" r:id="rId5"/>
    <p:sldId id="260" r:id="rId6"/>
    <p:sldId id="261" r:id="rId7"/>
    <p:sldId id="262" r:id="rId8"/>
    <p:sldId id="263" r:id="rId9"/>
    <p:sldId id="264" r:id="rId10"/>
    <p:sldId id="275" r:id="rId11"/>
    <p:sldId id="276" r:id="rId12"/>
    <p:sldId id="277" r:id="rId13"/>
    <p:sldId id="284" r:id="rId14"/>
    <p:sldId id="266" r:id="rId15"/>
    <p:sldId id="265" r:id="rId16"/>
    <p:sldId id="267" r:id="rId17"/>
    <p:sldId id="279" r:id="rId18"/>
    <p:sldId id="278" r:id="rId19"/>
    <p:sldId id="268" r:id="rId20"/>
    <p:sldId id="269" r:id="rId21"/>
    <p:sldId id="270" r:id="rId22"/>
    <p:sldId id="271" r:id="rId23"/>
    <p:sldId id="272" r:id="rId24"/>
    <p:sldId id="273" r:id="rId25"/>
    <p:sldId id="274" r:id="rId26"/>
    <p:sldId id="280" r:id="rId27"/>
    <p:sldId id="281" r:id="rId28"/>
    <p:sldId id="282" r:id="rId29"/>
    <p:sldId id="283" r:id="rId30"/>
    <p:sldId id="285" r:id="rId31"/>
    <p:sldId id="290" r:id="rId32"/>
    <p:sldId id="286" r:id="rId33"/>
    <p:sldId id="287" r:id="rId34"/>
    <p:sldId id="288" r:id="rId35"/>
    <p:sldId id="289" r:id="rId36"/>
    <p:sldId id="2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010C"/>
    <a:srgbClr val="4472C4"/>
    <a:srgbClr val="FADDAA"/>
    <a:srgbClr val="897C69"/>
    <a:srgbClr val="A49A98"/>
    <a:srgbClr val="665F46"/>
    <a:srgbClr val="652E1B"/>
    <a:srgbClr val="C5531F"/>
    <a:srgbClr val="D0F9F5"/>
    <a:srgbClr val="0024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0C9038-EB42-424D-84D6-EE0E5331689F}" v="86" dt="2021-05-21T15:17:19.3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712" autoAdjust="0"/>
  </p:normalViewPr>
  <p:slideViewPr>
    <p:cSldViewPr snapToGrid="0">
      <p:cViewPr varScale="1">
        <p:scale>
          <a:sx n="112" d="100"/>
          <a:sy n="112" d="100"/>
        </p:scale>
        <p:origin x="492"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0284D8-7BAD-4943-9E04-BD85F1C321EE}" type="datetimeFigureOut">
              <a:rPr lang="en-US" smtClean="0"/>
              <a:t>12/2/2022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FAE95A-64D9-4590-B59E-AFA9E938FACD}" type="slidenum">
              <a:rPr lang="en-US" smtClean="0"/>
              <a:t>‹#›</a:t>
            </a:fld>
            <a:endParaRPr lang="en-US"/>
          </a:p>
        </p:txBody>
      </p:sp>
    </p:spTree>
    <p:extLst>
      <p:ext uri="{BB962C8B-B14F-4D97-AF65-F5344CB8AC3E}">
        <p14:creationId xmlns:p14="http://schemas.microsoft.com/office/powerpoint/2010/main" val="1213706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FD14F-6406-4BB7-8A58-B85D60F3D0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35D0ED-D1E6-46DB-AC57-1FACA524F5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49343D-F919-422B-B080-38EA7D112C00}"/>
              </a:ext>
            </a:extLst>
          </p:cNvPr>
          <p:cNvSpPr>
            <a:spLocks noGrp="1"/>
          </p:cNvSpPr>
          <p:nvPr>
            <p:ph type="dt" sz="half" idx="10"/>
          </p:nvPr>
        </p:nvSpPr>
        <p:spPr/>
        <p:txBody>
          <a:bodyPr/>
          <a:lstStyle/>
          <a:p>
            <a:fld id="{88A7E057-31A0-4A61-B98E-019ADAF11CA5}" type="datetimeFigureOut">
              <a:rPr lang="en-US" smtClean="0"/>
              <a:t>12/2/2022</a:t>
            </a:fld>
            <a:endParaRPr lang="en-US" dirty="0"/>
          </a:p>
        </p:txBody>
      </p:sp>
      <p:sp>
        <p:nvSpPr>
          <p:cNvPr id="5" name="Footer Placeholder 4">
            <a:extLst>
              <a:ext uri="{FF2B5EF4-FFF2-40B4-BE49-F238E27FC236}">
                <a16:creationId xmlns:a16="http://schemas.microsoft.com/office/drawing/2014/main" id="{19D554DE-E973-4172-9CAE-731A786A87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85B568-4948-4FD9-ADA9-14F37E62F249}"/>
              </a:ext>
            </a:extLst>
          </p:cNvPr>
          <p:cNvSpPr>
            <a:spLocks noGrp="1"/>
          </p:cNvSpPr>
          <p:nvPr>
            <p:ph type="sldNum" sz="quarter" idx="12"/>
          </p:nvPr>
        </p:nvSpPr>
        <p:spPr/>
        <p:txBody>
          <a:bodyPr/>
          <a:lstStyle/>
          <a:p>
            <a:fld id="{4DF462C7-0E06-447C-AD3F-5FEC48559926}" type="slidenum">
              <a:rPr lang="en-US" smtClean="0"/>
              <a:t>‹#›</a:t>
            </a:fld>
            <a:endParaRPr lang="en-US" dirty="0"/>
          </a:p>
        </p:txBody>
      </p:sp>
    </p:spTree>
    <p:extLst>
      <p:ext uri="{BB962C8B-B14F-4D97-AF65-F5344CB8AC3E}">
        <p14:creationId xmlns:p14="http://schemas.microsoft.com/office/powerpoint/2010/main" val="1093225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02E17-59CC-43A1-81D5-6513CD0192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C20E6A-6237-4913-AE3F-3B5E9251E8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94ADA-7BF3-467E-82CB-9BE6464C8496}"/>
              </a:ext>
            </a:extLst>
          </p:cNvPr>
          <p:cNvSpPr>
            <a:spLocks noGrp="1"/>
          </p:cNvSpPr>
          <p:nvPr>
            <p:ph type="dt" sz="half" idx="10"/>
          </p:nvPr>
        </p:nvSpPr>
        <p:spPr/>
        <p:txBody>
          <a:bodyPr/>
          <a:lstStyle/>
          <a:p>
            <a:fld id="{88A7E057-31A0-4A61-B98E-019ADAF11CA5}" type="datetimeFigureOut">
              <a:rPr lang="en-US" smtClean="0"/>
              <a:t>12/2/2022</a:t>
            </a:fld>
            <a:endParaRPr lang="en-US" dirty="0"/>
          </a:p>
        </p:txBody>
      </p:sp>
      <p:sp>
        <p:nvSpPr>
          <p:cNvPr id="5" name="Footer Placeholder 4">
            <a:extLst>
              <a:ext uri="{FF2B5EF4-FFF2-40B4-BE49-F238E27FC236}">
                <a16:creationId xmlns:a16="http://schemas.microsoft.com/office/drawing/2014/main" id="{BFFC12CE-D935-447C-A021-FBFE59FF45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994B06-75EF-45A1-BBFF-4C2757ABD3F6}"/>
              </a:ext>
            </a:extLst>
          </p:cNvPr>
          <p:cNvSpPr>
            <a:spLocks noGrp="1"/>
          </p:cNvSpPr>
          <p:nvPr>
            <p:ph type="sldNum" sz="quarter" idx="12"/>
          </p:nvPr>
        </p:nvSpPr>
        <p:spPr/>
        <p:txBody>
          <a:bodyPr/>
          <a:lstStyle/>
          <a:p>
            <a:fld id="{4DF462C7-0E06-447C-AD3F-5FEC48559926}" type="slidenum">
              <a:rPr lang="en-US" smtClean="0"/>
              <a:t>‹#›</a:t>
            </a:fld>
            <a:endParaRPr lang="en-US" dirty="0"/>
          </a:p>
        </p:txBody>
      </p:sp>
    </p:spTree>
    <p:extLst>
      <p:ext uri="{BB962C8B-B14F-4D97-AF65-F5344CB8AC3E}">
        <p14:creationId xmlns:p14="http://schemas.microsoft.com/office/powerpoint/2010/main" val="1530627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8D6379-ACE5-42C7-9FC2-987DF692AE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76E9FA-5F2F-4492-ABC4-A895E81EC2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5970DD-FC51-48B2-A83A-A8E0820E2237}"/>
              </a:ext>
            </a:extLst>
          </p:cNvPr>
          <p:cNvSpPr>
            <a:spLocks noGrp="1"/>
          </p:cNvSpPr>
          <p:nvPr>
            <p:ph type="dt" sz="half" idx="10"/>
          </p:nvPr>
        </p:nvSpPr>
        <p:spPr/>
        <p:txBody>
          <a:bodyPr/>
          <a:lstStyle/>
          <a:p>
            <a:fld id="{88A7E057-31A0-4A61-B98E-019ADAF11CA5}" type="datetimeFigureOut">
              <a:rPr lang="en-US" smtClean="0"/>
              <a:t>12/2/2022</a:t>
            </a:fld>
            <a:endParaRPr lang="en-US" dirty="0"/>
          </a:p>
        </p:txBody>
      </p:sp>
      <p:sp>
        <p:nvSpPr>
          <p:cNvPr id="5" name="Footer Placeholder 4">
            <a:extLst>
              <a:ext uri="{FF2B5EF4-FFF2-40B4-BE49-F238E27FC236}">
                <a16:creationId xmlns:a16="http://schemas.microsoft.com/office/drawing/2014/main" id="{A6EE003F-A426-4831-814F-C47CF428DC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24CB0A-8113-49A3-8BBC-AA44B4FF68DC}"/>
              </a:ext>
            </a:extLst>
          </p:cNvPr>
          <p:cNvSpPr>
            <a:spLocks noGrp="1"/>
          </p:cNvSpPr>
          <p:nvPr>
            <p:ph type="sldNum" sz="quarter" idx="12"/>
          </p:nvPr>
        </p:nvSpPr>
        <p:spPr/>
        <p:txBody>
          <a:bodyPr/>
          <a:lstStyle/>
          <a:p>
            <a:fld id="{4DF462C7-0E06-447C-AD3F-5FEC48559926}" type="slidenum">
              <a:rPr lang="en-US" smtClean="0"/>
              <a:t>‹#›</a:t>
            </a:fld>
            <a:endParaRPr lang="en-US" dirty="0"/>
          </a:p>
        </p:txBody>
      </p:sp>
    </p:spTree>
    <p:extLst>
      <p:ext uri="{BB962C8B-B14F-4D97-AF65-F5344CB8AC3E}">
        <p14:creationId xmlns:p14="http://schemas.microsoft.com/office/powerpoint/2010/main" val="2573050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03233-3980-4EFB-97CF-F5C573D83E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6C5845-298E-4403-8B0B-392876ACF6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191EDA-8563-461E-98E6-A5BFFF4BBB6C}"/>
              </a:ext>
            </a:extLst>
          </p:cNvPr>
          <p:cNvSpPr>
            <a:spLocks noGrp="1"/>
          </p:cNvSpPr>
          <p:nvPr>
            <p:ph type="dt" sz="half" idx="10"/>
          </p:nvPr>
        </p:nvSpPr>
        <p:spPr/>
        <p:txBody>
          <a:bodyPr/>
          <a:lstStyle/>
          <a:p>
            <a:fld id="{88A7E057-31A0-4A61-B98E-019ADAF11CA5}" type="datetimeFigureOut">
              <a:rPr lang="en-US" smtClean="0"/>
              <a:t>12/2/2022</a:t>
            </a:fld>
            <a:endParaRPr lang="en-US" dirty="0"/>
          </a:p>
        </p:txBody>
      </p:sp>
      <p:sp>
        <p:nvSpPr>
          <p:cNvPr id="5" name="Footer Placeholder 4">
            <a:extLst>
              <a:ext uri="{FF2B5EF4-FFF2-40B4-BE49-F238E27FC236}">
                <a16:creationId xmlns:a16="http://schemas.microsoft.com/office/drawing/2014/main" id="{003AC5F1-316D-4D8D-AD41-6B4EC6FDC5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AF74BF-E644-42A5-93EB-19DD6D2E26BE}"/>
              </a:ext>
            </a:extLst>
          </p:cNvPr>
          <p:cNvSpPr>
            <a:spLocks noGrp="1"/>
          </p:cNvSpPr>
          <p:nvPr>
            <p:ph type="sldNum" sz="quarter" idx="12"/>
          </p:nvPr>
        </p:nvSpPr>
        <p:spPr/>
        <p:txBody>
          <a:bodyPr/>
          <a:lstStyle/>
          <a:p>
            <a:fld id="{4DF462C7-0E06-447C-AD3F-5FEC48559926}" type="slidenum">
              <a:rPr lang="en-US" smtClean="0"/>
              <a:t>‹#›</a:t>
            </a:fld>
            <a:endParaRPr lang="en-US" dirty="0"/>
          </a:p>
        </p:txBody>
      </p:sp>
    </p:spTree>
    <p:extLst>
      <p:ext uri="{BB962C8B-B14F-4D97-AF65-F5344CB8AC3E}">
        <p14:creationId xmlns:p14="http://schemas.microsoft.com/office/powerpoint/2010/main" val="3763227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1B697-A0B4-4747-9F78-20301BF12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7E1745-BDD7-4D1B-AA07-6D326BE059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9193AC-CA48-4BFA-8176-703401151FBB}"/>
              </a:ext>
            </a:extLst>
          </p:cNvPr>
          <p:cNvSpPr>
            <a:spLocks noGrp="1"/>
          </p:cNvSpPr>
          <p:nvPr>
            <p:ph type="dt" sz="half" idx="10"/>
          </p:nvPr>
        </p:nvSpPr>
        <p:spPr/>
        <p:txBody>
          <a:bodyPr/>
          <a:lstStyle/>
          <a:p>
            <a:fld id="{88A7E057-31A0-4A61-B98E-019ADAF11CA5}" type="datetimeFigureOut">
              <a:rPr lang="en-US" smtClean="0"/>
              <a:t>12/2/2022</a:t>
            </a:fld>
            <a:endParaRPr lang="en-US" dirty="0"/>
          </a:p>
        </p:txBody>
      </p:sp>
      <p:sp>
        <p:nvSpPr>
          <p:cNvPr id="5" name="Footer Placeholder 4">
            <a:extLst>
              <a:ext uri="{FF2B5EF4-FFF2-40B4-BE49-F238E27FC236}">
                <a16:creationId xmlns:a16="http://schemas.microsoft.com/office/drawing/2014/main" id="{055CC176-0F64-4CFA-B300-09BBD57CC5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4F0B80-E499-426D-BAFF-E4E702C2C5F7}"/>
              </a:ext>
            </a:extLst>
          </p:cNvPr>
          <p:cNvSpPr>
            <a:spLocks noGrp="1"/>
          </p:cNvSpPr>
          <p:nvPr>
            <p:ph type="sldNum" sz="quarter" idx="12"/>
          </p:nvPr>
        </p:nvSpPr>
        <p:spPr/>
        <p:txBody>
          <a:bodyPr/>
          <a:lstStyle/>
          <a:p>
            <a:fld id="{4DF462C7-0E06-447C-AD3F-5FEC48559926}" type="slidenum">
              <a:rPr lang="en-US" smtClean="0"/>
              <a:t>‹#›</a:t>
            </a:fld>
            <a:endParaRPr lang="en-US" dirty="0"/>
          </a:p>
        </p:txBody>
      </p:sp>
    </p:spTree>
    <p:extLst>
      <p:ext uri="{BB962C8B-B14F-4D97-AF65-F5344CB8AC3E}">
        <p14:creationId xmlns:p14="http://schemas.microsoft.com/office/powerpoint/2010/main" val="3070650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0949C-1F94-4F6C-ACC5-8168ED1EDF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63F006-7180-4ED6-B8E0-465759BA5B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F8C173-BF7A-491B-8546-BD3BB08780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E66463-BAC0-43F1-90C4-70D97F9156E3}"/>
              </a:ext>
            </a:extLst>
          </p:cNvPr>
          <p:cNvSpPr>
            <a:spLocks noGrp="1"/>
          </p:cNvSpPr>
          <p:nvPr>
            <p:ph type="dt" sz="half" idx="10"/>
          </p:nvPr>
        </p:nvSpPr>
        <p:spPr/>
        <p:txBody>
          <a:bodyPr/>
          <a:lstStyle/>
          <a:p>
            <a:fld id="{88A7E057-31A0-4A61-B98E-019ADAF11CA5}" type="datetimeFigureOut">
              <a:rPr lang="en-US" smtClean="0"/>
              <a:t>12/2/2022</a:t>
            </a:fld>
            <a:endParaRPr lang="en-US" dirty="0"/>
          </a:p>
        </p:txBody>
      </p:sp>
      <p:sp>
        <p:nvSpPr>
          <p:cNvPr id="6" name="Footer Placeholder 5">
            <a:extLst>
              <a:ext uri="{FF2B5EF4-FFF2-40B4-BE49-F238E27FC236}">
                <a16:creationId xmlns:a16="http://schemas.microsoft.com/office/drawing/2014/main" id="{44AAABD0-A345-410F-9087-C11FB938B1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BFC8EA-CFAF-4286-A7E0-8865D9ED668C}"/>
              </a:ext>
            </a:extLst>
          </p:cNvPr>
          <p:cNvSpPr>
            <a:spLocks noGrp="1"/>
          </p:cNvSpPr>
          <p:nvPr>
            <p:ph type="sldNum" sz="quarter" idx="12"/>
          </p:nvPr>
        </p:nvSpPr>
        <p:spPr/>
        <p:txBody>
          <a:bodyPr/>
          <a:lstStyle/>
          <a:p>
            <a:fld id="{4DF462C7-0E06-447C-AD3F-5FEC48559926}" type="slidenum">
              <a:rPr lang="en-US" smtClean="0"/>
              <a:t>‹#›</a:t>
            </a:fld>
            <a:endParaRPr lang="en-US" dirty="0"/>
          </a:p>
        </p:txBody>
      </p:sp>
    </p:spTree>
    <p:extLst>
      <p:ext uri="{BB962C8B-B14F-4D97-AF65-F5344CB8AC3E}">
        <p14:creationId xmlns:p14="http://schemas.microsoft.com/office/powerpoint/2010/main" val="3720820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6804F-5E85-4DC8-A508-CE4FA8C08E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3DF153-4A06-4A78-9300-23F1634ECA82}"/>
              </a:ext>
            </a:extLst>
          </p:cNvPr>
          <p:cNvSpPr>
            <a:spLocks noGrp="1"/>
          </p:cNvSpPr>
          <p:nvPr>
            <p:ph type="body" idx="1"/>
          </p:nvPr>
        </p:nvSpPr>
        <p:spPr>
          <a:xfrm>
            <a:off x="839788" y="1681163"/>
            <a:ext cx="5157787" cy="823912"/>
          </a:xfrm>
          <a:solidFill>
            <a:schemeClr val="accent4">
              <a:lumMod val="75000"/>
            </a:schemeClr>
          </a:solidFill>
        </p:spPr>
        <p:txBody>
          <a:bodyPr anchor="b">
            <a:normAutofit/>
          </a:bodyPr>
          <a:lstStyle>
            <a:lvl1pPr marL="0" indent="0" algn="ctr">
              <a:buNone/>
              <a:defRPr sz="2800" b="1">
                <a:solidFill>
                  <a:schemeClr val="tx1"/>
                </a:solidFill>
                <a:latin typeface="Source Sans Pro Black" panose="020B08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0C2EDFF-6D03-4B84-AB51-1F82633E9C6D}"/>
              </a:ext>
            </a:extLst>
          </p:cNvPr>
          <p:cNvSpPr>
            <a:spLocks noGrp="1"/>
          </p:cNvSpPr>
          <p:nvPr>
            <p:ph sz="half" idx="2"/>
          </p:nvPr>
        </p:nvSpPr>
        <p:spPr>
          <a:xfrm>
            <a:off x="839788" y="2505075"/>
            <a:ext cx="5157787" cy="3684588"/>
          </a:xfrm>
          <a:ln>
            <a:solidFill>
              <a:schemeClr val="tx1"/>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D5200F-FD16-470B-8CF4-CD56DE147C2C}"/>
              </a:ext>
            </a:extLst>
          </p:cNvPr>
          <p:cNvSpPr>
            <a:spLocks noGrp="1"/>
          </p:cNvSpPr>
          <p:nvPr>
            <p:ph type="body" sz="quarter" idx="3"/>
          </p:nvPr>
        </p:nvSpPr>
        <p:spPr>
          <a:xfrm>
            <a:off x="6172200" y="1681163"/>
            <a:ext cx="5183188" cy="823912"/>
          </a:xfrm>
          <a:solidFill>
            <a:schemeClr val="accent4">
              <a:lumMod val="75000"/>
            </a:schemeClr>
          </a:solidFill>
          <a:ln>
            <a:solidFill>
              <a:schemeClr val="accent4">
                <a:lumMod val="75000"/>
              </a:schemeClr>
            </a:solidFill>
          </a:ln>
        </p:spPr>
        <p:txBody>
          <a:bodyPr anchor="b">
            <a:normAutofit/>
          </a:bodyPr>
          <a:lstStyle>
            <a:lvl1pPr marL="0" indent="0" algn="ctr">
              <a:buNone/>
              <a:defRPr sz="2800" b="1">
                <a:solidFill>
                  <a:schemeClr val="tx1"/>
                </a:solidFill>
                <a:latin typeface="Source Sans Pro Black" panose="020B08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896135D-3F55-4468-B233-F530188FE0ED}"/>
              </a:ext>
            </a:extLst>
          </p:cNvPr>
          <p:cNvSpPr>
            <a:spLocks noGrp="1"/>
          </p:cNvSpPr>
          <p:nvPr>
            <p:ph sz="quarter" idx="4"/>
          </p:nvPr>
        </p:nvSpPr>
        <p:spPr>
          <a:xfrm>
            <a:off x="6172200" y="2505075"/>
            <a:ext cx="5183188" cy="3684588"/>
          </a:xfrm>
          <a:ln>
            <a:solidFill>
              <a:schemeClr val="tx1"/>
            </a:solid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4C3295E-9D8E-423F-A472-0036696D7741}"/>
              </a:ext>
            </a:extLst>
          </p:cNvPr>
          <p:cNvSpPr>
            <a:spLocks noGrp="1"/>
          </p:cNvSpPr>
          <p:nvPr>
            <p:ph type="dt" sz="half" idx="10"/>
          </p:nvPr>
        </p:nvSpPr>
        <p:spPr/>
        <p:txBody>
          <a:bodyPr/>
          <a:lstStyle/>
          <a:p>
            <a:fld id="{88A7E057-31A0-4A61-B98E-019ADAF11CA5}" type="datetimeFigureOut">
              <a:rPr lang="en-US" smtClean="0"/>
              <a:t>12/2/2022</a:t>
            </a:fld>
            <a:endParaRPr lang="en-US" dirty="0"/>
          </a:p>
        </p:txBody>
      </p:sp>
      <p:sp>
        <p:nvSpPr>
          <p:cNvPr id="8" name="Footer Placeholder 7">
            <a:extLst>
              <a:ext uri="{FF2B5EF4-FFF2-40B4-BE49-F238E27FC236}">
                <a16:creationId xmlns:a16="http://schemas.microsoft.com/office/drawing/2014/main" id="{926DD19A-97CE-4B6E-A846-2EE76DB7189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582E83A-76FD-4A6D-9467-5F17498217FC}"/>
              </a:ext>
            </a:extLst>
          </p:cNvPr>
          <p:cNvSpPr>
            <a:spLocks noGrp="1"/>
          </p:cNvSpPr>
          <p:nvPr>
            <p:ph type="sldNum" sz="quarter" idx="12"/>
          </p:nvPr>
        </p:nvSpPr>
        <p:spPr/>
        <p:txBody>
          <a:bodyPr/>
          <a:lstStyle/>
          <a:p>
            <a:fld id="{4DF462C7-0E06-447C-AD3F-5FEC48559926}" type="slidenum">
              <a:rPr lang="en-US" smtClean="0"/>
              <a:t>‹#›</a:t>
            </a:fld>
            <a:endParaRPr lang="en-US" dirty="0"/>
          </a:p>
        </p:txBody>
      </p:sp>
    </p:spTree>
    <p:extLst>
      <p:ext uri="{BB962C8B-B14F-4D97-AF65-F5344CB8AC3E}">
        <p14:creationId xmlns:p14="http://schemas.microsoft.com/office/powerpoint/2010/main" val="465804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C1686-34BD-4A4B-8DA1-337A3F6458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A972F3-1356-4FA8-BEB5-AF318185FC65}"/>
              </a:ext>
            </a:extLst>
          </p:cNvPr>
          <p:cNvSpPr>
            <a:spLocks noGrp="1"/>
          </p:cNvSpPr>
          <p:nvPr>
            <p:ph type="dt" sz="half" idx="10"/>
          </p:nvPr>
        </p:nvSpPr>
        <p:spPr/>
        <p:txBody>
          <a:bodyPr/>
          <a:lstStyle/>
          <a:p>
            <a:fld id="{88A7E057-31A0-4A61-B98E-019ADAF11CA5}" type="datetimeFigureOut">
              <a:rPr lang="en-US" smtClean="0"/>
              <a:t>12/2/2022</a:t>
            </a:fld>
            <a:endParaRPr lang="en-US" dirty="0"/>
          </a:p>
        </p:txBody>
      </p:sp>
      <p:sp>
        <p:nvSpPr>
          <p:cNvPr id="4" name="Footer Placeholder 3">
            <a:extLst>
              <a:ext uri="{FF2B5EF4-FFF2-40B4-BE49-F238E27FC236}">
                <a16:creationId xmlns:a16="http://schemas.microsoft.com/office/drawing/2014/main" id="{927AE7BA-4673-412E-A4CA-F7EDCC15D28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253CFD0-E047-4530-8EE4-04CC6F3BAC67}"/>
              </a:ext>
            </a:extLst>
          </p:cNvPr>
          <p:cNvSpPr>
            <a:spLocks noGrp="1"/>
          </p:cNvSpPr>
          <p:nvPr>
            <p:ph type="sldNum" sz="quarter" idx="12"/>
          </p:nvPr>
        </p:nvSpPr>
        <p:spPr/>
        <p:txBody>
          <a:bodyPr/>
          <a:lstStyle/>
          <a:p>
            <a:fld id="{4DF462C7-0E06-447C-AD3F-5FEC48559926}" type="slidenum">
              <a:rPr lang="en-US" smtClean="0"/>
              <a:t>‹#›</a:t>
            </a:fld>
            <a:endParaRPr lang="en-US" dirty="0"/>
          </a:p>
        </p:txBody>
      </p:sp>
    </p:spTree>
    <p:extLst>
      <p:ext uri="{BB962C8B-B14F-4D97-AF65-F5344CB8AC3E}">
        <p14:creationId xmlns:p14="http://schemas.microsoft.com/office/powerpoint/2010/main" val="4285299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29DEFE-19CB-448A-AD11-3C5FC6FCAD44}"/>
              </a:ext>
            </a:extLst>
          </p:cNvPr>
          <p:cNvSpPr>
            <a:spLocks noGrp="1"/>
          </p:cNvSpPr>
          <p:nvPr>
            <p:ph type="dt" sz="half" idx="10"/>
          </p:nvPr>
        </p:nvSpPr>
        <p:spPr/>
        <p:txBody>
          <a:bodyPr/>
          <a:lstStyle/>
          <a:p>
            <a:fld id="{88A7E057-31A0-4A61-B98E-019ADAF11CA5}" type="datetimeFigureOut">
              <a:rPr lang="en-US" smtClean="0"/>
              <a:t>12/2/2022</a:t>
            </a:fld>
            <a:endParaRPr lang="en-US" dirty="0"/>
          </a:p>
        </p:txBody>
      </p:sp>
      <p:sp>
        <p:nvSpPr>
          <p:cNvPr id="3" name="Footer Placeholder 2">
            <a:extLst>
              <a:ext uri="{FF2B5EF4-FFF2-40B4-BE49-F238E27FC236}">
                <a16:creationId xmlns:a16="http://schemas.microsoft.com/office/drawing/2014/main" id="{91639165-B223-4B8C-9A09-8D2003350F6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2E58183-B9F6-4665-AD58-95EF69E8E97E}"/>
              </a:ext>
            </a:extLst>
          </p:cNvPr>
          <p:cNvSpPr>
            <a:spLocks noGrp="1"/>
          </p:cNvSpPr>
          <p:nvPr>
            <p:ph type="sldNum" sz="quarter" idx="12"/>
          </p:nvPr>
        </p:nvSpPr>
        <p:spPr/>
        <p:txBody>
          <a:bodyPr/>
          <a:lstStyle/>
          <a:p>
            <a:fld id="{4DF462C7-0E06-447C-AD3F-5FEC48559926}" type="slidenum">
              <a:rPr lang="en-US" smtClean="0"/>
              <a:t>‹#›</a:t>
            </a:fld>
            <a:endParaRPr lang="en-US" dirty="0"/>
          </a:p>
        </p:txBody>
      </p:sp>
    </p:spTree>
    <p:extLst>
      <p:ext uri="{BB962C8B-B14F-4D97-AF65-F5344CB8AC3E}">
        <p14:creationId xmlns:p14="http://schemas.microsoft.com/office/powerpoint/2010/main" val="1468550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147D9-08B6-41C2-9FDC-FD8A6990F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D8941A-27C0-4F80-A786-DEFAB7B7F4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007BB5-BB41-443B-9FB0-3B1644C63C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5B50AF-9DD0-4EC0-8F24-90B9B6A86FA4}"/>
              </a:ext>
            </a:extLst>
          </p:cNvPr>
          <p:cNvSpPr>
            <a:spLocks noGrp="1"/>
          </p:cNvSpPr>
          <p:nvPr>
            <p:ph type="dt" sz="half" idx="10"/>
          </p:nvPr>
        </p:nvSpPr>
        <p:spPr/>
        <p:txBody>
          <a:bodyPr/>
          <a:lstStyle/>
          <a:p>
            <a:fld id="{88A7E057-31A0-4A61-B98E-019ADAF11CA5}" type="datetimeFigureOut">
              <a:rPr lang="en-US" smtClean="0"/>
              <a:t>12/2/2022</a:t>
            </a:fld>
            <a:endParaRPr lang="en-US" dirty="0"/>
          </a:p>
        </p:txBody>
      </p:sp>
      <p:sp>
        <p:nvSpPr>
          <p:cNvPr id="6" name="Footer Placeholder 5">
            <a:extLst>
              <a:ext uri="{FF2B5EF4-FFF2-40B4-BE49-F238E27FC236}">
                <a16:creationId xmlns:a16="http://schemas.microsoft.com/office/drawing/2014/main" id="{21C6F80E-BA3B-4F32-9B52-3B95C282B0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CC309E8-4F4E-4F41-B1FF-0C2785128EC1}"/>
              </a:ext>
            </a:extLst>
          </p:cNvPr>
          <p:cNvSpPr>
            <a:spLocks noGrp="1"/>
          </p:cNvSpPr>
          <p:nvPr>
            <p:ph type="sldNum" sz="quarter" idx="12"/>
          </p:nvPr>
        </p:nvSpPr>
        <p:spPr/>
        <p:txBody>
          <a:bodyPr/>
          <a:lstStyle/>
          <a:p>
            <a:fld id="{4DF462C7-0E06-447C-AD3F-5FEC48559926}" type="slidenum">
              <a:rPr lang="en-US" smtClean="0"/>
              <a:t>‹#›</a:t>
            </a:fld>
            <a:endParaRPr lang="en-US" dirty="0"/>
          </a:p>
        </p:txBody>
      </p:sp>
    </p:spTree>
    <p:extLst>
      <p:ext uri="{BB962C8B-B14F-4D97-AF65-F5344CB8AC3E}">
        <p14:creationId xmlns:p14="http://schemas.microsoft.com/office/powerpoint/2010/main" val="852504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3385A-24C2-4CF0-BBA5-C348B46595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DB4D08-FBBC-4DDF-A976-16F39AEDDB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2125AEC-8266-46E1-8E51-799B99AF01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DFF6F5-7591-4AA5-9177-27C2FCFBB7BF}"/>
              </a:ext>
            </a:extLst>
          </p:cNvPr>
          <p:cNvSpPr>
            <a:spLocks noGrp="1"/>
          </p:cNvSpPr>
          <p:nvPr>
            <p:ph type="dt" sz="half" idx="10"/>
          </p:nvPr>
        </p:nvSpPr>
        <p:spPr/>
        <p:txBody>
          <a:bodyPr/>
          <a:lstStyle/>
          <a:p>
            <a:fld id="{88A7E057-31A0-4A61-B98E-019ADAF11CA5}" type="datetimeFigureOut">
              <a:rPr lang="en-US" smtClean="0"/>
              <a:t>12/2/2022</a:t>
            </a:fld>
            <a:endParaRPr lang="en-US" dirty="0"/>
          </a:p>
        </p:txBody>
      </p:sp>
      <p:sp>
        <p:nvSpPr>
          <p:cNvPr id="6" name="Footer Placeholder 5">
            <a:extLst>
              <a:ext uri="{FF2B5EF4-FFF2-40B4-BE49-F238E27FC236}">
                <a16:creationId xmlns:a16="http://schemas.microsoft.com/office/drawing/2014/main" id="{90260886-4927-4E6C-B4D3-564A984F18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6FBC09-7A18-4244-BAD4-9EFC1E44AD4F}"/>
              </a:ext>
            </a:extLst>
          </p:cNvPr>
          <p:cNvSpPr>
            <a:spLocks noGrp="1"/>
          </p:cNvSpPr>
          <p:nvPr>
            <p:ph type="sldNum" sz="quarter" idx="12"/>
          </p:nvPr>
        </p:nvSpPr>
        <p:spPr/>
        <p:txBody>
          <a:bodyPr/>
          <a:lstStyle/>
          <a:p>
            <a:fld id="{4DF462C7-0E06-447C-AD3F-5FEC48559926}" type="slidenum">
              <a:rPr lang="en-US" smtClean="0"/>
              <a:t>‹#›</a:t>
            </a:fld>
            <a:endParaRPr lang="en-US" dirty="0"/>
          </a:p>
        </p:txBody>
      </p:sp>
    </p:spTree>
    <p:extLst>
      <p:ext uri="{BB962C8B-B14F-4D97-AF65-F5344CB8AC3E}">
        <p14:creationId xmlns:p14="http://schemas.microsoft.com/office/powerpoint/2010/main" val="801681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CAF939-A94A-4DFD-A1AF-1F6E541C5C42}"/>
              </a:ext>
            </a:extLst>
          </p:cNvPr>
          <p:cNvSpPr>
            <a:spLocks noGrp="1"/>
          </p:cNvSpPr>
          <p:nvPr>
            <p:ph type="title"/>
          </p:nvPr>
        </p:nvSpPr>
        <p:spPr>
          <a:xfrm>
            <a:off x="838200" y="365125"/>
            <a:ext cx="10515600" cy="1325563"/>
          </a:xfrm>
          <a:prstGeom prst="rect">
            <a:avLst/>
          </a:prstGeom>
          <a:solidFill>
            <a:schemeClr val="tx1"/>
          </a:solidFill>
          <a:ln>
            <a:solidFill>
              <a:schemeClr val="tx1"/>
            </a:solidFill>
          </a:ln>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A5FD11-DACB-4FA8-8B54-B972FC54B8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398DB8-80E8-43F1-B3F7-098164732B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A7E057-31A0-4A61-B98E-019ADAF11CA5}" type="datetimeFigureOut">
              <a:rPr lang="en-US" smtClean="0"/>
              <a:t>12/2/2022</a:t>
            </a:fld>
            <a:endParaRPr lang="en-US" dirty="0"/>
          </a:p>
        </p:txBody>
      </p:sp>
      <p:sp>
        <p:nvSpPr>
          <p:cNvPr id="5" name="Footer Placeholder 4">
            <a:extLst>
              <a:ext uri="{FF2B5EF4-FFF2-40B4-BE49-F238E27FC236}">
                <a16:creationId xmlns:a16="http://schemas.microsoft.com/office/drawing/2014/main" id="{5FE9D985-5B2B-4C1B-A8B7-C8DB5AE65E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58FFAE7-41C2-4B33-8D50-465BF71BEE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462C7-0E06-447C-AD3F-5FEC48559926}" type="slidenum">
              <a:rPr lang="en-US" smtClean="0"/>
              <a:t>‹#›</a:t>
            </a:fld>
            <a:endParaRPr lang="en-US" dirty="0"/>
          </a:p>
        </p:txBody>
      </p:sp>
    </p:spTree>
    <p:extLst>
      <p:ext uri="{BB962C8B-B14F-4D97-AF65-F5344CB8AC3E}">
        <p14:creationId xmlns:p14="http://schemas.microsoft.com/office/powerpoint/2010/main" val="860185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accent4">
              <a:lumMod val="75000"/>
            </a:schemeClr>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316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07A10-67FA-4239-8D6B-955DED7A097F}"/>
              </a:ext>
            </a:extLst>
          </p:cNvPr>
          <p:cNvSpPr>
            <a:spLocks noGrp="1"/>
          </p:cNvSpPr>
          <p:nvPr>
            <p:ph type="title"/>
          </p:nvPr>
        </p:nvSpPr>
        <p:spPr/>
        <p:txBody>
          <a:bodyPr/>
          <a:lstStyle/>
          <a:p>
            <a:r>
              <a:rPr lang="en-US" dirty="0"/>
              <a:t>Matthew</a:t>
            </a:r>
            <a:r>
              <a:rPr lang="en-US" dirty="0">
                <a:latin typeface="Source Sans Pro Semibold" panose="020B0603030403020204" pitchFamily="34" charset="0"/>
              </a:rPr>
              <a:t>’s Authorship</a:t>
            </a:r>
            <a:endParaRPr lang="en-US" dirty="0"/>
          </a:p>
        </p:txBody>
      </p:sp>
      <p:sp>
        <p:nvSpPr>
          <p:cNvPr id="3" name="Content Placeholder 2">
            <a:extLst>
              <a:ext uri="{FF2B5EF4-FFF2-40B4-BE49-F238E27FC236}">
                <a16:creationId xmlns:a16="http://schemas.microsoft.com/office/drawing/2014/main" id="{A0BCA67C-D4D9-4C21-90C7-D0C6EDA7A229}"/>
              </a:ext>
            </a:extLst>
          </p:cNvPr>
          <p:cNvSpPr>
            <a:spLocks noGrp="1"/>
          </p:cNvSpPr>
          <p:nvPr>
            <p:ph idx="1"/>
          </p:nvPr>
        </p:nvSpPr>
        <p:spPr/>
        <p:txBody>
          <a:bodyPr/>
          <a:lstStyle/>
          <a:p>
            <a:r>
              <a:rPr lang="en-US" dirty="0">
                <a:solidFill>
                  <a:srgbClr val="76010C"/>
                </a:solidFill>
                <a:latin typeface="Source Sans Pro Black" panose="020B0803030403020204" pitchFamily="34" charset="0"/>
              </a:rPr>
              <a:t>W. D. Davies and D. C. Allison: </a:t>
            </a:r>
            <a:r>
              <a:rPr lang="en-US" dirty="0"/>
              <a:t>“There was, as far as we know, no challenge in early Christian times to the Matthean authorship of the First Gospel” (</a:t>
            </a:r>
            <a:r>
              <a:rPr lang="en-US" i="1" dirty="0"/>
              <a:t>Matthew 1-7</a:t>
            </a:r>
            <a:r>
              <a:rPr lang="en-US" dirty="0"/>
              <a:t>, 14).</a:t>
            </a:r>
          </a:p>
        </p:txBody>
      </p:sp>
    </p:spTree>
    <p:extLst>
      <p:ext uri="{BB962C8B-B14F-4D97-AF65-F5344CB8AC3E}">
        <p14:creationId xmlns:p14="http://schemas.microsoft.com/office/powerpoint/2010/main" val="4248394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vi (Matthew) the Tax Collector">
            <a:extLst>
              <a:ext uri="{FF2B5EF4-FFF2-40B4-BE49-F238E27FC236}">
                <a16:creationId xmlns:a16="http://schemas.microsoft.com/office/drawing/2014/main" id="{A1AD612F-2E22-4ACE-9BE1-755870395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4702" y="2008706"/>
            <a:ext cx="7620000" cy="43148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3E8466F-E37E-4147-BC90-1F26F43E7D23}"/>
              </a:ext>
            </a:extLst>
          </p:cNvPr>
          <p:cNvSpPr txBox="1"/>
          <p:nvPr/>
        </p:nvSpPr>
        <p:spPr>
          <a:xfrm>
            <a:off x="880188" y="918378"/>
            <a:ext cx="10189028" cy="1015663"/>
          </a:xfrm>
          <a:prstGeom prst="rect">
            <a:avLst/>
          </a:prstGeom>
          <a:noFill/>
        </p:spPr>
        <p:txBody>
          <a:bodyPr wrap="square" rtlCol="0">
            <a:spAutoFit/>
          </a:bodyPr>
          <a:lstStyle/>
          <a:p>
            <a:pPr algn="ctr"/>
            <a:r>
              <a:rPr lang="en-US" sz="6000" b="1" dirty="0">
                <a:solidFill>
                  <a:srgbClr val="76010C"/>
                </a:solidFill>
              </a:rPr>
              <a:t>Matthew: The Author</a:t>
            </a:r>
          </a:p>
        </p:txBody>
      </p:sp>
    </p:spTree>
    <p:extLst>
      <p:ext uri="{BB962C8B-B14F-4D97-AF65-F5344CB8AC3E}">
        <p14:creationId xmlns:p14="http://schemas.microsoft.com/office/powerpoint/2010/main" val="3633608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5B392-B9F3-42DA-AF43-F2A505FBCDCE}"/>
              </a:ext>
            </a:extLst>
          </p:cNvPr>
          <p:cNvSpPr>
            <a:spLocks noGrp="1"/>
          </p:cNvSpPr>
          <p:nvPr>
            <p:ph type="title"/>
          </p:nvPr>
        </p:nvSpPr>
        <p:spPr/>
        <p:txBody>
          <a:bodyPr/>
          <a:lstStyle/>
          <a:p>
            <a:r>
              <a:rPr lang="en-US" dirty="0"/>
              <a:t>The Call of Matthew</a:t>
            </a:r>
          </a:p>
        </p:txBody>
      </p:sp>
      <p:sp>
        <p:nvSpPr>
          <p:cNvPr id="3" name="Content Placeholder 2">
            <a:extLst>
              <a:ext uri="{FF2B5EF4-FFF2-40B4-BE49-F238E27FC236}">
                <a16:creationId xmlns:a16="http://schemas.microsoft.com/office/drawing/2014/main" id="{7845DC61-7BC5-4A47-A999-B9EA2B1EA6DB}"/>
              </a:ext>
            </a:extLst>
          </p:cNvPr>
          <p:cNvSpPr>
            <a:spLocks noGrp="1"/>
          </p:cNvSpPr>
          <p:nvPr>
            <p:ph idx="1"/>
          </p:nvPr>
        </p:nvSpPr>
        <p:spPr/>
        <p:txBody>
          <a:bodyPr/>
          <a:lstStyle/>
          <a:p>
            <a:r>
              <a:rPr lang="en-US" dirty="0"/>
              <a:t>The call of Matthew is recorded in the following Gospels:</a:t>
            </a:r>
          </a:p>
          <a:p>
            <a:pPr lvl="1"/>
            <a:r>
              <a:rPr lang="en-US" dirty="0"/>
              <a:t>Matthew 9:9-13</a:t>
            </a:r>
          </a:p>
          <a:p>
            <a:pPr lvl="1"/>
            <a:r>
              <a:rPr lang="en-US" dirty="0"/>
              <a:t>Mark 2:13-17</a:t>
            </a:r>
          </a:p>
          <a:p>
            <a:pPr lvl="1"/>
            <a:r>
              <a:rPr lang="en-US" dirty="0"/>
              <a:t>Luke 5:27-32</a:t>
            </a:r>
          </a:p>
          <a:p>
            <a:r>
              <a:rPr lang="en-US" dirty="0"/>
              <a:t>All three of the gospels record the call as occurring immediately after the healing of the paralytic borne of four in the village of Capernaum.</a:t>
            </a:r>
          </a:p>
        </p:txBody>
      </p:sp>
    </p:spTree>
    <p:extLst>
      <p:ext uri="{BB962C8B-B14F-4D97-AF65-F5344CB8AC3E}">
        <p14:creationId xmlns:p14="http://schemas.microsoft.com/office/powerpoint/2010/main" val="2001799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nature, shore&#10;&#10;Description automatically generated">
            <a:extLst>
              <a:ext uri="{FF2B5EF4-FFF2-40B4-BE49-F238E27FC236}">
                <a16:creationId xmlns:a16="http://schemas.microsoft.com/office/drawing/2014/main" id="{CFFF15E7-B4C4-4F7F-B1BA-61A298730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extBox 3">
            <a:extLst>
              <a:ext uri="{FF2B5EF4-FFF2-40B4-BE49-F238E27FC236}">
                <a16:creationId xmlns:a16="http://schemas.microsoft.com/office/drawing/2014/main" id="{FE5972FE-4271-4727-AA7F-B364410C3D11}"/>
              </a:ext>
            </a:extLst>
          </p:cNvPr>
          <p:cNvSpPr txBox="1"/>
          <p:nvPr/>
        </p:nvSpPr>
        <p:spPr>
          <a:xfrm>
            <a:off x="-278206" y="1154342"/>
            <a:ext cx="3853543" cy="646331"/>
          </a:xfrm>
          <a:prstGeom prst="rect">
            <a:avLst/>
          </a:prstGeom>
          <a:noFill/>
        </p:spPr>
        <p:txBody>
          <a:bodyPr wrap="square" rtlCol="0">
            <a:spAutoFit/>
          </a:bodyPr>
          <a:lstStyle/>
          <a:p>
            <a:pPr algn="ctr"/>
            <a:r>
              <a:rPr lang="en-US" sz="3600" dirty="0">
                <a:solidFill>
                  <a:schemeClr val="bg1">
                    <a:lumMod val="95000"/>
                  </a:schemeClr>
                </a:solidFill>
              </a:rPr>
              <a:t>Capernaum</a:t>
            </a:r>
          </a:p>
        </p:txBody>
      </p:sp>
    </p:spTree>
    <p:extLst>
      <p:ext uri="{BB962C8B-B14F-4D97-AF65-F5344CB8AC3E}">
        <p14:creationId xmlns:p14="http://schemas.microsoft.com/office/powerpoint/2010/main" val="3974327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6DE5B-2489-4BB8-974B-28775AC7602D}"/>
              </a:ext>
            </a:extLst>
          </p:cNvPr>
          <p:cNvSpPr>
            <a:spLocks noGrp="1"/>
          </p:cNvSpPr>
          <p:nvPr>
            <p:ph type="title"/>
          </p:nvPr>
        </p:nvSpPr>
        <p:spPr/>
        <p:txBody>
          <a:bodyPr/>
          <a:lstStyle/>
          <a:p>
            <a:r>
              <a:rPr lang="en-US" dirty="0"/>
              <a:t>Capernaum</a:t>
            </a:r>
          </a:p>
        </p:txBody>
      </p:sp>
      <p:sp>
        <p:nvSpPr>
          <p:cNvPr id="3" name="Content Placeholder 2">
            <a:extLst>
              <a:ext uri="{FF2B5EF4-FFF2-40B4-BE49-F238E27FC236}">
                <a16:creationId xmlns:a16="http://schemas.microsoft.com/office/drawing/2014/main" id="{98BD6BB7-222A-4812-B3E6-F2531A015350}"/>
              </a:ext>
            </a:extLst>
          </p:cNvPr>
          <p:cNvSpPr>
            <a:spLocks noGrp="1"/>
          </p:cNvSpPr>
          <p:nvPr>
            <p:ph idx="1"/>
          </p:nvPr>
        </p:nvSpPr>
        <p:spPr/>
        <p:txBody>
          <a:bodyPr>
            <a:normAutofit fontScale="92500" lnSpcReduction="10000"/>
          </a:bodyPr>
          <a:lstStyle/>
          <a:p>
            <a:r>
              <a:rPr lang="en-US" dirty="0"/>
              <a:t>The village of Capernaum was exposed to Jesus.</a:t>
            </a:r>
          </a:p>
          <a:p>
            <a:pPr lvl="1"/>
            <a:r>
              <a:rPr lang="en-US" dirty="0"/>
              <a:t>After Jesus was rejected by Nazareth, He moved His home base to Capernaum (Luke 4:31a) which He called “his own city” (Matt. 9:1; Mark 2:1).</a:t>
            </a:r>
          </a:p>
          <a:p>
            <a:pPr lvl="1"/>
            <a:r>
              <a:rPr lang="en-US" dirty="0"/>
              <a:t>Jesus called Peter, Andrew, James, and John who were fisherman to be His disciples (Matt. 4:18-44; Mark 1:16-20; Luke 5:1-11).</a:t>
            </a:r>
          </a:p>
          <a:p>
            <a:pPr lvl="2"/>
            <a:r>
              <a:rPr lang="en-US" dirty="0"/>
              <a:t>This involved the miraculous draught of fish.</a:t>
            </a:r>
          </a:p>
          <a:p>
            <a:pPr lvl="1"/>
            <a:r>
              <a:rPr lang="en-US" dirty="0"/>
              <a:t>This is followed by a day of miracles at Capernaum:</a:t>
            </a:r>
          </a:p>
          <a:p>
            <a:pPr lvl="2"/>
            <a:r>
              <a:rPr lang="en-US" dirty="0"/>
              <a:t>The man with an unclean spirit (Mark 1:21-34; Luke 4:31-41)</a:t>
            </a:r>
          </a:p>
          <a:p>
            <a:pPr lvl="2"/>
            <a:r>
              <a:rPr lang="en-US" dirty="0"/>
              <a:t>Peter’s mother-in-law was healed (Matt. 8:14; Mark 1:29-30; Luke 4:38-39).</a:t>
            </a:r>
          </a:p>
          <a:p>
            <a:pPr lvl="2"/>
            <a:r>
              <a:rPr lang="en-US" dirty="0"/>
              <a:t>Many others were healed (Matt. 8:15-17; Mark 1:32-34; Luke 4:40-41).</a:t>
            </a:r>
          </a:p>
          <a:p>
            <a:pPr lvl="2"/>
            <a:r>
              <a:rPr lang="en-US" dirty="0"/>
              <a:t>Sometime later, the paralytic borne of four was healed (Matt. 9:1-8; Mark 2:1-12; Luke 5:17-26).</a:t>
            </a:r>
          </a:p>
          <a:p>
            <a:pPr lvl="2"/>
            <a:endParaRPr lang="en-US" dirty="0"/>
          </a:p>
        </p:txBody>
      </p:sp>
    </p:spTree>
    <p:extLst>
      <p:ext uri="{BB962C8B-B14F-4D97-AF65-F5344CB8AC3E}">
        <p14:creationId xmlns:p14="http://schemas.microsoft.com/office/powerpoint/2010/main" val="371209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ircle(in)">
                                      <p:cBhvr>
                                        <p:cTn id="26" dur="2000"/>
                                        <p:tgtEl>
                                          <p:spTgt spid="3">
                                            <p:txEl>
                                              <p:pRg st="6" end="6"/>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circle(in)">
                                      <p:cBhvr>
                                        <p:cTn id="29" dur="2000"/>
                                        <p:tgtEl>
                                          <p:spTgt spid="3">
                                            <p:txEl>
                                              <p:pRg st="7" end="7"/>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circle(in)">
                                      <p:cBhvr>
                                        <p:cTn id="32"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A0262-6722-4A03-B7F2-6FD39C0FCACE}"/>
              </a:ext>
            </a:extLst>
          </p:cNvPr>
          <p:cNvSpPr>
            <a:spLocks noGrp="1"/>
          </p:cNvSpPr>
          <p:nvPr>
            <p:ph type="title"/>
          </p:nvPr>
        </p:nvSpPr>
        <p:spPr>
          <a:xfrm>
            <a:off x="838200" y="365125"/>
            <a:ext cx="10515600" cy="951947"/>
          </a:xfrm>
        </p:spPr>
        <p:txBody>
          <a:bodyPr/>
          <a:lstStyle/>
          <a:p>
            <a:r>
              <a:rPr lang="en-US" dirty="0"/>
              <a:t>The Call of Matthew</a:t>
            </a:r>
          </a:p>
        </p:txBody>
      </p:sp>
      <p:sp>
        <p:nvSpPr>
          <p:cNvPr id="3" name="Content Placeholder 2">
            <a:extLst>
              <a:ext uri="{FF2B5EF4-FFF2-40B4-BE49-F238E27FC236}">
                <a16:creationId xmlns:a16="http://schemas.microsoft.com/office/drawing/2014/main" id="{8F20EC5A-8DEC-489B-B97E-0C46C3737E32}"/>
              </a:ext>
            </a:extLst>
          </p:cNvPr>
          <p:cNvSpPr>
            <a:spLocks noGrp="1"/>
          </p:cNvSpPr>
          <p:nvPr>
            <p:ph idx="1"/>
          </p:nvPr>
        </p:nvSpPr>
        <p:spPr>
          <a:xfrm>
            <a:off x="838200" y="1459684"/>
            <a:ext cx="10515600" cy="5033191"/>
          </a:xfrm>
        </p:spPr>
        <p:txBody>
          <a:bodyPr>
            <a:normAutofit fontScale="92500" lnSpcReduction="20000"/>
          </a:bodyPr>
          <a:lstStyle/>
          <a:p>
            <a:r>
              <a:rPr lang="en-US" dirty="0"/>
              <a:t>The call of Matthew must be read in the context that the small village of Capernaum is well aware of the miracles Jesus has performed in their village.</a:t>
            </a:r>
          </a:p>
          <a:p>
            <a:r>
              <a:rPr lang="en-US" dirty="0"/>
              <a:t>Levi/Matthew was a tax collector.</a:t>
            </a:r>
          </a:p>
          <a:p>
            <a:pPr lvl="1"/>
            <a:r>
              <a:rPr lang="en-US" dirty="0"/>
              <a:t>“Direct taxes, that is, taxes on individuals and land, were handled directly by the local government, either the Romans or the tetrarchs, and their clients. Indirect taxes, primarily tolls related to transport of goods, appear to have been farmed out to the highest bidders who contracted to pay a certain sum to the government prior to collection; they and their subordinates then collected as much as they could, since any surplus beyond the contracted amount was profit. </a:t>
            </a:r>
            <a:r>
              <a:rPr lang="en-US" dirty="0">
                <a:solidFill>
                  <a:srgbClr val="76010C"/>
                </a:solidFill>
                <a:latin typeface="Source Sans Pro Black" panose="020B0803030403020204" pitchFamily="34" charset="0"/>
              </a:rPr>
              <a:t>Such a system lent itself to corruption, dishonesty, and especially to repression of the poor peasantry who attempted to move their produce to market</a:t>
            </a:r>
            <a:r>
              <a:rPr lang="en-US" dirty="0"/>
              <a:t>” (Dennis C. </a:t>
            </a:r>
            <a:r>
              <a:rPr lang="en-US" dirty="0" err="1"/>
              <a:t>Duling</a:t>
            </a:r>
            <a:r>
              <a:rPr lang="en-US" dirty="0"/>
              <a:t>, “Matthew (Disciple),” </a:t>
            </a:r>
            <a:r>
              <a:rPr lang="en-US" i="1" dirty="0"/>
              <a:t>The Anchor Yale Bible Dictionary</a:t>
            </a:r>
            <a:r>
              <a:rPr lang="en-US" dirty="0"/>
              <a:t>, 621).</a:t>
            </a:r>
          </a:p>
          <a:p>
            <a:r>
              <a:rPr lang="en-US" dirty="0"/>
              <a:t>This led the people to despise the locals responsible for collecting taxes.</a:t>
            </a:r>
          </a:p>
        </p:txBody>
      </p:sp>
    </p:spTree>
    <p:extLst>
      <p:ext uri="{BB962C8B-B14F-4D97-AF65-F5344CB8AC3E}">
        <p14:creationId xmlns:p14="http://schemas.microsoft.com/office/powerpoint/2010/main" val="17203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BBCBF5AE-2F6C-42A7-A46B-3F3F726F3085}"/>
              </a:ext>
            </a:extLst>
          </p:cNvPr>
          <p:cNvGraphicFramePr>
            <a:graphicFrameLocks noGrp="1"/>
          </p:cNvGraphicFramePr>
          <p:nvPr>
            <p:extLst>
              <p:ext uri="{D42A27DB-BD31-4B8C-83A1-F6EECF244321}">
                <p14:modId xmlns:p14="http://schemas.microsoft.com/office/powerpoint/2010/main" val="1677546267"/>
              </p:ext>
            </p:extLst>
          </p:nvPr>
        </p:nvGraphicFramePr>
        <p:xfrm>
          <a:off x="0" y="-16778"/>
          <a:ext cx="12150055" cy="7320280"/>
        </p:xfrm>
        <a:graphic>
          <a:graphicData uri="http://schemas.openxmlformats.org/drawingml/2006/table">
            <a:tbl>
              <a:tblPr firstRow="1" bandRow="1">
                <a:tableStyleId>{5C22544A-7EE6-4342-B048-85BDC9FD1C3A}</a:tableStyleId>
              </a:tblPr>
              <a:tblGrid>
                <a:gridCol w="4253218">
                  <a:extLst>
                    <a:ext uri="{9D8B030D-6E8A-4147-A177-3AD203B41FA5}">
                      <a16:colId xmlns:a16="http://schemas.microsoft.com/office/drawing/2014/main" val="3040167550"/>
                    </a:ext>
                  </a:extLst>
                </a:gridCol>
                <a:gridCol w="4434047">
                  <a:extLst>
                    <a:ext uri="{9D8B030D-6E8A-4147-A177-3AD203B41FA5}">
                      <a16:colId xmlns:a16="http://schemas.microsoft.com/office/drawing/2014/main" val="2752944875"/>
                    </a:ext>
                  </a:extLst>
                </a:gridCol>
                <a:gridCol w="3462790">
                  <a:extLst>
                    <a:ext uri="{9D8B030D-6E8A-4147-A177-3AD203B41FA5}">
                      <a16:colId xmlns:a16="http://schemas.microsoft.com/office/drawing/2014/main" val="2775795727"/>
                    </a:ext>
                  </a:extLst>
                </a:gridCol>
              </a:tblGrid>
              <a:tr h="370840">
                <a:tc>
                  <a:txBody>
                    <a:bodyPr/>
                    <a:lstStyle/>
                    <a:p>
                      <a:pPr algn="ctr"/>
                      <a:r>
                        <a:rPr lang="en-US" dirty="0"/>
                        <a:t>Matt. 9:9-13</a:t>
                      </a:r>
                    </a:p>
                  </a:txBody>
                  <a:tcPr/>
                </a:tc>
                <a:tc>
                  <a:txBody>
                    <a:bodyPr/>
                    <a:lstStyle/>
                    <a:p>
                      <a:pPr algn="ctr"/>
                      <a:r>
                        <a:rPr lang="en-US" dirty="0"/>
                        <a:t>Mark 2:13-17</a:t>
                      </a:r>
                    </a:p>
                  </a:txBody>
                  <a:tcPr/>
                </a:tc>
                <a:tc>
                  <a:txBody>
                    <a:bodyPr/>
                    <a:lstStyle/>
                    <a:p>
                      <a:pPr algn="ctr"/>
                      <a:r>
                        <a:rPr lang="en-US" dirty="0"/>
                        <a:t>Luke 5:27-32</a:t>
                      </a:r>
                    </a:p>
                  </a:txBody>
                  <a:tcPr/>
                </a:tc>
                <a:extLst>
                  <a:ext uri="{0D108BD9-81ED-4DB2-BD59-A6C34878D82A}">
                    <a16:rowId xmlns:a16="http://schemas.microsoft.com/office/drawing/2014/main" val="3791268477"/>
                  </a:ext>
                </a:extLst>
              </a:tr>
              <a:tr h="370840">
                <a:tc>
                  <a:txBody>
                    <a:bodyPr/>
                    <a:lstStyle/>
                    <a:p>
                      <a:r>
                        <a:rPr lang="en-US" dirty="0"/>
                        <a:t>As Jesus passed on from there, He saw a man named Matthew sitting at the tax office. And He said to him, “Follow Me.” So he arose and followed Him. Now it happened, as Jesus sat at the table in the house, that behold, many tax collectors and sinners came and sat down with Him and His disciples. And when the Pharisees saw it, they said to His disciples, “Why does your Teacher eat with tax collectors and sinners?” When Jesus heard that, He said to them, “Those who are well have no need of a physician, but those who are sick. But go and learn what this means: ‘I desire mercy and not sacrifice.’ For I did not come to call the righteous, but sinners, to repentance.”</a:t>
                      </a:r>
                    </a:p>
                    <a:p>
                      <a:endParaRPr lang="en-US" dirty="0"/>
                    </a:p>
                    <a:p>
                      <a:endParaRPr lang="en-US" dirty="0"/>
                    </a:p>
                  </a:txBody>
                  <a:tcPr/>
                </a:tc>
                <a:tc>
                  <a:txBody>
                    <a:bodyPr/>
                    <a:lstStyle/>
                    <a:p>
                      <a:r>
                        <a:rPr lang="en-US" dirty="0"/>
                        <a:t>Immediately he arose, took up the bed, and went out in the presence of them all, so that all were amazed and glorified God, saying, “We never saw anything like this!” Then He went out again by the sea; and all the multitude came to Him, and He taught them. As He passed by, He saw Levi the son of Alphaeus sitting at the tax office. And He said to him, “Follow Me.” So he arose and followed Him. Now it happened, as He was dining in Levi’s house, that many tax collectors and sinners also sat together with Jesus and His disciples; for there were many, and they followed Him. And when the scribes and Pharisees saw Him eating with the tax collectors and sinners, they said to His disciples, “How is it that He eats and drinks with tax collectors and sinners?” When Jesus heard it, He said to them, “Those who are well have no need of a physician, but those who are sick. I did not come to call the righteous, but sinners, to repentance.”</a:t>
                      </a:r>
                    </a:p>
                    <a:p>
                      <a:endParaRPr lang="en-US" dirty="0"/>
                    </a:p>
                    <a:p>
                      <a:endParaRPr lang="en-US" dirty="0"/>
                    </a:p>
                  </a:txBody>
                  <a:tcPr/>
                </a:tc>
                <a:tc>
                  <a:txBody>
                    <a:bodyPr/>
                    <a:lstStyle/>
                    <a:p>
                      <a:r>
                        <a:rPr lang="en-US" dirty="0"/>
                        <a:t>After these things He went out and saw a tax collector named Levi, sitting at the tax office. And He said to him, “Follow Me.” So he left all, rose up, and followed Him. Then Levi gave Him a great feast in his own house. And there were a great number of tax collectors and others who sat down with them. And their scribes and the Pharisees complained against His disciples, saying, “Why do You eat and drink with tax collectors and sinners?” Jesus answered and said to them, “Those who are well have no need of a physician, but those who are sick. I have not come to call the righteous, but sinners, to repentance.”</a:t>
                      </a:r>
                    </a:p>
                    <a:p>
                      <a:endParaRPr lang="en-US" dirty="0"/>
                    </a:p>
                    <a:p>
                      <a:endParaRPr lang="en-US" dirty="0"/>
                    </a:p>
                  </a:txBody>
                  <a:tcPr/>
                </a:tc>
                <a:extLst>
                  <a:ext uri="{0D108BD9-81ED-4DB2-BD59-A6C34878D82A}">
                    <a16:rowId xmlns:a16="http://schemas.microsoft.com/office/drawing/2014/main" val="744480547"/>
                  </a:ext>
                </a:extLst>
              </a:tr>
            </a:tbl>
          </a:graphicData>
        </a:graphic>
      </p:graphicFrame>
    </p:spTree>
    <p:extLst>
      <p:ext uri="{BB962C8B-B14F-4D97-AF65-F5344CB8AC3E}">
        <p14:creationId xmlns:p14="http://schemas.microsoft.com/office/powerpoint/2010/main" val="1460585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BBCBF5AE-2F6C-42A7-A46B-3F3F726F3085}"/>
              </a:ext>
            </a:extLst>
          </p:cNvPr>
          <p:cNvGraphicFramePr>
            <a:graphicFrameLocks noGrp="1"/>
          </p:cNvGraphicFramePr>
          <p:nvPr>
            <p:extLst>
              <p:ext uri="{D42A27DB-BD31-4B8C-83A1-F6EECF244321}">
                <p14:modId xmlns:p14="http://schemas.microsoft.com/office/powerpoint/2010/main" val="2687881664"/>
              </p:ext>
            </p:extLst>
          </p:nvPr>
        </p:nvGraphicFramePr>
        <p:xfrm>
          <a:off x="0" y="-16778"/>
          <a:ext cx="12150055" cy="7320280"/>
        </p:xfrm>
        <a:graphic>
          <a:graphicData uri="http://schemas.openxmlformats.org/drawingml/2006/table">
            <a:tbl>
              <a:tblPr firstRow="1" bandRow="1">
                <a:tableStyleId>{5C22544A-7EE6-4342-B048-85BDC9FD1C3A}</a:tableStyleId>
              </a:tblPr>
              <a:tblGrid>
                <a:gridCol w="4253218">
                  <a:extLst>
                    <a:ext uri="{9D8B030D-6E8A-4147-A177-3AD203B41FA5}">
                      <a16:colId xmlns:a16="http://schemas.microsoft.com/office/drawing/2014/main" val="3040167550"/>
                    </a:ext>
                  </a:extLst>
                </a:gridCol>
                <a:gridCol w="4434047">
                  <a:extLst>
                    <a:ext uri="{9D8B030D-6E8A-4147-A177-3AD203B41FA5}">
                      <a16:colId xmlns:a16="http://schemas.microsoft.com/office/drawing/2014/main" val="2752944875"/>
                    </a:ext>
                  </a:extLst>
                </a:gridCol>
                <a:gridCol w="3462790">
                  <a:extLst>
                    <a:ext uri="{9D8B030D-6E8A-4147-A177-3AD203B41FA5}">
                      <a16:colId xmlns:a16="http://schemas.microsoft.com/office/drawing/2014/main" val="2775795727"/>
                    </a:ext>
                  </a:extLst>
                </a:gridCol>
              </a:tblGrid>
              <a:tr h="370840">
                <a:tc>
                  <a:txBody>
                    <a:bodyPr/>
                    <a:lstStyle/>
                    <a:p>
                      <a:pPr algn="ctr"/>
                      <a:r>
                        <a:rPr lang="en-US" dirty="0"/>
                        <a:t>Matt. 9:9-13</a:t>
                      </a:r>
                    </a:p>
                  </a:txBody>
                  <a:tcPr/>
                </a:tc>
                <a:tc>
                  <a:txBody>
                    <a:bodyPr/>
                    <a:lstStyle/>
                    <a:p>
                      <a:pPr algn="ctr"/>
                      <a:r>
                        <a:rPr lang="en-US" dirty="0"/>
                        <a:t>Mark 2:13-17</a:t>
                      </a:r>
                    </a:p>
                  </a:txBody>
                  <a:tcPr/>
                </a:tc>
                <a:tc>
                  <a:txBody>
                    <a:bodyPr/>
                    <a:lstStyle/>
                    <a:p>
                      <a:pPr algn="ctr"/>
                      <a:r>
                        <a:rPr lang="en-US" dirty="0"/>
                        <a:t>Luke 5:27-32</a:t>
                      </a:r>
                    </a:p>
                  </a:txBody>
                  <a:tcPr/>
                </a:tc>
                <a:extLst>
                  <a:ext uri="{0D108BD9-81ED-4DB2-BD59-A6C34878D82A}">
                    <a16:rowId xmlns:a16="http://schemas.microsoft.com/office/drawing/2014/main" val="3791268477"/>
                  </a:ext>
                </a:extLst>
              </a:tr>
              <a:tr h="370840">
                <a:tc>
                  <a:txBody>
                    <a:bodyPr/>
                    <a:lstStyle/>
                    <a:p>
                      <a:r>
                        <a:rPr lang="en-US" dirty="0"/>
                        <a:t>As Jesus passed on from there, He saw a man named </a:t>
                      </a:r>
                      <a:r>
                        <a:rPr lang="en-US" dirty="0">
                          <a:highlight>
                            <a:srgbClr val="FFFF00"/>
                          </a:highlight>
                        </a:rPr>
                        <a:t>Matthew</a:t>
                      </a:r>
                      <a:r>
                        <a:rPr lang="en-US" dirty="0"/>
                        <a:t> sitting at the tax office. And He said to him, “Follow Me.” So he arose and followed Him. Now it happened, as Jesus sat at the table in the house, that behold, many tax collectors and sinners came and sat down with Him and His disciples. And when the Pharisees saw it, they said to His disciples, “Why does your Teacher eat with tax collectors and sinners?” When Jesus heard that, He said to them, “Those who are well have no need of a physician, but those who are sick. But go and learn what this means: ‘I desire mercy and not sacrifice.’ For I did not come to call the righteous, but sinners, to repentance.”</a:t>
                      </a:r>
                    </a:p>
                    <a:p>
                      <a:endParaRPr lang="en-US" dirty="0"/>
                    </a:p>
                    <a:p>
                      <a:endParaRPr lang="en-US" dirty="0"/>
                    </a:p>
                  </a:txBody>
                  <a:tcPr/>
                </a:tc>
                <a:tc>
                  <a:txBody>
                    <a:bodyPr/>
                    <a:lstStyle/>
                    <a:p>
                      <a:r>
                        <a:rPr lang="en-US" dirty="0"/>
                        <a:t>Immediately he arose, took up the bed, and went out in the presence of them all, so that all were amazed and glorified God, saying, “We never saw anything like this!” Then He went out again by the sea; and all the multitude came to Him, and He taught them. As He passed by, He saw </a:t>
                      </a:r>
                      <a:r>
                        <a:rPr lang="en-US" dirty="0">
                          <a:highlight>
                            <a:srgbClr val="FFFF00"/>
                          </a:highlight>
                        </a:rPr>
                        <a:t>Levi</a:t>
                      </a:r>
                      <a:r>
                        <a:rPr lang="en-US" dirty="0"/>
                        <a:t> the son of Alphaeus sitting at the tax office. And He said to him, “Follow Me.” So he arose and followed Him. Now it happened, as He was dining in Levi’s house, that many tax collectors and sinners also sat together with Jesus and His disciples; for there were many, and they followed Him. And when the scribes and Pharisees saw Him eating with the tax collectors and sinners, they said to His disciples, “How is it that He eats and drinks with tax collectors and sinners?” When Jesus heard it, He said to them, “Those who are well have no need of a physician, but those who are sick. I did not come to call the righteous, but sinners, to repentance.”</a:t>
                      </a:r>
                    </a:p>
                    <a:p>
                      <a:endParaRPr lang="en-US" dirty="0"/>
                    </a:p>
                    <a:p>
                      <a:endParaRPr lang="en-US" dirty="0"/>
                    </a:p>
                  </a:txBody>
                  <a:tcPr/>
                </a:tc>
                <a:tc>
                  <a:txBody>
                    <a:bodyPr/>
                    <a:lstStyle/>
                    <a:p>
                      <a:r>
                        <a:rPr lang="en-US" dirty="0"/>
                        <a:t>After these things He went out and saw a tax collector named Levi, sitting at the tax office. And He said to him, “Follow Me.” So he left all, rose up, and followed Him. Then </a:t>
                      </a:r>
                      <a:r>
                        <a:rPr lang="en-US" dirty="0">
                          <a:highlight>
                            <a:srgbClr val="FFFF00"/>
                          </a:highlight>
                        </a:rPr>
                        <a:t>Levi</a:t>
                      </a:r>
                      <a:r>
                        <a:rPr lang="en-US" dirty="0"/>
                        <a:t> gave Him a great feast in his own house. And there were a great number of tax collectors and others who sat down with them. And their scribes and the Pharisees complained against His disciples, saying, “Why do You eat and drink with tax collectors and sinners?” Jesus answered and said to them, “Those who are well have no need of a physician, but those who are sick. I have not come to call the righteous, but sinners, to repentance.”</a:t>
                      </a:r>
                    </a:p>
                    <a:p>
                      <a:endParaRPr lang="en-US" dirty="0"/>
                    </a:p>
                    <a:p>
                      <a:endParaRPr lang="en-US" dirty="0"/>
                    </a:p>
                  </a:txBody>
                  <a:tcPr/>
                </a:tc>
                <a:extLst>
                  <a:ext uri="{0D108BD9-81ED-4DB2-BD59-A6C34878D82A}">
                    <a16:rowId xmlns:a16="http://schemas.microsoft.com/office/drawing/2014/main" val="744480547"/>
                  </a:ext>
                </a:extLst>
              </a:tr>
            </a:tbl>
          </a:graphicData>
        </a:graphic>
      </p:graphicFrame>
      <p:sp>
        <p:nvSpPr>
          <p:cNvPr id="2" name="TextBox 1">
            <a:extLst>
              <a:ext uri="{FF2B5EF4-FFF2-40B4-BE49-F238E27FC236}">
                <a16:creationId xmlns:a16="http://schemas.microsoft.com/office/drawing/2014/main" id="{90F81512-ADE6-4495-B113-8C18B6206621}"/>
              </a:ext>
            </a:extLst>
          </p:cNvPr>
          <p:cNvSpPr txBox="1"/>
          <p:nvPr/>
        </p:nvSpPr>
        <p:spPr>
          <a:xfrm>
            <a:off x="1145406" y="2887579"/>
            <a:ext cx="9519386" cy="523220"/>
          </a:xfrm>
          <a:prstGeom prst="rect">
            <a:avLst/>
          </a:prstGeom>
          <a:solidFill>
            <a:srgbClr val="4472C4"/>
          </a:solidFill>
        </p:spPr>
        <p:txBody>
          <a:bodyPr wrap="square" rtlCol="0">
            <a:spAutoFit/>
          </a:bodyPr>
          <a:lstStyle/>
          <a:p>
            <a:pPr algn="ctr"/>
            <a:r>
              <a:rPr lang="en-US" sz="2800" dirty="0">
                <a:solidFill>
                  <a:schemeClr val="bg1">
                    <a:lumMod val="95000"/>
                  </a:schemeClr>
                </a:solidFill>
              </a:rPr>
              <a:t>Like Peter, Matthew had a different Jewish name</a:t>
            </a:r>
          </a:p>
        </p:txBody>
      </p:sp>
    </p:spTree>
    <p:extLst>
      <p:ext uri="{BB962C8B-B14F-4D97-AF65-F5344CB8AC3E}">
        <p14:creationId xmlns:p14="http://schemas.microsoft.com/office/powerpoint/2010/main" val="127692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BBCBF5AE-2F6C-42A7-A46B-3F3F726F3085}"/>
              </a:ext>
            </a:extLst>
          </p:cNvPr>
          <p:cNvGraphicFramePr>
            <a:graphicFrameLocks noGrp="1"/>
          </p:cNvGraphicFramePr>
          <p:nvPr>
            <p:extLst>
              <p:ext uri="{D42A27DB-BD31-4B8C-83A1-F6EECF244321}">
                <p14:modId xmlns:p14="http://schemas.microsoft.com/office/powerpoint/2010/main" val="4257352088"/>
              </p:ext>
            </p:extLst>
          </p:nvPr>
        </p:nvGraphicFramePr>
        <p:xfrm>
          <a:off x="0" y="-16778"/>
          <a:ext cx="12150055" cy="7320280"/>
        </p:xfrm>
        <a:graphic>
          <a:graphicData uri="http://schemas.openxmlformats.org/drawingml/2006/table">
            <a:tbl>
              <a:tblPr firstRow="1" bandRow="1">
                <a:tableStyleId>{5C22544A-7EE6-4342-B048-85BDC9FD1C3A}</a:tableStyleId>
              </a:tblPr>
              <a:tblGrid>
                <a:gridCol w="4253218">
                  <a:extLst>
                    <a:ext uri="{9D8B030D-6E8A-4147-A177-3AD203B41FA5}">
                      <a16:colId xmlns:a16="http://schemas.microsoft.com/office/drawing/2014/main" val="3040167550"/>
                    </a:ext>
                  </a:extLst>
                </a:gridCol>
                <a:gridCol w="4434047">
                  <a:extLst>
                    <a:ext uri="{9D8B030D-6E8A-4147-A177-3AD203B41FA5}">
                      <a16:colId xmlns:a16="http://schemas.microsoft.com/office/drawing/2014/main" val="2752944875"/>
                    </a:ext>
                  </a:extLst>
                </a:gridCol>
                <a:gridCol w="3462790">
                  <a:extLst>
                    <a:ext uri="{9D8B030D-6E8A-4147-A177-3AD203B41FA5}">
                      <a16:colId xmlns:a16="http://schemas.microsoft.com/office/drawing/2014/main" val="2775795727"/>
                    </a:ext>
                  </a:extLst>
                </a:gridCol>
              </a:tblGrid>
              <a:tr h="370840">
                <a:tc>
                  <a:txBody>
                    <a:bodyPr/>
                    <a:lstStyle/>
                    <a:p>
                      <a:pPr algn="ctr"/>
                      <a:r>
                        <a:rPr lang="en-US" dirty="0"/>
                        <a:t>Matt. 9:9-13</a:t>
                      </a:r>
                    </a:p>
                  </a:txBody>
                  <a:tcPr/>
                </a:tc>
                <a:tc>
                  <a:txBody>
                    <a:bodyPr/>
                    <a:lstStyle/>
                    <a:p>
                      <a:pPr algn="ctr"/>
                      <a:r>
                        <a:rPr lang="en-US" dirty="0"/>
                        <a:t>Mark 2:13-17</a:t>
                      </a:r>
                    </a:p>
                  </a:txBody>
                  <a:tcPr/>
                </a:tc>
                <a:tc>
                  <a:txBody>
                    <a:bodyPr/>
                    <a:lstStyle/>
                    <a:p>
                      <a:pPr algn="ctr"/>
                      <a:r>
                        <a:rPr lang="en-US" dirty="0"/>
                        <a:t>Luke 5:27-32</a:t>
                      </a:r>
                    </a:p>
                  </a:txBody>
                  <a:tcPr/>
                </a:tc>
                <a:extLst>
                  <a:ext uri="{0D108BD9-81ED-4DB2-BD59-A6C34878D82A}">
                    <a16:rowId xmlns:a16="http://schemas.microsoft.com/office/drawing/2014/main" val="3791268477"/>
                  </a:ext>
                </a:extLst>
              </a:tr>
              <a:tr h="370840">
                <a:tc>
                  <a:txBody>
                    <a:bodyPr/>
                    <a:lstStyle/>
                    <a:p>
                      <a:r>
                        <a:rPr lang="en-US" dirty="0"/>
                        <a:t>As Jesus passed on from there, He saw a man named Matthew </a:t>
                      </a:r>
                      <a:r>
                        <a:rPr lang="en-US" dirty="0">
                          <a:highlight>
                            <a:srgbClr val="FFFF00"/>
                          </a:highlight>
                        </a:rPr>
                        <a:t>sitting at the tax office</a:t>
                      </a:r>
                      <a:r>
                        <a:rPr lang="en-US" dirty="0"/>
                        <a:t>. And He said to him, “Follow Me.” So he arose and followed Him. Now it happened, as Jesus sat at the table in the house, that behold, many tax collectors and sinners came and sat down with Him and His disciples. And when the Pharisees saw it, they said to His disciples, “Why does your Teacher eat with tax collectors and sinners?” When Jesus heard that, He said to them, “Those who are well have no need of a physician, but those who are sick. But go and learn what this means: ‘I desire mercy and not sacrifice.’ For I did not come to call the righteous, but sinners, to repentance.”</a:t>
                      </a:r>
                    </a:p>
                    <a:p>
                      <a:endParaRPr lang="en-US" dirty="0"/>
                    </a:p>
                    <a:p>
                      <a:endParaRPr lang="en-US" dirty="0"/>
                    </a:p>
                  </a:txBody>
                  <a:tcPr/>
                </a:tc>
                <a:tc>
                  <a:txBody>
                    <a:bodyPr/>
                    <a:lstStyle/>
                    <a:p>
                      <a:r>
                        <a:rPr lang="en-US" dirty="0"/>
                        <a:t>Immediately he arose, took up the bed, and went out in the presence of them all, so that all were amazed and glorified God, saying, “We never saw anything like this!” Then He went out again by the sea; and all the multitude came to Him, and He taught them. As He passed by, He saw Levi the son of Alphaeus </a:t>
                      </a:r>
                      <a:r>
                        <a:rPr lang="en-US" dirty="0">
                          <a:highlight>
                            <a:srgbClr val="FFFF00"/>
                          </a:highlight>
                        </a:rPr>
                        <a:t>sitting at the tax office</a:t>
                      </a:r>
                      <a:r>
                        <a:rPr lang="en-US" dirty="0"/>
                        <a:t>. And He said to him, “Follow Me.” So he arose and followed Him. Now it happened, as He was dining in Levi’s house, that many tax collectors and sinners also sat together with Jesus and His disciples; for there were many, and they followed Him. And when the scribes and Pharisees saw Him eating with the tax collectors and sinners, they said to His disciples, “How is it that He eats and drinks with tax collectors and sinners?” When Jesus heard it, He said to them, “Those who are well have no need of a physician, but those who are sick. I did not come to call the righteous, but sinners, to repentance.”</a:t>
                      </a:r>
                    </a:p>
                    <a:p>
                      <a:endParaRPr lang="en-US" dirty="0"/>
                    </a:p>
                    <a:p>
                      <a:endParaRPr lang="en-US" dirty="0"/>
                    </a:p>
                  </a:txBody>
                  <a:tcPr/>
                </a:tc>
                <a:tc>
                  <a:txBody>
                    <a:bodyPr/>
                    <a:lstStyle/>
                    <a:p>
                      <a:r>
                        <a:rPr lang="en-US" dirty="0"/>
                        <a:t>After these things He went out and saw a tax collector named Levi, </a:t>
                      </a:r>
                      <a:r>
                        <a:rPr lang="en-US" dirty="0">
                          <a:highlight>
                            <a:srgbClr val="FFFF00"/>
                          </a:highlight>
                        </a:rPr>
                        <a:t>sitting at the tax office</a:t>
                      </a:r>
                      <a:r>
                        <a:rPr lang="en-US" dirty="0"/>
                        <a:t>. And He said to him, “Follow Me.” So he left all, rose up, and followed Him. Then Levi gave Him a great feast in his own house. And there were a great number of tax collectors and others who sat down with them. And their scribes and the Pharisees complained against His disciples, saying, “Why do You eat and drink with tax collectors and sinners?” Jesus answered and said to them, “Those who are well have no need of a physician, but those who are sick. I have not come to call the righteous, but sinners, to repentance.”</a:t>
                      </a:r>
                    </a:p>
                    <a:p>
                      <a:endParaRPr lang="en-US" dirty="0"/>
                    </a:p>
                    <a:p>
                      <a:endParaRPr lang="en-US" dirty="0"/>
                    </a:p>
                  </a:txBody>
                  <a:tcPr/>
                </a:tc>
                <a:extLst>
                  <a:ext uri="{0D108BD9-81ED-4DB2-BD59-A6C34878D82A}">
                    <a16:rowId xmlns:a16="http://schemas.microsoft.com/office/drawing/2014/main" val="744480547"/>
                  </a:ext>
                </a:extLst>
              </a:tr>
            </a:tbl>
          </a:graphicData>
        </a:graphic>
      </p:graphicFrame>
      <p:sp>
        <p:nvSpPr>
          <p:cNvPr id="2" name="TextBox 1">
            <a:extLst>
              <a:ext uri="{FF2B5EF4-FFF2-40B4-BE49-F238E27FC236}">
                <a16:creationId xmlns:a16="http://schemas.microsoft.com/office/drawing/2014/main" id="{2B2F08BF-C855-4779-B371-2352E2A345DA}"/>
              </a:ext>
            </a:extLst>
          </p:cNvPr>
          <p:cNvSpPr txBox="1"/>
          <p:nvPr/>
        </p:nvSpPr>
        <p:spPr>
          <a:xfrm>
            <a:off x="1087655" y="3429000"/>
            <a:ext cx="9490509" cy="1569660"/>
          </a:xfrm>
          <a:prstGeom prst="rect">
            <a:avLst/>
          </a:prstGeom>
          <a:solidFill>
            <a:srgbClr val="4472C4"/>
          </a:solidFill>
        </p:spPr>
        <p:txBody>
          <a:bodyPr wrap="square" rtlCol="0">
            <a:spAutoFit/>
          </a:bodyPr>
          <a:lstStyle/>
          <a:p>
            <a:pPr algn="ctr"/>
            <a:r>
              <a:rPr lang="en-US" sz="3200" dirty="0">
                <a:solidFill>
                  <a:schemeClr val="bg1">
                    <a:lumMod val="95000"/>
                  </a:schemeClr>
                </a:solidFill>
              </a:rPr>
              <a:t>Is the call of Matthew a liability to Jesus’s ministry?</a:t>
            </a:r>
          </a:p>
          <a:p>
            <a:pPr algn="ctr"/>
            <a:r>
              <a:rPr lang="en-US" sz="3200" dirty="0">
                <a:solidFill>
                  <a:schemeClr val="bg1">
                    <a:lumMod val="95000"/>
                  </a:schemeClr>
                </a:solidFill>
              </a:rPr>
              <a:t>What do you think was the financial status of a tax collector?</a:t>
            </a:r>
          </a:p>
        </p:txBody>
      </p:sp>
    </p:spTree>
    <p:extLst>
      <p:ext uri="{BB962C8B-B14F-4D97-AF65-F5344CB8AC3E}">
        <p14:creationId xmlns:p14="http://schemas.microsoft.com/office/powerpoint/2010/main" val="252263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BBCBF5AE-2F6C-42A7-A46B-3F3F726F3085}"/>
              </a:ext>
            </a:extLst>
          </p:cNvPr>
          <p:cNvGraphicFramePr>
            <a:graphicFrameLocks noGrp="1"/>
          </p:cNvGraphicFramePr>
          <p:nvPr>
            <p:extLst>
              <p:ext uri="{D42A27DB-BD31-4B8C-83A1-F6EECF244321}">
                <p14:modId xmlns:p14="http://schemas.microsoft.com/office/powerpoint/2010/main" val="2318446512"/>
              </p:ext>
            </p:extLst>
          </p:nvPr>
        </p:nvGraphicFramePr>
        <p:xfrm>
          <a:off x="0" y="-16778"/>
          <a:ext cx="12150055" cy="7320280"/>
        </p:xfrm>
        <a:graphic>
          <a:graphicData uri="http://schemas.openxmlformats.org/drawingml/2006/table">
            <a:tbl>
              <a:tblPr firstRow="1" bandRow="1">
                <a:tableStyleId>{5C22544A-7EE6-4342-B048-85BDC9FD1C3A}</a:tableStyleId>
              </a:tblPr>
              <a:tblGrid>
                <a:gridCol w="4253218">
                  <a:extLst>
                    <a:ext uri="{9D8B030D-6E8A-4147-A177-3AD203B41FA5}">
                      <a16:colId xmlns:a16="http://schemas.microsoft.com/office/drawing/2014/main" val="3040167550"/>
                    </a:ext>
                  </a:extLst>
                </a:gridCol>
                <a:gridCol w="4434047">
                  <a:extLst>
                    <a:ext uri="{9D8B030D-6E8A-4147-A177-3AD203B41FA5}">
                      <a16:colId xmlns:a16="http://schemas.microsoft.com/office/drawing/2014/main" val="2752944875"/>
                    </a:ext>
                  </a:extLst>
                </a:gridCol>
                <a:gridCol w="3462790">
                  <a:extLst>
                    <a:ext uri="{9D8B030D-6E8A-4147-A177-3AD203B41FA5}">
                      <a16:colId xmlns:a16="http://schemas.microsoft.com/office/drawing/2014/main" val="2775795727"/>
                    </a:ext>
                  </a:extLst>
                </a:gridCol>
              </a:tblGrid>
              <a:tr h="370840">
                <a:tc>
                  <a:txBody>
                    <a:bodyPr/>
                    <a:lstStyle/>
                    <a:p>
                      <a:pPr algn="ctr"/>
                      <a:r>
                        <a:rPr lang="en-US" dirty="0"/>
                        <a:t>Matt. 9:9-13</a:t>
                      </a:r>
                    </a:p>
                  </a:txBody>
                  <a:tcPr/>
                </a:tc>
                <a:tc>
                  <a:txBody>
                    <a:bodyPr/>
                    <a:lstStyle/>
                    <a:p>
                      <a:pPr algn="ctr"/>
                      <a:r>
                        <a:rPr lang="en-US" dirty="0"/>
                        <a:t>Mark 2:13-17</a:t>
                      </a:r>
                    </a:p>
                  </a:txBody>
                  <a:tcPr/>
                </a:tc>
                <a:tc>
                  <a:txBody>
                    <a:bodyPr/>
                    <a:lstStyle/>
                    <a:p>
                      <a:pPr algn="ctr"/>
                      <a:r>
                        <a:rPr lang="en-US" dirty="0"/>
                        <a:t>Luke 5:27-32</a:t>
                      </a:r>
                    </a:p>
                  </a:txBody>
                  <a:tcPr/>
                </a:tc>
                <a:extLst>
                  <a:ext uri="{0D108BD9-81ED-4DB2-BD59-A6C34878D82A}">
                    <a16:rowId xmlns:a16="http://schemas.microsoft.com/office/drawing/2014/main" val="3791268477"/>
                  </a:ext>
                </a:extLst>
              </a:tr>
              <a:tr h="370840">
                <a:tc>
                  <a:txBody>
                    <a:bodyPr/>
                    <a:lstStyle/>
                    <a:p>
                      <a:r>
                        <a:rPr lang="en-US" dirty="0"/>
                        <a:t>As Jesus passed on from there, He saw a man named Matthew sitting at the tax office. And He said to him, </a:t>
                      </a:r>
                      <a:r>
                        <a:rPr lang="en-US" dirty="0">
                          <a:highlight>
                            <a:srgbClr val="FFFF00"/>
                          </a:highlight>
                        </a:rPr>
                        <a:t>“Follow Me.” So he arose and followed Him. </a:t>
                      </a:r>
                      <a:r>
                        <a:rPr lang="en-US" dirty="0"/>
                        <a:t>Now it happened, as Jesus sat at the table in the house, that behold, many tax collectors and sinners came and sat down with Him and His disciples. And when the Pharisees saw it, they said to His disciples, “Why does your Teacher eat with tax collectors and sinners?” When Jesus heard that, He said to them, “Those who are well have no need of a physician, but those who are sick. But go and learn what this means: ‘I desire mercy and not sacrifice.’ For I did not come to call the righteous, but sinners, to repentance.”</a:t>
                      </a:r>
                    </a:p>
                    <a:p>
                      <a:endParaRPr lang="en-US" dirty="0"/>
                    </a:p>
                    <a:p>
                      <a:endParaRPr lang="en-US" dirty="0"/>
                    </a:p>
                  </a:txBody>
                  <a:tcPr/>
                </a:tc>
                <a:tc>
                  <a:txBody>
                    <a:bodyPr/>
                    <a:lstStyle/>
                    <a:p>
                      <a:r>
                        <a:rPr lang="en-US" dirty="0"/>
                        <a:t>Immediately he arose, took up the bed, and went out in the presence of them all, so that all were amazed and glorified God, saying, “We never saw anything like this!” Then He went out again by the sea; and all the multitude came to Him, and He taught them. As He passed by, He saw Levi the son of Alphaeus sitting at the tax office. And He said to him, </a:t>
                      </a:r>
                      <a:r>
                        <a:rPr lang="en-US" dirty="0">
                          <a:highlight>
                            <a:srgbClr val="FFFF00"/>
                          </a:highlight>
                        </a:rPr>
                        <a:t>“Follow Me.” So he arose and followed Him.</a:t>
                      </a:r>
                      <a:r>
                        <a:rPr lang="en-US" dirty="0"/>
                        <a:t> Now it happened, as He was dining in Levi’s house, that many tax collectors and sinners also sat together with Jesus and His disciples; for there were many, and they followed Him. And when the scribes and Pharisees saw Him eating with the tax collectors and sinners, they said to His disciples, “How is it that He eats and drinks with tax collectors and sinners?” When Jesus heard it, He said to them, “Those who are well have no need of a physician, but those who are sick. I did not come to call the righteous, but sinners, to repentance.”</a:t>
                      </a:r>
                    </a:p>
                    <a:p>
                      <a:endParaRPr lang="en-US" dirty="0"/>
                    </a:p>
                    <a:p>
                      <a:endParaRPr lang="en-US" dirty="0"/>
                    </a:p>
                  </a:txBody>
                  <a:tcPr/>
                </a:tc>
                <a:tc>
                  <a:txBody>
                    <a:bodyPr/>
                    <a:lstStyle/>
                    <a:p>
                      <a:r>
                        <a:rPr lang="en-US" dirty="0"/>
                        <a:t>After these things He went out and saw a tax collector named Levi, sitting at the tax office. And He said to him, </a:t>
                      </a:r>
                      <a:r>
                        <a:rPr lang="en-US" dirty="0">
                          <a:highlight>
                            <a:srgbClr val="FFFF00"/>
                          </a:highlight>
                        </a:rPr>
                        <a:t>“Follow Me.” So he left all, rose up, and followed Him. </a:t>
                      </a:r>
                      <a:r>
                        <a:rPr lang="en-US" dirty="0"/>
                        <a:t>Then Levi gave Him a great feast in his own house. And there were a great number of tax collectors and others who sat down with them. And their scribes and the Pharisees complained against His disciples, saying, “Why do You eat and drink with tax collectors and sinners?” Jesus answered and said to them, “Those who are well have no need of a physician, but those who are sick. I have not come to call the righteous, but sinners, to repentance.”</a:t>
                      </a:r>
                    </a:p>
                    <a:p>
                      <a:endParaRPr lang="en-US" dirty="0"/>
                    </a:p>
                    <a:p>
                      <a:endParaRPr lang="en-US" dirty="0"/>
                    </a:p>
                  </a:txBody>
                  <a:tcPr/>
                </a:tc>
                <a:extLst>
                  <a:ext uri="{0D108BD9-81ED-4DB2-BD59-A6C34878D82A}">
                    <a16:rowId xmlns:a16="http://schemas.microsoft.com/office/drawing/2014/main" val="744480547"/>
                  </a:ext>
                </a:extLst>
              </a:tr>
            </a:tbl>
          </a:graphicData>
        </a:graphic>
      </p:graphicFrame>
      <p:sp>
        <p:nvSpPr>
          <p:cNvPr id="2" name="TextBox 1">
            <a:extLst>
              <a:ext uri="{FF2B5EF4-FFF2-40B4-BE49-F238E27FC236}">
                <a16:creationId xmlns:a16="http://schemas.microsoft.com/office/drawing/2014/main" id="{3E29E053-2716-4798-9D0A-137EC1DF5791}"/>
              </a:ext>
            </a:extLst>
          </p:cNvPr>
          <p:cNvSpPr txBox="1"/>
          <p:nvPr/>
        </p:nvSpPr>
        <p:spPr>
          <a:xfrm>
            <a:off x="770021" y="3628724"/>
            <a:ext cx="10068025" cy="1569660"/>
          </a:xfrm>
          <a:prstGeom prst="rect">
            <a:avLst/>
          </a:prstGeom>
          <a:solidFill>
            <a:srgbClr val="4472C4"/>
          </a:solidFill>
        </p:spPr>
        <p:txBody>
          <a:bodyPr wrap="square" rtlCol="0">
            <a:spAutoFit/>
          </a:bodyPr>
          <a:lstStyle/>
          <a:p>
            <a:pPr algn="ctr"/>
            <a:r>
              <a:rPr lang="en-US" sz="2400" dirty="0">
                <a:solidFill>
                  <a:schemeClr val="bg1">
                    <a:lumMod val="95000"/>
                  </a:schemeClr>
                </a:solidFill>
              </a:rPr>
              <a:t>What does Matthew’s response to the call “come follow me” show you about his character?</a:t>
            </a:r>
          </a:p>
          <a:p>
            <a:pPr algn="ctr"/>
            <a:r>
              <a:rPr lang="en-US" sz="2400" dirty="0">
                <a:solidFill>
                  <a:schemeClr val="bg1">
                    <a:lumMod val="95000"/>
                  </a:schemeClr>
                </a:solidFill>
              </a:rPr>
              <a:t>How does Matthew’s response compare with other people in Capernaum (Matt. 11:23)?</a:t>
            </a:r>
          </a:p>
        </p:txBody>
      </p:sp>
    </p:spTree>
    <p:extLst>
      <p:ext uri="{BB962C8B-B14F-4D97-AF65-F5344CB8AC3E}">
        <p14:creationId xmlns:p14="http://schemas.microsoft.com/office/powerpoint/2010/main" val="353395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DF22C-9EF0-4CAA-BA27-DC3CAA0AC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6" y="0"/>
            <a:ext cx="12108024" cy="6858000"/>
          </a:xfrm>
          <a:prstGeom prst="rect">
            <a:avLst/>
          </a:prstGeom>
        </p:spPr>
      </p:pic>
      <p:sp>
        <p:nvSpPr>
          <p:cNvPr id="4" name="TextBox 3">
            <a:extLst>
              <a:ext uri="{FF2B5EF4-FFF2-40B4-BE49-F238E27FC236}">
                <a16:creationId xmlns:a16="http://schemas.microsoft.com/office/drawing/2014/main" id="{BFEAB557-9151-4F3F-8617-1D8064E6F7ED}"/>
              </a:ext>
            </a:extLst>
          </p:cNvPr>
          <p:cNvSpPr txBox="1"/>
          <p:nvPr/>
        </p:nvSpPr>
        <p:spPr>
          <a:xfrm>
            <a:off x="998376" y="951722"/>
            <a:ext cx="4544008" cy="1938992"/>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ea typeface="Adobe Gothic Std B" panose="020B0800000000000000" pitchFamily="34" charset="-128"/>
              </a:rPr>
              <a:t>The Gospel of Matthew</a:t>
            </a:r>
          </a:p>
        </p:txBody>
      </p:sp>
    </p:spTree>
    <p:extLst>
      <p:ext uri="{BB962C8B-B14F-4D97-AF65-F5344CB8AC3E}">
        <p14:creationId xmlns:p14="http://schemas.microsoft.com/office/powerpoint/2010/main" val="2768532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BBCBF5AE-2F6C-42A7-A46B-3F3F726F3085}"/>
              </a:ext>
            </a:extLst>
          </p:cNvPr>
          <p:cNvGraphicFramePr>
            <a:graphicFrameLocks noGrp="1"/>
          </p:cNvGraphicFramePr>
          <p:nvPr>
            <p:extLst>
              <p:ext uri="{D42A27DB-BD31-4B8C-83A1-F6EECF244321}">
                <p14:modId xmlns:p14="http://schemas.microsoft.com/office/powerpoint/2010/main" val="1139834997"/>
              </p:ext>
            </p:extLst>
          </p:nvPr>
        </p:nvGraphicFramePr>
        <p:xfrm>
          <a:off x="0" y="32004"/>
          <a:ext cx="12150055" cy="6825996"/>
        </p:xfrm>
        <a:graphic>
          <a:graphicData uri="http://schemas.openxmlformats.org/drawingml/2006/table">
            <a:tbl>
              <a:tblPr firstRow="1" bandRow="1">
                <a:tableStyleId>{5C22544A-7EE6-4342-B048-85BDC9FD1C3A}</a:tableStyleId>
              </a:tblPr>
              <a:tblGrid>
                <a:gridCol w="4253218">
                  <a:extLst>
                    <a:ext uri="{9D8B030D-6E8A-4147-A177-3AD203B41FA5}">
                      <a16:colId xmlns:a16="http://schemas.microsoft.com/office/drawing/2014/main" val="3040167550"/>
                    </a:ext>
                  </a:extLst>
                </a:gridCol>
                <a:gridCol w="4434047">
                  <a:extLst>
                    <a:ext uri="{9D8B030D-6E8A-4147-A177-3AD203B41FA5}">
                      <a16:colId xmlns:a16="http://schemas.microsoft.com/office/drawing/2014/main" val="2752944875"/>
                    </a:ext>
                  </a:extLst>
                </a:gridCol>
                <a:gridCol w="3462790">
                  <a:extLst>
                    <a:ext uri="{9D8B030D-6E8A-4147-A177-3AD203B41FA5}">
                      <a16:colId xmlns:a16="http://schemas.microsoft.com/office/drawing/2014/main" val="2775795727"/>
                    </a:ext>
                  </a:extLst>
                </a:gridCol>
              </a:tblGrid>
              <a:tr h="340012">
                <a:tc>
                  <a:txBody>
                    <a:bodyPr/>
                    <a:lstStyle/>
                    <a:p>
                      <a:pPr algn="ctr"/>
                      <a:r>
                        <a:rPr lang="en-US" dirty="0"/>
                        <a:t>Matt. 9:9-13</a:t>
                      </a:r>
                    </a:p>
                  </a:txBody>
                  <a:tcPr/>
                </a:tc>
                <a:tc>
                  <a:txBody>
                    <a:bodyPr/>
                    <a:lstStyle/>
                    <a:p>
                      <a:pPr algn="ctr"/>
                      <a:r>
                        <a:rPr lang="en-US" dirty="0"/>
                        <a:t>Mark 2:13-17</a:t>
                      </a:r>
                    </a:p>
                  </a:txBody>
                  <a:tcPr/>
                </a:tc>
                <a:tc>
                  <a:txBody>
                    <a:bodyPr/>
                    <a:lstStyle/>
                    <a:p>
                      <a:pPr algn="ctr"/>
                      <a:r>
                        <a:rPr lang="en-US" dirty="0"/>
                        <a:t>Luke 5:27-32</a:t>
                      </a:r>
                    </a:p>
                  </a:txBody>
                  <a:tcPr/>
                </a:tc>
                <a:extLst>
                  <a:ext uri="{0D108BD9-81ED-4DB2-BD59-A6C34878D82A}">
                    <a16:rowId xmlns:a16="http://schemas.microsoft.com/office/drawing/2014/main" val="3791268477"/>
                  </a:ext>
                </a:extLst>
              </a:tr>
              <a:tr h="6460236">
                <a:tc>
                  <a:txBody>
                    <a:bodyPr/>
                    <a:lstStyle/>
                    <a:p>
                      <a:r>
                        <a:rPr lang="en-US" dirty="0"/>
                        <a:t>As Jesus passed on from there, He saw a man named Matthew sitting at the tax office. And He said to him, “Follow Me.” So he arose and followed Him. </a:t>
                      </a:r>
                      <a:r>
                        <a:rPr lang="en-US" dirty="0">
                          <a:highlight>
                            <a:srgbClr val="FFFF00"/>
                          </a:highlight>
                        </a:rPr>
                        <a:t>Now it happened, as Jesus sat at the table in the house, that behold, many tax collectors and sinners came and sat down with Him and His disciples. And when the Pharisees saw it, they said to His disciples, “Why does your Teacher eat with tax collectors and sinners?”</a:t>
                      </a:r>
                      <a:r>
                        <a:rPr lang="en-US" dirty="0"/>
                        <a:t> When Jesus heard that, He said to them, “Those who are well have no need of a physician, but those who are sick. But go and learn what this means: ‘I desire mercy and not sacrifice.’ For I did not come to call the righteous, but sinners, to repentance.”</a:t>
                      </a:r>
                    </a:p>
                    <a:p>
                      <a:endParaRPr lang="en-US" dirty="0"/>
                    </a:p>
                    <a:p>
                      <a:endParaRPr lang="en-US" dirty="0"/>
                    </a:p>
                  </a:txBody>
                  <a:tcPr/>
                </a:tc>
                <a:tc>
                  <a:txBody>
                    <a:bodyPr/>
                    <a:lstStyle/>
                    <a:p>
                      <a:r>
                        <a:rPr lang="en-US" dirty="0"/>
                        <a:t>Immediately he arose, took up the bed, and went out in the presence of them all, so that all were amazed and glorified God, saying, “We never saw anything like this!” Then He went out again by the sea; and all the multitude came to Him, and He taught them. As He passed by, He saw Levi the son of Alphaeus sitting at the tax office. And He said to him, “Follow Me.” So he arose and followed Him. </a:t>
                      </a:r>
                      <a:r>
                        <a:rPr lang="en-US" dirty="0">
                          <a:highlight>
                            <a:srgbClr val="FFFF00"/>
                          </a:highlight>
                        </a:rPr>
                        <a:t>Now it happened, as He was dining in Levi’s house, that many tax collectors and sinners also sat together with Jesus and His disciples; for there were many, and they followed Him. And when the scribes and Pharisees saw Him eating with the tax collectors and sinners, they said to His disciples, “How is it that He eats and drinks with tax collectors and sinners?” </a:t>
                      </a:r>
                      <a:r>
                        <a:rPr lang="en-US" dirty="0"/>
                        <a:t>When Jesus heard it, He said to them, “Those who are well have no need of a physician, but those who are sick. I did not come to call the righteous, but sinners, to repentance.”</a:t>
                      </a:r>
                    </a:p>
                  </a:txBody>
                  <a:tcPr/>
                </a:tc>
                <a:tc>
                  <a:txBody>
                    <a:bodyPr/>
                    <a:lstStyle/>
                    <a:p>
                      <a:r>
                        <a:rPr lang="en-US" dirty="0"/>
                        <a:t>After these things He went out and saw a tax collector named Levi, sitting at the tax office. And He said to him, “Follow Me.” So he left all, rose up, and followed Him. </a:t>
                      </a:r>
                      <a:r>
                        <a:rPr lang="en-US" dirty="0">
                          <a:highlight>
                            <a:srgbClr val="FFFF00"/>
                          </a:highlight>
                        </a:rPr>
                        <a:t>Then Levi gave Him a great feast in his own house. And there were a great number of tax collectors and others who sat down with them. And their scribes and the Pharisees complained against His disciples, saying, “Why do You eat and drink with tax collectors and sinners?”</a:t>
                      </a:r>
                      <a:r>
                        <a:rPr lang="en-US" dirty="0"/>
                        <a:t> Jesus answered and said to them, “Those who are well have no need of a physician, but those who are sick. I have not come to call the righteous, but sinners, to repentance.”</a:t>
                      </a:r>
                    </a:p>
                    <a:p>
                      <a:endParaRPr lang="en-US" dirty="0"/>
                    </a:p>
                    <a:p>
                      <a:endParaRPr lang="en-US" dirty="0"/>
                    </a:p>
                  </a:txBody>
                  <a:tcPr/>
                </a:tc>
                <a:extLst>
                  <a:ext uri="{0D108BD9-81ED-4DB2-BD59-A6C34878D82A}">
                    <a16:rowId xmlns:a16="http://schemas.microsoft.com/office/drawing/2014/main" val="744480547"/>
                  </a:ext>
                </a:extLst>
              </a:tr>
            </a:tbl>
          </a:graphicData>
        </a:graphic>
      </p:graphicFrame>
      <p:sp>
        <p:nvSpPr>
          <p:cNvPr id="2" name="TextBox 1">
            <a:extLst>
              <a:ext uri="{FF2B5EF4-FFF2-40B4-BE49-F238E27FC236}">
                <a16:creationId xmlns:a16="http://schemas.microsoft.com/office/drawing/2014/main" id="{B6D39290-7057-4962-B967-A4B0A49D290C}"/>
              </a:ext>
            </a:extLst>
          </p:cNvPr>
          <p:cNvSpPr txBox="1"/>
          <p:nvPr/>
        </p:nvSpPr>
        <p:spPr>
          <a:xfrm>
            <a:off x="943275" y="5034013"/>
            <a:ext cx="9596388" cy="830997"/>
          </a:xfrm>
          <a:prstGeom prst="rect">
            <a:avLst/>
          </a:prstGeom>
          <a:solidFill>
            <a:srgbClr val="4472C4"/>
          </a:solidFill>
        </p:spPr>
        <p:txBody>
          <a:bodyPr wrap="square" rtlCol="0">
            <a:spAutoFit/>
          </a:bodyPr>
          <a:lstStyle/>
          <a:p>
            <a:pPr algn="ctr"/>
            <a:r>
              <a:rPr lang="en-US" sz="2400" dirty="0">
                <a:solidFill>
                  <a:schemeClr val="bg1">
                    <a:lumMod val="95000"/>
                  </a:schemeClr>
                </a:solidFill>
              </a:rPr>
              <a:t>What do we learn about Matthew from this part of the narrative?</a:t>
            </a:r>
          </a:p>
          <a:p>
            <a:pPr algn="ctr"/>
            <a:r>
              <a:rPr lang="en-US" sz="2400" dirty="0">
                <a:solidFill>
                  <a:schemeClr val="bg1">
                    <a:lumMod val="95000"/>
                  </a:schemeClr>
                </a:solidFill>
              </a:rPr>
              <a:t>Why did he give this feast?</a:t>
            </a:r>
          </a:p>
        </p:txBody>
      </p:sp>
    </p:spTree>
    <p:extLst>
      <p:ext uri="{BB962C8B-B14F-4D97-AF65-F5344CB8AC3E}">
        <p14:creationId xmlns:p14="http://schemas.microsoft.com/office/powerpoint/2010/main" val="295279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BBCBF5AE-2F6C-42A7-A46B-3F3F726F3085}"/>
              </a:ext>
            </a:extLst>
          </p:cNvPr>
          <p:cNvGraphicFramePr>
            <a:graphicFrameLocks noGrp="1"/>
          </p:cNvGraphicFramePr>
          <p:nvPr>
            <p:extLst>
              <p:ext uri="{D42A27DB-BD31-4B8C-83A1-F6EECF244321}">
                <p14:modId xmlns:p14="http://schemas.microsoft.com/office/powerpoint/2010/main" val="2076866494"/>
              </p:ext>
            </p:extLst>
          </p:nvPr>
        </p:nvGraphicFramePr>
        <p:xfrm>
          <a:off x="0" y="-16778"/>
          <a:ext cx="12150055" cy="7320280"/>
        </p:xfrm>
        <a:graphic>
          <a:graphicData uri="http://schemas.openxmlformats.org/drawingml/2006/table">
            <a:tbl>
              <a:tblPr firstRow="1" bandRow="1">
                <a:tableStyleId>{5C22544A-7EE6-4342-B048-85BDC9FD1C3A}</a:tableStyleId>
              </a:tblPr>
              <a:tblGrid>
                <a:gridCol w="4253218">
                  <a:extLst>
                    <a:ext uri="{9D8B030D-6E8A-4147-A177-3AD203B41FA5}">
                      <a16:colId xmlns:a16="http://schemas.microsoft.com/office/drawing/2014/main" val="3040167550"/>
                    </a:ext>
                  </a:extLst>
                </a:gridCol>
                <a:gridCol w="4434047">
                  <a:extLst>
                    <a:ext uri="{9D8B030D-6E8A-4147-A177-3AD203B41FA5}">
                      <a16:colId xmlns:a16="http://schemas.microsoft.com/office/drawing/2014/main" val="2752944875"/>
                    </a:ext>
                  </a:extLst>
                </a:gridCol>
                <a:gridCol w="3462790">
                  <a:extLst>
                    <a:ext uri="{9D8B030D-6E8A-4147-A177-3AD203B41FA5}">
                      <a16:colId xmlns:a16="http://schemas.microsoft.com/office/drawing/2014/main" val="2775795727"/>
                    </a:ext>
                  </a:extLst>
                </a:gridCol>
              </a:tblGrid>
              <a:tr h="370840">
                <a:tc>
                  <a:txBody>
                    <a:bodyPr/>
                    <a:lstStyle/>
                    <a:p>
                      <a:pPr algn="ctr"/>
                      <a:r>
                        <a:rPr lang="en-US" dirty="0"/>
                        <a:t>Matt. 9:9-13</a:t>
                      </a:r>
                    </a:p>
                  </a:txBody>
                  <a:tcPr/>
                </a:tc>
                <a:tc>
                  <a:txBody>
                    <a:bodyPr/>
                    <a:lstStyle/>
                    <a:p>
                      <a:pPr algn="ctr"/>
                      <a:r>
                        <a:rPr lang="en-US" dirty="0"/>
                        <a:t>Mark 2:13-17</a:t>
                      </a:r>
                    </a:p>
                  </a:txBody>
                  <a:tcPr/>
                </a:tc>
                <a:tc>
                  <a:txBody>
                    <a:bodyPr/>
                    <a:lstStyle/>
                    <a:p>
                      <a:pPr algn="ctr"/>
                      <a:r>
                        <a:rPr lang="en-US" dirty="0"/>
                        <a:t>Luke 5:27-32</a:t>
                      </a:r>
                    </a:p>
                  </a:txBody>
                  <a:tcPr/>
                </a:tc>
                <a:extLst>
                  <a:ext uri="{0D108BD9-81ED-4DB2-BD59-A6C34878D82A}">
                    <a16:rowId xmlns:a16="http://schemas.microsoft.com/office/drawing/2014/main" val="3791268477"/>
                  </a:ext>
                </a:extLst>
              </a:tr>
              <a:tr h="370840">
                <a:tc>
                  <a:txBody>
                    <a:bodyPr/>
                    <a:lstStyle/>
                    <a:p>
                      <a:r>
                        <a:rPr lang="en-US" dirty="0"/>
                        <a:t>As Jesus passed on from there, He saw a man named Matthew sitting at the tax office. And He said to him, “Follow Me.” So he arose and followed Him. Now it happened, as Jesus sat at the table in the house, that behold, many tax collectors and sinners came and sat down with Him and His disciples. And when the Pharisees saw it, they said to His disciples, “Why does your Teacher eat with tax collectors and sinners?” When Jesus heard that, He said to them, </a:t>
                      </a:r>
                      <a:r>
                        <a:rPr lang="en-US" dirty="0">
                          <a:highlight>
                            <a:srgbClr val="FFFF00"/>
                          </a:highlight>
                        </a:rPr>
                        <a:t>“Those who are well have no need of a physician, but those who are sick. </a:t>
                      </a:r>
                      <a:r>
                        <a:rPr lang="en-US" dirty="0"/>
                        <a:t>But go and learn what this means: ‘I desire mercy and not sacrifice.’ For I did not come to call the righteous, but sinners, to repentance.”</a:t>
                      </a:r>
                    </a:p>
                    <a:p>
                      <a:endParaRPr lang="en-US" dirty="0"/>
                    </a:p>
                    <a:p>
                      <a:endParaRPr lang="en-US" dirty="0"/>
                    </a:p>
                  </a:txBody>
                  <a:tcPr/>
                </a:tc>
                <a:tc>
                  <a:txBody>
                    <a:bodyPr/>
                    <a:lstStyle/>
                    <a:p>
                      <a:r>
                        <a:rPr lang="en-US" dirty="0"/>
                        <a:t>Immediately he arose, took up the bed, and went out in the presence of them all, so that all were amazed and glorified God, saying, “We never saw anything like this!” Then He went out again by the sea; and all the multitude came to Him, and He taught them. As He passed by, He saw Levi the son of Alphaeus sitting at the tax office. And He said to him, “Follow Me.” So he arose and followed Him. Now it happened, as He was dining in Levi’s house, that many tax collectors and sinners also sat together with Jesus and His disciples; for there were many, and they followed Him. And when the scribes and Pharisees saw Him eating with the tax collectors and sinners, they said to His disciples, “How is it that He eats and drinks with tax collectors and sinners?” When Jesus heard it, He said to them, </a:t>
                      </a:r>
                      <a:r>
                        <a:rPr lang="en-US" dirty="0">
                          <a:highlight>
                            <a:srgbClr val="FFFF00"/>
                          </a:highlight>
                        </a:rPr>
                        <a:t>“Those who are well have no need of a physician, but those who are sick. </a:t>
                      </a:r>
                      <a:r>
                        <a:rPr lang="en-US" dirty="0"/>
                        <a:t>I did not come to call the righteous, but sinners, to repentance.”</a:t>
                      </a:r>
                    </a:p>
                    <a:p>
                      <a:endParaRPr lang="en-US" dirty="0"/>
                    </a:p>
                    <a:p>
                      <a:endParaRPr lang="en-US" dirty="0"/>
                    </a:p>
                  </a:txBody>
                  <a:tcPr/>
                </a:tc>
                <a:tc>
                  <a:txBody>
                    <a:bodyPr/>
                    <a:lstStyle/>
                    <a:p>
                      <a:r>
                        <a:rPr lang="en-US" dirty="0"/>
                        <a:t>After these things He went out and saw a tax collector named Levi, sitting at the tax office. And He said to him, “Follow Me.” So he left all, rose up, and followed Him. Then Levi gave Him a great feast in his own house. And there were a great number of tax collectors and others who sat down with them. And their scribes and the Pharisees complained against His disciples, saying, “Why do You eat and drink with tax collectors and sinners?” Jesus answered and said to them</a:t>
                      </a:r>
                      <a:r>
                        <a:rPr lang="en-US" dirty="0">
                          <a:highlight>
                            <a:srgbClr val="FFFF00"/>
                          </a:highlight>
                        </a:rPr>
                        <a:t>, “Those who are well have no need of a physician, but those who are sick. </a:t>
                      </a:r>
                      <a:r>
                        <a:rPr lang="en-US" dirty="0"/>
                        <a:t>I have not come to call the righteous, but sinners, to repentance.”</a:t>
                      </a:r>
                    </a:p>
                    <a:p>
                      <a:endParaRPr lang="en-US" dirty="0"/>
                    </a:p>
                    <a:p>
                      <a:endParaRPr lang="en-US" dirty="0"/>
                    </a:p>
                  </a:txBody>
                  <a:tcPr/>
                </a:tc>
                <a:extLst>
                  <a:ext uri="{0D108BD9-81ED-4DB2-BD59-A6C34878D82A}">
                    <a16:rowId xmlns:a16="http://schemas.microsoft.com/office/drawing/2014/main" val="744480547"/>
                  </a:ext>
                </a:extLst>
              </a:tr>
            </a:tbl>
          </a:graphicData>
        </a:graphic>
      </p:graphicFrame>
      <p:sp>
        <p:nvSpPr>
          <p:cNvPr id="2" name="TextBox 1">
            <a:extLst>
              <a:ext uri="{FF2B5EF4-FFF2-40B4-BE49-F238E27FC236}">
                <a16:creationId xmlns:a16="http://schemas.microsoft.com/office/drawing/2014/main" id="{55051D8B-ECEC-4166-9A62-B54F4DB83DA0}"/>
              </a:ext>
            </a:extLst>
          </p:cNvPr>
          <p:cNvSpPr txBox="1"/>
          <p:nvPr/>
        </p:nvSpPr>
        <p:spPr>
          <a:xfrm>
            <a:off x="1164657" y="2050181"/>
            <a:ext cx="9221002" cy="954107"/>
          </a:xfrm>
          <a:prstGeom prst="rect">
            <a:avLst/>
          </a:prstGeom>
          <a:solidFill>
            <a:srgbClr val="4472C4"/>
          </a:solidFill>
        </p:spPr>
        <p:txBody>
          <a:bodyPr wrap="square" rtlCol="0">
            <a:spAutoFit/>
          </a:bodyPr>
          <a:lstStyle/>
          <a:p>
            <a:pPr algn="ctr"/>
            <a:r>
              <a:rPr lang="en-US" sz="2800" dirty="0">
                <a:solidFill>
                  <a:schemeClr val="bg1">
                    <a:lumMod val="95000"/>
                  </a:schemeClr>
                </a:solidFill>
              </a:rPr>
              <a:t>What is Jesus saying in His response to the Pharisees’ criticism?</a:t>
            </a:r>
          </a:p>
        </p:txBody>
      </p:sp>
    </p:spTree>
    <p:extLst>
      <p:ext uri="{BB962C8B-B14F-4D97-AF65-F5344CB8AC3E}">
        <p14:creationId xmlns:p14="http://schemas.microsoft.com/office/powerpoint/2010/main" val="290879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BBCBF5AE-2F6C-42A7-A46B-3F3F726F3085}"/>
              </a:ext>
            </a:extLst>
          </p:cNvPr>
          <p:cNvGraphicFramePr>
            <a:graphicFrameLocks noGrp="1"/>
          </p:cNvGraphicFramePr>
          <p:nvPr>
            <p:extLst>
              <p:ext uri="{D42A27DB-BD31-4B8C-83A1-F6EECF244321}">
                <p14:modId xmlns:p14="http://schemas.microsoft.com/office/powerpoint/2010/main" val="3045141750"/>
              </p:ext>
            </p:extLst>
          </p:nvPr>
        </p:nvGraphicFramePr>
        <p:xfrm>
          <a:off x="0" y="-16778"/>
          <a:ext cx="12150055" cy="7320280"/>
        </p:xfrm>
        <a:graphic>
          <a:graphicData uri="http://schemas.openxmlformats.org/drawingml/2006/table">
            <a:tbl>
              <a:tblPr firstRow="1" bandRow="1">
                <a:tableStyleId>{5C22544A-7EE6-4342-B048-85BDC9FD1C3A}</a:tableStyleId>
              </a:tblPr>
              <a:tblGrid>
                <a:gridCol w="4253218">
                  <a:extLst>
                    <a:ext uri="{9D8B030D-6E8A-4147-A177-3AD203B41FA5}">
                      <a16:colId xmlns:a16="http://schemas.microsoft.com/office/drawing/2014/main" val="3040167550"/>
                    </a:ext>
                  </a:extLst>
                </a:gridCol>
                <a:gridCol w="4434047">
                  <a:extLst>
                    <a:ext uri="{9D8B030D-6E8A-4147-A177-3AD203B41FA5}">
                      <a16:colId xmlns:a16="http://schemas.microsoft.com/office/drawing/2014/main" val="2752944875"/>
                    </a:ext>
                  </a:extLst>
                </a:gridCol>
                <a:gridCol w="3462790">
                  <a:extLst>
                    <a:ext uri="{9D8B030D-6E8A-4147-A177-3AD203B41FA5}">
                      <a16:colId xmlns:a16="http://schemas.microsoft.com/office/drawing/2014/main" val="2775795727"/>
                    </a:ext>
                  </a:extLst>
                </a:gridCol>
              </a:tblGrid>
              <a:tr h="370840">
                <a:tc>
                  <a:txBody>
                    <a:bodyPr/>
                    <a:lstStyle/>
                    <a:p>
                      <a:pPr algn="ctr"/>
                      <a:r>
                        <a:rPr lang="en-US" dirty="0"/>
                        <a:t>Matt. 9:9-13</a:t>
                      </a:r>
                    </a:p>
                  </a:txBody>
                  <a:tcPr/>
                </a:tc>
                <a:tc>
                  <a:txBody>
                    <a:bodyPr/>
                    <a:lstStyle/>
                    <a:p>
                      <a:pPr algn="ctr"/>
                      <a:r>
                        <a:rPr lang="en-US" dirty="0"/>
                        <a:t>Mark 2:13-17</a:t>
                      </a:r>
                    </a:p>
                  </a:txBody>
                  <a:tcPr/>
                </a:tc>
                <a:tc>
                  <a:txBody>
                    <a:bodyPr/>
                    <a:lstStyle/>
                    <a:p>
                      <a:pPr algn="ctr"/>
                      <a:r>
                        <a:rPr lang="en-US" dirty="0"/>
                        <a:t>Luke 5:27-32</a:t>
                      </a:r>
                    </a:p>
                  </a:txBody>
                  <a:tcPr/>
                </a:tc>
                <a:extLst>
                  <a:ext uri="{0D108BD9-81ED-4DB2-BD59-A6C34878D82A}">
                    <a16:rowId xmlns:a16="http://schemas.microsoft.com/office/drawing/2014/main" val="3791268477"/>
                  </a:ext>
                </a:extLst>
              </a:tr>
              <a:tr h="370840">
                <a:tc>
                  <a:txBody>
                    <a:bodyPr/>
                    <a:lstStyle/>
                    <a:p>
                      <a:r>
                        <a:rPr lang="en-US" dirty="0"/>
                        <a:t>As Jesus passed on from there, He saw a man named Matthew sitting at the tax office. And He said to him, “Follow Me.” So he arose and followed Him. Now it happened, as Jesus sat at the table in the house, that behold, many tax collectors and sinners came and sat down with Him and His disciples. And when the Pharisees saw it, they said to His disciples, “Why does your Teacher eat with tax collectors and sinners?” When Jesus heard that, He said to them, “Those who are well have no need of a physician, but those who are sick. </a:t>
                      </a:r>
                      <a:r>
                        <a:rPr lang="en-US" dirty="0">
                          <a:highlight>
                            <a:srgbClr val="FFFF00"/>
                          </a:highlight>
                        </a:rPr>
                        <a:t>But go and learn what this means: ‘I desire mercy and not sacrifice.’ </a:t>
                      </a:r>
                      <a:r>
                        <a:rPr lang="en-US" dirty="0">
                          <a:highlight>
                            <a:srgbClr val="00FFFF"/>
                          </a:highlight>
                        </a:rPr>
                        <a:t>For I did not come to call the righteous, but sinners, to repentance.”</a:t>
                      </a:r>
                    </a:p>
                    <a:p>
                      <a:endParaRPr lang="en-US" dirty="0"/>
                    </a:p>
                    <a:p>
                      <a:endParaRPr lang="en-US" dirty="0"/>
                    </a:p>
                  </a:txBody>
                  <a:tcPr/>
                </a:tc>
                <a:tc>
                  <a:txBody>
                    <a:bodyPr/>
                    <a:lstStyle/>
                    <a:p>
                      <a:r>
                        <a:rPr lang="en-US" dirty="0"/>
                        <a:t>Immediately he arose, took up the bed, and went out in the presence of them all, so that all were amazed and glorified God, saying, “We never saw anything like this!” Then He went out again by the sea; and all the multitude came to Him, and He taught them. As He passed by, He saw Levi the son of Alphaeus sitting at the tax office. And He said to him, “Follow Me.” So he arose and followed Him. Now it happened, as He was dining in Levi’s house, that many tax collectors and sinners also sat together with Jesus and His disciples; for there were many, and they followed Him. And when the scribes and Pharisees saw Him eating with the tax collectors and sinners, they said to His disciples, “How is it that He eats and drinks with tax collectors and sinners?” When Jesus heard it, He said to them, “Those who are well have no need of a physician, but those who are sick. </a:t>
                      </a:r>
                      <a:r>
                        <a:rPr lang="en-US" dirty="0">
                          <a:highlight>
                            <a:srgbClr val="00FFFF"/>
                          </a:highlight>
                        </a:rPr>
                        <a:t>I did not come to call the righteous, but sinners, to repentance.”</a:t>
                      </a:r>
                    </a:p>
                    <a:p>
                      <a:endParaRPr lang="en-US" dirty="0"/>
                    </a:p>
                    <a:p>
                      <a:endParaRPr lang="en-US" dirty="0"/>
                    </a:p>
                  </a:txBody>
                  <a:tcPr/>
                </a:tc>
                <a:tc>
                  <a:txBody>
                    <a:bodyPr/>
                    <a:lstStyle/>
                    <a:p>
                      <a:r>
                        <a:rPr lang="en-US" dirty="0"/>
                        <a:t>After these things He went out and saw a tax collector named Levi, sitting at the tax office. And He said to him, “Follow Me.” So he left all, rose up, and followed Him. Then Levi gave Him a great feast in his own house. And there were a great number of tax collectors and others who sat down with them. And their scribes and the Pharisees complained against His disciples, saying, “Why do You eat and drink with tax collectors and sinners?” Jesus answered and said to them, “Those who are well have no need of a physician, but those who are sick. </a:t>
                      </a:r>
                      <a:r>
                        <a:rPr lang="en-US" dirty="0">
                          <a:highlight>
                            <a:srgbClr val="00FFFF"/>
                          </a:highlight>
                        </a:rPr>
                        <a:t>I have not come to call the righteous, but sinners, to repentance.”</a:t>
                      </a:r>
                    </a:p>
                    <a:p>
                      <a:endParaRPr lang="en-US" dirty="0"/>
                    </a:p>
                    <a:p>
                      <a:endParaRPr lang="en-US" dirty="0"/>
                    </a:p>
                  </a:txBody>
                  <a:tcPr/>
                </a:tc>
                <a:extLst>
                  <a:ext uri="{0D108BD9-81ED-4DB2-BD59-A6C34878D82A}">
                    <a16:rowId xmlns:a16="http://schemas.microsoft.com/office/drawing/2014/main" val="744480547"/>
                  </a:ext>
                </a:extLst>
              </a:tr>
            </a:tbl>
          </a:graphicData>
        </a:graphic>
      </p:graphicFrame>
      <p:sp>
        <p:nvSpPr>
          <p:cNvPr id="2" name="TextBox 1">
            <a:extLst>
              <a:ext uri="{FF2B5EF4-FFF2-40B4-BE49-F238E27FC236}">
                <a16:creationId xmlns:a16="http://schemas.microsoft.com/office/drawing/2014/main" id="{F4BF8492-0833-4694-B2D3-B43DEB27DB51}"/>
              </a:ext>
            </a:extLst>
          </p:cNvPr>
          <p:cNvSpPr txBox="1"/>
          <p:nvPr/>
        </p:nvSpPr>
        <p:spPr>
          <a:xfrm>
            <a:off x="1289785" y="1713297"/>
            <a:ext cx="10010274" cy="1938992"/>
          </a:xfrm>
          <a:prstGeom prst="rect">
            <a:avLst/>
          </a:prstGeom>
          <a:solidFill>
            <a:srgbClr val="4472C4"/>
          </a:solidFill>
        </p:spPr>
        <p:txBody>
          <a:bodyPr wrap="square" rtlCol="0">
            <a:spAutoFit/>
          </a:bodyPr>
          <a:lstStyle/>
          <a:p>
            <a:pPr marL="342900" indent="-342900">
              <a:buFont typeface="Arial" panose="020B0604020202020204" pitchFamily="34" charset="0"/>
              <a:buChar char="•"/>
            </a:pPr>
            <a:r>
              <a:rPr lang="en-US" sz="2400" dirty="0">
                <a:solidFill>
                  <a:schemeClr val="bg1">
                    <a:lumMod val="95000"/>
                  </a:schemeClr>
                </a:solidFill>
              </a:rPr>
              <a:t>What does “I desire mercy and not sacrifice” say to the Pharisees who criticized Jesus?</a:t>
            </a:r>
          </a:p>
          <a:p>
            <a:pPr marL="342900" indent="-342900">
              <a:buFont typeface="Arial" panose="020B0604020202020204" pitchFamily="34" charset="0"/>
              <a:buChar char="•"/>
            </a:pPr>
            <a:endParaRPr lang="en-US" sz="2400" dirty="0">
              <a:solidFill>
                <a:schemeClr val="bg1">
                  <a:lumMod val="95000"/>
                </a:schemeClr>
              </a:solidFill>
            </a:endParaRPr>
          </a:p>
          <a:p>
            <a:pPr marL="342900" indent="-342900">
              <a:buFont typeface="Arial" panose="020B0604020202020204" pitchFamily="34" charset="0"/>
              <a:buChar char="•"/>
            </a:pPr>
            <a:r>
              <a:rPr lang="en-US" sz="2400" dirty="0">
                <a:solidFill>
                  <a:schemeClr val="bg1">
                    <a:lumMod val="95000"/>
                  </a:schemeClr>
                </a:solidFill>
              </a:rPr>
              <a:t>What does “I did not call the righteous, but sinners, to repentance” mean to both the Pharisees and publicans assembled?</a:t>
            </a:r>
          </a:p>
        </p:txBody>
      </p:sp>
    </p:spTree>
    <p:extLst>
      <p:ext uri="{BB962C8B-B14F-4D97-AF65-F5344CB8AC3E}">
        <p14:creationId xmlns:p14="http://schemas.microsoft.com/office/powerpoint/2010/main" val="423751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179D5DA-CB6E-4E14-8389-CFCAD55F0456}"/>
              </a:ext>
            </a:extLst>
          </p:cNvPr>
          <p:cNvGraphicFramePr>
            <a:graphicFrameLocks noGrp="1"/>
          </p:cNvGraphicFramePr>
          <p:nvPr>
            <p:extLst>
              <p:ext uri="{D42A27DB-BD31-4B8C-83A1-F6EECF244321}">
                <p14:modId xmlns:p14="http://schemas.microsoft.com/office/powerpoint/2010/main" val="3742514136"/>
              </p:ext>
            </p:extLst>
          </p:nvPr>
        </p:nvGraphicFramePr>
        <p:xfrm>
          <a:off x="359343" y="426720"/>
          <a:ext cx="11473314" cy="6004560"/>
        </p:xfrm>
        <a:graphic>
          <a:graphicData uri="http://schemas.openxmlformats.org/drawingml/2006/table">
            <a:tbl>
              <a:tblPr firstRow="1" bandRow="1">
                <a:tableStyleId>{5C22544A-7EE6-4342-B048-85BDC9FD1C3A}</a:tableStyleId>
              </a:tblPr>
              <a:tblGrid>
                <a:gridCol w="3824438">
                  <a:extLst>
                    <a:ext uri="{9D8B030D-6E8A-4147-A177-3AD203B41FA5}">
                      <a16:colId xmlns:a16="http://schemas.microsoft.com/office/drawing/2014/main" val="2389927692"/>
                    </a:ext>
                  </a:extLst>
                </a:gridCol>
                <a:gridCol w="3824438">
                  <a:extLst>
                    <a:ext uri="{9D8B030D-6E8A-4147-A177-3AD203B41FA5}">
                      <a16:colId xmlns:a16="http://schemas.microsoft.com/office/drawing/2014/main" val="4252950233"/>
                    </a:ext>
                  </a:extLst>
                </a:gridCol>
                <a:gridCol w="3824438">
                  <a:extLst>
                    <a:ext uri="{9D8B030D-6E8A-4147-A177-3AD203B41FA5}">
                      <a16:colId xmlns:a16="http://schemas.microsoft.com/office/drawing/2014/main" val="2725286019"/>
                    </a:ext>
                  </a:extLst>
                </a:gridCol>
              </a:tblGrid>
              <a:tr h="370840">
                <a:tc gridSpan="3">
                  <a:txBody>
                    <a:bodyPr/>
                    <a:lstStyle/>
                    <a:p>
                      <a:pPr algn="ctr"/>
                      <a:r>
                        <a:rPr lang="en-US" sz="4000" dirty="0"/>
                        <a:t>The Call of the Twelve Apostles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217954969"/>
                  </a:ext>
                </a:extLst>
              </a:tr>
              <a:tr h="370840">
                <a:tc>
                  <a:txBody>
                    <a:bodyPr/>
                    <a:lstStyle/>
                    <a:p>
                      <a:r>
                        <a:rPr lang="en-US" dirty="0"/>
                        <a:t>And when He had called His twelve disciples to Him, He gave them power over unclean spirits, to cast them out, and to heal all kinds of sickness and all kinds of disease. Now the names of the twelve apostles are these: first, Simon, who is called Peter, and Andrew his brother; James the son of Zebedee, and John his brother; Philip and Bartholomew; Thomas and </a:t>
                      </a:r>
                      <a:r>
                        <a:rPr lang="en-US" dirty="0">
                          <a:highlight>
                            <a:srgbClr val="FFFF00"/>
                          </a:highlight>
                        </a:rPr>
                        <a:t>Matthew </a:t>
                      </a:r>
                      <a:r>
                        <a:rPr lang="en-US" dirty="0"/>
                        <a:t>the tax collector; James the son of Alphaeus, and </a:t>
                      </a:r>
                      <a:r>
                        <a:rPr lang="en-US" dirty="0" err="1"/>
                        <a:t>Lebbaeus</a:t>
                      </a:r>
                      <a:r>
                        <a:rPr lang="en-US" dirty="0"/>
                        <a:t>, whose surname was Thaddaeus; Simon the Canaanite, and Judas Iscariot, who also betrayed Him (Matt. 10:1-4).</a:t>
                      </a:r>
                    </a:p>
                    <a:p>
                      <a:endParaRPr lang="en-US" dirty="0"/>
                    </a:p>
                  </a:txBody>
                  <a:tcPr/>
                </a:tc>
                <a:tc>
                  <a:txBody>
                    <a:bodyPr/>
                    <a:lstStyle/>
                    <a:p>
                      <a:r>
                        <a:rPr lang="en-US" dirty="0"/>
                        <a:t>And He went up on the mountain and called to Him those He Himself wanted. And they came to Him. Then He appointed twelve, that they might be with Him and that He might send them out to preach, and to have power to heal sicknesses and to cast out demons: Simon, to whom He gave the name Peter; James the son of Zebedee and John the brother of James, to whom He gave the name Boanerges, that is, "Sons of Thunder"; Andrew, Philip, Bartholomew, </a:t>
                      </a:r>
                      <a:r>
                        <a:rPr lang="en-US" dirty="0">
                          <a:highlight>
                            <a:srgbClr val="FFFF00"/>
                          </a:highlight>
                        </a:rPr>
                        <a:t>Matthew</a:t>
                      </a:r>
                      <a:r>
                        <a:rPr lang="en-US" dirty="0"/>
                        <a:t>, Thomas, James the son of Alphaeus, Thaddaeus, Simon the </a:t>
                      </a:r>
                      <a:r>
                        <a:rPr lang="en-US" dirty="0" err="1"/>
                        <a:t>Cananite</a:t>
                      </a:r>
                      <a:r>
                        <a:rPr lang="en-US" dirty="0"/>
                        <a:t>; and Judas Iscariot, who also betrayed Him. And they went into a house (Mark 3:13-19).</a:t>
                      </a:r>
                    </a:p>
                  </a:txBody>
                  <a:tcPr/>
                </a:tc>
                <a:tc>
                  <a:txBody>
                    <a:bodyPr/>
                    <a:lstStyle/>
                    <a:p>
                      <a:r>
                        <a:rPr lang="en-US" dirty="0"/>
                        <a:t>Now it came to pass in those days that He went out to the mountain to pray, and continued all night in prayer to God. And when it was day, </a:t>
                      </a:r>
                      <a:r>
                        <a:rPr lang="en-US" dirty="0">
                          <a:solidFill>
                            <a:srgbClr val="76010C"/>
                          </a:solidFill>
                          <a:latin typeface="Source Sans Pro Black" panose="020B0803030403020204" pitchFamily="34" charset="0"/>
                        </a:rPr>
                        <a:t>He called His disciples to Himself; and from them He chose twelve whom He also named apostles: </a:t>
                      </a:r>
                      <a:r>
                        <a:rPr lang="en-US" dirty="0"/>
                        <a:t>Simon, whom He also named Peter, and Andrew his brother; James and John; Philip and Bartholomew; </a:t>
                      </a:r>
                      <a:r>
                        <a:rPr lang="en-US" dirty="0">
                          <a:highlight>
                            <a:srgbClr val="FFFF00"/>
                          </a:highlight>
                        </a:rPr>
                        <a:t>Matthew</a:t>
                      </a:r>
                      <a:r>
                        <a:rPr lang="en-US" dirty="0"/>
                        <a:t> and Thomas; James the son of Alphaeus, and Simon called the Zealot; Judas the son of James, and Judas Iscariot who also became a traitor (Luke 6:12-16).</a:t>
                      </a:r>
                    </a:p>
                  </a:txBody>
                  <a:tcPr/>
                </a:tc>
                <a:extLst>
                  <a:ext uri="{0D108BD9-81ED-4DB2-BD59-A6C34878D82A}">
                    <a16:rowId xmlns:a16="http://schemas.microsoft.com/office/drawing/2014/main" val="2238975213"/>
                  </a:ext>
                </a:extLst>
              </a:tr>
            </a:tbl>
          </a:graphicData>
        </a:graphic>
      </p:graphicFrame>
    </p:spTree>
    <p:extLst>
      <p:ext uri="{BB962C8B-B14F-4D97-AF65-F5344CB8AC3E}">
        <p14:creationId xmlns:p14="http://schemas.microsoft.com/office/powerpoint/2010/main" val="1913829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D96DF-30DE-45C7-901A-D22A93003FEB}"/>
              </a:ext>
            </a:extLst>
          </p:cNvPr>
          <p:cNvSpPr>
            <a:spLocks noGrp="1"/>
          </p:cNvSpPr>
          <p:nvPr>
            <p:ph type="title"/>
          </p:nvPr>
        </p:nvSpPr>
        <p:spPr/>
        <p:txBody>
          <a:bodyPr/>
          <a:lstStyle/>
          <a:p>
            <a:r>
              <a:rPr lang="en-US" dirty="0"/>
              <a:t>Matthew as an Eyewitness</a:t>
            </a:r>
          </a:p>
        </p:txBody>
      </p:sp>
      <p:sp>
        <p:nvSpPr>
          <p:cNvPr id="3" name="Content Placeholder 2">
            <a:extLst>
              <a:ext uri="{FF2B5EF4-FFF2-40B4-BE49-F238E27FC236}">
                <a16:creationId xmlns:a16="http://schemas.microsoft.com/office/drawing/2014/main" id="{A7C9F97D-BAAD-415A-8E4E-B04926500A96}"/>
              </a:ext>
            </a:extLst>
          </p:cNvPr>
          <p:cNvSpPr>
            <a:spLocks noGrp="1"/>
          </p:cNvSpPr>
          <p:nvPr>
            <p:ph idx="1"/>
          </p:nvPr>
        </p:nvSpPr>
        <p:spPr/>
        <p:txBody>
          <a:bodyPr/>
          <a:lstStyle/>
          <a:p>
            <a:r>
              <a:rPr lang="en-US" dirty="0"/>
              <a:t>What qualifications must an eyewitness possess in order to give testimony?</a:t>
            </a:r>
          </a:p>
          <a:p>
            <a:pPr lvl="1"/>
            <a:r>
              <a:rPr lang="en-US" dirty="0"/>
              <a:t>To have seen the action about which he gives testimony</a:t>
            </a:r>
          </a:p>
          <a:p>
            <a:pPr lvl="1"/>
            <a:r>
              <a:rPr lang="en-US" dirty="0"/>
              <a:t>Have the ability to verify what he gives testimony to</a:t>
            </a:r>
          </a:p>
          <a:p>
            <a:pPr lvl="1"/>
            <a:r>
              <a:rPr lang="en-US" dirty="0"/>
              <a:t>Honesty</a:t>
            </a:r>
          </a:p>
          <a:p>
            <a:pPr lvl="1"/>
            <a:r>
              <a:rPr lang="en-US" dirty="0"/>
              <a:t>The number of witnesses strengthen one’s testimony</a:t>
            </a:r>
          </a:p>
          <a:p>
            <a:pPr lvl="1"/>
            <a:r>
              <a:rPr lang="en-US" dirty="0"/>
              <a:t>Their agreement (undesigned coincidence)</a:t>
            </a:r>
          </a:p>
          <a:p>
            <a:pPr lvl="1"/>
            <a:r>
              <a:rPr lang="en-US" dirty="0"/>
              <a:t>Conformity to human experience</a:t>
            </a:r>
          </a:p>
        </p:txBody>
      </p:sp>
    </p:spTree>
    <p:extLst>
      <p:ext uri="{BB962C8B-B14F-4D97-AF65-F5344CB8AC3E}">
        <p14:creationId xmlns:p14="http://schemas.microsoft.com/office/powerpoint/2010/main" val="217304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AE7BC-DA4D-4E4C-A504-88A5F831448C}"/>
              </a:ext>
            </a:extLst>
          </p:cNvPr>
          <p:cNvSpPr>
            <a:spLocks noGrp="1"/>
          </p:cNvSpPr>
          <p:nvPr>
            <p:ph type="title"/>
          </p:nvPr>
        </p:nvSpPr>
        <p:spPr/>
        <p:txBody>
          <a:bodyPr/>
          <a:lstStyle/>
          <a:p>
            <a:r>
              <a:rPr lang="en-US" dirty="0"/>
              <a:t>Matthew</a:t>
            </a:r>
            <a:r>
              <a:rPr lang="en-US" dirty="0">
                <a:latin typeface="Source Sans Pro Semibold" panose="020B0603030403020204" pitchFamily="34" charset="0"/>
              </a:rPr>
              <a:t>’s</a:t>
            </a:r>
            <a:r>
              <a:rPr lang="en-US" dirty="0"/>
              <a:t> Qualifications</a:t>
            </a:r>
          </a:p>
        </p:txBody>
      </p:sp>
      <p:sp>
        <p:nvSpPr>
          <p:cNvPr id="3" name="Content Placeholder 2">
            <a:extLst>
              <a:ext uri="{FF2B5EF4-FFF2-40B4-BE49-F238E27FC236}">
                <a16:creationId xmlns:a16="http://schemas.microsoft.com/office/drawing/2014/main" id="{97AC1D5E-9DE0-4A62-BFD8-B144DED25807}"/>
              </a:ext>
            </a:extLst>
          </p:cNvPr>
          <p:cNvSpPr>
            <a:spLocks noGrp="1"/>
          </p:cNvSpPr>
          <p:nvPr>
            <p:ph idx="1"/>
          </p:nvPr>
        </p:nvSpPr>
        <p:spPr/>
        <p:txBody>
          <a:bodyPr/>
          <a:lstStyle/>
          <a:p>
            <a:r>
              <a:rPr lang="en-US" dirty="0"/>
              <a:t>His leaving everything to follow Jesus testifies to his integrity (honesty)</a:t>
            </a:r>
          </a:p>
          <a:p>
            <a:r>
              <a:rPr lang="en-US" dirty="0"/>
              <a:t>Traveling with Jesus, he had ample opportunity to witness and examine Jesus’s miracles</a:t>
            </a:r>
          </a:p>
          <a:p>
            <a:r>
              <a:rPr lang="en-US" dirty="0"/>
              <a:t>No special qualifications are needed to testify to the blind seeing, the deaf hearing, the dead being raised</a:t>
            </a:r>
          </a:p>
          <a:p>
            <a:r>
              <a:rPr lang="en-US" dirty="0"/>
              <a:t>As a Jew, he knew the opinions, ceremonies, and customs of his people. His gospel shows his familiarity with the Old Testament.</a:t>
            </a:r>
          </a:p>
        </p:txBody>
      </p:sp>
    </p:spTree>
    <p:extLst>
      <p:ext uri="{BB962C8B-B14F-4D97-AF65-F5344CB8AC3E}">
        <p14:creationId xmlns:p14="http://schemas.microsoft.com/office/powerpoint/2010/main" val="212693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A5074-8DD3-40BF-829D-4010A4F5B11A}"/>
              </a:ext>
            </a:extLst>
          </p:cNvPr>
          <p:cNvSpPr>
            <a:spLocks noGrp="1"/>
          </p:cNvSpPr>
          <p:nvPr>
            <p:ph type="title"/>
          </p:nvPr>
        </p:nvSpPr>
        <p:spPr/>
        <p:txBody>
          <a:bodyPr/>
          <a:lstStyle/>
          <a:p>
            <a:r>
              <a:rPr lang="en-US" dirty="0"/>
              <a:t>A Unique Qualification</a:t>
            </a:r>
          </a:p>
        </p:txBody>
      </p:sp>
      <p:sp>
        <p:nvSpPr>
          <p:cNvPr id="3" name="Content Placeholder 2">
            <a:extLst>
              <a:ext uri="{FF2B5EF4-FFF2-40B4-BE49-F238E27FC236}">
                <a16:creationId xmlns:a16="http://schemas.microsoft.com/office/drawing/2014/main" id="{82D4BF97-41FC-4F9D-AD1D-4F7B0AB333D7}"/>
              </a:ext>
            </a:extLst>
          </p:cNvPr>
          <p:cNvSpPr>
            <a:spLocks noGrp="1"/>
          </p:cNvSpPr>
          <p:nvPr>
            <p:ph idx="1"/>
          </p:nvPr>
        </p:nvSpPr>
        <p:spPr/>
        <p:txBody>
          <a:bodyPr/>
          <a:lstStyle/>
          <a:p>
            <a:r>
              <a:rPr lang="en-US" dirty="0">
                <a:solidFill>
                  <a:srgbClr val="76010C"/>
                </a:solidFill>
                <a:latin typeface="Source Sans Pro Black" panose="020B0803030403020204" pitchFamily="34" charset="0"/>
              </a:rPr>
              <a:t> Simon Greenleaf: </a:t>
            </a:r>
            <a:r>
              <a:rPr lang="en-US" dirty="0"/>
              <a:t>“And if men of that day were, as in Truth they appear to have been, as much disposed as those of the present time, to evade the payment of public taxes and duties, and to elude, by all possible means, the vigilance of the revenue officers, Matthew must have been familiar with a great variety of forms of fraud, imposture, cunning, and deception, and must have become habitually distrustful, scrutinizing, and cautious; and, of course, much less likely to have been deceived in regard to many of the facts in our Lord’s ministry. . .” (</a:t>
            </a:r>
            <a:r>
              <a:rPr lang="en-US" i="1" dirty="0"/>
              <a:t>The Testimony of the  Evangelists</a:t>
            </a:r>
            <a:r>
              <a:rPr lang="en-US" dirty="0"/>
              <a:t>, 14, 15).</a:t>
            </a:r>
          </a:p>
        </p:txBody>
      </p:sp>
    </p:spTree>
    <p:extLst>
      <p:ext uri="{BB962C8B-B14F-4D97-AF65-F5344CB8AC3E}">
        <p14:creationId xmlns:p14="http://schemas.microsoft.com/office/powerpoint/2010/main" val="3536805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1EC06-D64C-4214-AABC-2582D070DBE1}"/>
              </a:ext>
            </a:extLst>
          </p:cNvPr>
          <p:cNvSpPr>
            <a:spLocks noGrp="1"/>
          </p:cNvSpPr>
          <p:nvPr>
            <p:ph type="title"/>
          </p:nvPr>
        </p:nvSpPr>
        <p:spPr/>
        <p:txBody>
          <a:bodyPr/>
          <a:lstStyle/>
          <a:p>
            <a:r>
              <a:rPr lang="en-US" dirty="0"/>
              <a:t>Dating Matthew</a:t>
            </a:r>
            <a:r>
              <a:rPr lang="en-US" dirty="0">
                <a:latin typeface="Source Sans Pro Semibold" panose="020B0603030403020204" pitchFamily="34" charset="0"/>
              </a:rPr>
              <a:t>’s Gospel</a:t>
            </a:r>
            <a:endParaRPr lang="en-US" dirty="0"/>
          </a:p>
        </p:txBody>
      </p:sp>
      <p:sp>
        <p:nvSpPr>
          <p:cNvPr id="3" name="Content Placeholder 2">
            <a:extLst>
              <a:ext uri="{FF2B5EF4-FFF2-40B4-BE49-F238E27FC236}">
                <a16:creationId xmlns:a16="http://schemas.microsoft.com/office/drawing/2014/main" id="{49CA98C6-CBEE-461A-BF25-3100E406CA7F}"/>
              </a:ext>
            </a:extLst>
          </p:cNvPr>
          <p:cNvSpPr>
            <a:spLocks noGrp="1"/>
          </p:cNvSpPr>
          <p:nvPr>
            <p:ph idx="1"/>
          </p:nvPr>
        </p:nvSpPr>
        <p:spPr/>
        <p:txBody>
          <a:bodyPr>
            <a:normAutofit fontScale="92500" lnSpcReduction="20000"/>
          </a:bodyPr>
          <a:lstStyle/>
          <a:p>
            <a:r>
              <a:rPr lang="en-US" dirty="0"/>
              <a:t>There is not enough evidence to prove the date decisively.</a:t>
            </a:r>
          </a:p>
          <a:p>
            <a:r>
              <a:rPr lang="en-US" dirty="0"/>
              <a:t>My reasoning:</a:t>
            </a:r>
          </a:p>
          <a:p>
            <a:pPr lvl="1"/>
            <a:r>
              <a:rPr lang="en-US" dirty="0"/>
              <a:t>Luke finished Acts with Paul still in prison. The most likely reason not to mention the outcome of Paul’s imprisonment was that it had not been decided when Luke finished Acts. Paul was martyred in ca. AD 67 or 68 by Nero (37-68). My ESV Bible says Luke was written in the early 60s.</a:t>
            </a:r>
          </a:p>
          <a:p>
            <a:pPr lvl="1"/>
            <a:r>
              <a:rPr lang="en-US" dirty="0"/>
              <a:t>Mark was written before as shown by Luke’s use of Mark.</a:t>
            </a:r>
          </a:p>
          <a:p>
            <a:pPr lvl="1"/>
            <a:r>
              <a:rPr lang="en-US"/>
              <a:t>All </a:t>
            </a:r>
            <a:r>
              <a:rPr lang="en-US" dirty="0"/>
              <a:t>of the three synoptic gospels speak prophetically of the fall of Jerusalem, not in the past tense.</a:t>
            </a:r>
          </a:p>
          <a:p>
            <a:pPr lvl="1"/>
            <a:r>
              <a:rPr lang="en-US" i="1" dirty="0"/>
              <a:t>My</a:t>
            </a:r>
            <a:r>
              <a:rPr lang="en-US" dirty="0"/>
              <a:t> </a:t>
            </a:r>
            <a:r>
              <a:rPr lang="en-US" i="1" dirty="0"/>
              <a:t>conclusion</a:t>
            </a:r>
            <a:r>
              <a:rPr lang="en-US" dirty="0"/>
              <a:t> is that Matthew was probably the third gospel written and that it was completed ca. AD 67. The introductory note in my ESV Bible says that Matthew was written in the 50s or 60s.</a:t>
            </a:r>
          </a:p>
          <a:p>
            <a:pPr lvl="1"/>
            <a:r>
              <a:rPr lang="en-US" dirty="0"/>
              <a:t>Those who deny that prophecy can occur place all of the synoptics after the fall of Jerusalem in AD 70 and usually date the book in the late 80’s.</a:t>
            </a:r>
          </a:p>
          <a:p>
            <a:pPr lvl="1"/>
            <a:endParaRPr lang="en-US" dirty="0"/>
          </a:p>
        </p:txBody>
      </p:sp>
    </p:spTree>
    <p:extLst>
      <p:ext uri="{BB962C8B-B14F-4D97-AF65-F5344CB8AC3E}">
        <p14:creationId xmlns:p14="http://schemas.microsoft.com/office/powerpoint/2010/main" val="145508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0E68F-5F5D-4661-842C-90BEDFAB3236}"/>
              </a:ext>
            </a:extLst>
          </p:cNvPr>
          <p:cNvSpPr>
            <a:spLocks noGrp="1"/>
          </p:cNvSpPr>
          <p:nvPr>
            <p:ph type="title"/>
          </p:nvPr>
        </p:nvSpPr>
        <p:spPr/>
        <p:txBody>
          <a:bodyPr/>
          <a:lstStyle/>
          <a:p>
            <a:r>
              <a:rPr lang="en-US" dirty="0"/>
              <a:t>The Magdalen Papyrus</a:t>
            </a:r>
          </a:p>
        </p:txBody>
      </p:sp>
      <p:sp>
        <p:nvSpPr>
          <p:cNvPr id="3" name="Content Placeholder 2">
            <a:extLst>
              <a:ext uri="{FF2B5EF4-FFF2-40B4-BE49-F238E27FC236}">
                <a16:creationId xmlns:a16="http://schemas.microsoft.com/office/drawing/2014/main" id="{4761C299-6287-4941-9207-FEC8242951D1}"/>
              </a:ext>
            </a:extLst>
          </p:cNvPr>
          <p:cNvSpPr>
            <a:spLocks noGrp="1"/>
          </p:cNvSpPr>
          <p:nvPr>
            <p:ph idx="1"/>
          </p:nvPr>
        </p:nvSpPr>
        <p:spPr>
          <a:xfrm>
            <a:off x="838200" y="1825625"/>
            <a:ext cx="5436765" cy="4780448"/>
          </a:xfrm>
        </p:spPr>
        <p:txBody>
          <a:bodyPr>
            <a:normAutofit fontScale="92500" lnSpcReduction="20000"/>
          </a:bodyPr>
          <a:lstStyle/>
          <a:p>
            <a:r>
              <a:rPr lang="en-US" dirty="0"/>
              <a:t>Also known as </a:t>
            </a:r>
            <a:r>
              <a:rPr lang="en-US" dirty="0">
                <a:latin typeface="Old English Text MT" panose="03040902040508030806" pitchFamily="66" charset="0"/>
              </a:rPr>
              <a:t>P</a:t>
            </a:r>
            <a:r>
              <a:rPr lang="en-US" baseline="30000" dirty="0"/>
              <a:t>64 </a:t>
            </a:r>
            <a:r>
              <a:rPr lang="en-US" dirty="0"/>
              <a:t>the Magdalen Papyrus was purchased in Luxor, Egypt in 1901 and donated to Magdalen College, Oxford, from which it got its name. </a:t>
            </a:r>
          </a:p>
          <a:p>
            <a:r>
              <a:rPr lang="en-US" dirty="0"/>
              <a:t>It only contains Matt. 26:23 and 31.</a:t>
            </a:r>
          </a:p>
          <a:p>
            <a:r>
              <a:rPr lang="en-US" dirty="0"/>
              <a:t>Carsten Peter </a:t>
            </a:r>
            <a:r>
              <a:rPr lang="en-US" dirty="0" err="1"/>
              <a:t>Thiede</a:t>
            </a:r>
            <a:r>
              <a:rPr lang="en-US" dirty="0"/>
              <a:t> dated the fragment to somewhere between AD 37-70, but the majority of scholars date the fragment to AD 200.</a:t>
            </a:r>
          </a:p>
          <a:p>
            <a:r>
              <a:rPr lang="en-US" dirty="0"/>
              <a:t>If </a:t>
            </a:r>
            <a:r>
              <a:rPr lang="en-US" dirty="0" err="1"/>
              <a:t>Thiede</a:t>
            </a:r>
            <a:r>
              <a:rPr lang="en-US" dirty="0"/>
              <a:t> is correct, Matthew would have been written earlier than I suggested.</a:t>
            </a:r>
          </a:p>
        </p:txBody>
      </p:sp>
      <p:pic>
        <p:nvPicPr>
          <p:cNvPr id="1026" name="Picture 2" descr="Fragments">
            <a:extLst>
              <a:ext uri="{FF2B5EF4-FFF2-40B4-BE49-F238E27FC236}">
                <a16:creationId xmlns:a16="http://schemas.microsoft.com/office/drawing/2014/main" id="{1BB3AA63-256E-40BA-9066-E9E98472C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4965" y="2217510"/>
            <a:ext cx="6116767" cy="3082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786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63B56-39F5-4B25-9C66-9534BE508FCF}"/>
              </a:ext>
            </a:extLst>
          </p:cNvPr>
          <p:cNvSpPr>
            <a:spLocks noGrp="1"/>
          </p:cNvSpPr>
          <p:nvPr>
            <p:ph type="title"/>
          </p:nvPr>
        </p:nvSpPr>
        <p:spPr/>
        <p:txBody>
          <a:bodyPr/>
          <a:lstStyle/>
          <a:p>
            <a:r>
              <a:rPr lang="en-US" dirty="0"/>
              <a:t>Title of the Book</a:t>
            </a:r>
          </a:p>
        </p:txBody>
      </p:sp>
      <p:sp>
        <p:nvSpPr>
          <p:cNvPr id="3" name="Content Placeholder 2">
            <a:extLst>
              <a:ext uri="{FF2B5EF4-FFF2-40B4-BE49-F238E27FC236}">
                <a16:creationId xmlns:a16="http://schemas.microsoft.com/office/drawing/2014/main" id="{351C7B2C-9C5D-41E4-ABDF-2958C64E1A17}"/>
              </a:ext>
            </a:extLst>
          </p:cNvPr>
          <p:cNvSpPr>
            <a:spLocks noGrp="1"/>
          </p:cNvSpPr>
          <p:nvPr>
            <p:ph idx="1"/>
          </p:nvPr>
        </p:nvSpPr>
        <p:spPr/>
        <p:txBody>
          <a:bodyPr/>
          <a:lstStyle/>
          <a:p>
            <a:r>
              <a:rPr lang="en-US" dirty="0">
                <a:solidFill>
                  <a:srgbClr val="76010C"/>
                </a:solidFill>
                <a:latin typeface="Source Sans Pro Black" panose="020B0803030403020204" pitchFamily="34" charset="0"/>
              </a:rPr>
              <a:t>“The book of the genealogy of Jesus Christ, the Son of David, the Son of Abraham” (Matt. 1:1).</a:t>
            </a:r>
          </a:p>
          <a:p>
            <a:pPr lvl="1"/>
            <a:r>
              <a:rPr lang="en-US" dirty="0"/>
              <a:t>The phrase “the book of the </a:t>
            </a:r>
            <a:r>
              <a:rPr lang="en-US" i="1" dirty="0" err="1"/>
              <a:t>genese</a:t>
            </a:r>
            <a:r>
              <a:rPr lang="en-US" i="1" dirty="0" err="1">
                <a:latin typeface="Source Sans Pro Semibold" panose="020B0603030403020204" pitchFamily="34" charset="0"/>
              </a:rPr>
              <a:t>ōs</a:t>
            </a:r>
            <a:r>
              <a:rPr lang="en-US" dirty="0">
                <a:latin typeface="Source Sans Pro Semibold" panose="020B0603030403020204" pitchFamily="34" charset="0"/>
              </a:rPr>
              <a:t> (the genitive form of </a:t>
            </a:r>
            <a:r>
              <a:rPr lang="en-US" i="1" dirty="0">
                <a:latin typeface="Source Sans Pro Semibold" panose="020B0603030403020204" pitchFamily="34" charset="0"/>
              </a:rPr>
              <a:t>genesis</a:t>
            </a:r>
            <a:r>
              <a:rPr lang="en-US" dirty="0">
                <a:latin typeface="Source Sans Pro Semibold" panose="020B0603030403020204" pitchFamily="34" charset="0"/>
              </a:rPr>
              <a:t>) of” appears ten times in Genesis (2:4; 6:9; 10:1; 11:10, 27; 25:12, 19; 36:1, 9; 37:2). The phrase introduces the life of one of the patriarchs, not only his genealogical record.</a:t>
            </a:r>
          </a:p>
          <a:p>
            <a:pPr lvl="1"/>
            <a:r>
              <a:rPr lang="en-US" dirty="0">
                <a:latin typeface="Source Sans Pro Semibold" panose="020B0603030403020204" pitchFamily="34" charset="0"/>
              </a:rPr>
              <a:t>Matthew is using the phrase in the same way as does Genesis. It is not only a reference to the genealogy of Jesus in 1:2-17, but a title for the entire book.</a:t>
            </a:r>
          </a:p>
          <a:p>
            <a:pPr lvl="1"/>
            <a:r>
              <a:rPr lang="en-US" dirty="0">
                <a:latin typeface="Source Sans Pro Semibold" panose="020B0603030403020204" pitchFamily="34" charset="0"/>
              </a:rPr>
              <a:t>And, one cannot avoid the implication that this is </a:t>
            </a:r>
            <a:r>
              <a:rPr lang="en-US" dirty="0">
                <a:solidFill>
                  <a:srgbClr val="76010C"/>
                </a:solidFill>
                <a:latin typeface="Source Sans Pro Black" panose="020B0803030403020204" pitchFamily="34" charset="0"/>
              </a:rPr>
              <a:t>a new beginning</a:t>
            </a:r>
            <a:r>
              <a:rPr lang="en-US" dirty="0"/>
              <a:t>.</a:t>
            </a:r>
          </a:p>
          <a:p>
            <a:endParaRPr lang="en-US" dirty="0"/>
          </a:p>
        </p:txBody>
      </p:sp>
    </p:spTree>
    <p:extLst>
      <p:ext uri="{BB962C8B-B14F-4D97-AF65-F5344CB8AC3E}">
        <p14:creationId xmlns:p14="http://schemas.microsoft.com/office/powerpoint/2010/main" val="167177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1AC8D-9F61-4C22-AEE5-F1C23078DB17}"/>
              </a:ext>
            </a:extLst>
          </p:cNvPr>
          <p:cNvSpPr>
            <a:spLocks noGrp="1"/>
          </p:cNvSpPr>
          <p:nvPr>
            <p:ph type="title"/>
          </p:nvPr>
        </p:nvSpPr>
        <p:spPr>
          <a:xfrm>
            <a:off x="863367" y="2195775"/>
            <a:ext cx="4925037" cy="2587800"/>
          </a:xfrm>
        </p:spPr>
        <p:txBody>
          <a:bodyPr>
            <a:normAutofit/>
          </a:bodyPr>
          <a:lstStyle/>
          <a:p>
            <a:r>
              <a:rPr lang="en-US" sz="3200" dirty="0"/>
              <a:t>The Chronological Order of the Books of the New Testament:</a:t>
            </a:r>
            <a:br>
              <a:rPr lang="en-US" sz="3200" dirty="0"/>
            </a:br>
            <a:r>
              <a:rPr lang="en-US" sz="3200" dirty="0"/>
              <a:t>The Pauline Epistles</a:t>
            </a:r>
          </a:p>
        </p:txBody>
      </p:sp>
      <p:sp>
        <p:nvSpPr>
          <p:cNvPr id="3" name="Content Placeholder 2">
            <a:extLst>
              <a:ext uri="{FF2B5EF4-FFF2-40B4-BE49-F238E27FC236}">
                <a16:creationId xmlns:a16="http://schemas.microsoft.com/office/drawing/2014/main" id="{3E71B35C-A744-458B-878D-C70493F75BC9}"/>
              </a:ext>
            </a:extLst>
          </p:cNvPr>
          <p:cNvSpPr>
            <a:spLocks noGrp="1"/>
          </p:cNvSpPr>
          <p:nvPr>
            <p:ph idx="1"/>
          </p:nvPr>
        </p:nvSpPr>
        <p:spPr>
          <a:xfrm>
            <a:off x="6651771" y="587142"/>
            <a:ext cx="4463642" cy="5805066"/>
          </a:xfrm>
        </p:spPr>
        <p:txBody>
          <a:bodyPr>
            <a:normAutofit fontScale="77500" lnSpcReduction="20000"/>
          </a:bodyPr>
          <a:lstStyle/>
          <a:p>
            <a:r>
              <a:rPr lang="en-US" sz="3000" dirty="0"/>
              <a:t>1 Thessalonians	50-51</a:t>
            </a:r>
          </a:p>
          <a:p>
            <a:r>
              <a:rPr lang="en-US" sz="3000" dirty="0"/>
              <a:t>2 Thessalonians	52</a:t>
            </a:r>
          </a:p>
          <a:p>
            <a:r>
              <a:rPr lang="en-US" sz="3000" dirty="0"/>
              <a:t>Galatians 		50 to 53?</a:t>
            </a:r>
          </a:p>
          <a:p>
            <a:r>
              <a:rPr lang="en-US" sz="3000" dirty="0"/>
              <a:t>1 Corinthians	57</a:t>
            </a:r>
          </a:p>
          <a:p>
            <a:r>
              <a:rPr lang="en-US" sz="3000" dirty="0"/>
              <a:t>2 Corinthians	57</a:t>
            </a:r>
          </a:p>
          <a:p>
            <a:r>
              <a:rPr lang="en-US" sz="3000" dirty="0"/>
              <a:t>Romans 		58</a:t>
            </a:r>
          </a:p>
          <a:p>
            <a:pPr marL="0" indent="0">
              <a:buNone/>
            </a:pPr>
            <a:r>
              <a:rPr lang="en-US" sz="3400" dirty="0">
                <a:solidFill>
                  <a:srgbClr val="76010C"/>
                </a:solidFill>
                <a:latin typeface="Arial Rounded MT Bold" panose="020F0704030504030204" pitchFamily="34" charset="0"/>
              </a:rPr>
              <a:t>His First Prison Epistles</a:t>
            </a:r>
          </a:p>
          <a:p>
            <a:r>
              <a:rPr lang="en-US" sz="3000" dirty="0"/>
              <a:t>Ephesians 		62</a:t>
            </a:r>
          </a:p>
          <a:p>
            <a:r>
              <a:rPr lang="en-US" sz="3000" dirty="0"/>
              <a:t>Philippians 		62</a:t>
            </a:r>
          </a:p>
          <a:p>
            <a:r>
              <a:rPr lang="en-US" sz="3000" dirty="0"/>
              <a:t>Colossians		62</a:t>
            </a:r>
          </a:p>
          <a:p>
            <a:r>
              <a:rPr lang="en-US" sz="3000" dirty="0"/>
              <a:t>Philemon		62</a:t>
            </a:r>
          </a:p>
          <a:p>
            <a:pPr marL="0" indent="0">
              <a:buNone/>
            </a:pPr>
            <a:r>
              <a:rPr lang="en-US" sz="3400" dirty="0">
                <a:solidFill>
                  <a:srgbClr val="76010C"/>
                </a:solidFill>
              </a:rPr>
              <a:t>His Second Imprisonment</a:t>
            </a:r>
          </a:p>
          <a:p>
            <a:r>
              <a:rPr lang="en-US" sz="3000" dirty="0"/>
              <a:t>1 Timothy		65</a:t>
            </a:r>
          </a:p>
          <a:p>
            <a:r>
              <a:rPr lang="en-US" sz="3000" dirty="0"/>
              <a:t>2 Timothy		66</a:t>
            </a:r>
          </a:p>
          <a:p>
            <a:r>
              <a:rPr lang="en-US" sz="3000" dirty="0"/>
              <a:t>Titus			65</a:t>
            </a:r>
          </a:p>
          <a:p>
            <a:endParaRPr lang="en-US" dirty="0"/>
          </a:p>
        </p:txBody>
      </p:sp>
    </p:spTree>
    <p:extLst>
      <p:ext uri="{BB962C8B-B14F-4D97-AF65-F5344CB8AC3E}">
        <p14:creationId xmlns:p14="http://schemas.microsoft.com/office/powerpoint/2010/main" val="310590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ircle(in)">
                                      <p:cBhvr>
                                        <p:cTn id="19" dur="2000"/>
                                        <p:tgtEl>
                                          <p:spTgt spid="3">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circle(in)">
                                      <p:cBhvr>
                                        <p:cTn id="30" dur="2000"/>
                                        <p:tgtEl>
                                          <p:spTgt spid="3">
                                            <p:txEl>
                                              <p:pRg st="7" end="7"/>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circle(in)">
                                      <p:cBhvr>
                                        <p:cTn id="33" dur="2000"/>
                                        <p:tgtEl>
                                          <p:spTgt spid="3">
                                            <p:txEl>
                                              <p:pRg st="8" end="8"/>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circle(in)">
                                      <p:cBhvr>
                                        <p:cTn id="36" dur="2000"/>
                                        <p:tgtEl>
                                          <p:spTgt spid="3">
                                            <p:txEl>
                                              <p:pRg st="9" end="9"/>
                                            </p:txEl>
                                          </p:spTgt>
                                        </p:tgtEl>
                                      </p:cBhvr>
                                    </p:animEffect>
                                  </p:childTnLst>
                                </p:cTn>
                              </p:par>
                              <p:par>
                                <p:cTn id="37" presetID="6" presetClass="entr" presetSubtype="16"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circle(in)">
                                      <p:cBhvr>
                                        <p:cTn id="39" dur="2000"/>
                                        <p:tgtEl>
                                          <p:spTgt spid="3">
                                            <p:txEl>
                                              <p:pRg st="10" end="1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circle(in)">
                                      <p:cBhvr>
                                        <p:cTn id="44" dur="2000"/>
                                        <p:tgtEl>
                                          <p:spTgt spid="3">
                                            <p:txEl>
                                              <p:pRg st="11" end="11"/>
                                            </p:txEl>
                                          </p:spTgt>
                                        </p:tgtEl>
                                      </p:cBhvr>
                                    </p:animEffect>
                                  </p:childTnLst>
                                </p:cTn>
                              </p:par>
                              <p:par>
                                <p:cTn id="45" presetID="6" presetClass="entr" presetSubtype="16"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circle(in)">
                                      <p:cBhvr>
                                        <p:cTn id="47" dur="2000"/>
                                        <p:tgtEl>
                                          <p:spTgt spid="3">
                                            <p:txEl>
                                              <p:pRg st="12" end="12"/>
                                            </p:txEl>
                                          </p:spTgt>
                                        </p:tgtEl>
                                      </p:cBhvr>
                                    </p:animEffect>
                                  </p:childTnLst>
                                </p:cTn>
                              </p:par>
                              <p:par>
                                <p:cTn id="48" presetID="6" presetClass="entr" presetSubtype="16" fill="hold" nodeType="withEffect">
                                  <p:stCondLst>
                                    <p:cond delay="0"/>
                                  </p:stCondLst>
                                  <p:childTnLst>
                                    <p:set>
                                      <p:cBhvr>
                                        <p:cTn id="49" dur="1" fill="hold">
                                          <p:stCondLst>
                                            <p:cond delay="0"/>
                                          </p:stCondLst>
                                        </p:cTn>
                                        <p:tgtEl>
                                          <p:spTgt spid="3">
                                            <p:txEl>
                                              <p:pRg st="13" end="13"/>
                                            </p:txEl>
                                          </p:spTgt>
                                        </p:tgtEl>
                                        <p:attrNameLst>
                                          <p:attrName>style.visibility</p:attrName>
                                        </p:attrNameLst>
                                      </p:cBhvr>
                                      <p:to>
                                        <p:strVal val="visible"/>
                                      </p:to>
                                    </p:set>
                                    <p:animEffect transition="in" filter="circle(in)">
                                      <p:cBhvr>
                                        <p:cTn id="50" dur="2000"/>
                                        <p:tgtEl>
                                          <p:spTgt spid="3">
                                            <p:txEl>
                                              <p:pRg st="13" end="13"/>
                                            </p:txEl>
                                          </p:spTgt>
                                        </p:tgtEl>
                                      </p:cBhvr>
                                    </p:animEffect>
                                  </p:childTnLst>
                                </p:cTn>
                              </p:par>
                              <p:par>
                                <p:cTn id="51" presetID="6" presetClass="entr" presetSubtype="16" fill="hold"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animEffect transition="in" filter="circle(in)">
                                      <p:cBhvr>
                                        <p:cTn id="53" dur="2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C48A-17D3-4748-B0ED-DA3378113935}"/>
              </a:ext>
            </a:extLst>
          </p:cNvPr>
          <p:cNvSpPr>
            <a:spLocks noGrp="1"/>
          </p:cNvSpPr>
          <p:nvPr>
            <p:ph type="title"/>
          </p:nvPr>
        </p:nvSpPr>
        <p:spPr/>
        <p:txBody>
          <a:bodyPr/>
          <a:lstStyle/>
          <a:p>
            <a:r>
              <a:rPr lang="en-US" dirty="0"/>
              <a:t>The Subject of the New Genesis</a:t>
            </a:r>
          </a:p>
        </p:txBody>
      </p:sp>
      <p:sp>
        <p:nvSpPr>
          <p:cNvPr id="3" name="Content Placeholder 2">
            <a:extLst>
              <a:ext uri="{FF2B5EF4-FFF2-40B4-BE49-F238E27FC236}">
                <a16:creationId xmlns:a16="http://schemas.microsoft.com/office/drawing/2014/main" id="{3835909A-B721-421D-B11B-2E6AAF47B74B}"/>
              </a:ext>
            </a:extLst>
          </p:cNvPr>
          <p:cNvSpPr>
            <a:spLocks noGrp="1"/>
          </p:cNvSpPr>
          <p:nvPr>
            <p:ph idx="1"/>
          </p:nvPr>
        </p:nvSpPr>
        <p:spPr/>
        <p:txBody>
          <a:bodyPr/>
          <a:lstStyle/>
          <a:p>
            <a:r>
              <a:rPr lang="en-US" dirty="0">
                <a:solidFill>
                  <a:srgbClr val="76010C"/>
                </a:solidFill>
                <a:latin typeface="Source Sans Pro Black" panose="020B0803030403020204" pitchFamily="34" charset="0"/>
              </a:rPr>
              <a:t>Jesus</a:t>
            </a:r>
            <a:r>
              <a:rPr lang="en-US" dirty="0"/>
              <a:t>.</a:t>
            </a:r>
          </a:p>
          <a:p>
            <a:r>
              <a:rPr lang="en-US" dirty="0">
                <a:solidFill>
                  <a:srgbClr val="76010C"/>
                </a:solidFill>
                <a:latin typeface="Source Sans Pro Black" panose="020B0803030403020204" pitchFamily="34" charset="0"/>
              </a:rPr>
              <a:t>Christ</a:t>
            </a:r>
            <a:r>
              <a:rPr lang="en-US" dirty="0"/>
              <a:t>. The word appears only 17 times in the KJV and NKJV versions.</a:t>
            </a:r>
          </a:p>
          <a:p>
            <a:pPr lvl="1"/>
            <a:r>
              <a:rPr lang="en-US" dirty="0"/>
              <a:t>By comparison, Paul uses the word 68 times in Romans and 376 times in his 14 letters (Romans through Philemon).</a:t>
            </a:r>
          </a:p>
          <a:p>
            <a:r>
              <a:rPr lang="en-US" dirty="0">
                <a:solidFill>
                  <a:srgbClr val="76010C"/>
                </a:solidFill>
                <a:latin typeface="Source Sans Pro Black" panose="020B0803030403020204" pitchFamily="34" charset="0"/>
              </a:rPr>
              <a:t>Son of David </a:t>
            </a:r>
            <a:r>
              <a:rPr lang="en-US" dirty="0"/>
              <a:t>recalls the Davidic promises (2 Sam. 7:7-14; Psa. 89:3-4,33; 132:11; Isa. 11:1, 10; Jer. 23:5).</a:t>
            </a:r>
          </a:p>
          <a:p>
            <a:r>
              <a:rPr lang="en-US" dirty="0">
                <a:solidFill>
                  <a:srgbClr val="76010C"/>
                </a:solidFill>
                <a:latin typeface="Source Sans Pro Black" panose="020B0803030403020204" pitchFamily="34" charset="0"/>
              </a:rPr>
              <a:t>Son of Abraham </a:t>
            </a:r>
            <a:r>
              <a:rPr lang="en-US" dirty="0"/>
              <a:t>recalls the promises made to Abraham (Gen. 12:3; 18:18-19; 22:18; 26:4-5; Luke 1:32, 69; Acts 2:30-36).</a:t>
            </a:r>
          </a:p>
        </p:txBody>
      </p:sp>
    </p:spTree>
    <p:extLst>
      <p:ext uri="{BB962C8B-B14F-4D97-AF65-F5344CB8AC3E}">
        <p14:creationId xmlns:p14="http://schemas.microsoft.com/office/powerpoint/2010/main" val="387023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E220E-90F2-404D-AB19-C04B1B4FEB65}"/>
              </a:ext>
            </a:extLst>
          </p:cNvPr>
          <p:cNvSpPr>
            <a:spLocks noGrp="1"/>
          </p:cNvSpPr>
          <p:nvPr>
            <p:ph type="title"/>
          </p:nvPr>
        </p:nvSpPr>
        <p:spPr/>
        <p:txBody>
          <a:bodyPr/>
          <a:lstStyle/>
          <a:p>
            <a:r>
              <a:rPr lang="en-US" dirty="0"/>
              <a:t>Purpose of the Book</a:t>
            </a:r>
          </a:p>
        </p:txBody>
      </p:sp>
      <p:sp>
        <p:nvSpPr>
          <p:cNvPr id="3" name="Content Placeholder 2">
            <a:extLst>
              <a:ext uri="{FF2B5EF4-FFF2-40B4-BE49-F238E27FC236}">
                <a16:creationId xmlns:a16="http://schemas.microsoft.com/office/drawing/2014/main" id="{11656982-5831-4A25-819B-2FAF5416CBC4}"/>
              </a:ext>
            </a:extLst>
          </p:cNvPr>
          <p:cNvSpPr>
            <a:spLocks noGrp="1"/>
          </p:cNvSpPr>
          <p:nvPr>
            <p:ph idx="1"/>
          </p:nvPr>
        </p:nvSpPr>
        <p:spPr/>
        <p:txBody>
          <a:bodyPr/>
          <a:lstStyle/>
          <a:p>
            <a:r>
              <a:rPr lang="en-US" dirty="0">
                <a:solidFill>
                  <a:srgbClr val="76010C"/>
                </a:solidFill>
                <a:latin typeface="Source Sans Pro Black" panose="020B0803030403020204" pitchFamily="34" charset="0"/>
              </a:rPr>
              <a:t>Davies and Allison: </a:t>
            </a:r>
            <a:r>
              <a:rPr lang="en-US" dirty="0"/>
              <a:t>“Clearly Matthew’s opening two chapters are intended to demonstrate the Jesus (through his father: 1:16) qualifies as the royal Messiah, the Davidic king (21:9, 15)” (157).</a:t>
            </a:r>
          </a:p>
          <a:p>
            <a:r>
              <a:rPr lang="en-US" dirty="0"/>
              <a:t>The point is this: Jesus is the fulfillment and culmination of all of the prophecies to bless all families of the earth through the seed of Abraham.</a:t>
            </a:r>
          </a:p>
          <a:p>
            <a:pPr lvl="1"/>
            <a:r>
              <a:rPr lang="en-US" dirty="0"/>
              <a:t>The idea is not that the Old Testament plan of God did not work so He has come up with another idea.</a:t>
            </a:r>
          </a:p>
          <a:p>
            <a:pPr lvl="1"/>
            <a:r>
              <a:rPr lang="en-US" dirty="0"/>
              <a:t>Rather, Jesus is the final fulfillment of God’s plan from eternity.</a:t>
            </a:r>
          </a:p>
        </p:txBody>
      </p:sp>
    </p:spTree>
    <p:extLst>
      <p:ext uri="{BB962C8B-B14F-4D97-AF65-F5344CB8AC3E}">
        <p14:creationId xmlns:p14="http://schemas.microsoft.com/office/powerpoint/2010/main" val="79041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037D2-E456-49FC-A03E-FAFD03B68807}"/>
              </a:ext>
            </a:extLst>
          </p:cNvPr>
          <p:cNvSpPr>
            <a:spLocks noGrp="1"/>
          </p:cNvSpPr>
          <p:nvPr>
            <p:ph type="title"/>
          </p:nvPr>
        </p:nvSpPr>
        <p:spPr>
          <a:xfrm>
            <a:off x="838200" y="365126"/>
            <a:ext cx="10515600" cy="960336"/>
          </a:xfrm>
        </p:spPr>
        <p:txBody>
          <a:bodyPr/>
          <a:lstStyle/>
          <a:p>
            <a:r>
              <a:rPr lang="en-US" dirty="0"/>
              <a:t>That It Might Be Fulfilled</a:t>
            </a:r>
          </a:p>
        </p:txBody>
      </p:sp>
      <p:sp>
        <p:nvSpPr>
          <p:cNvPr id="3" name="Content Placeholder 2">
            <a:extLst>
              <a:ext uri="{FF2B5EF4-FFF2-40B4-BE49-F238E27FC236}">
                <a16:creationId xmlns:a16="http://schemas.microsoft.com/office/drawing/2014/main" id="{E9C4D94C-7B15-45F8-B4B4-50EF1E7DDB64}"/>
              </a:ext>
            </a:extLst>
          </p:cNvPr>
          <p:cNvSpPr>
            <a:spLocks noGrp="1"/>
          </p:cNvSpPr>
          <p:nvPr>
            <p:ph idx="1"/>
          </p:nvPr>
        </p:nvSpPr>
        <p:spPr>
          <a:xfrm>
            <a:off x="838200" y="1501629"/>
            <a:ext cx="10515600" cy="5104270"/>
          </a:xfrm>
        </p:spPr>
        <p:txBody>
          <a:bodyPr>
            <a:normAutofit fontScale="92500" lnSpcReduction="10000"/>
          </a:bodyPr>
          <a:lstStyle/>
          <a:p>
            <a:r>
              <a:rPr lang="en-US" dirty="0"/>
              <a:t>One should be alert to those passages in Matthew that read “that it might be fulfilled. . .”</a:t>
            </a:r>
          </a:p>
          <a:p>
            <a:pPr lvl="1"/>
            <a:r>
              <a:rPr lang="en-US" dirty="0"/>
              <a:t>The phrase occurs sixteen times in Matthew’s gospel: 1:22; 2:15, 17, 23; 3:15;  4:14; 5:18; 8:17; 12:17; 13:14; 13:35; 21:2; 26:54, 56; 27:9, 35.</a:t>
            </a:r>
          </a:p>
          <a:p>
            <a:pPr lvl="1"/>
            <a:r>
              <a:rPr lang="en-US" dirty="0"/>
              <a:t>Some of the uses of “fulfilled” are not specific prophecies about a future event, but a use of the word that carries more nearly the meaning that one event is virtually like another (for example, comparing the mourning of Rachel over her descendants being taken into exile to the slaughter of the infants at Bethlehem, 2:17), the complete fulfillment of all things foretold in the Law and prophets (3:15; 5:17; 26:54), or simply to be full (such as a fisherman’s net, 13:48) or “to fill up” (“the measure of your fathers,” 23:32). </a:t>
            </a:r>
          </a:p>
          <a:p>
            <a:pPr lvl="1"/>
            <a:r>
              <a:rPr lang="en-US" dirty="0"/>
              <a:t>This leaves twelve other uses—1:22; 2:15, 23; 3:15; 4:14; 8:17; 12:17; 13:35, 48; 21:4; 26:56; 27:9—in which Matthew argues that the event that transpired in the life of Jesus was the fulfillment of Old Testament prophecy. </a:t>
            </a:r>
          </a:p>
        </p:txBody>
      </p:sp>
    </p:spTree>
    <p:extLst>
      <p:ext uri="{BB962C8B-B14F-4D97-AF65-F5344CB8AC3E}">
        <p14:creationId xmlns:p14="http://schemas.microsoft.com/office/powerpoint/2010/main" val="1351002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621B5-B665-42F6-BCC7-F79258FB0A9C}"/>
              </a:ext>
            </a:extLst>
          </p:cNvPr>
          <p:cNvSpPr>
            <a:spLocks noGrp="1"/>
          </p:cNvSpPr>
          <p:nvPr>
            <p:ph type="title"/>
          </p:nvPr>
        </p:nvSpPr>
        <p:spPr>
          <a:xfrm>
            <a:off x="838200" y="365125"/>
            <a:ext cx="10515600" cy="1062023"/>
          </a:xfrm>
        </p:spPr>
        <p:txBody>
          <a:bodyPr/>
          <a:lstStyle/>
          <a:p>
            <a:r>
              <a:rPr lang="en-US" dirty="0"/>
              <a:t>Matthean Peculiarities</a:t>
            </a:r>
          </a:p>
        </p:txBody>
      </p:sp>
      <p:sp>
        <p:nvSpPr>
          <p:cNvPr id="3" name="Content Placeholder 2">
            <a:extLst>
              <a:ext uri="{FF2B5EF4-FFF2-40B4-BE49-F238E27FC236}">
                <a16:creationId xmlns:a16="http://schemas.microsoft.com/office/drawing/2014/main" id="{53D9224A-EF0C-4267-B974-AE9B49C37040}"/>
              </a:ext>
            </a:extLst>
          </p:cNvPr>
          <p:cNvSpPr>
            <a:spLocks noGrp="1"/>
          </p:cNvSpPr>
          <p:nvPr>
            <p:ph idx="1"/>
          </p:nvPr>
        </p:nvSpPr>
        <p:spPr>
          <a:xfrm>
            <a:off x="838200" y="1555335"/>
            <a:ext cx="10515600" cy="4937540"/>
          </a:xfrm>
        </p:spPr>
        <p:txBody>
          <a:bodyPr>
            <a:normAutofit fontScale="77500" lnSpcReduction="20000"/>
          </a:bodyPr>
          <a:lstStyle/>
          <a:p>
            <a:r>
              <a:rPr lang="en-US" dirty="0"/>
              <a:t>Matthew has been called the “Old Testament Gospel.” Numerous references and quotations are drawn from the Old Testament, using both the Hebrew Old Testament and the Greek Septuagint. Jewish terminology is used such as “kingdom of heaven,” “kingdom of God,” and “Son of David.” </a:t>
            </a:r>
          </a:p>
          <a:p>
            <a:r>
              <a:rPr lang="en-US" dirty="0"/>
              <a:t>There are fifteen parables and twenty miracles in Matthew. Ten of these parables and three miracles are unique to the book.</a:t>
            </a:r>
          </a:p>
          <a:p>
            <a:r>
              <a:rPr lang="en-US" dirty="0"/>
              <a:t>Great addresses are contained in large blocks of teaching: Sermon on the Mount (chap. 5-7), address to the Twelve (chap. 10), parables of the kingdom (chap. 13), denunciation of the scribes and Pharisees (chap. 23), and the Olivet discourse (chaps. 24-25).</a:t>
            </a:r>
          </a:p>
          <a:p>
            <a:r>
              <a:rPr lang="en-US" dirty="0"/>
              <a:t>The word </a:t>
            </a:r>
            <a:r>
              <a:rPr lang="en-US" i="1" dirty="0" err="1"/>
              <a:t>ekklesia</a:t>
            </a:r>
            <a:r>
              <a:rPr lang="en-US" dirty="0"/>
              <a:t> (church) is used twice (16:18; 18:17). Matthew is the only gospel account to make reference to the church.</a:t>
            </a:r>
          </a:p>
          <a:p>
            <a:r>
              <a:rPr lang="en-US" dirty="0"/>
              <a:t>References to Gentiles are made such as the wise men “from the east” (2:1-12), the centurion in Capernaum (8:5-13), the woman of Canaan (15:21-28), and the command to make disciples of “all the nations” (28:19). The gospel of Matthew may have had a Jewish  audience, but it was universal in outlook (Marc Gibson, </a:t>
            </a:r>
            <a:r>
              <a:rPr lang="en-US" i="1" dirty="0"/>
              <a:t>BTB Matthew</a:t>
            </a:r>
            <a:r>
              <a:rPr lang="en-US" dirty="0"/>
              <a:t>, 6).</a:t>
            </a:r>
          </a:p>
        </p:txBody>
      </p:sp>
    </p:spTree>
    <p:extLst>
      <p:ext uri="{BB962C8B-B14F-4D97-AF65-F5344CB8AC3E}">
        <p14:creationId xmlns:p14="http://schemas.microsoft.com/office/powerpoint/2010/main" val="3207595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36C46-AA6F-4422-934B-19D29EEBBC2E}"/>
              </a:ext>
            </a:extLst>
          </p:cNvPr>
          <p:cNvSpPr txBox="1">
            <a:spLocks/>
          </p:cNvSpPr>
          <p:nvPr/>
        </p:nvSpPr>
        <p:spPr>
          <a:xfrm>
            <a:off x="1458987" y="1283280"/>
            <a:ext cx="4547530" cy="4643205"/>
          </a:xfrm>
          <a:prstGeom prst="rect">
            <a:avLst/>
          </a:prstGeom>
        </p:spPr>
        <p:txBody>
          <a:bodyPr>
            <a:normAutofit/>
          </a:bodyPr>
          <a:lstStyle>
            <a:lvl1pPr algn="ctr" defTabSz="914400" rtl="0" eaLnBrk="1" latinLnBrk="0" hangingPunct="1">
              <a:lnSpc>
                <a:spcPct val="90000"/>
              </a:lnSpc>
              <a:spcBef>
                <a:spcPct val="0"/>
              </a:spcBef>
              <a:buNone/>
              <a:defRPr sz="4400" kern="1200">
                <a:solidFill>
                  <a:srgbClr val="76010C"/>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cs typeface="+mj-cs"/>
              </a:defRPr>
            </a:lvl1pPr>
          </a:lstStyle>
          <a:p>
            <a:r>
              <a:rPr lang="en-US" sz="2800" dirty="0"/>
              <a:t>The Chronological Order of the Books of the New Testament:</a:t>
            </a:r>
            <a:br>
              <a:rPr lang="en-US" sz="2800" dirty="0"/>
            </a:br>
            <a:r>
              <a:rPr lang="en-US" sz="2800" dirty="0"/>
              <a:t>The Other Epistles</a:t>
            </a:r>
          </a:p>
          <a:p>
            <a:endParaRPr lang="en-US" sz="2800" dirty="0"/>
          </a:p>
          <a:p>
            <a:endParaRPr lang="en-US" sz="2800" dirty="0"/>
          </a:p>
          <a:p>
            <a:endParaRPr lang="en-US" sz="2800" dirty="0"/>
          </a:p>
          <a:p>
            <a:endParaRPr lang="en-US" sz="2800" dirty="0"/>
          </a:p>
          <a:p>
            <a:endParaRPr lang="en-US" sz="2800" dirty="0"/>
          </a:p>
          <a:p>
            <a:r>
              <a:rPr lang="en-US" sz="2800" dirty="0"/>
              <a:t>Gospels and Acts</a:t>
            </a:r>
          </a:p>
        </p:txBody>
      </p:sp>
      <p:sp>
        <p:nvSpPr>
          <p:cNvPr id="3" name="TextBox 2">
            <a:extLst>
              <a:ext uri="{FF2B5EF4-FFF2-40B4-BE49-F238E27FC236}">
                <a16:creationId xmlns:a16="http://schemas.microsoft.com/office/drawing/2014/main" id="{B2C6D63E-7C75-4F18-A908-DF7D0AC9663B}"/>
              </a:ext>
            </a:extLst>
          </p:cNvPr>
          <p:cNvSpPr txBox="1"/>
          <p:nvPr/>
        </p:nvSpPr>
        <p:spPr>
          <a:xfrm>
            <a:off x="6733888" y="848613"/>
            <a:ext cx="3154259" cy="4939814"/>
          </a:xfrm>
          <a:prstGeom prst="rect">
            <a:avLst/>
          </a:prstGeom>
          <a:noFill/>
        </p:spPr>
        <p:txBody>
          <a:bodyPr wrap="square" rtlCol="0">
            <a:spAutoFit/>
          </a:bodyPr>
          <a:lstStyle/>
          <a:p>
            <a:r>
              <a:rPr lang="en-US" sz="2100" dirty="0"/>
              <a:t>James		50</a:t>
            </a:r>
          </a:p>
          <a:p>
            <a:r>
              <a:rPr lang="en-US" sz="2100" dirty="0"/>
              <a:t>Hebrews	67</a:t>
            </a:r>
          </a:p>
          <a:p>
            <a:r>
              <a:rPr lang="en-US" sz="2100" dirty="0"/>
              <a:t>First Peter	67</a:t>
            </a:r>
          </a:p>
          <a:p>
            <a:r>
              <a:rPr lang="en-US" sz="2100" dirty="0"/>
              <a:t>Second Peter	68</a:t>
            </a:r>
          </a:p>
          <a:p>
            <a:r>
              <a:rPr lang="en-US" sz="2100" dirty="0"/>
              <a:t>Jude		68</a:t>
            </a:r>
          </a:p>
          <a:p>
            <a:r>
              <a:rPr lang="en-US" sz="2100" dirty="0"/>
              <a:t>Epistles of John	85</a:t>
            </a:r>
          </a:p>
          <a:p>
            <a:r>
              <a:rPr lang="en-US" sz="2100" dirty="0"/>
              <a:t>Revelation	96</a:t>
            </a:r>
          </a:p>
          <a:p>
            <a:endParaRPr lang="en-US" sz="2100" dirty="0"/>
          </a:p>
          <a:p>
            <a:endParaRPr lang="en-US" sz="2100" dirty="0"/>
          </a:p>
          <a:p>
            <a:endParaRPr lang="en-US" sz="2100" dirty="0"/>
          </a:p>
          <a:p>
            <a:r>
              <a:rPr lang="en-US" sz="2100" dirty="0"/>
              <a:t>Luke		63</a:t>
            </a:r>
          </a:p>
          <a:p>
            <a:r>
              <a:rPr lang="en-US" sz="2100" dirty="0"/>
              <a:t>Acts 		64</a:t>
            </a:r>
          </a:p>
          <a:p>
            <a:r>
              <a:rPr lang="en-US" sz="2100" dirty="0"/>
              <a:t>Mark 		66</a:t>
            </a:r>
          </a:p>
          <a:p>
            <a:r>
              <a:rPr lang="en-US" sz="2100" dirty="0"/>
              <a:t>Matthew 	67</a:t>
            </a:r>
          </a:p>
          <a:p>
            <a:r>
              <a:rPr lang="en-US" sz="2100" dirty="0"/>
              <a:t>John		85</a:t>
            </a:r>
          </a:p>
        </p:txBody>
      </p:sp>
    </p:spTree>
    <p:extLst>
      <p:ext uri="{BB962C8B-B14F-4D97-AF65-F5344CB8AC3E}">
        <p14:creationId xmlns:p14="http://schemas.microsoft.com/office/powerpoint/2010/main" val="332830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ircle(in)">
                                      <p:cBhvr>
                                        <p:cTn id="19" dur="2000"/>
                                        <p:tgtEl>
                                          <p:spTgt spid="3">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circle(in)">
                                      <p:cBhvr>
                                        <p:cTn id="25" dur="20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circle(in)">
                                      <p:cBhvr>
                                        <p:cTn id="30" dur="2000"/>
                                        <p:tgtEl>
                                          <p:spTgt spid="3">
                                            <p:txEl>
                                              <p:pRg st="10" end="10"/>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animEffect transition="in" filter="circle(in)">
                                      <p:cBhvr>
                                        <p:cTn id="33" dur="2000"/>
                                        <p:tgtEl>
                                          <p:spTgt spid="3">
                                            <p:txEl>
                                              <p:pRg st="11" end="11"/>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circle(in)">
                                      <p:cBhvr>
                                        <p:cTn id="36" dur="2000"/>
                                        <p:tgtEl>
                                          <p:spTgt spid="3">
                                            <p:txEl>
                                              <p:pRg st="12" end="12"/>
                                            </p:txEl>
                                          </p:spTgt>
                                        </p:tgtEl>
                                      </p:cBhvr>
                                    </p:animEffect>
                                  </p:childTnLst>
                                </p:cTn>
                              </p:par>
                              <p:par>
                                <p:cTn id="37" presetID="6" presetClass="entr" presetSubtype="16"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animEffect transition="in" filter="circle(in)">
                                      <p:cBhvr>
                                        <p:cTn id="39" dur="2000"/>
                                        <p:tgtEl>
                                          <p:spTgt spid="3">
                                            <p:txEl>
                                              <p:pRg st="13" end="13"/>
                                            </p:txEl>
                                          </p:spTgt>
                                        </p:tgtEl>
                                      </p:cBhvr>
                                    </p:animEffect>
                                  </p:childTnLst>
                                </p:cTn>
                              </p:par>
                              <p:par>
                                <p:cTn id="40" presetID="6" presetClass="entr" presetSubtype="16" fill="hold" nodeType="withEffect">
                                  <p:stCondLst>
                                    <p:cond delay="0"/>
                                  </p:stCondLst>
                                  <p:childTnLst>
                                    <p:set>
                                      <p:cBhvr>
                                        <p:cTn id="41" dur="1" fill="hold">
                                          <p:stCondLst>
                                            <p:cond delay="0"/>
                                          </p:stCondLst>
                                        </p:cTn>
                                        <p:tgtEl>
                                          <p:spTgt spid="3">
                                            <p:txEl>
                                              <p:pRg st="14" end="14"/>
                                            </p:txEl>
                                          </p:spTgt>
                                        </p:tgtEl>
                                        <p:attrNameLst>
                                          <p:attrName>style.visibility</p:attrName>
                                        </p:attrNameLst>
                                      </p:cBhvr>
                                      <p:to>
                                        <p:strVal val="visible"/>
                                      </p:to>
                                    </p:set>
                                    <p:animEffect transition="in" filter="circle(in)">
                                      <p:cBhvr>
                                        <p:cTn id="42" dur="2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AD9DF-8157-4612-B1CF-B4F13ED47482}"/>
              </a:ext>
            </a:extLst>
          </p:cNvPr>
          <p:cNvSpPr>
            <a:spLocks noGrp="1"/>
          </p:cNvSpPr>
          <p:nvPr>
            <p:ph type="title"/>
          </p:nvPr>
        </p:nvSpPr>
        <p:spPr/>
        <p:txBody>
          <a:bodyPr/>
          <a:lstStyle/>
          <a:p>
            <a:r>
              <a:rPr lang="en-US" dirty="0"/>
              <a:t>The Historical Significance</a:t>
            </a:r>
          </a:p>
        </p:txBody>
      </p:sp>
      <p:sp>
        <p:nvSpPr>
          <p:cNvPr id="3" name="Content Placeholder 2">
            <a:extLst>
              <a:ext uri="{FF2B5EF4-FFF2-40B4-BE49-F238E27FC236}">
                <a16:creationId xmlns:a16="http://schemas.microsoft.com/office/drawing/2014/main" id="{EECF512C-CE29-4110-8CF3-C6FBC7CFC390}"/>
              </a:ext>
            </a:extLst>
          </p:cNvPr>
          <p:cNvSpPr>
            <a:spLocks noGrp="1"/>
          </p:cNvSpPr>
          <p:nvPr>
            <p:ph idx="1"/>
          </p:nvPr>
        </p:nvSpPr>
        <p:spPr/>
        <p:txBody>
          <a:bodyPr/>
          <a:lstStyle/>
          <a:p>
            <a:r>
              <a:rPr lang="en-US" dirty="0"/>
              <a:t>All of the Pauline Epistles were written between AD 50-65</a:t>
            </a:r>
            <a:r>
              <a:rPr lang="en-US" dirty="0">
                <a:latin typeface="Source Sans Pro Semibold" panose="020B0603030403020204" pitchFamily="34" charset="0"/>
              </a:rPr>
              <a:t>―within 20-35 years of Jesus’s resurrection!</a:t>
            </a:r>
          </a:p>
          <a:p>
            <a:pPr lvl="1"/>
            <a:r>
              <a:rPr lang="en-US" dirty="0">
                <a:latin typeface="Source Sans Pro Semibold" panose="020B0603030403020204" pitchFamily="34" charset="0"/>
              </a:rPr>
              <a:t>These documents are historical documents, regardless of whether or not one believes them to be inspired of God.</a:t>
            </a:r>
          </a:p>
          <a:p>
            <a:pPr lvl="1"/>
            <a:r>
              <a:rPr lang="en-US" dirty="0">
                <a:latin typeface="Source Sans Pro Semibold" panose="020B0603030403020204" pitchFamily="34" charset="0"/>
              </a:rPr>
              <a:t>They show us what the earliest Christians believed about Jesus.</a:t>
            </a:r>
          </a:p>
          <a:p>
            <a:pPr lvl="1"/>
            <a:r>
              <a:rPr lang="en-US" dirty="0">
                <a:latin typeface="Source Sans Pro Semibold" panose="020B0603030403020204" pitchFamily="34" charset="0"/>
              </a:rPr>
              <a:t>There is not enough time between the death, burial and resurrection of Jesus and the earliest Christian writings for myth to have grown up around Jesus.</a:t>
            </a:r>
            <a:endParaRPr lang="en-US" dirty="0"/>
          </a:p>
        </p:txBody>
      </p:sp>
    </p:spTree>
    <p:extLst>
      <p:ext uri="{BB962C8B-B14F-4D97-AF65-F5344CB8AC3E}">
        <p14:creationId xmlns:p14="http://schemas.microsoft.com/office/powerpoint/2010/main" val="83700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155AE-0116-4BA8-9E6C-CAC87D4A5E1E}"/>
              </a:ext>
            </a:extLst>
          </p:cNvPr>
          <p:cNvSpPr>
            <a:spLocks noGrp="1"/>
          </p:cNvSpPr>
          <p:nvPr>
            <p:ph type="title"/>
          </p:nvPr>
        </p:nvSpPr>
        <p:spPr/>
        <p:txBody>
          <a:bodyPr/>
          <a:lstStyle/>
          <a:p>
            <a:r>
              <a:rPr lang="en-US" dirty="0"/>
              <a:t>The Interrelationship of the Synoptics</a:t>
            </a:r>
          </a:p>
        </p:txBody>
      </p:sp>
      <p:sp>
        <p:nvSpPr>
          <p:cNvPr id="3" name="Content Placeholder 2">
            <a:extLst>
              <a:ext uri="{FF2B5EF4-FFF2-40B4-BE49-F238E27FC236}">
                <a16:creationId xmlns:a16="http://schemas.microsoft.com/office/drawing/2014/main" id="{4016FE22-25E7-4120-A9F5-A70A8D7D5CAE}"/>
              </a:ext>
            </a:extLst>
          </p:cNvPr>
          <p:cNvSpPr>
            <a:spLocks noGrp="1"/>
          </p:cNvSpPr>
          <p:nvPr>
            <p:ph idx="1"/>
          </p:nvPr>
        </p:nvSpPr>
        <p:spPr/>
        <p:txBody>
          <a:bodyPr/>
          <a:lstStyle/>
          <a:p>
            <a:r>
              <a:rPr lang="en-US" dirty="0"/>
              <a:t>“Of the three Synoptic Gospels, Mark is the shortest in length. It contains 661 verses; Matthew contains 1,068; Luke contains 1,149. When their content is compared, </a:t>
            </a:r>
            <a:r>
              <a:rPr lang="en-US" dirty="0">
                <a:solidFill>
                  <a:srgbClr val="76010C"/>
                </a:solidFill>
                <a:latin typeface="Source Sans Pro Black" panose="020B0803030403020204" pitchFamily="34" charset="0"/>
              </a:rPr>
              <a:t>97.2 per cent of Mark is paralleled in Matthew and 88.4 per cent is </a:t>
            </a:r>
            <a:r>
              <a:rPr lang="en-US" dirty="0" err="1">
                <a:solidFill>
                  <a:srgbClr val="76010C"/>
                </a:solidFill>
                <a:latin typeface="Source Sans Pro Black" panose="020B0803030403020204" pitchFamily="34" charset="0"/>
              </a:rPr>
              <a:t>paralled</a:t>
            </a:r>
            <a:r>
              <a:rPr lang="en-US" dirty="0">
                <a:solidFill>
                  <a:srgbClr val="76010C"/>
                </a:solidFill>
                <a:latin typeface="Source Sans Pro Black" panose="020B0803030403020204" pitchFamily="34" charset="0"/>
              </a:rPr>
              <a:t> in Luke</a:t>
            </a:r>
            <a:r>
              <a:rPr lang="en-US" dirty="0"/>
              <a:t>” (R. H. Stein, “Synoptic Problem,” </a:t>
            </a:r>
            <a:r>
              <a:rPr lang="en-US" i="1" dirty="0"/>
              <a:t>Dictionary of Jesus and the Gospels</a:t>
            </a:r>
            <a:r>
              <a:rPr lang="en-US" dirty="0"/>
              <a:t>, 787).</a:t>
            </a:r>
          </a:p>
          <a:p>
            <a:r>
              <a:rPr lang="en-US" dirty="0"/>
              <a:t>Matthew and Luke both include material on the birth narrative and the resurrection appearances of Jesus that does not occur in Mark.</a:t>
            </a:r>
          </a:p>
        </p:txBody>
      </p:sp>
    </p:spTree>
    <p:extLst>
      <p:ext uri="{BB962C8B-B14F-4D97-AF65-F5344CB8AC3E}">
        <p14:creationId xmlns:p14="http://schemas.microsoft.com/office/powerpoint/2010/main" val="3762947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F7E5F-5F38-4CF3-AA6C-93689D7ED2B2}"/>
              </a:ext>
            </a:extLst>
          </p:cNvPr>
          <p:cNvSpPr>
            <a:spLocks noGrp="1"/>
          </p:cNvSpPr>
          <p:nvPr>
            <p:ph type="title"/>
          </p:nvPr>
        </p:nvSpPr>
        <p:spPr/>
        <p:txBody>
          <a:bodyPr/>
          <a:lstStyle/>
          <a:p>
            <a:r>
              <a:rPr lang="en-US" dirty="0"/>
              <a:t>The Author of the Book</a:t>
            </a:r>
          </a:p>
        </p:txBody>
      </p:sp>
      <p:pic>
        <p:nvPicPr>
          <p:cNvPr id="2050" name="Picture 2" descr="Semitic Origins of the Book of Matthew | AHRC">
            <a:extLst>
              <a:ext uri="{FF2B5EF4-FFF2-40B4-BE49-F238E27FC236}">
                <a16:creationId xmlns:a16="http://schemas.microsoft.com/office/drawing/2014/main" id="{003945A1-D048-4A69-B7E8-9E7E8B4E7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7873" y="2157663"/>
            <a:ext cx="7716253" cy="3858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356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91A6-4701-4E1A-B694-5BC32D8FF55F}"/>
              </a:ext>
            </a:extLst>
          </p:cNvPr>
          <p:cNvSpPr>
            <a:spLocks noGrp="1"/>
          </p:cNvSpPr>
          <p:nvPr>
            <p:ph type="title"/>
          </p:nvPr>
        </p:nvSpPr>
        <p:spPr/>
        <p:txBody>
          <a:bodyPr/>
          <a:lstStyle/>
          <a:p>
            <a:r>
              <a:rPr lang="en-US" dirty="0"/>
              <a:t>About the Book</a:t>
            </a:r>
          </a:p>
        </p:txBody>
      </p:sp>
      <p:sp>
        <p:nvSpPr>
          <p:cNvPr id="3" name="Content Placeholder 2">
            <a:extLst>
              <a:ext uri="{FF2B5EF4-FFF2-40B4-BE49-F238E27FC236}">
                <a16:creationId xmlns:a16="http://schemas.microsoft.com/office/drawing/2014/main" id="{29E62F92-CDE9-477A-A0E9-F0FC65B8215D}"/>
              </a:ext>
            </a:extLst>
          </p:cNvPr>
          <p:cNvSpPr>
            <a:spLocks noGrp="1"/>
          </p:cNvSpPr>
          <p:nvPr>
            <p:ph idx="1"/>
          </p:nvPr>
        </p:nvSpPr>
        <p:spPr/>
        <p:txBody>
          <a:bodyPr/>
          <a:lstStyle/>
          <a:p>
            <a:r>
              <a:rPr lang="en-US" dirty="0"/>
              <a:t>The phrase “The Gospel According to Matthew” was not written in the autograph (the original document). What appeared at the top of the book was this: </a:t>
            </a:r>
            <a:r>
              <a:rPr lang="en-US" dirty="0">
                <a:solidFill>
                  <a:srgbClr val="76010C"/>
                </a:solidFill>
                <a:latin typeface="Source Sans Pro Black" panose="020B0803030403020204" pitchFamily="34" charset="0"/>
              </a:rPr>
              <a:t>“The book of the genealogy of Jesus Christ, the Son of David, the Son of Abraham” </a:t>
            </a:r>
            <a:r>
              <a:rPr lang="en-US" dirty="0"/>
              <a:t>(Matt. 1:1).</a:t>
            </a:r>
          </a:p>
          <a:p>
            <a:r>
              <a:rPr lang="en-US" dirty="0"/>
              <a:t>Some of the existing ancient Greek manuscripts have different a wording in the title.</a:t>
            </a:r>
          </a:p>
          <a:p>
            <a:r>
              <a:rPr lang="en-US" dirty="0"/>
              <a:t>So why do we think Matthew wrote the book?</a:t>
            </a:r>
          </a:p>
        </p:txBody>
      </p:sp>
    </p:spTree>
    <p:extLst>
      <p:ext uri="{BB962C8B-B14F-4D97-AF65-F5344CB8AC3E}">
        <p14:creationId xmlns:p14="http://schemas.microsoft.com/office/powerpoint/2010/main" val="90600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1D70A-0A53-488B-882F-FE1DA33EF2B7}"/>
              </a:ext>
            </a:extLst>
          </p:cNvPr>
          <p:cNvSpPr>
            <a:spLocks noGrp="1"/>
          </p:cNvSpPr>
          <p:nvPr>
            <p:ph type="title"/>
          </p:nvPr>
        </p:nvSpPr>
        <p:spPr>
          <a:xfrm>
            <a:off x="327259" y="234892"/>
            <a:ext cx="11386686" cy="900890"/>
          </a:xfrm>
        </p:spPr>
        <p:txBody>
          <a:bodyPr/>
          <a:lstStyle/>
          <a:p>
            <a:r>
              <a:rPr lang="en-US" dirty="0"/>
              <a:t>The Evidence about Matthew</a:t>
            </a:r>
          </a:p>
        </p:txBody>
      </p:sp>
      <p:sp>
        <p:nvSpPr>
          <p:cNvPr id="3" name="Content Placeholder 2">
            <a:extLst>
              <a:ext uri="{FF2B5EF4-FFF2-40B4-BE49-F238E27FC236}">
                <a16:creationId xmlns:a16="http://schemas.microsoft.com/office/drawing/2014/main" id="{E1E5A889-0F89-4F45-B208-CCD10919E537}"/>
              </a:ext>
            </a:extLst>
          </p:cNvPr>
          <p:cNvSpPr>
            <a:spLocks noGrp="1"/>
          </p:cNvSpPr>
          <p:nvPr>
            <p:ph idx="1"/>
          </p:nvPr>
        </p:nvSpPr>
        <p:spPr>
          <a:xfrm>
            <a:off x="327259" y="1299410"/>
            <a:ext cx="11386686" cy="5457525"/>
          </a:xfrm>
        </p:spPr>
        <p:txBody>
          <a:bodyPr>
            <a:normAutofit fontScale="92500" lnSpcReduction="20000"/>
          </a:bodyPr>
          <a:lstStyle/>
          <a:p>
            <a:r>
              <a:rPr lang="en-US" dirty="0">
                <a:solidFill>
                  <a:srgbClr val="76010C"/>
                </a:solidFill>
                <a:latin typeface="Source Sans Pro Black" panose="020B0803030403020204" pitchFamily="34" charset="0"/>
              </a:rPr>
              <a:t>Eusebius</a:t>
            </a:r>
            <a:r>
              <a:rPr lang="en-US" dirty="0"/>
              <a:t> (260/265-339/340) wrote: “Matthew composed his history in the Hebrew dialect, and every one translated it as he was able” (</a:t>
            </a:r>
            <a:r>
              <a:rPr lang="en-US" i="1" dirty="0"/>
              <a:t>Ecclesiastical History</a:t>
            </a:r>
            <a:r>
              <a:rPr lang="en-US" dirty="0"/>
              <a:t>, 3:39).</a:t>
            </a:r>
          </a:p>
          <a:p>
            <a:pPr lvl="1"/>
            <a:r>
              <a:rPr lang="en-US" dirty="0"/>
              <a:t>He was quoting from </a:t>
            </a:r>
            <a:r>
              <a:rPr lang="en-US" dirty="0">
                <a:solidFill>
                  <a:srgbClr val="76010C"/>
                </a:solidFill>
                <a:latin typeface="Source Sans Pro Black" panose="020B0803030403020204" pitchFamily="34" charset="0"/>
              </a:rPr>
              <a:t>Irenaeus of Hierapolis </a:t>
            </a:r>
            <a:r>
              <a:rPr lang="en-US" dirty="0"/>
              <a:t>in this statement.</a:t>
            </a:r>
          </a:p>
          <a:p>
            <a:pPr lvl="2"/>
            <a:r>
              <a:rPr lang="en-US" dirty="0">
                <a:solidFill>
                  <a:srgbClr val="76010C"/>
                </a:solidFill>
                <a:latin typeface="Source Sans Pro Black" panose="020B0803030403020204" pitchFamily="34" charset="0"/>
              </a:rPr>
              <a:t>Irenaeus (130-200): </a:t>
            </a:r>
            <a:r>
              <a:rPr lang="en-US" dirty="0"/>
              <a:t>“These things are attested by Papias, who was John’s hearer and the associate of Polycarp, an ancient writer, who mentions them in the fourth book of his works” (3:39).</a:t>
            </a:r>
          </a:p>
          <a:p>
            <a:pPr lvl="2"/>
            <a:r>
              <a:rPr lang="en-US" dirty="0"/>
              <a:t>Irenaeus quoted his source as </a:t>
            </a:r>
            <a:r>
              <a:rPr lang="en-US" dirty="0">
                <a:solidFill>
                  <a:srgbClr val="76010C"/>
                </a:solidFill>
                <a:latin typeface="Source Sans Pro Black" panose="020B0803030403020204" pitchFamily="34" charset="0"/>
              </a:rPr>
              <a:t>Papias</a:t>
            </a:r>
            <a:r>
              <a:rPr lang="en-US" dirty="0"/>
              <a:t> (before AD 100)who said: “</a:t>
            </a:r>
            <a:r>
              <a:rPr lang="en-US" b="0" i="0" dirty="0">
                <a:solidFill>
                  <a:srgbClr val="202122"/>
                </a:solidFill>
                <a:effectLst/>
              </a:rPr>
              <a:t>I shall not hesitate also to put into ordered form for you, along with the interpretations, everything I learned carefully in the past from the elders and noted down carefully, for the truth of which I vouch. For unlike most people I took no pleasure in those who told many different stories, but only in those who taught the truth. Nor did I take pleasure in those who reported their memory of someone else’s commandments, but only in those who reported their memory of the commandments given by the Lord to the faith and proceeding from the Truth itself. </a:t>
            </a:r>
            <a:r>
              <a:rPr lang="en-US" b="0" i="0" dirty="0">
                <a:solidFill>
                  <a:srgbClr val="76010C"/>
                </a:solidFill>
                <a:effectLst/>
                <a:latin typeface="Source Sans Pro Black" panose="020B0803030403020204" pitchFamily="34" charset="0"/>
              </a:rPr>
              <a:t>And if by chance anyone who had been in attendance on the elders arrived, I made enquiries about the words of the elders—what Andrew or Peter had said, or Philip or Thomas or James or John or Matthew or any other of the Lord’s disciples, and whatever </a:t>
            </a:r>
            <a:r>
              <a:rPr lang="en-US" b="0" i="0" dirty="0" err="1">
                <a:solidFill>
                  <a:srgbClr val="76010C"/>
                </a:solidFill>
                <a:effectLst/>
                <a:latin typeface="Source Sans Pro Black" panose="020B0803030403020204" pitchFamily="34" charset="0"/>
              </a:rPr>
              <a:t>Aristion</a:t>
            </a:r>
            <a:r>
              <a:rPr lang="en-US" b="0" i="0" dirty="0">
                <a:solidFill>
                  <a:srgbClr val="76010C"/>
                </a:solidFill>
                <a:effectLst/>
                <a:latin typeface="Source Sans Pro Black" panose="020B0803030403020204" pitchFamily="34" charset="0"/>
              </a:rPr>
              <a:t> and John the Elder, the Lord’s disciples, were saying. For I did not think that information from the books would profit me as much as information from a living and surviving voice </a:t>
            </a:r>
            <a:r>
              <a:rPr lang="en-US" b="0" i="0" dirty="0">
                <a:solidFill>
                  <a:srgbClr val="202122"/>
                </a:solidFill>
                <a:effectLst/>
              </a:rPr>
              <a:t>(3:39).</a:t>
            </a:r>
            <a:endParaRPr lang="en-US" dirty="0">
              <a:latin typeface="Source Sans Pro Black" panose="020B0803030403020204" pitchFamily="34" charset="0"/>
            </a:endParaRPr>
          </a:p>
        </p:txBody>
      </p:sp>
    </p:spTree>
    <p:extLst>
      <p:ext uri="{BB962C8B-B14F-4D97-AF65-F5344CB8AC3E}">
        <p14:creationId xmlns:p14="http://schemas.microsoft.com/office/powerpoint/2010/main" val="37573346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Source Sans Pro Semibold"/>
        <a:ea typeface=""/>
        <a:cs typeface=""/>
      </a:majorFont>
      <a:minorFont>
        <a:latin typeface="Source Sans Pro Semi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 Sermon Template.potx" id="{6D29540C-0787-4524-AD84-6D248044D681}" vid="{983615F0-6D9C-470E-884A-C7145A3D16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140D7923722AD4FB8E344FF506A1569" ma:contentTypeVersion="10" ma:contentTypeDescription="Create a new document." ma:contentTypeScope="" ma:versionID="ac3b230bcff63a7f012dcdfa461a2340">
  <xsd:schema xmlns:xsd="http://www.w3.org/2001/XMLSchema" xmlns:xs="http://www.w3.org/2001/XMLSchema" xmlns:p="http://schemas.microsoft.com/office/2006/metadata/properties" xmlns:ns3="81d99b4e-7a83-43fc-b249-c8f9eec6bec7" targetNamespace="http://schemas.microsoft.com/office/2006/metadata/properties" ma:root="true" ma:fieldsID="32823aaa9222b599779a93b51eda595c" ns3:_="">
    <xsd:import namespace="81d99b4e-7a83-43fc-b249-c8f9eec6bec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d99b4e-7a83-43fc-b249-c8f9eec6bec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0081B8-7142-4B4B-AA0D-133B99FE9C18}">
  <ds:schemaRefs>
    <ds:schemaRef ds:uri="http://schemas.microsoft.com/sharepoint/v3/contenttype/forms"/>
  </ds:schemaRefs>
</ds:datastoreItem>
</file>

<file path=customXml/itemProps2.xml><?xml version="1.0" encoding="utf-8"?>
<ds:datastoreItem xmlns:ds="http://schemas.openxmlformats.org/officeDocument/2006/customXml" ds:itemID="{368F1037-D52C-48C1-8DA3-EA9A28F2CFC6}">
  <ds:schemaRefs>
    <ds:schemaRef ds:uri="http://schemas.microsoft.com/office/2006/metadata/properties"/>
    <ds:schemaRef ds:uri="http://purl.org/dc/terms/"/>
    <ds:schemaRef ds:uri="http://schemas.microsoft.com/office/2006/documentManagement/types"/>
    <ds:schemaRef ds:uri="81d99b4e-7a83-43fc-b249-c8f9eec6bec7"/>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773EB8FD-993B-4781-AB18-876CD64D6A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d99b4e-7a83-43fc-b249-c8f9eec6be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2171</TotalTime>
  <Words>6559</Words>
  <Application>Microsoft Office PowerPoint</Application>
  <PresentationFormat>Widescreen</PresentationFormat>
  <Paragraphs>194</Paragraphs>
  <Slides>33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Adobe Gothic Std B</vt:lpstr>
      <vt:lpstr>Arial</vt:lpstr>
      <vt:lpstr>Arial Rounded MT Bold</vt:lpstr>
      <vt:lpstr>Calibri</vt:lpstr>
      <vt:lpstr>Old English Text MT</vt:lpstr>
      <vt:lpstr>Source Sans Pro Black</vt:lpstr>
      <vt:lpstr>Source Sans Pro Semibold</vt:lpstr>
      <vt:lpstr>Office Theme</vt:lpstr>
      <vt:lpstr>PowerPoint Presentation</vt:lpstr>
      <vt:lpstr>PowerPoint Presentation</vt:lpstr>
      <vt:lpstr>The Chronological Order of the Books of the New Testament: The Pauline Epistles</vt:lpstr>
      <vt:lpstr>PowerPoint Presentation</vt:lpstr>
      <vt:lpstr>The Historical Significance</vt:lpstr>
      <vt:lpstr>The Interrelationship of the Synoptics</vt:lpstr>
      <vt:lpstr>The Author of the Book</vt:lpstr>
      <vt:lpstr>About the Book</vt:lpstr>
      <vt:lpstr>The Evidence about Matthew</vt:lpstr>
      <vt:lpstr>Matthew’s Authorship</vt:lpstr>
      <vt:lpstr>PowerPoint Presentation</vt:lpstr>
      <vt:lpstr>The Call of Matthew</vt:lpstr>
      <vt:lpstr>PowerPoint Presentation</vt:lpstr>
      <vt:lpstr>Capernaum</vt:lpstr>
      <vt:lpstr>The Call of Matthew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Matthew as an Eyewitness</vt:lpstr>
      <vt:lpstr>Matthew’s Qualifications</vt:lpstr>
      <vt:lpstr>A Unique Qualification</vt:lpstr>
      <vt:lpstr>Dating Matthew’s Gospel</vt:lpstr>
      <vt:lpstr>The Magdalen Papyrus</vt:lpstr>
      <vt:lpstr>Title of the Book</vt:lpstr>
      <vt:lpstr>The Subject of the New Genesis</vt:lpstr>
      <vt:lpstr>Purpose of the Book</vt:lpstr>
      <vt:lpstr>That It Might Be Fulfilled</vt:lpstr>
      <vt:lpstr>Matthean Peculiarities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Willis</dc:creator>
  <cp:lastModifiedBy>Mike Willis</cp:lastModifiedBy>
  <cp:revision>59</cp:revision>
  <dcterms:created xsi:type="dcterms:W3CDTF">2021-08-26T15:22:59Z</dcterms:created>
  <dcterms:modified xsi:type="dcterms:W3CDTF">2022-12-02T20:40:20Z</dcterms:modified>
</cp:coreProperties>
</file>