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0" r:id="rId3"/>
    <p:sldId id="261" r:id="rId4"/>
    <p:sldId id="264" r:id="rId5"/>
    <p:sldId id="281" r:id="rId6"/>
    <p:sldId id="263" r:id="rId7"/>
    <p:sldId id="262" r:id="rId8"/>
    <p:sldId id="271" r:id="rId9"/>
    <p:sldId id="265" r:id="rId10"/>
    <p:sldId id="266" r:id="rId11"/>
    <p:sldId id="267" r:id="rId12"/>
    <p:sldId id="269" r:id="rId13"/>
    <p:sldId id="270" r:id="rId14"/>
    <p:sldId id="272" r:id="rId15"/>
    <p:sldId id="273" r:id="rId16"/>
    <p:sldId id="274" r:id="rId17"/>
    <p:sldId id="275" r:id="rId18"/>
    <p:sldId id="276" r:id="rId19"/>
    <p:sldId id="277" r:id="rId20"/>
    <p:sldId id="278"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12/1/2021</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12/1/2021</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12/1/2021</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a:solidFill>
            <a:schemeClr val="tx1"/>
          </a:solidFill>
          <a:ln>
            <a:solidFill>
              <a:schemeClr val="tx1"/>
            </a:solidFill>
          </a:ln>
        </p:spPr>
        <p:txBody>
          <a:bodyPr/>
          <a:lstStyle>
            <a:lvl1pPr>
              <a:defRPr>
                <a:solidFill>
                  <a:schemeClr val="accent4">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lvl1pPr>
              <a:defRPr>
                <a:latin typeface="Source Sans Pro Semibold" panose="020B0603030403020204" pitchFamily="34" charset="0"/>
              </a:defRPr>
            </a:lvl1pPr>
            <a:lvl2pPr>
              <a:defRPr>
                <a:latin typeface="Source Sans Pro Semibold" panose="020B0603030403020204" pitchFamily="34" charset="0"/>
              </a:defRPr>
            </a:lvl2pPr>
            <a:lvl3pPr>
              <a:defRPr>
                <a:latin typeface="Source Sans Pro Semibold" panose="020B0603030403020204" pitchFamily="34" charset="0"/>
              </a:defRPr>
            </a:lvl3pPr>
            <a:lvl4pPr>
              <a:defRPr>
                <a:latin typeface="Source Sans Pro Semibold" panose="020B0603030403020204" pitchFamily="34" charset="0"/>
              </a:defRPr>
            </a:lvl4pPr>
            <a:lvl5pPr>
              <a:defRPr>
                <a:latin typeface="Source Sans Pro Semibold" panose="020B06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12/1/2021</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12/1/2021</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12/1/2021</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12/1/2021</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12/1/2021</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12/1/2021</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12/1/2021</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12/1/2021</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12/1/2021</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4">
              <a:lumMod val="75000"/>
            </a:schemeClr>
          </a:solidFill>
          <a:latin typeface="Adobe Gothic Std B" panose="020B0800000000000000" pitchFamily="34" charset="-128"/>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Gothic Std B" panose="020B0800000000000000" pitchFamily="34" charset="-128"/>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Gothic Std B" panose="020B0800000000000000" pitchFamily="34" charset="-128"/>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dobe Gothic Std B" panose="020B0800000000000000" pitchFamily="34" charset="-128"/>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dobe Gothic Std B" panose="020B0800000000000000" pitchFamily="34" charset="-128"/>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Gothic Std B" panose="020B0800000000000000" pitchFamily="34" charset="-128"/>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96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5234-75AA-44BC-BFA3-9E915E323AA0}"/>
              </a:ext>
            </a:extLst>
          </p:cNvPr>
          <p:cNvSpPr>
            <a:spLocks noGrp="1"/>
          </p:cNvSpPr>
          <p:nvPr>
            <p:ph type="title"/>
          </p:nvPr>
        </p:nvSpPr>
        <p:spPr/>
        <p:txBody>
          <a:bodyPr/>
          <a:lstStyle/>
          <a:p>
            <a:r>
              <a:rPr lang="en-US" dirty="0"/>
              <a:t>Joseph, the Father of Jesus</a:t>
            </a:r>
          </a:p>
        </p:txBody>
      </p:sp>
      <p:sp>
        <p:nvSpPr>
          <p:cNvPr id="3" name="Content Placeholder 2">
            <a:extLst>
              <a:ext uri="{FF2B5EF4-FFF2-40B4-BE49-F238E27FC236}">
                <a16:creationId xmlns:a16="http://schemas.microsoft.com/office/drawing/2014/main" id="{EA8374C0-29C6-40D6-93F9-8952662B94A6}"/>
              </a:ext>
            </a:extLst>
          </p:cNvPr>
          <p:cNvSpPr>
            <a:spLocks noGrp="1"/>
          </p:cNvSpPr>
          <p:nvPr>
            <p:ph idx="1"/>
          </p:nvPr>
        </p:nvSpPr>
        <p:spPr/>
        <p:txBody>
          <a:bodyPr/>
          <a:lstStyle/>
          <a:p>
            <a:r>
              <a:rPr lang="en-US" dirty="0"/>
              <a:t>When a father accepts a son as his own, the child is considered a legal descendant.</a:t>
            </a:r>
          </a:p>
          <a:p>
            <a:pPr lvl="1"/>
            <a:r>
              <a:rPr lang="en-US" dirty="0"/>
              <a:t>Think about adoption in modern society.</a:t>
            </a:r>
          </a:p>
          <a:p>
            <a:r>
              <a:rPr lang="en-US" dirty="0"/>
              <a:t>The </a:t>
            </a:r>
            <a:r>
              <a:rPr lang="en-US" dirty="0" err="1"/>
              <a:t>Misnah</a:t>
            </a:r>
            <a:r>
              <a:rPr lang="en-US" dirty="0"/>
              <a:t> says, “If one says: ‘This is my son,’ he is believed, [to cause him to inherit and to exempt his (own) wife from </a:t>
            </a:r>
            <a:r>
              <a:rPr lang="en-US" i="1" dirty="0" err="1"/>
              <a:t>yibum</a:t>
            </a:r>
            <a:r>
              <a:rPr lang="en-US" dirty="0"/>
              <a:t> (levirate marriage)]” </a:t>
            </a:r>
            <a:r>
              <a:rPr lang="en-US" i="1" dirty="0"/>
              <a:t>(</a:t>
            </a:r>
            <a:r>
              <a:rPr lang="en-US" i="1" dirty="0" err="1"/>
              <a:t>Bava</a:t>
            </a:r>
            <a:r>
              <a:rPr lang="en-US" i="1" dirty="0"/>
              <a:t> Batra </a:t>
            </a:r>
            <a:r>
              <a:rPr lang="en-US" dirty="0"/>
              <a:t>8:6)</a:t>
            </a:r>
            <a:r>
              <a:rPr lang="en-US" i="1" dirty="0"/>
              <a:t>.</a:t>
            </a:r>
            <a:r>
              <a:rPr lang="en-US" dirty="0"/>
              <a:t> </a:t>
            </a:r>
          </a:p>
          <a:p>
            <a:pPr lvl="1"/>
            <a:r>
              <a:rPr lang="en-US" dirty="0"/>
              <a:t>Joseph accepts the child as his own.</a:t>
            </a:r>
          </a:p>
        </p:txBody>
      </p:sp>
    </p:spTree>
    <p:extLst>
      <p:ext uri="{BB962C8B-B14F-4D97-AF65-F5344CB8AC3E}">
        <p14:creationId xmlns:p14="http://schemas.microsoft.com/office/powerpoint/2010/main" val="14885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7399-FCD7-420F-829A-E0175C688DDF}"/>
              </a:ext>
            </a:extLst>
          </p:cNvPr>
          <p:cNvSpPr>
            <a:spLocks noGrp="1"/>
          </p:cNvSpPr>
          <p:nvPr>
            <p:ph type="title"/>
          </p:nvPr>
        </p:nvSpPr>
        <p:spPr/>
        <p:txBody>
          <a:bodyPr/>
          <a:lstStyle/>
          <a:p>
            <a:r>
              <a:rPr lang="en-US" dirty="0"/>
              <a:t>The Significance of the Genealogy</a:t>
            </a:r>
          </a:p>
        </p:txBody>
      </p:sp>
      <p:sp>
        <p:nvSpPr>
          <p:cNvPr id="3" name="Content Placeholder 2">
            <a:extLst>
              <a:ext uri="{FF2B5EF4-FFF2-40B4-BE49-F238E27FC236}">
                <a16:creationId xmlns:a16="http://schemas.microsoft.com/office/drawing/2014/main" id="{F0B6070E-DDAF-4B3F-B877-EA0E3FF7757F}"/>
              </a:ext>
            </a:extLst>
          </p:cNvPr>
          <p:cNvSpPr>
            <a:spLocks noGrp="1"/>
          </p:cNvSpPr>
          <p:nvPr>
            <p:ph idx="1"/>
          </p:nvPr>
        </p:nvSpPr>
        <p:spPr/>
        <p:txBody>
          <a:bodyPr/>
          <a:lstStyle/>
          <a:p>
            <a:r>
              <a:rPr lang="en-US" dirty="0"/>
              <a:t>The genealogy connects the birth of Jesus to the promises given to Abraham that through his seed all families of the earth would be blessed (Gen. 12:1-3; 18:18) and to David that his descendants would sit on the throne of David forever (2 Sam. 7:12-14).</a:t>
            </a:r>
          </a:p>
          <a:p>
            <a:r>
              <a:rPr lang="en-US" dirty="0"/>
              <a:t>“Throughout Israel’s history these promises often seemed to be in jeopardy, as at the Babylonian captivity. But God remained faithful, despite appearances; and his faithfulness becomes fully and finally manifested in the birth of Jesus, the flower of Judaism and </a:t>
            </a:r>
            <a:r>
              <a:rPr lang="en-US" i="1" dirty="0"/>
              <a:t>telos</a:t>
            </a:r>
            <a:r>
              <a:rPr lang="en-US" dirty="0"/>
              <a:t> of salvation-history, in which the promises to Abraham and David find their yes” (Davies and Allison, 187). </a:t>
            </a:r>
          </a:p>
        </p:txBody>
      </p:sp>
    </p:spTree>
    <p:extLst>
      <p:ext uri="{BB962C8B-B14F-4D97-AF65-F5344CB8AC3E}">
        <p14:creationId xmlns:p14="http://schemas.microsoft.com/office/powerpoint/2010/main" val="9136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54F6-1268-49A4-A2F8-FAF7124F5924}"/>
              </a:ext>
            </a:extLst>
          </p:cNvPr>
          <p:cNvSpPr>
            <a:spLocks noGrp="1"/>
          </p:cNvSpPr>
          <p:nvPr>
            <p:ph type="title"/>
          </p:nvPr>
        </p:nvSpPr>
        <p:spPr/>
        <p:txBody>
          <a:bodyPr>
            <a:normAutofit/>
          </a:bodyPr>
          <a:lstStyle/>
          <a:p>
            <a:r>
              <a:rPr lang="en-US" sz="3600" dirty="0"/>
              <a:t>Born of a Virgin and Adopted by Joseph (1:18-25)</a:t>
            </a:r>
          </a:p>
        </p:txBody>
      </p:sp>
      <p:pic>
        <p:nvPicPr>
          <p:cNvPr id="2050" name="Picture 2" descr="Joseph Learns That Mary Is Pregnant | Life of Jesus">
            <a:extLst>
              <a:ext uri="{FF2B5EF4-FFF2-40B4-BE49-F238E27FC236}">
                <a16:creationId xmlns:a16="http://schemas.microsoft.com/office/drawing/2014/main" id="{6BE7F346-9985-41FA-941D-20B9DC277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057" y="1800808"/>
            <a:ext cx="4963886" cy="496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14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3D637-EA93-4F1A-B182-E09967FC937F}"/>
              </a:ext>
            </a:extLst>
          </p:cNvPr>
          <p:cNvSpPr>
            <a:spLocks noGrp="1"/>
          </p:cNvSpPr>
          <p:nvPr>
            <p:ph type="title"/>
          </p:nvPr>
        </p:nvSpPr>
        <p:spPr/>
        <p:txBody>
          <a:bodyPr/>
          <a:lstStyle/>
          <a:p>
            <a:r>
              <a:rPr lang="en-US" dirty="0"/>
              <a:t>Matthew 1:18-25</a:t>
            </a:r>
          </a:p>
        </p:txBody>
      </p:sp>
      <p:sp>
        <p:nvSpPr>
          <p:cNvPr id="3" name="Content Placeholder 2">
            <a:extLst>
              <a:ext uri="{FF2B5EF4-FFF2-40B4-BE49-F238E27FC236}">
                <a16:creationId xmlns:a16="http://schemas.microsoft.com/office/drawing/2014/main" id="{AEEBFA98-D97A-4BCB-93E2-ABF9C22F7151}"/>
              </a:ext>
            </a:extLst>
          </p:cNvPr>
          <p:cNvSpPr>
            <a:spLocks noGrp="1"/>
          </p:cNvSpPr>
          <p:nvPr>
            <p:ph idx="1"/>
          </p:nvPr>
        </p:nvSpPr>
        <p:spPr>
          <a:xfrm>
            <a:off x="838200" y="1825625"/>
            <a:ext cx="10515600" cy="4667250"/>
          </a:xfrm>
        </p:spPr>
        <p:txBody>
          <a:bodyPr>
            <a:normAutofit fontScale="92500" lnSpcReduction="20000"/>
          </a:bodyPr>
          <a:lstStyle/>
          <a:p>
            <a:r>
              <a:rPr lang="en-US" dirty="0"/>
              <a:t>Now the birth of Jesus Christ was as follows: After His mother Mary was betrothed to Joseph, before they came together, she was found with child of the Holy Spirit. Then Joseph her husband, being a just man, and not wanting to make her a public example, was minded to put her away secretly. But while he thought about these things, behold, an angel of the Lord appeared to him in a dream, saying, “Joseph, son of David, do not be afraid to take to you Mary your wife, for that which is conceived in her is of the Holy Spirit. And she will bring forth a Son, and you shall call His name JESUS, for He will save His people from their sins.” So all this was done that it might be fulfilled which was spoken by the Lord through the prophet, saying: “Behold, the virgin shall be with child, and bear a Son, and they shall call His name Immanuel,” which is translated, “God with us.” Then Joseph, being aroused from sleep, did as the angel of the Lord commanded him and took to him his wife, and did not know her till she had brought forth her firstborn Son. And he called His name JESUS.</a:t>
            </a:r>
          </a:p>
          <a:p>
            <a:endParaRPr lang="en-US" dirty="0"/>
          </a:p>
          <a:p>
            <a:endParaRPr lang="en-US" dirty="0"/>
          </a:p>
        </p:txBody>
      </p:sp>
    </p:spTree>
    <p:extLst>
      <p:ext uri="{BB962C8B-B14F-4D97-AF65-F5344CB8AC3E}">
        <p14:creationId xmlns:p14="http://schemas.microsoft.com/office/powerpoint/2010/main" val="215916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89A55-F963-4BFA-99A0-E5F75E320A5B}"/>
              </a:ext>
            </a:extLst>
          </p:cNvPr>
          <p:cNvSpPr>
            <a:spLocks noGrp="1"/>
          </p:cNvSpPr>
          <p:nvPr>
            <p:ph type="title"/>
          </p:nvPr>
        </p:nvSpPr>
        <p:spPr>
          <a:xfrm>
            <a:off x="838200" y="365125"/>
            <a:ext cx="10515600" cy="1128115"/>
          </a:xfrm>
        </p:spPr>
        <p:txBody>
          <a:bodyPr/>
          <a:lstStyle/>
          <a:p>
            <a:r>
              <a:rPr lang="en-US" dirty="0"/>
              <a:t>Pregnant Outside of Wedlock</a:t>
            </a:r>
          </a:p>
        </p:txBody>
      </p:sp>
      <p:sp>
        <p:nvSpPr>
          <p:cNvPr id="3" name="Content Placeholder 2">
            <a:extLst>
              <a:ext uri="{FF2B5EF4-FFF2-40B4-BE49-F238E27FC236}">
                <a16:creationId xmlns:a16="http://schemas.microsoft.com/office/drawing/2014/main" id="{C7959622-9FFE-48CA-AAF3-4617F9388FA0}"/>
              </a:ext>
            </a:extLst>
          </p:cNvPr>
          <p:cNvSpPr>
            <a:spLocks noGrp="1"/>
          </p:cNvSpPr>
          <p:nvPr>
            <p:ph idx="1"/>
          </p:nvPr>
        </p:nvSpPr>
        <p:spPr>
          <a:xfrm>
            <a:off x="838200" y="1627464"/>
            <a:ext cx="10515600" cy="4865411"/>
          </a:xfrm>
        </p:spPr>
        <p:txBody>
          <a:bodyPr>
            <a:normAutofit fontScale="92500" lnSpcReduction="20000"/>
          </a:bodyPr>
          <a:lstStyle/>
          <a:p>
            <a:r>
              <a:rPr lang="en-US" dirty="0">
                <a:solidFill>
                  <a:schemeClr val="accent4">
                    <a:lumMod val="75000"/>
                  </a:schemeClr>
                </a:solidFill>
                <a:latin typeface="Source Sans Pro Black" panose="020B0803030403020204" pitchFamily="34" charset="0"/>
              </a:rPr>
              <a:t>Now the birth of Jesus Christ was as follows: After His mother Mary was betrothed to Joseph, before they came together, she was found with child of the Holy Spirit </a:t>
            </a:r>
            <a:r>
              <a:rPr lang="en-US" dirty="0"/>
              <a:t>(1:18).</a:t>
            </a:r>
          </a:p>
          <a:p>
            <a:pPr lvl="1"/>
            <a:r>
              <a:rPr lang="en-US" dirty="0" err="1">
                <a:latin typeface="Source Sans Pro Black" panose="020B0803030403020204" pitchFamily="34" charset="0"/>
              </a:rPr>
              <a:t>Bethrothed</a:t>
            </a:r>
            <a:r>
              <a:rPr lang="en-US" dirty="0"/>
              <a:t> (</a:t>
            </a:r>
            <a:r>
              <a:rPr lang="en-US" i="1" dirty="0" err="1"/>
              <a:t>mnēsteuō</a:t>
            </a:r>
            <a:r>
              <a:rPr lang="en-US" dirty="0"/>
              <a:t>): “become engaged” (BDAG, 656).</a:t>
            </a:r>
          </a:p>
          <a:p>
            <a:pPr lvl="2"/>
            <a:r>
              <a:rPr lang="en-US" dirty="0"/>
              <a:t>Sometimes </a:t>
            </a:r>
            <a:r>
              <a:rPr lang="en-US" dirty="0" err="1"/>
              <a:t>bethrothal</a:t>
            </a:r>
            <a:r>
              <a:rPr lang="en-US" dirty="0"/>
              <a:t> happened at a very young age (12 to 12.5 years).</a:t>
            </a:r>
          </a:p>
          <a:p>
            <a:pPr lvl="2"/>
            <a:r>
              <a:rPr lang="en-US" dirty="0"/>
              <a:t>“But about a year typically passed before the woman moved from her parent’s house to her husband’s house. . . . During that time although the marriage was not consummated, the woman was ‘wife’” (Davies and Allison, 199).</a:t>
            </a:r>
          </a:p>
          <a:p>
            <a:pPr lvl="2"/>
            <a:r>
              <a:rPr lang="en-US" dirty="0"/>
              <a:t>Divorce was necessary to terminate the </a:t>
            </a:r>
            <a:r>
              <a:rPr lang="en-US" dirty="0" err="1"/>
              <a:t>bethrothal</a:t>
            </a:r>
            <a:r>
              <a:rPr lang="en-US" dirty="0"/>
              <a:t>.</a:t>
            </a:r>
          </a:p>
          <a:p>
            <a:pPr lvl="1"/>
            <a:r>
              <a:rPr lang="en-US" dirty="0">
                <a:latin typeface="Source Sans Pro Black" panose="020B0803030403020204" pitchFamily="34" charset="0"/>
              </a:rPr>
              <a:t>Came together </a:t>
            </a:r>
            <a:r>
              <a:rPr lang="en-US" dirty="0"/>
              <a:t>(</a:t>
            </a:r>
            <a:r>
              <a:rPr lang="en-US" i="1" dirty="0" err="1"/>
              <a:t>sunerchomai</a:t>
            </a:r>
            <a:r>
              <a:rPr lang="en-US" dirty="0"/>
              <a:t>): “come together in a sexual context” (BDAG, 970).</a:t>
            </a:r>
          </a:p>
          <a:p>
            <a:pPr lvl="1"/>
            <a:r>
              <a:rPr lang="en-US" dirty="0"/>
              <a:t>Mary’s predicament: “If a young woman who is a virgin is betrothed to a husband, and a man finds her in the city and lies with her, then you shall bring them both out to the gate of that city, and you shall stone them to death with stones, the young woman because she did not cry out in the city, and the man because he humbled his neighbor’s wife; so you shall put away the evil from among you” (Deut. 22:23-24).</a:t>
            </a:r>
          </a:p>
          <a:p>
            <a:pPr lvl="1"/>
            <a:r>
              <a:rPr lang="en-US" dirty="0"/>
              <a:t>Matthew is careful not to criticize Mary: “she was found with child of the Holy Spirit.”</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1286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ircle(in)">
                                      <p:cBhvr>
                                        <p:cTn id="12" dur="20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ircle(in)">
                                      <p:cBhvr>
                                        <p:cTn id="1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FC74-62DC-4DEC-93EA-3D424F1B79B4}"/>
              </a:ext>
            </a:extLst>
          </p:cNvPr>
          <p:cNvSpPr>
            <a:spLocks noGrp="1"/>
          </p:cNvSpPr>
          <p:nvPr>
            <p:ph type="title"/>
          </p:nvPr>
        </p:nvSpPr>
        <p:spPr/>
        <p:txBody>
          <a:bodyPr/>
          <a:lstStyle/>
          <a:p>
            <a:r>
              <a:rPr lang="en-US" dirty="0"/>
              <a:t>Joseph</a:t>
            </a:r>
            <a:r>
              <a:rPr lang="en-US" dirty="0">
                <a:latin typeface="Source Sans Pro Semibold" panose="020B0603030403020204" pitchFamily="34" charset="0"/>
              </a:rPr>
              <a:t>’s Character (1:19)</a:t>
            </a:r>
            <a:endParaRPr lang="en-US" dirty="0"/>
          </a:p>
        </p:txBody>
      </p:sp>
      <p:sp>
        <p:nvSpPr>
          <p:cNvPr id="3" name="Content Placeholder 2">
            <a:extLst>
              <a:ext uri="{FF2B5EF4-FFF2-40B4-BE49-F238E27FC236}">
                <a16:creationId xmlns:a16="http://schemas.microsoft.com/office/drawing/2014/main" id="{A9BFA0CB-F75F-4A05-8F4C-9819D6D6C18F}"/>
              </a:ext>
            </a:extLst>
          </p:cNvPr>
          <p:cNvSpPr>
            <a:spLocks noGrp="1"/>
          </p:cNvSpPr>
          <p:nvPr>
            <p:ph idx="1"/>
          </p:nvPr>
        </p:nvSpPr>
        <p:spPr/>
        <p:txBody>
          <a:bodyPr/>
          <a:lstStyle/>
          <a:p>
            <a:r>
              <a:rPr lang="en-US" dirty="0">
                <a:solidFill>
                  <a:schemeClr val="accent4">
                    <a:lumMod val="75000"/>
                  </a:schemeClr>
                </a:solidFill>
                <a:latin typeface="Source Sans Pro Black" panose="020B0803030403020204" pitchFamily="34" charset="0"/>
              </a:rPr>
              <a:t>Then Joseph her husband, being a just man, and not wanting to make her a public example, was minded to put her away secretly</a:t>
            </a:r>
            <a:r>
              <a:rPr lang="en-US" dirty="0"/>
              <a:t> (1:19).</a:t>
            </a:r>
          </a:p>
          <a:p>
            <a:pPr lvl="1"/>
            <a:r>
              <a:rPr lang="en-US" dirty="0"/>
              <a:t>Joseph is </a:t>
            </a:r>
            <a:r>
              <a:rPr lang="en-US" dirty="0">
                <a:latin typeface="Source Sans Pro Black" panose="020B0803030403020204" pitchFamily="34" charset="0"/>
              </a:rPr>
              <a:t>just </a:t>
            </a:r>
            <a:r>
              <a:rPr lang="en-US" dirty="0"/>
              <a:t>(</a:t>
            </a:r>
            <a:r>
              <a:rPr lang="en-US" i="1" dirty="0" err="1"/>
              <a:t>dikaios</a:t>
            </a:r>
            <a:r>
              <a:rPr lang="en-US" dirty="0"/>
              <a:t>): “upright, just, fair, equitable” (BDAG, 246). Luke 1:6 uses the same word to describe Zacharias and Elizabeth.</a:t>
            </a:r>
          </a:p>
          <a:p>
            <a:pPr lvl="1"/>
            <a:r>
              <a:rPr lang="en-US" dirty="0">
                <a:latin typeface="Source Sans Pro Black" panose="020B0803030403020204" pitchFamily="34" charset="0"/>
              </a:rPr>
              <a:t>To make her a public example</a:t>
            </a:r>
            <a:r>
              <a:rPr lang="en-US" dirty="0"/>
              <a:t> (</a:t>
            </a:r>
            <a:r>
              <a:rPr lang="en-US" i="1" dirty="0" err="1"/>
              <a:t>paradeigmatizō</a:t>
            </a:r>
            <a:r>
              <a:rPr lang="en-US" dirty="0"/>
              <a:t>): “to cause someone to suffer public disgrace or shame—‘to disgrace in public, put to shame’” (Louw-Nida, 1:130).</a:t>
            </a:r>
          </a:p>
          <a:p>
            <a:pPr lvl="1"/>
            <a:r>
              <a:rPr lang="en-US" dirty="0">
                <a:latin typeface="Source Sans Pro Black" panose="020B0803030403020204" pitchFamily="34" charset="0"/>
              </a:rPr>
              <a:t>To put her away </a:t>
            </a:r>
            <a:r>
              <a:rPr lang="en-US" dirty="0"/>
              <a:t>(</a:t>
            </a:r>
            <a:r>
              <a:rPr lang="en-US" i="1" dirty="0" err="1"/>
              <a:t>apoluō</a:t>
            </a:r>
            <a:r>
              <a:rPr lang="en-US" dirty="0"/>
              <a:t>): “to dissolve a marriage relationship, </a:t>
            </a:r>
            <a:r>
              <a:rPr lang="en-US" i="1" dirty="0"/>
              <a:t>to divorce</a:t>
            </a:r>
            <a:r>
              <a:rPr lang="en-US" dirty="0"/>
              <a:t>” (BDAG, 118).</a:t>
            </a:r>
          </a:p>
          <a:p>
            <a:pPr lvl="2"/>
            <a:r>
              <a:rPr lang="en-US" dirty="0"/>
              <a:t>Obviously, a divorce becomes known in a community.</a:t>
            </a:r>
          </a:p>
          <a:p>
            <a:endParaRPr lang="en-US" dirty="0"/>
          </a:p>
          <a:p>
            <a:endParaRPr lang="en-US" dirty="0"/>
          </a:p>
        </p:txBody>
      </p:sp>
    </p:spTree>
    <p:extLst>
      <p:ext uri="{BB962C8B-B14F-4D97-AF65-F5344CB8AC3E}">
        <p14:creationId xmlns:p14="http://schemas.microsoft.com/office/powerpoint/2010/main" val="188216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EE71-21FC-44FC-B3B0-C61051C0703D}"/>
              </a:ext>
            </a:extLst>
          </p:cNvPr>
          <p:cNvSpPr>
            <a:spLocks noGrp="1"/>
          </p:cNvSpPr>
          <p:nvPr>
            <p:ph type="title"/>
          </p:nvPr>
        </p:nvSpPr>
        <p:spPr/>
        <p:txBody>
          <a:bodyPr/>
          <a:lstStyle/>
          <a:p>
            <a:r>
              <a:rPr lang="en-US" dirty="0"/>
              <a:t>Joseph</a:t>
            </a:r>
            <a:r>
              <a:rPr lang="en-US" dirty="0">
                <a:latin typeface="Source Sans Pro Semibold" panose="020B0603030403020204" pitchFamily="34" charset="0"/>
              </a:rPr>
              <a:t>’s Options</a:t>
            </a:r>
            <a:endParaRPr lang="en-US" dirty="0"/>
          </a:p>
        </p:txBody>
      </p:sp>
      <p:sp>
        <p:nvSpPr>
          <p:cNvPr id="3" name="Content Placeholder 2">
            <a:extLst>
              <a:ext uri="{FF2B5EF4-FFF2-40B4-BE49-F238E27FC236}">
                <a16:creationId xmlns:a16="http://schemas.microsoft.com/office/drawing/2014/main" id="{44B73CFD-D381-4CE4-9BC9-10E9B009AD70}"/>
              </a:ext>
            </a:extLst>
          </p:cNvPr>
          <p:cNvSpPr>
            <a:spLocks noGrp="1"/>
          </p:cNvSpPr>
          <p:nvPr>
            <p:ph idx="1"/>
          </p:nvPr>
        </p:nvSpPr>
        <p:spPr/>
        <p:txBody>
          <a:bodyPr/>
          <a:lstStyle/>
          <a:p>
            <a:r>
              <a:rPr lang="en-US" dirty="0"/>
              <a:t>To bring formal charges against Mary to determine whether she had a consensual relationship or one against her will</a:t>
            </a:r>
          </a:p>
          <a:p>
            <a:r>
              <a:rPr lang="en-US" dirty="0"/>
              <a:t>To draw up a formal bill of divorce himself without a trial and have it signed by two or three witnesses (Deut. 24:1; </a:t>
            </a:r>
            <a:r>
              <a:rPr lang="en-US" dirty="0" err="1"/>
              <a:t>Gittim</a:t>
            </a:r>
            <a:r>
              <a:rPr lang="en-US" dirty="0"/>
              <a:t> 9.4, 8).</a:t>
            </a:r>
          </a:p>
        </p:txBody>
      </p:sp>
    </p:spTree>
    <p:extLst>
      <p:ext uri="{BB962C8B-B14F-4D97-AF65-F5344CB8AC3E}">
        <p14:creationId xmlns:p14="http://schemas.microsoft.com/office/powerpoint/2010/main" val="125531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22C31-9FD7-4D07-9BA9-E553AB380047}"/>
              </a:ext>
            </a:extLst>
          </p:cNvPr>
          <p:cNvSpPr>
            <a:spLocks noGrp="1"/>
          </p:cNvSpPr>
          <p:nvPr>
            <p:ph type="title"/>
          </p:nvPr>
        </p:nvSpPr>
        <p:spPr/>
        <p:txBody>
          <a:bodyPr/>
          <a:lstStyle/>
          <a:p>
            <a:r>
              <a:rPr lang="en-US" dirty="0"/>
              <a:t>Matthew 1:20-21</a:t>
            </a:r>
          </a:p>
        </p:txBody>
      </p:sp>
      <p:sp>
        <p:nvSpPr>
          <p:cNvPr id="3" name="Content Placeholder 2">
            <a:extLst>
              <a:ext uri="{FF2B5EF4-FFF2-40B4-BE49-F238E27FC236}">
                <a16:creationId xmlns:a16="http://schemas.microsoft.com/office/drawing/2014/main" id="{4134C8FE-A3D3-4CD1-BBD5-C50A5BDA4C97}"/>
              </a:ext>
            </a:extLst>
          </p:cNvPr>
          <p:cNvSpPr>
            <a:spLocks noGrp="1"/>
          </p:cNvSpPr>
          <p:nvPr>
            <p:ph idx="1"/>
          </p:nvPr>
        </p:nvSpPr>
        <p:spPr>
          <a:xfrm>
            <a:off x="838200" y="1825624"/>
            <a:ext cx="10515600" cy="4781363"/>
          </a:xfrm>
        </p:spPr>
        <p:txBody>
          <a:bodyPr>
            <a:normAutofit lnSpcReduction="10000"/>
          </a:bodyPr>
          <a:lstStyle/>
          <a:p>
            <a:r>
              <a:rPr lang="en-US" dirty="0">
                <a:solidFill>
                  <a:schemeClr val="accent4">
                    <a:lumMod val="75000"/>
                  </a:schemeClr>
                </a:solidFill>
                <a:latin typeface="Source Sans Pro Black" panose="020B0803030403020204" pitchFamily="34" charset="0"/>
              </a:rPr>
              <a:t>But while he thought about these things, behold, an angel of the Lord appeared to him in a dream, saying, “Joseph, son of David, do not be afraid to take to you Mary your wife, for that which is conceived in her is of the Holy Spirit. And she will bring forth a Son, and you shall call His name JESUS, for He will save His people from their sins.”</a:t>
            </a:r>
          </a:p>
          <a:p>
            <a:pPr lvl="1"/>
            <a:r>
              <a:rPr lang="en-US" dirty="0"/>
              <a:t>Matthew provides information about God’s revelation to Joseph.</a:t>
            </a:r>
          </a:p>
          <a:p>
            <a:pPr lvl="2"/>
            <a:r>
              <a:rPr lang="en-US" dirty="0"/>
              <a:t>God was protecting Mary as well as reassuring Joseph of Mary’s fidelity.</a:t>
            </a:r>
          </a:p>
          <a:p>
            <a:pPr lvl="1"/>
            <a:r>
              <a:rPr lang="en-US" dirty="0"/>
              <a:t>Providing revelation through dreams was common in Genesis and Daniel, but only here and in Matt. 2:12, 13, 19, 22; 27:19 in the NT.</a:t>
            </a:r>
          </a:p>
          <a:p>
            <a:pPr lvl="1"/>
            <a:r>
              <a:rPr lang="en-US" dirty="0">
                <a:latin typeface="Source Sans Pro Black" panose="020B0803030403020204" pitchFamily="34" charset="0"/>
              </a:rPr>
              <a:t>Joseph, son of David</a:t>
            </a:r>
            <a:r>
              <a:rPr lang="en-US" dirty="0"/>
              <a:t>, acknowledges Joseph’s lineage.</a:t>
            </a:r>
          </a:p>
          <a:p>
            <a:pPr lvl="1"/>
            <a:r>
              <a:rPr lang="en-US" dirty="0">
                <a:latin typeface="Source Sans Pro Black" panose="020B0803030403020204" pitchFamily="34" charset="0"/>
              </a:rPr>
              <a:t>To take a wife </a:t>
            </a:r>
            <a:r>
              <a:rPr lang="en-US" dirty="0"/>
              <a:t>(</a:t>
            </a:r>
            <a:r>
              <a:rPr lang="en-US" i="1" dirty="0" err="1"/>
              <a:t>paralabein</a:t>
            </a:r>
            <a:r>
              <a:rPr lang="en-US" i="1" dirty="0"/>
              <a:t> . . . </a:t>
            </a:r>
            <a:r>
              <a:rPr lang="en-US" i="1" dirty="0" err="1"/>
              <a:t>tēn</a:t>
            </a:r>
            <a:r>
              <a:rPr lang="en-US" i="1" dirty="0"/>
              <a:t> </a:t>
            </a:r>
            <a:r>
              <a:rPr lang="en-US" i="1" dirty="0" err="1"/>
              <a:t>gunaika</a:t>
            </a:r>
            <a:r>
              <a:rPr lang="en-US" dirty="0"/>
              <a:t>) “of one’s wife: </a:t>
            </a:r>
            <a:r>
              <a:rPr lang="en-US" i="1" dirty="0"/>
              <a:t>take </a:t>
            </a:r>
            <a:r>
              <a:rPr lang="en-US" dirty="0"/>
              <a:t>(her) </a:t>
            </a:r>
            <a:r>
              <a:rPr lang="en-US" i="1" dirty="0"/>
              <a:t>into one’s home</a:t>
            </a:r>
            <a:r>
              <a:rPr lang="en-US" dirty="0"/>
              <a:t>” (BDAG, 767).</a:t>
            </a:r>
          </a:p>
        </p:txBody>
      </p:sp>
    </p:spTree>
    <p:extLst>
      <p:ext uri="{BB962C8B-B14F-4D97-AF65-F5344CB8AC3E}">
        <p14:creationId xmlns:p14="http://schemas.microsoft.com/office/powerpoint/2010/main" val="233709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060F-7CBF-4F88-A580-1EE646FED0CC}"/>
              </a:ext>
            </a:extLst>
          </p:cNvPr>
          <p:cNvSpPr>
            <a:spLocks noGrp="1"/>
          </p:cNvSpPr>
          <p:nvPr>
            <p:ph type="title"/>
          </p:nvPr>
        </p:nvSpPr>
        <p:spPr/>
        <p:txBody>
          <a:bodyPr/>
          <a:lstStyle/>
          <a:p>
            <a:r>
              <a:rPr lang="en-US" dirty="0"/>
              <a:t>The Virgin Birth</a:t>
            </a:r>
          </a:p>
        </p:txBody>
      </p:sp>
      <p:sp>
        <p:nvSpPr>
          <p:cNvPr id="3" name="Content Placeholder 2">
            <a:extLst>
              <a:ext uri="{FF2B5EF4-FFF2-40B4-BE49-F238E27FC236}">
                <a16:creationId xmlns:a16="http://schemas.microsoft.com/office/drawing/2014/main" id="{9171019E-B5BF-44AA-9C06-AF6F07080BCC}"/>
              </a:ext>
            </a:extLst>
          </p:cNvPr>
          <p:cNvSpPr>
            <a:spLocks noGrp="1"/>
          </p:cNvSpPr>
          <p:nvPr>
            <p:ph idx="1"/>
          </p:nvPr>
        </p:nvSpPr>
        <p:spPr/>
        <p:txBody>
          <a:bodyPr/>
          <a:lstStyle/>
          <a:p>
            <a:r>
              <a:rPr lang="en-US" dirty="0">
                <a:latin typeface="Source Sans Pro Black" panose="020B0803030403020204" pitchFamily="34" charset="0"/>
              </a:rPr>
              <a:t>For that which is conceived in her is of the Holy Spirit</a:t>
            </a:r>
            <a:r>
              <a:rPr lang="en-US" dirty="0"/>
              <a:t>.</a:t>
            </a:r>
          </a:p>
          <a:p>
            <a:pPr lvl="1"/>
            <a:r>
              <a:rPr lang="en-US" dirty="0"/>
              <a:t>Luke wrote: “Then Mary said to the angel, ‘How can this be, since I do not know a man?’ And the angel answered and said to her, ‘The Holy Spirit will come upon you, and the power of the Highest will overshadow you; therefore, also, that Holy One who is to be born will be called the Son of God’” (Luke 1:34-35).</a:t>
            </a:r>
          </a:p>
          <a:p>
            <a:r>
              <a:rPr lang="en-US" dirty="0"/>
              <a:t>Both Matthew and Luke affirm the virgin birth of Jesus. </a:t>
            </a:r>
          </a:p>
          <a:p>
            <a:pPr lvl="1"/>
            <a:endParaRPr lang="en-US" dirty="0"/>
          </a:p>
          <a:p>
            <a:pPr lvl="1"/>
            <a:endParaRPr lang="en-US" dirty="0"/>
          </a:p>
        </p:txBody>
      </p:sp>
    </p:spTree>
    <p:extLst>
      <p:ext uri="{BB962C8B-B14F-4D97-AF65-F5344CB8AC3E}">
        <p14:creationId xmlns:p14="http://schemas.microsoft.com/office/powerpoint/2010/main" val="3105719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B879-AB80-4DCB-A013-6E0C38CFE8EE}"/>
              </a:ext>
            </a:extLst>
          </p:cNvPr>
          <p:cNvSpPr>
            <a:spLocks noGrp="1"/>
          </p:cNvSpPr>
          <p:nvPr>
            <p:ph type="title"/>
          </p:nvPr>
        </p:nvSpPr>
        <p:spPr/>
        <p:txBody>
          <a:bodyPr/>
          <a:lstStyle/>
          <a:p>
            <a:r>
              <a:rPr lang="en-US" dirty="0"/>
              <a:t>His Name Is Jesus</a:t>
            </a:r>
          </a:p>
        </p:txBody>
      </p:sp>
      <p:sp>
        <p:nvSpPr>
          <p:cNvPr id="3" name="Content Placeholder 2">
            <a:extLst>
              <a:ext uri="{FF2B5EF4-FFF2-40B4-BE49-F238E27FC236}">
                <a16:creationId xmlns:a16="http://schemas.microsoft.com/office/drawing/2014/main" id="{2E99A52A-DB59-402D-BD01-0B2AD9AB3CDF}"/>
              </a:ext>
            </a:extLst>
          </p:cNvPr>
          <p:cNvSpPr>
            <a:spLocks noGrp="1"/>
          </p:cNvSpPr>
          <p:nvPr>
            <p:ph idx="1"/>
          </p:nvPr>
        </p:nvSpPr>
        <p:spPr/>
        <p:txBody>
          <a:bodyPr/>
          <a:lstStyle/>
          <a:p>
            <a:r>
              <a:rPr lang="en-US" dirty="0">
                <a:solidFill>
                  <a:schemeClr val="accent4">
                    <a:lumMod val="75000"/>
                  </a:schemeClr>
                </a:solidFill>
                <a:latin typeface="Source Sans Pro Black" panose="020B0803030403020204" pitchFamily="34" charset="0"/>
              </a:rPr>
              <a:t>And she will bring forth a Son, and you shall call His name JESUS, for He will save His people from their sins.”</a:t>
            </a:r>
          </a:p>
          <a:p>
            <a:r>
              <a:rPr lang="en-US" dirty="0"/>
              <a:t>There is a play on words between Jesus and “to save.”</a:t>
            </a:r>
          </a:p>
          <a:p>
            <a:pPr lvl="1"/>
            <a:r>
              <a:rPr lang="en-US" dirty="0"/>
              <a:t>The Hebrew word for Jesus is </a:t>
            </a:r>
            <a:r>
              <a:rPr lang="en-US" i="1" dirty="0" err="1"/>
              <a:t>Jeshua</a:t>
            </a:r>
            <a:r>
              <a:rPr lang="en-US" i="1" dirty="0"/>
              <a:t>‘</a:t>
            </a:r>
            <a:r>
              <a:rPr lang="en-US" dirty="0"/>
              <a:t> (the Old Testament name is translated “Joshua”). The word means “to save” or “to deliver.” </a:t>
            </a:r>
          </a:p>
          <a:p>
            <a:pPr lvl="1"/>
            <a:r>
              <a:rPr lang="en-US" dirty="0"/>
              <a:t>The full name is “Hoshea” – Yahweh is salvation (cf. Num. 13:16)</a:t>
            </a:r>
          </a:p>
          <a:p>
            <a:r>
              <a:rPr lang="en-US" dirty="0"/>
              <a:t>The deliverance which Jesus was to bring was salvation from sins, not salvation from Roman oppressors.</a:t>
            </a:r>
          </a:p>
        </p:txBody>
      </p:sp>
    </p:spTree>
    <p:extLst>
      <p:ext uri="{BB962C8B-B14F-4D97-AF65-F5344CB8AC3E}">
        <p14:creationId xmlns:p14="http://schemas.microsoft.com/office/powerpoint/2010/main" val="272646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3966-4D44-446C-A23B-ECE05BDFC4BE}"/>
              </a:ext>
            </a:extLst>
          </p:cNvPr>
          <p:cNvSpPr>
            <a:spLocks noGrp="1"/>
          </p:cNvSpPr>
          <p:nvPr>
            <p:ph type="title"/>
          </p:nvPr>
        </p:nvSpPr>
        <p:spPr/>
        <p:txBody>
          <a:bodyPr/>
          <a:lstStyle/>
          <a:p>
            <a:r>
              <a:rPr lang="en-US" dirty="0"/>
              <a:t>Matthew 1:22-23</a:t>
            </a:r>
          </a:p>
        </p:txBody>
      </p:sp>
      <p:sp>
        <p:nvSpPr>
          <p:cNvPr id="3" name="Content Placeholder 2">
            <a:extLst>
              <a:ext uri="{FF2B5EF4-FFF2-40B4-BE49-F238E27FC236}">
                <a16:creationId xmlns:a16="http://schemas.microsoft.com/office/drawing/2014/main" id="{574EFA23-30AA-4B25-B28D-27621127CF2A}"/>
              </a:ext>
            </a:extLst>
          </p:cNvPr>
          <p:cNvSpPr>
            <a:spLocks noGrp="1"/>
          </p:cNvSpPr>
          <p:nvPr>
            <p:ph idx="1"/>
          </p:nvPr>
        </p:nvSpPr>
        <p:spPr/>
        <p:txBody>
          <a:bodyPr/>
          <a:lstStyle/>
          <a:p>
            <a:r>
              <a:rPr lang="en-US" dirty="0">
                <a:solidFill>
                  <a:schemeClr val="accent4">
                    <a:lumMod val="75000"/>
                  </a:schemeClr>
                </a:solidFill>
                <a:latin typeface="Source Sans Pro Black" panose="020B0803030403020204" pitchFamily="34" charset="0"/>
              </a:rPr>
              <a:t>So all this was done that it might be fulfilled which was spoken by the Lord through the prophet, saying: “Behold, the virgin shall be with child, and bear a Son, and they shall call His name Immanuel,” which is translated, “God with us.” </a:t>
            </a:r>
          </a:p>
          <a:p>
            <a:pPr lvl="1"/>
            <a:r>
              <a:rPr lang="en-US" dirty="0"/>
              <a:t>This is the first of the “that it might be fulfilled” arguments, designed to show that Jesus is the Messiah because He fulfilled Old Testament prophecies.</a:t>
            </a:r>
          </a:p>
          <a:p>
            <a:pPr lvl="1"/>
            <a:r>
              <a:rPr lang="en-US" dirty="0"/>
              <a:t>This passage is quoted from Isaiah 7:14.</a:t>
            </a:r>
          </a:p>
          <a:p>
            <a:pPr lvl="1"/>
            <a:r>
              <a:rPr lang="en-US" dirty="0"/>
              <a:t>A copy of the book of Isaiah exists which pre-dates Jesus’s birth by 200 years. Isaiah was not written after the fact.</a:t>
            </a:r>
          </a:p>
        </p:txBody>
      </p:sp>
    </p:spTree>
    <p:extLst>
      <p:ext uri="{BB962C8B-B14F-4D97-AF65-F5344CB8AC3E}">
        <p14:creationId xmlns:p14="http://schemas.microsoft.com/office/powerpoint/2010/main" val="212708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970C-E6CA-42A6-8292-891D2550614F}"/>
              </a:ext>
            </a:extLst>
          </p:cNvPr>
          <p:cNvSpPr>
            <a:spLocks noGrp="1"/>
          </p:cNvSpPr>
          <p:nvPr>
            <p:ph type="title"/>
          </p:nvPr>
        </p:nvSpPr>
        <p:spPr/>
        <p:txBody>
          <a:bodyPr/>
          <a:lstStyle/>
          <a:p>
            <a:r>
              <a:rPr lang="en-US" dirty="0"/>
              <a:t>Isaiah 7:14</a:t>
            </a:r>
          </a:p>
        </p:txBody>
      </p:sp>
      <p:sp>
        <p:nvSpPr>
          <p:cNvPr id="3" name="Content Placeholder 2">
            <a:extLst>
              <a:ext uri="{FF2B5EF4-FFF2-40B4-BE49-F238E27FC236}">
                <a16:creationId xmlns:a16="http://schemas.microsoft.com/office/drawing/2014/main" id="{E0A73D3B-5EBD-44A8-8ED7-5C132D8C8AB1}"/>
              </a:ext>
            </a:extLst>
          </p:cNvPr>
          <p:cNvSpPr>
            <a:spLocks noGrp="1"/>
          </p:cNvSpPr>
          <p:nvPr>
            <p:ph idx="1"/>
          </p:nvPr>
        </p:nvSpPr>
        <p:spPr/>
        <p:txBody>
          <a:bodyPr/>
          <a:lstStyle/>
          <a:p>
            <a:r>
              <a:rPr lang="en-US" dirty="0">
                <a:latin typeface="Source Sans Pro Black" panose="020B0803030403020204" pitchFamily="34" charset="0"/>
              </a:rPr>
              <a:t>“Therefore the Lord Himself will give you a sign: Behold, the virgin shall conceive and bear a Son, and shall call His name Immanuel.” </a:t>
            </a:r>
          </a:p>
          <a:p>
            <a:pPr lvl="1"/>
            <a:r>
              <a:rPr lang="en-US" dirty="0"/>
              <a:t>Ahaz, the king of Judah, had rejected a sign offered to him by Isaiah.</a:t>
            </a:r>
          </a:p>
          <a:p>
            <a:pPr lvl="1"/>
            <a:r>
              <a:rPr lang="en-US" dirty="0"/>
              <a:t>Isaiah responds by giving the house of David a sign.</a:t>
            </a:r>
          </a:p>
          <a:p>
            <a:pPr lvl="2"/>
            <a:r>
              <a:rPr lang="en-US" dirty="0"/>
              <a:t>A virgin shall conceive.</a:t>
            </a:r>
          </a:p>
          <a:p>
            <a:pPr lvl="2"/>
            <a:r>
              <a:rPr lang="en-US" dirty="0"/>
              <a:t>She shall bear a son.</a:t>
            </a:r>
          </a:p>
          <a:p>
            <a:pPr lvl="2"/>
            <a:r>
              <a:rPr lang="en-US" dirty="0"/>
              <a:t>His name will be “Immanuel,” which mean “God with us.”</a:t>
            </a:r>
          </a:p>
          <a:p>
            <a:endParaRPr lang="en-US" dirty="0"/>
          </a:p>
          <a:p>
            <a:endParaRPr lang="en-US" dirty="0"/>
          </a:p>
        </p:txBody>
      </p:sp>
    </p:spTree>
    <p:extLst>
      <p:ext uri="{BB962C8B-B14F-4D97-AF65-F5344CB8AC3E}">
        <p14:creationId xmlns:p14="http://schemas.microsoft.com/office/powerpoint/2010/main" val="176667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08B9F-9B10-4BDD-971E-6CA4FBF051BE}"/>
              </a:ext>
            </a:extLst>
          </p:cNvPr>
          <p:cNvSpPr>
            <a:spLocks noGrp="1"/>
          </p:cNvSpPr>
          <p:nvPr>
            <p:ph type="title"/>
          </p:nvPr>
        </p:nvSpPr>
        <p:spPr/>
        <p:txBody>
          <a:bodyPr/>
          <a:lstStyle/>
          <a:p>
            <a:r>
              <a:rPr lang="en-US" dirty="0"/>
              <a:t>Matthew 1:24-25</a:t>
            </a:r>
          </a:p>
        </p:txBody>
      </p:sp>
      <p:sp>
        <p:nvSpPr>
          <p:cNvPr id="3" name="Content Placeholder 2">
            <a:extLst>
              <a:ext uri="{FF2B5EF4-FFF2-40B4-BE49-F238E27FC236}">
                <a16:creationId xmlns:a16="http://schemas.microsoft.com/office/drawing/2014/main" id="{5CCF44A6-99AD-42E6-BDA2-5DA4D8C12409}"/>
              </a:ext>
            </a:extLst>
          </p:cNvPr>
          <p:cNvSpPr>
            <a:spLocks noGrp="1"/>
          </p:cNvSpPr>
          <p:nvPr>
            <p:ph idx="1"/>
          </p:nvPr>
        </p:nvSpPr>
        <p:spPr/>
        <p:txBody>
          <a:bodyPr>
            <a:normAutofit lnSpcReduction="10000"/>
          </a:bodyPr>
          <a:lstStyle/>
          <a:p>
            <a:r>
              <a:rPr lang="en-US" dirty="0">
                <a:solidFill>
                  <a:schemeClr val="accent4">
                    <a:lumMod val="75000"/>
                  </a:schemeClr>
                </a:solidFill>
                <a:latin typeface="Source Sans Pro Black" panose="020B0803030403020204" pitchFamily="34" charset="0"/>
              </a:rPr>
              <a:t>Then Joseph, being aroused from sleep, did as the angel of the Lord commanded him and took to him his wife, and did not know her till she had brought forth her firstborn Son. And he called His name JESUS.</a:t>
            </a:r>
          </a:p>
          <a:p>
            <a:pPr lvl="1"/>
            <a:r>
              <a:rPr lang="en-US" dirty="0"/>
              <a:t>The effect of the angel’s appearance was to convince Joseph to take Mary as his wife and to name the child Jesus.</a:t>
            </a:r>
          </a:p>
          <a:p>
            <a:pPr lvl="1"/>
            <a:r>
              <a:rPr lang="en-US" dirty="0"/>
              <a:t>One notices the obedience of Joseph (cf. the obedience of Mary, Luke 1:38). Jesus was raised by godly parents who put obedience to the word of God above their personal desires.</a:t>
            </a:r>
          </a:p>
          <a:p>
            <a:pPr lvl="2"/>
            <a:r>
              <a:rPr lang="en-US" dirty="0"/>
              <a:t>Can you imagine Joseph explaining to others why he married a woman carrying a child that was not his own?</a:t>
            </a:r>
          </a:p>
          <a:p>
            <a:pPr lvl="1"/>
            <a:r>
              <a:rPr lang="en-US" dirty="0"/>
              <a:t>“Her firstborn son” presupposes that Mary had other children (Matt. 13:55).</a:t>
            </a:r>
          </a:p>
          <a:p>
            <a:endParaRPr lang="en-US" dirty="0"/>
          </a:p>
        </p:txBody>
      </p:sp>
    </p:spTree>
    <p:extLst>
      <p:ext uri="{BB962C8B-B14F-4D97-AF65-F5344CB8AC3E}">
        <p14:creationId xmlns:p14="http://schemas.microsoft.com/office/powerpoint/2010/main" val="117304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5285-6775-4645-99B6-819E6DBD808E}"/>
              </a:ext>
            </a:extLst>
          </p:cNvPr>
          <p:cNvSpPr>
            <a:spLocks noGrp="1"/>
          </p:cNvSpPr>
          <p:nvPr>
            <p:ph type="title"/>
          </p:nvPr>
        </p:nvSpPr>
        <p:spPr/>
        <p:txBody>
          <a:bodyPr/>
          <a:lstStyle/>
          <a:p>
            <a:r>
              <a:rPr lang="en-US" dirty="0"/>
              <a:t>Outline of the Chapter 1</a:t>
            </a:r>
          </a:p>
        </p:txBody>
      </p:sp>
      <p:sp>
        <p:nvSpPr>
          <p:cNvPr id="3" name="Content Placeholder 2">
            <a:extLst>
              <a:ext uri="{FF2B5EF4-FFF2-40B4-BE49-F238E27FC236}">
                <a16:creationId xmlns:a16="http://schemas.microsoft.com/office/drawing/2014/main" id="{DEC9ED2C-8625-4347-84BB-9A6CBB494572}"/>
              </a:ext>
            </a:extLst>
          </p:cNvPr>
          <p:cNvSpPr>
            <a:spLocks noGrp="1"/>
          </p:cNvSpPr>
          <p:nvPr>
            <p:ph idx="1"/>
          </p:nvPr>
        </p:nvSpPr>
        <p:spPr/>
        <p:txBody>
          <a:bodyPr/>
          <a:lstStyle/>
          <a:p>
            <a:r>
              <a:rPr lang="en-US" dirty="0"/>
              <a:t>The genealogy of Jesus (1:2-17)</a:t>
            </a:r>
          </a:p>
          <a:p>
            <a:r>
              <a:rPr lang="en-US" dirty="0"/>
              <a:t>Joseph’s acceptance of Mary’s child (1:28-25)</a:t>
            </a:r>
          </a:p>
        </p:txBody>
      </p:sp>
    </p:spTree>
    <p:extLst>
      <p:ext uri="{BB962C8B-B14F-4D97-AF65-F5344CB8AC3E}">
        <p14:creationId xmlns:p14="http://schemas.microsoft.com/office/powerpoint/2010/main" val="90421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EB7F1-4674-4712-AA00-A53CA17766C9}"/>
              </a:ext>
            </a:extLst>
          </p:cNvPr>
          <p:cNvSpPr>
            <a:spLocks noGrp="1"/>
          </p:cNvSpPr>
          <p:nvPr>
            <p:ph type="title"/>
          </p:nvPr>
        </p:nvSpPr>
        <p:spPr>
          <a:solidFill>
            <a:schemeClr val="tx1"/>
          </a:solidFill>
          <a:ln>
            <a:solidFill>
              <a:schemeClr val="tx1"/>
            </a:solidFill>
          </a:ln>
        </p:spPr>
        <p:txBody>
          <a:bodyPr/>
          <a:lstStyle/>
          <a:p>
            <a:r>
              <a:rPr lang="en-US" dirty="0">
                <a:solidFill>
                  <a:schemeClr val="accent4">
                    <a:lumMod val="75000"/>
                  </a:schemeClr>
                </a:solidFill>
              </a:rPr>
              <a:t>The Genealogy of Jesus (1:2-17)</a:t>
            </a:r>
          </a:p>
        </p:txBody>
      </p:sp>
      <p:pic>
        <p:nvPicPr>
          <p:cNvPr id="1028" name="Picture 4" descr="VARIOUS TRIBES/CLANS IN SWAT, 1906 (PART 5) | Swat Encyclopedia">
            <a:extLst>
              <a:ext uri="{FF2B5EF4-FFF2-40B4-BE49-F238E27FC236}">
                <a16:creationId xmlns:a16="http://schemas.microsoft.com/office/drawing/2014/main" id="{F0E840DF-BF65-4D99-99B7-C25795BE9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476" y="1857568"/>
            <a:ext cx="6283048" cy="486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7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AA0C99F-4AB4-4B1A-AE4C-08F64DFAA573}"/>
              </a:ext>
            </a:extLst>
          </p:cNvPr>
          <p:cNvGraphicFramePr>
            <a:graphicFrameLocks noGrp="1"/>
          </p:cNvGraphicFramePr>
          <p:nvPr>
            <p:extLst>
              <p:ext uri="{D42A27DB-BD31-4B8C-83A1-F6EECF244321}">
                <p14:modId xmlns:p14="http://schemas.microsoft.com/office/powerpoint/2010/main" val="1228096670"/>
              </p:ext>
            </p:extLst>
          </p:nvPr>
        </p:nvGraphicFramePr>
        <p:xfrm>
          <a:off x="662730" y="291828"/>
          <a:ext cx="10435905" cy="6248400"/>
        </p:xfrm>
        <a:graphic>
          <a:graphicData uri="http://schemas.openxmlformats.org/drawingml/2006/table">
            <a:tbl>
              <a:tblPr firstRow="1" bandRow="1">
                <a:tableStyleId>{073A0DAA-6AF3-43AB-8588-CEC1D06C72B9}</a:tableStyleId>
              </a:tblPr>
              <a:tblGrid>
                <a:gridCol w="3212984">
                  <a:extLst>
                    <a:ext uri="{9D8B030D-6E8A-4147-A177-3AD203B41FA5}">
                      <a16:colId xmlns:a16="http://schemas.microsoft.com/office/drawing/2014/main" val="4003028644"/>
                    </a:ext>
                  </a:extLst>
                </a:gridCol>
                <a:gridCol w="3744286">
                  <a:extLst>
                    <a:ext uri="{9D8B030D-6E8A-4147-A177-3AD203B41FA5}">
                      <a16:colId xmlns:a16="http://schemas.microsoft.com/office/drawing/2014/main" val="3385732944"/>
                    </a:ext>
                  </a:extLst>
                </a:gridCol>
                <a:gridCol w="3478635">
                  <a:extLst>
                    <a:ext uri="{9D8B030D-6E8A-4147-A177-3AD203B41FA5}">
                      <a16:colId xmlns:a16="http://schemas.microsoft.com/office/drawing/2014/main" val="638299480"/>
                    </a:ext>
                  </a:extLst>
                </a:gridCol>
              </a:tblGrid>
              <a:tr h="370840">
                <a:tc>
                  <a:txBody>
                    <a:bodyPr/>
                    <a:lstStyle/>
                    <a:p>
                      <a:pPr algn="ctr"/>
                      <a:r>
                        <a:rPr lang="en-US" sz="2000" dirty="0">
                          <a:solidFill>
                            <a:schemeClr val="accent4">
                              <a:lumMod val="75000"/>
                            </a:schemeClr>
                          </a:solidFill>
                          <a:latin typeface="Source Sans Pro Semibold" panose="020B0603030403020204" pitchFamily="34" charset="0"/>
                        </a:rPr>
                        <a:t>From Abraham to David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4">
                              <a:lumMod val="75000"/>
                            </a:schemeClr>
                          </a:solidFill>
                          <a:latin typeface="Source Sans Pro Semibold" panose="020B0603030403020204" pitchFamily="34" charset="0"/>
                        </a:rPr>
                        <a:t>David to the Babylonian Captivity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4">
                              <a:lumMod val="75000"/>
                            </a:schemeClr>
                          </a:solidFill>
                          <a:latin typeface="Source Sans Pro Semibold" panose="020B0603030403020204" pitchFamily="34" charset="0"/>
                        </a:rPr>
                        <a:t>From Babylonian Captivity to Christ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892317"/>
                  </a:ext>
                </a:extLst>
              </a:tr>
              <a:tr h="370840">
                <a:tc>
                  <a:txBody>
                    <a:bodyPr/>
                    <a:lstStyle/>
                    <a:p>
                      <a:pPr algn="ctr"/>
                      <a:r>
                        <a:rPr lang="en-US" sz="2000" dirty="0">
                          <a:latin typeface="Source Sans Pro Semibold" panose="020B0603030403020204" pitchFamily="34" charset="0"/>
                        </a:rPr>
                        <a:t>Abraham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Solomon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Source Sans Pro Semibold" panose="020B0603030403020204" pitchFamily="34" charset="0"/>
                        </a:rPr>
                        <a:t>Shealtiel</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79689"/>
                  </a:ext>
                </a:extLst>
              </a:tr>
              <a:tr h="370840">
                <a:tc>
                  <a:txBody>
                    <a:bodyPr/>
                    <a:lstStyle/>
                    <a:p>
                      <a:pPr algn="ctr"/>
                      <a:r>
                        <a:rPr lang="en-US" sz="2000" dirty="0">
                          <a:solidFill>
                            <a:schemeClr val="tx1"/>
                          </a:solidFill>
                          <a:latin typeface="Source Sans Pro Semibold" panose="020B0603030403020204" pitchFamily="34" charset="0"/>
                        </a:rPr>
                        <a:t>Isaac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Rehoboam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Zerubbabel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671728"/>
                  </a:ext>
                </a:extLst>
              </a:tr>
              <a:tr h="370840">
                <a:tc>
                  <a:txBody>
                    <a:bodyPr/>
                    <a:lstStyle/>
                    <a:p>
                      <a:pPr algn="ctr"/>
                      <a:r>
                        <a:rPr lang="en-US" sz="2000" dirty="0">
                          <a:latin typeface="Source Sans Pro Semibold" panose="020B0603030403020204" pitchFamily="34" charset="0"/>
                        </a:rPr>
                        <a:t>Jacob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ource Sans Pro Semibold" panose="020B0603030403020204" pitchFamily="34" charset="0"/>
                        </a:rPr>
                        <a:t>Abijah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Source Sans Pro Semibold" panose="020B0603030403020204" pitchFamily="34" charset="0"/>
                        </a:rPr>
                        <a:t>Abiud</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2161622"/>
                  </a:ext>
                </a:extLst>
              </a:tr>
              <a:tr h="370840">
                <a:tc>
                  <a:txBody>
                    <a:bodyPr/>
                    <a:lstStyle/>
                    <a:p>
                      <a:pPr algn="ctr"/>
                      <a:r>
                        <a:rPr lang="en-US" sz="2000" dirty="0">
                          <a:latin typeface="Source Sans Pro Semibold" panose="020B0603030403020204" pitchFamily="34" charset="0"/>
                        </a:rPr>
                        <a:t>Judah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ource Sans Pro Semibold" panose="020B0603030403020204" pitchFamily="34" charset="0"/>
                        </a:rPr>
                        <a:t>Asa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Eliakim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9271656"/>
                  </a:ext>
                </a:extLst>
              </a:tr>
              <a:tr h="370840">
                <a:tc>
                  <a:txBody>
                    <a:bodyPr/>
                    <a:lstStyle/>
                    <a:p>
                      <a:pPr algn="ctr"/>
                      <a:r>
                        <a:rPr lang="en-US" sz="2000" dirty="0">
                          <a:latin typeface="Source Sans Pro Semibold" panose="020B0603030403020204" pitchFamily="34" charset="0"/>
                        </a:rPr>
                        <a:t>Perez (and Zerah) by Tamar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Jehoshaphat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Source Sans Pro Semibold" panose="020B0603030403020204" pitchFamily="34" charset="0"/>
                        </a:rPr>
                        <a:t>Azor</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1043912"/>
                  </a:ext>
                </a:extLst>
              </a:tr>
              <a:tr h="370840">
                <a:tc>
                  <a:txBody>
                    <a:bodyPr/>
                    <a:lstStyle/>
                    <a:p>
                      <a:pPr algn="ctr"/>
                      <a:r>
                        <a:rPr lang="en-US" sz="2000" dirty="0" err="1">
                          <a:latin typeface="Source Sans Pro Semibold" panose="020B0603030403020204" pitchFamily="34" charset="0"/>
                        </a:rPr>
                        <a:t>Hezron</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Source Sans Pro Semibold" panose="020B0603030403020204" pitchFamily="34" charset="0"/>
                        </a:rPr>
                        <a:t>Joram</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Zadok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826734"/>
                  </a:ext>
                </a:extLst>
              </a:tr>
              <a:tr h="370840">
                <a:tc>
                  <a:txBody>
                    <a:bodyPr/>
                    <a:lstStyle/>
                    <a:p>
                      <a:pPr algn="ctr"/>
                      <a:r>
                        <a:rPr lang="en-US" sz="2000" dirty="0">
                          <a:latin typeface="Source Sans Pro Semibold" panose="020B0603030403020204" pitchFamily="34" charset="0"/>
                        </a:rPr>
                        <a:t>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Uzziah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Achim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09433"/>
                  </a:ext>
                </a:extLst>
              </a:tr>
              <a:tr h="370840">
                <a:tc>
                  <a:txBody>
                    <a:bodyPr/>
                    <a:lstStyle/>
                    <a:p>
                      <a:pPr algn="ctr"/>
                      <a:r>
                        <a:rPr lang="en-US" sz="2000" dirty="0" err="1">
                          <a:latin typeface="Source Sans Pro Semibold" panose="020B0603030403020204" pitchFamily="34" charset="0"/>
                        </a:rPr>
                        <a:t>Amminadab</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ource Sans Pro Semibold" panose="020B0603030403020204" pitchFamily="34" charset="0"/>
                        </a:rPr>
                        <a:t>Jotham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Eliud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717014"/>
                  </a:ext>
                </a:extLst>
              </a:tr>
              <a:tr h="370840">
                <a:tc>
                  <a:txBody>
                    <a:bodyPr/>
                    <a:lstStyle/>
                    <a:p>
                      <a:pPr algn="ctr"/>
                      <a:r>
                        <a:rPr lang="en-US" sz="2000" dirty="0">
                          <a:latin typeface="Source Sans Pro Semibold" panose="020B0603030403020204" pitchFamily="34" charset="0"/>
                        </a:rPr>
                        <a:t>Nahshon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Ahaz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Eleazar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994841"/>
                  </a:ext>
                </a:extLst>
              </a:tr>
              <a:tr h="370840">
                <a:tc>
                  <a:txBody>
                    <a:bodyPr/>
                    <a:lstStyle/>
                    <a:p>
                      <a:pPr algn="ctr"/>
                      <a:r>
                        <a:rPr lang="en-US" sz="2000" dirty="0">
                          <a:latin typeface="Source Sans Pro Semibold" panose="020B0603030403020204" pitchFamily="34" charset="0"/>
                        </a:rPr>
                        <a:t>Salmon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Hezekiah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Source Sans Pro Semibold" panose="020B0603030403020204" pitchFamily="34" charset="0"/>
                        </a:rPr>
                        <a:t>Matthan</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863897"/>
                  </a:ext>
                </a:extLst>
              </a:tr>
              <a:tr h="370840">
                <a:tc>
                  <a:txBody>
                    <a:bodyPr/>
                    <a:lstStyle/>
                    <a:p>
                      <a:pPr algn="ctr"/>
                      <a:r>
                        <a:rPr lang="en-US" sz="2000" dirty="0">
                          <a:latin typeface="Source Sans Pro Semibold" panose="020B0603030403020204" pitchFamily="34" charset="0"/>
                        </a:rPr>
                        <a:t>Boaz by Rahab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Manasseh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Jacob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8992132"/>
                  </a:ext>
                </a:extLst>
              </a:tr>
              <a:tr h="370840">
                <a:tc>
                  <a:txBody>
                    <a:bodyPr/>
                    <a:lstStyle/>
                    <a:p>
                      <a:pPr algn="ctr"/>
                      <a:r>
                        <a:rPr lang="en-US" sz="2000" dirty="0">
                          <a:latin typeface="Source Sans Pro Semibold" panose="020B0603030403020204" pitchFamily="34" charset="0"/>
                        </a:rPr>
                        <a:t>Obed by 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ource Sans Pro Semibold" panose="020B0603030403020204" pitchFamily="34" charset="0"/>
                        </a:rPr>
                        <a:t>Amon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Joseph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8203015"/>
                  </a:ext>
                </a:extLst>
              </a:tr>
              <a:tr h="370840">
                <a:tc>
                  <a:txBody>
                    <a:bodyPr/>
                    <a:lstStyle/>
                    <a:p>
                      <a:pPr algn="ctr"/>
                      <a:r>
                        <a:rPr lang="en-US" sz="2000" dirty="0">
                          <a:latin typeface="Source Sans Pro Semibold" panose="020B0603030403020204" pitchFamily="34" charset="0"/>
                        </a:rPr>
                        <a:t>Jesse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Josiah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tx1"/>
                          </a:solidFill>
                          <a:latin typeface="Source Sans Pro Semibold" panose="020B0603030403020204" pitchFamily="34" charset="0"/>
                        </a:rPr>
                        <a:t>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13084"/>
                  </a:ext>
                </a:extLst>
              </a:tr>
              <a:tr h="370840">
                <a:tc>
                  <a:txBody>
                    <a:bodyPr/>
                    <a:lstStyle/>
                    <a:p>
                      <a:pPr algn="ctr"/>
                      <a:r>
                        <a:rPr lang="en-US" sz="2000" dirty="0">
                          <a:latin typeface="Source Sans Pro Semibold" panose="020B0603030403020204" pitchFamily="34" charset="0"/>
                        </a:rPr>
                        <a:t>David by wife of Uriah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Jeconiah and his brothers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6063391"/>
                  </a:ext>
                </a:extLst>
              </a:tr>
            </a:tbl>
          </a:graphicData>
        </a:graphic>
      </p:graphicFrame>
    </p:spTree>
    <p:extLst>
      <p:ext uri="{BB962C8B-B14F-4D97-AF65-F5344CB8AC3E}">
        <p14:creationId xmlns:p14="http://schemas.microsoft.com/office/powerpoint/2010/main" val="70243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AA0C99F-4AB4-4B1A-AE4C-08F64DFAA573}"/>
              </a:ext>
            </a:extLst>
          </p:cNvPr>
          <p:cNvGraphicFramePr>
            <a:graphicFrameLocks noGrp="1"/>
          </p:cNvGraphicFramePr>
          <p:nvPr>
            <p:extLst>
              <p:ext uri="{D42A27DB-BD31-4B8C-83A1-F6EECF244321}">
                <p14:modId xmlns:p14="http://schemas.microsoft.com/office/powerpoint/2010/main" val="217440931"/>
              </p:ext>
            </p:extLst>
          </p:nvPr>
        </p:nvGraphicFramePr>
        <p:xfrm>
          <a:off x="662730" y="291828"/>
          <a:ext cx="10435905" cy="6248400"/>
        </p:xfrm>
        <a:graphic>
          <a:graphicData uri="http://schemas.openxmlformats.org/drawingml/2006/table">
            <a:tbl>
              <a:tblPr firstRow="1" bandRow="1">
                <a:tableStyleId>{073A0DAA-6AF3-43AB-8588-CEC1D06C72B9}</a:tableStyleId>
              </a:tblPr>
              <a:tblGrid>
                <a:gridCol w="3212984">
                  <a:extLst>
                    <a:ext uri="{9D8B030D-6E8A-4147-A177-3AD203B41FA5}">
                      <a16:colId xmlns:a16="http://schemas.microsoft.com/office/drawing/2014/main" val="4003028644"/>
                    </a:ext>
                  </a:extLst>
                </a:gridCol>
                <a:gridCol w="3744286">
                  <a:extLst>
                    <a:ext uri="{9D8B030D-6E8A-4147-A177-3AD203B41FA5}">
                      <a16:colId xmlns:a16="http://schemas.microsoft.com/office/drawing/2014/main" val="3385732944"/>
                    </a:ext>
                  </a:extLst>
                </a:gridCol>
                <a:gridCol w="3478635">
                  <a:extLst>
                    <a:ext uri="{9D8B030D-6E8A-4147-A177-3AD203B41FA5}">
                      <a16:colId xmlns:a16="http://schemas.microsoft.com/office/drawing/2014/main" val="638299480"/>
                    </a:ext>
                  </a:extLst>
                </a:gridCol>
              </a:tblGrid>
              <a:tr h="370840">
                <a:tc>
                  <a:txBody>
                    <a:bodyPr/>
                    <a:lstStyle/>
                    <a:p>
                      <a:pPr algn="ctr"/>
                      <a:r>
                        <a:rPr lang="en-US" sz="2000" dirty="0">
                          <a:solidFill>
                            <a:schemeClr val="accent4">
                              <a:lumMod val="75000"/>
                            </a:schemeClr>
                          </a:solidFill>
                          <a:latin typeface="Source Sans Pro Semibold" panose="020B0603030403020204" pitchFamily="34" charset="0"/>
                        </a:rPr>
                        <a:t>From Abraham to David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4">
                              <a:lumMod val="75000"/>
                            </a:schemeClr>
                          </a:solidFill>
                          <a:latin typeface="Source Sans Pro Semibold" panose="020B0603030403020204" pitchFamily="34" charset="0"/>
                        </a:rPr>
                        <a:t>David to the Babylonian Captivity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4">
                              <a:lumMod val="75000"/>
                            </a:schemeClr>
                          </a:solidFill>
                          <a:latin typeface="Source Sans Pro Semibold" panose="020B0603030403020204" pitchFamily="34" charset="0"/>
                        </a:rPr>
                        <a:t>From Babylonian Captivity to Christ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892317"/>
                  </a:ext>
                </a:extLst>
              </a:tr>
              <a:tr h="370840">
                <a:tc>
                  <a:txBody>
                    <a:bodyPr/>
                    <a:lstStyle/>
                    <a:p>
                      <a:pPr algn="ctr"/>
                      <a:r>
                        <a:rPr lang="en-US" sz="2000" dirty="0">
                          <a:latin typeface="Source Sans Pro Semibold" panose="020B0603030403020204" pitchFamily="34" charset="0"/>
                        </a:rPr>
                        <a:t>Abraham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Solomon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Source Sans Pro Semibold" panose="020B0603030403020204" pitchFamily="34" charset="0"/>
                        </a:rPr>
                        <a:t>Shealtiel</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79689"/>
                  </a:ext>
                </a:extLst>
              </a:tr>
              <a:tr h="370840">
                <a:tc>
                  <a:txBody>
                    <a:bodyPr/>
                    <a:lstStyle/>
                    <a:p>
                      <a:pPr algn="ctr"/>
                      <a:r>
                        <a:rPr lang="en-US" sz="2000" dirty="0">
                          <a:solidFill>
                            <a:srgbClr val="FF0000"/>
                          </a:solidFill>
                          <a:latin typeface="Source Sans Pro Black" panose="020B0803030403020204" pitchFamily="34" charset="0"/>
                        </a:rPr>
                        <a:t>Isaac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Rehoboam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Zerubbabel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5671728"/>
                  </a:ext>
                </a:extLst>
              </a:tr>
              <a:tr h="370840">
                <a:tc>
                  <a:txBody>
                    <a:bodyPr/>
                    <a:lstStyle/>
                    <a:p>
                      <a:pPr algn="ctr"/>
                      <a:r>
                        <a:rPr lang="en-US" sz="2000" dirty="0">
                          <a:latin typeface="Source Sans Pro Semibold" panose="020B0603030403020204" pitchFamily="34" charset="0"/>
                        </a:rPr>
                        <a:t>Jacob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ource Sans Pro Semibold" panose="020B0603030403020204" pitchFamily="34" charset="0"/>
                        </a:rPr>
                        <a:t>Abijah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Source Sans Pro Semibold" panose="020B0603030403020204" pitchFamily="34" charset="0"/>
                        </a:rPr>
                        <a:t>Abiud</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2161622"/>
                  </a:ext>
                </a:extLst>
              </a:tr>
              <a:tr h="370840">
                <a:tc>
                  <a:txBody>
                    <a:bodyPr/>
                    <a:lstStyle/>
                    <a:p>
                      <a:pPr algn="ctr"/>
                      <a:r>
                        <a:rPr lang="en-US" sz="2000" dirty="0">
                          <a:latin typeface="Source Sans Pro Semibold" panose="020B0603030403020204" pitchFamily="34" charset="0"/>
                        </a:rPr>
                        <a:t>Judah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ource Sans Pro Semibold" panose="020B0603030403020204" pitchFamily="34" charset="0"/>
                        </a:rPr>
                        <a:t>Asa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Eliakim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9271656"/>
                  </a:ext>
                </a:extLst>
              </a:tr>
              <a:tr h="370840">
                <a:tc>
                  <a:txBody>
                    <a:bodyPr/>
                    <a:lstStyle/>
                    <a:p>
                      <a:pPr algn="ctr"/>
                      <a:r>
                        <a:rPr lang="en-US" sz="2000" dirty="0">
                          <a:latin typeface="Source Sans Pro Semibold" panose="020B0603030403020204" pitchFamily="34" charset="0"/>
                        </a:rPr>
                        <a:t>Perez (and Zerah) by Tamar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Jehoshaphat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Source Sans Pro Semibold" panose="020B0603030403020204" pitchFamily="34" charset="0"/>
                        </a:rPr>
                        <a:t>Azor</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1043912"/>
                  </a:ext>
                </a:extLst>
              </a:tr>
              <a:tr h="370840">
                <a:tc>
                  <a:txBody>
                    <a:bodyPr/>
                    <a:lstStyle/>
                    <a:p>
                      <a:pPr algn="ctr"/>
                      <a:r>
                        <a:rPr lang="en-US" sz="2000" dirty="0" err="1">
                          <a:latin typeface="Source Sans Pro Semibold" panose="020B0603030403020204" pitchFamily="34" charset="0"/>
                        </a:rPr>
                        <a:t>Hezron</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Source Sans Pro Semibold" panose="020B0603030403020204" pitchFamily="34" charset="0"/>
                        </a:rPr>
                        <a:t>Joram</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Zadok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826734"/>
                  </a:ext>
                </a:extLst>
              </a:tr>
              <a:tr h="370840">
                <a:tc>
                  <a:txBody>
                    <a:bodyPr/>
                    <a:lstStyle/>
                    <a:p>
                      <a:pPr algn="ctr"/>
                      <a:r>
                        <a:rPr lang="en-US" sz="2000" dirty="0">
                          <a:latin typeface="Source Sans Pro Semibold" panose="020B0603030403020204" pitchFamily="34" charset="0"/>
                        </a:rPr>
                        <a:t>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Uzziah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Achim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09433"/>
                  </a:ext>
                </a:extLst>
              </a:tr>
              <a:tr h="370840">
                <a:tc>
                  <a:txBody>
                    <a:bodyPr/>
                    <a:lstStyle/>
                    <a:p>
                      <a:pPr algn="ctr"/>
                      <a:r>
                        <a:rPr lang="en-US" sz="2000" dirty="0" err="1">
                          <a:latin typeface="Source Sans Pro Semibold" panose="020B0603030403020204" pitchFamily="34" charset="0"/>
                        </a:rPr>
                        <a:t>Amminadab</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ource Sans Pro Semibold" panose="020B0603030403020204" pitchFamily="34" charset="0"/>
                        </a:rPr>
                        <a:t>Jotham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Eliud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0717014"/>
                  </a:ext>
                </a:extLst>
              </a:tr>
              <a:tr h="370840">
                <a:tc>
                  <a:txBody>
                    <a:bodyPr/>
                    <a:lstStyle/>
                    <a:p>
                      <a:pPr algn="ctr"/>
                      <a:r>
                        <a:rPr lang="en-US" sz="2000" dirty="0">
                          <a:latin typeface="Source Sans Pro Semibold" panose="020B0603030403020204" pitchFamily="34" charset="0"/>
                        </a:rPr>
                        <a:t>Nahshon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Ahaz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Eleazar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994841"/>
                  </a:ext>
                </a:extLst>
              </a:tr>
              <a:tr h="370840">
                <a:tc>
                  <a:txBody>
                    <a:bodyPr/>
                    <a:lstStyle/>
                    <a:p>
                      <a:pPr algn="ctr"/>
                      <a:r>
                        <a:rPr lang="en-US" sz="2000" dirty="0">
                          <a:latin typeface="Source Sans Pro Semibold" panose="020B0603030403020204" pitchFamily="34" charset="0"/>
                        </a:rPr>
                        <a:t>Salmon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Hezekiah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err="1">
                          <a:latin typeface="Source Sans Pro Semibold" panose="020B0603030403020204" pitchFamily="34" charset="0"/>
                        </a:rPr>
                        <a:t>Matthan</a:t>
                      </a: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863897"/>
                  </a:ext>
                </a:extLst>
              </a:tr>
              <a:tr h="370840">
                <a:tc>
                  <a:txBody>
                    <a:bodyPr/>
                    <a:lstStyle/>
                    <a:p>
                      <a:pPr algn="ctr"/>
                      <a:r>
                        <a:rPr lang="en-US" sz="2000" dirty="0">
                          <a:latin typeface="Source Sans Pro Semibold" panose="020B0603030403020204" pitchFamily="34" charset="0"/>
                        </a:rPr>
                        <a:t>Boaz by Rahab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Manasseh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Jacob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8992132"/>
                  </a:ext>
                </a:extLst>
              </a:tr>
              <a:tr h="370840">
                <a:tc>
                  <a:txBody>
                    <a:bodyPr/>
                    <a:lstStyle/>
                    <a:p>
                      <a:pPr algn="ctr"/>
                      <a:r>
                        <a:rPr lang="en-US" sz="2000" dirty="0">
                          <a:latin typeface="Source Sans Pro Semibold" panose="020B0603030403020204" pitchFamily="34" charset="0"/>
                        </a:rPr>
                        <a:t>Obed by 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Source Sans Pro Semibold" panose="020B0603030403020204" pitchFamily="34" charset="0"/>
                        </a:rPr>
                        <a:t>Amon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Joseph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8203015"/>
                  </a:ext>
                </a:extLst>
              </a:tr>
              <a:tr h="370840">
                <a:tc>
                  <a:txBody>
                    <a:bodyPr/>
                    <a:lstStyle/>
                    <a:p>
                      <a:pPr algn="ctr"/>
                      <a:r>
                        <a:rPr lang="en-US" sz="2000" dirty="0">
                          <a:latin typeface="Source Sans Pro Semibold" panose="020B0603030403020204" pitchFamily="34" charset="0"/>
                        </a:rPr>
                        <a:t>Jesse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Josiah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FF0000"/>
                          </a:solidFill>
                          <a:latin typeface="Source Sans Pro Black" panose="020B0803030403020204" pitchFamily="34" charset="0"/>
                        </a:rPr>
                        <a:t>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313084"/>
                  </a:ext>
                </a:extLst>
              </a:tr>
              <a:tr h="370840">
                <a:tc>
                  <a:txBody>
                    <a:bodyPr/>
                    <a:lstStyle/>
                    <a:p>
                      <a:pPr algn="ctr"/>
                      <a:r>
                        <a:rPr lang="en-US" sz="2000" dirty="0">
                          <a:latin typeface="Source Sans Pro Semibold" panose="020B0603030403020204" pitchFamily="34" charset="0"/>
                        </a:rPr>
                        <a:t>David by wife of Uriah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Source Sans Pro Semibold" panose="020B0603030403020204" pitchFamily="34" charset="0"/>
                        </a:rPr>
                        <a:t>Jeconiah and his brothers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6063391"/>
                  </a:ext>
                </a:extLst>
              </a:tr>
            </a:tbl>
          </a:graphicData>
        </a:graphic>
      </p:graphicFrame>
      <p:sp>
        <p:nvSpPr>
          <p:cNvPr id="3" name="TextBox 2">
            <a:extLst>
              <a:ext uri="{FF2B5EF4-FFF2-40B4-BE49-F238E27FC236}">
                <a16:creationId xmlns:a16="http://schemas.microsoft.com/office/drawing/2014/main" id="{3AB4C81B-CDDE-4FA9-8DB5-0D6D72A897E8}"/>
              </a:ext>
            </a:extLst>
          </p:cNvPr>
          <p:cNvSpPr txBox="1"/>
          <p:nvPr/>
        </p:nvSpPr>
        <p:spPr>
          <a:xfrm>
            <a:off x="1325461" y="2650921"/>
            <a:ext cx="9387280" cy="1077218"/>
          </a:xfrm>
          <a:prstGeom prst="rect">
            <a:avLst/>
          </a:prstGeom>
          <a:solidFill>
            <a:schemeClr val="accent4">
              <a:lumMod val="75000"/>
            </a:schemeClr>
          </a:solidFill>
        </p:spPr>
        <p:txBody>
          <a:bodyPr wrap="square" rtlCol="0">
            <a:spAutoFit/>
          </a:bodyPr>
          <a:lstStyle/>
          <a:p>
            <a:pPr algn="ctr"/>
            <a:r>
              <a:rPr lang="en-US" sz="3200" dirty="0">
                <a:latin typeface="Source Sans Pro Black" panose="020B0803030403020204" pitchFamily="34" charset="0"/>
              </a:rPr>
              <a:t>The births of both Isaac and Jesus were miraculous.</a:t>
            </a:r>
          </a:p>
        </p:txBody>
      </p:sp>
    </p:spTree>
    <p:extLst>
      <p:ext uri="{BB962C8B-B14F-4D97-AF65-F5344CB8AC3E}">
        <p14:creationId xmlns:p14="http://schemas.microsoft.com/office/powerpoint/2010/main" val="50023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CD5F-D090-4F89-9467-77B6B53856DC}"/>
              </a:ext>
            </a:extLst>
          </p:cNvPr>
          <p:cNvSpPr>
            <a:spLocks noGrp="1"/>
          </p:cNvSpPr>
          <p:nvPr>
            <p:ph type="title"/>
          </p:nvPr>
        </p:nvSpPr>
        <p:spPr/>
        <p:txBody>
          <a:bodyPr/>
          <a:lstStyle/>
          <a:p>
            <a:r>
              <a:rPr lang="en-US" dirty="0"/>
              <a:t>Characteristics of the Genealogy</a:t>
            </a:r>
          </a:p>
        </p:txBody>
      </p:sp>
      <p:sp>
        <p:nvSpPr>
          <p:cNvPr id="3" name="Content Placeholder 2">
            <a:extLst>
              <a:ext uri="{FF2B5EF4-FFF2-40B4-BE49-F238E27FC236}">
                <a16:creationId xmlns:a16="http://schemas.microsoft.com/office/drawing/2014/main" id="{2E3D13B9-002E-449D-9D35-70BA7F950F07}"/>
              </a:ext>
            </a:extLst>
          </p:cNvPr>
          <p:cNvSpPr>
            <a:spLocks noGrp="1"/>
          </p:cNvSpPr>
          <p:nvPr>
            <p:ph idx="1"/>
          </p:nvPr>
        </p:nvSpPr>
        <p:spPr/>
        <p:txBody>
          <a:bodyPr>
            <a:normAutofit/>
          </a:bodyPr>
          <a:lstStyle/>
          <a:p>
            <a:r>
              <a:rPr lang="en-US" dirty="0"/>
              <a:t>The structure: Three groups of 14 names each</a:t>
            </a:r>
          </a:p>
          <a:p>
            <a:r>
              <a:rPr lang="en-US" dirty="0"/>
              <a:t>Genealogies:</a:t>
            </a:r>
          </a:p>
          <a:p>
            <a:pPr lvl="1"/>
            <a:r>
              <a:rPr lang="en-US" dirty="0">
                <a:solidFill>
                  <a:srgbClr val="FF0000"/>
                </a:solidFill>
                <a:latin typeface="Source Sans Pro Black" panose="020B0803030403020204" pitchFamily="34" charset="0"/>
              </a:rPr>
              <a:t>Horizontal</a:t>
            </a:r>
            <a:r>
              <a:rPr lang="en-US" dirty="0"/>
              <a:t>: to emphasize bounds of relationships (kinship)</a:t>
            </a:r>
          </a:p>
          <a:p>
            <a:pPr lvl="1"/>
            <a:r>
              <a:rPr lang="en-US" dirty="0">
                <a:solidFill>
                  <a:srgbClr val="FF0000"/>
                </a:solidFill>
                <a:latin typeface="Source Sans Pro Black" panose="020B0803030403020204" pitchFamily="34" charset="0"/>
              </a:rPr>
              <a:t>Vertical:</a:t>
            </a:r>
            <a:r>
              <a:rPr lang="en-US" dirty="0"/>
              <a:t> to emphasize position and authority</a:t>
            </a:r>
          </a:p>
          <a:p>
            <a:r>
              <a:rPr lang="en-US" dirty="0"/>
              <a:t>The genealogy has evidences of telescoping</a:t>
            </a:r>
          </a:p>
          <a:p>
            <a:pPr lvl="1"/>
            <a:r>
              <a:rPr lang="en-US" dirty="0"/>
              <a:t>Three generations are omitted between Uzziah and Jotham (Ahaziah, Jehoash, Amaziah) and “</a:t>
            </a:r>
            <a:r>
              <a:rPr lang="en-US" dirty="0" err="1"/>
              <a:t>Johoiachin</a:t>
            </a:r>
            <a:r>
              <a:rPr lang="en-US" dirty="0"/>
              <a:t> and his brethren” includes </a:t>
            </a:r>
            <a:r>
              <a:rPr lang="en-US" dirty="0" err="1"/>
              <a:t>Jehoahaz</a:t>
            </a:r>
            <a:r>
              <a:rPr lang="en-US" dirty="0"/>
              <a:t>, Jehoiakim, and Zedekiah</a:t>
            </a:r>
          </a:p>
        </p:txBody>
      </p:sp>
    </p:spTree>
    <p:extLst>
      <p:ext uri="{BB962C8B-B14F-4D97-AF65-F5344CB8AC3E}">
        <p14:creationId xmlns:p14="http://schemas.microsoft.com/office/powerpoint/2010/main" val="234694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D0D6-15B4-4263-A451-2E58D7A17ECE}"/>
              </a:ext>
            </a:extLst>
          </p:cNvPr>
          <p:cNvSpPr>
            <a:spLocks noGrp="1"/>
          </p:cNvSpPr>
          <p:nvPr>
            <p:ph type="title"/>
          </p:nvPr>
        </p:nvSpPr>
        <p:spPr/>
        <p:txBody>
          <a:bodyPr/>
          <a:lstStyle/>
          <a:p>
            <a:r>
              <a:rPr lang="en-US" dirty="0"/>
              <a:t>Different from Luke</a:t>
            </a:r>
            <a:r>
              <a:rPr lang="en-US" dirty="0">
                <a:latin typeface="Source Sans Pro Semibold" panose="020B0603030403020204" pitchFamily="34" charset="0"/>
              </a:rPr>
              <a:t>’s Genealogy</a:t>
            </a:r>
            <a:endParaRPr lang="en-US" dirty="0"/>
          </a:p>
        </p:txBody>
      </p:sp>
      <p:sp>
        <p:nvSpPr>
          <p:cNvPr id="3" name="Content Placeholder 2">
            <a:extLst>
              <a:ext uri="{FF2B5EF4-FFF2-40B4-BE49-F238E27FC236}">
                <a16:creationId xmlns:a16="http://schemas.microsoft.com/office/drawing/2014/main" id="{B7548355-AB46-4946-A1FF-8EEAA5BA4485}"/>
              </a:ext>
            </a:extLst>
          </p:cNvPr>
          <p:cNvSpPr>
            <a:spLocks noGrp="1"/>
          </p:cNvSpPr>
          <p:nvPr>
            <p:ph idx="1"/>
          </p:nvPr>
        </p:nvSpPr>
        <p:spPr/>
        <p:txBody>
          <a:bodyPr/>
          <a:lstStyle/>
          <a:p>
            <a:r>
              <a:rPr lang="en-US" dirty="0"/>
              <a:t>Luke traces Jesus’s genealogy all the way back to Adam</a:t>
            </a:r>
          </a:p>
          <a:p>
            <a:r>
              <a:rPr lang="en-US" dirty="0"/>
              <a:t>Luke’s birth narrative focuses on Mary rather than Joseph and the differences between the two genealogies is thought to be that Luke traces the genealogy of Jesus through Mary and Matthew traces it through Joseph.</a:t>
            </a:r>
          </a:p>
          <a:p>
            <a:pPr lvl="1"/>
            <a:r>
              <a:rPr lang="en-US" dirty="0"/>
              <a:t>The two genealogies separate at David, with Luke following David’s son Nathan (3:31) and Matthew following Solomon (1:6) (Gibson, 7).</a:t>
            </a:r>
          </a:p>
          <a:p>
            <a:r>
              <a:rPr lang="en-US" dirty="0"/>
              <a:t>Luke’s genealogy demonstrates that Mary also was a descendant of David.</a:t>
            </a:r>
          </a:p>
        </p:txBody>
      </p:sp>
    </p:spTree>
    <p:extLst>
      <p:ext uri="{BB962C8B-B14F-4D97-AF65-F5344CB8AC3E}">
        <p14:creationId xmlns:p14="http://schemas.microsoft.com/office/powerpoint/2010/main" val="263219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F983-47E8-4588-B9BE-A4F6EA5EDDFE}"/>
              </a:ext>
            </a:extLst>
          </p:cNvPr>
          <p:cNvSpPr>
            <a:spLocks noGrp="1"/>
          </p:cNvSpPr>
          <p:nvPr>
            <p:ph type="title"/>
          </p:nvPr>
        </p:nvSpPr>
        <p:spPr/>
        <p:txBody>
          <a:bodyPr/>
          <a:lstStyle/>
          <a:p>
            <a:r>
              <a:rPr lang="en-US" dirty="0"/>
              <a:t>The Four Women in the Genealogy</a:t>
            </a:r>
          </a:p>
        </p:txBody>
      </p:sp>
      <p:sp>
        <p:nvSpPr>
          <p:cNvPr id="3" name="Content Placeholder 2">
            <a:extLst>
              <a:ext uri="{FF2B5EF4-FFF2-40B4-BE49-F238E27FC236}">
                <a16:creationId xmlns:a16="http://schemas.microsoft.com/office/drawing/2014/main" id="{FCF27600-DD4A-49EF-87D0-8D3AF37EBD85}"/>
              </a:ext>
            </a:extLst>
          </p:cNvPr>
          <p:cNvSpPr>
            <a:spLocks noGrp="1"/>
          </p:cNvSpPr>
          <p:nvPr>
            <p:ph idx="1"/>
          </p:nvPr>
        </p:nvSpPr>
        <p:spPr/>
        <p:txBody>
          <a:bodyPr/>
          <a:lstStyle/>
          <a:p>
            <a:r>
              <a:rPr lang="en-US" dirty="0"/>
              <a:t>The genealogy mentions four women:</a:t>
            </a:r>
          </a:p>
          <a:p>
            <a:pPr lvl="1"/>
            <a:r>
              <a:rPr lang="en-US" dirty="0"/>
              <a:t>Tamar</a:t>
            </a:r>
          </a:p>
          <a:p>
            <a:pPr lvl="1"/>
            <a:r>
              <a:rPr lang="en-US" dirty="0"/>
              <a:t>Rahab</a:t>
            </a:r>
          </a:p>
          <a:p>
            <a:pPr lvl="1"/>
            <a:r>
              <a:rPr lang="en-US" dirty="0"/>
              <a:t>Ruth</a:t>
            </a:r>
          </a:p>
          <a:p>
            <a:pPr lvl="1"/>
            <a:r>
              <a:rPr lang="en-US" dirty="0"/>
              <a:t>Wife of Uriah (Bathsheba)</a:t>
            </a:r>
          </a:p>
          <a:p>
            <a:r>
              <a:rPr lang="en-US" dirty="0"/>
              <a:t>Some have tried to show that all four were guilty of immoral acts, but this stumbles over Ruth.</a:t>
            </a:r>
          </a:p>
          <a:p>
            <a:r>
              <a:rPr lang="en-US" dirty="0"/>
              <a:t>It is more likely that all four were foreign women and points towards God’s interest in saving the Gentiles.</a:t>
            </a:r>
          </a:p>
        </p:txBody>
      </p:sp>
    </p:spTree>
    <p:extLst>
      <p:ext uri="{BB962C8B-B14F-4D97-AF65-F5344CB8AC3E}">
        <p14:creationId xmlns:p14="http://schemas.microsoft.com/office/powerpoint/2010/main" val="297382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ircle(in)">
                                      <p:cBhvr>
                                        <p:cTn id="1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E5F47874-92F6-4B7B-8541-623E83775D0B}" vid="{0B388B72-FFA3-40B6-BB32-590DB4DC13F3}"/>
    </a:ext>
  </a:extLst>
</a:theme>
</file>

<file path=docProps/app.xml><?xml version="1.0" encoding="utf-8"?>
<Properties xmlns="http://schemas.openxmlformats.org/officeDocument/2006/extended-properties" xmlns:vt="http://schemas.openxmlformats.org/officeDocument/2006/docPropsVTypes">
  <Template/>
  <TotalTime>2568</TotalTime>
  <Words>2042</Words>
  <Application>Microsoft Office PowerPoint</Application>
  <PresentationFormat>Widescreen</PresentationFormat>
  <Paragraphs>181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Outline of the Chapter 1</vt:lpstr>
      <vt:lpstr>The Genealogy of Jesus (1:2-17)</vt:lpstr>
      <vt:lpstr>PowerPoint Presentation</vt:lpstr>
      <vt:lpstr>PowerPoint Presentation</vt:lpstr>
      <vt:lpstr>Characteristics of the Genealogy</vt:lpstr>
      <vt:lpstr>Different from Luke’s Genealogy</vt:lpstr>
      <vt:lpstr>The Four Women in the Genealogy</vt:lpstr>
      <vt:lpstr>Joseph, the Father of Jesus</vt:lpstr>
      <vt:lpstr>The Significance of the Genealogy</vt:lpstr>
      <vt:lpstr>Born of a Virgin and Adopted by Joseph (1:18-25)</vt:lpstr>
      <vt:lpstr>Matthew 1:18-25</vt:lpstr>
      <vt:lpstr>Pregnant Outside of Wedlock</vt:lpstr>
      <vt:lpstr>Joseph’s Character (1:19)</vt:lpstr>
      <vt:lpstr>Joseph’s Options</vt:lpstr>
      <vt:lpstr>Matthew 1:20-21</vt:lpstr>
      <vt:lpstr>The Virgin Birth</vt:lpstr>
      <vt:lpstr>His Name Is Jesus</vt:lpstr>
      <vt:lpstr>Matthew 1:22-23</vt:lpstr>
      <vt:lpstr>Isaiah 7:14</vt:lpstr>
      <vt:lpstr>Matthew 1:24-25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10</cp:revision>
  <dcterms:created xsi:type="dcterms:W3CDTF">2021-11-15T18:24:30Z</dcterms:created>
  <dcterms:modified xsi:type="dcterms:W3CDTF">2021-12-01T20:55:18Z</dcterms:modified>
</cp:coreProperties>
</file>