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315" r:id="rId5"/>
    <p:sldId id="263" r:id="rId6"/>
    <p:sldId id="264" r:id="rId7"/>
    <p:sldId id="268" r:id="rId8"/>
    <p:sldId id="269" r:id="rId9"/>
    <p:sldId id="274" r:id="rId10"/>
    <p:sldId id="309" r:id="rId11"/>
    <p:sldId id="265" r:id="rId12"/>
    <p:sldId id="266" r:id="rId13"/>
    <p:sldId id="267" r:id="rId14"/>
    <p:sldId id="270" r:id="rId15"/>
    <p:sldId id="272" r:id="rId16"/>
    <p:sldId id="271"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11" r:id="rId33"/>
    <p:sldId id="30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10" r:id="rId47"/>
    <p:sldId id="301" r:id="rId48"/>
    <p:sldId id="302" r:id="rId49"/>
    <p:sldId id="314" r:id="rId50"/>
    <p:sldId id="304" r:id="rId51"/>
    <p:sldId id="305" r:id="rId52"/>
    <p:sldId id="306" r:id="rId53"/>
    <p:sldId id="30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9982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Source Sans Pro Semibold" panose="020B0603030403020204" pitchFamily="34" charset="0"/>
              </a:defRPr>
            </a:lvl1pPr>
            <a:lvl2pPr>
              <a:defRPr>
                <a:latin typeface="Source Sans Pro Semibold" panose="020B0603030403020204" pitchFamily="34" charset="0"/>
              </a:defRPr>
            </a:lvl2pPr>
            <a:lvl3pPr>
              <a:defRPr>
                <a:latin typeface="Source Sans Pro Semibold" panose="020B0603030403020204" pitchFamily="34" charset="0"/>
              </a:defRPr>
            </a:lvl3pPr>
            <a:lvl4pPr>
              <a:defRPr>
                <a:latin typeface="Source Sans Pro Semibold" panose="020B0603030403020204" pitchFamily="34" charset="0"/>
              </a:defRPr>
            </a:lvl4pPr>
            <a:lvl5pPr>
              <a:defRPr>
                <a:latin typeface="Source Sans Pro Semibold"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12/29/2021</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12/29/2021</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Adobe Gothic Std B" panose="020B0800000000000000" pitchFamily="34" charset="-128"/>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79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F5C7-55DC-4A43-8D80-09583FFFDAA2}"/>
              </a:ext>
            </a:extLst>
          </p:cNvPr>
          <p:cNvSpPr>
            <a:spLocks noGrp="1"/>
          </p:cNvSpPr>
          <p:nvPr>
            <p:ph type="title"/>
          </p:nvPr>
        </p:nvSpPr>
        <p:spPr>
          <a:xfrm>
            <a:off x="838200" y="365125"/>
            <a:ext cx="10515600" cy="1011093"/>
          </a:xfrm>
        </p:spPr>
        <p:txBody>
          <a:bodyPr/>
          <a:lstStyle/>
          <a:p>
            <a:r>
              <a:rPr lang="en-US" dirty="0"/>
              <a:t>Herod</a:t>
            </a:r>
            <a:r>
              <a:rPr lang="en-US" dirty="0">
                <a:latin typeface="Source Sans Pro Semibold" panose="020B0603030403020204" pitchFamily="34" charset="0"/>
              </a:rPr>
              <a:t>’</a:t>
            </a:r>
            <a:r>
              <a:rPr lang="en-US" dirty="0"/>
              <a:t>s Brutal Personality</a:t>
            </a:r>
          </a:p>
        </p:txBody>
      </p:sp>
      <p:sp>
        <p:nvSpPr>
          <p:cNvPr id="3" name="Content Placeholder 2">
            <a:extLst>
              <a:ext uri="{FF2B5EF4-FFF2-40B4-BE49-F238E27FC236}">
                <a16:creationId xmlns:a16="http://schemas.microsoft.com/office/drawing/2014/main" id="{AE806297-E1E6-4041-A29E-AF77C2082636}"/>
              </a:ext>
            </a:extLst>
          </p:cNvPr>
          <p:cNvSpPr>
            <a:spLocks noGrp="1"/>
          </p:cNvSpPr>
          <p:nvPr>
            <p:ph idx="1"/>
          </p:nvPr>
        </p:nvSpPr>
        <p:spPr>
          <a:xfrm>
            <a:off x="838200" y="1524000"/>
            <a:ext cx="10515600" cy="4968875"/>
          </a:xfrm>
        </p:spPr>
        <p:txBody>
          <a:bodyPr>
            <a:normAutofit fontScale="62500" lnSpcReduction="20000"/>
          </a:bodyPr>
          <a:lstStyle/>
          <a:p>
            <a:r>
              <a:rPr lang="en-US" sz="3400" dirty="0"/>
              <a:t>He had his son </a:t>
            </a:r>
            <a:r>
              <a:rPr lang="en-US" sz="3400" dirty="0" err="1"/>
              <a:t>Aristobulus</a:t>
            </a:r>
            <a:r>
              <a:rPr lang="en-US" sz="3400" dirty="0"/>
              <a:t> (aged 17) drowned by some of his men at their mother’s (Alexandra) pool at Jericho</a:t>
            </a:r>
          </a:p>
          <a:p>
            <a:r>
              <a:rPr lang="en-US" sz="3400" dirty="0"/>
              <a:t>Accused his wife </a:t>
            </a:r>
            <a:r>
              <a:rPr lang="en-US" sz="3400" dirty="0" err="1"/>
              <a:t>Mariamne</a:t>
            </a:r>
            <a:r>
              <a:rPr lang="en-US" sz="3400" dirty="0"/>
              <a:t> of adultery when one of Herod’s servants confided a secret to her. The secret was that if Herod was killed, </a:t>
            </a:r>
            <a:r>
              <a:rPr lang="en-US" sz="3400" dirty="0" err="1"/>
              <a:t>Mariamne</a:t>
            </a:r>
            <a:r>
              <a:rPr lang="en-US" sz="3400" dirty="0"/>
              <a:t> was to be slain.</a:t>
            </a:r>
          </a:p>
          <a:p>
            <a:r>
              <a:rPr lang="en-US" sz="3400" dirty="0"/>
              <a:t>Later, he had </a:t>
            </a:r>
            <a:r>
              <a:rPr lang="en-US" sz="3400" dirty="0" err="1"/>
              <a:t>Mariamne</a:t>
            </a:r>
            <a:r>
              <a:rPr lang="en-US" sz="3400" dirty="0"/>
              <a:t> killed on the charge of attempting to poison Herod; she was 28. </a:t>
            </a:r>
          </a:p>
          <a:p>
            <a:r>
              <a:rPr lang="en-US" sz="3400" dirty="0"/>
              <a:t>The evidence leads one to believe that Herod had an emotional collapse after murdering his wife.</a:t>
            </a:r>
          </a:p>
          <a:p>
            <a:r>
              <a:rPr lang="en-US" sz="3400" dirty="0"/>
              <a:t>He murdered his brother-in-law </a:t>
            </a:r>
            <a:r>
              <a:rPr lang="en-US" sz="3400" dirty="0" err="1"/>
              <a:t>Kostobar</a:t>
            </a:r>
            <a:r>
              <a:rPr lang="en-US" sz="3400" dirty="0"/>
              <a:t> for conspiracy</a:t>
            </a:r>
          </a:p>
          <a:p>
            <a:r>
              <a:rPr lang="en-US" sz="3400" dirty="0"/>
              <a:t>He charged his sons Alexander and </a:t>
            </a:r>
            <a:r>
              <a:rPr lang="en-US" sz="3400" dirty="0" err="1"/>
              <a:t>Aristobulus</a:t>
            </a:r>
            <a:r>
              <a:rPr lang="en-US" sz="3400" dirty="0"/>
              <a:t> with treason and had them put to death</a:t>
            </a:r>
          </a:p>
          <a:p>
            <a:r>
              <a:rPr lang="en-US" sz="3400" dirty="0"/>
              <a:t>He charged his son Antipater (heir to his throne) with treason and put him to death</a:t>
            </a:r>
          </a:p>
          <a:p>
            <a:r>
              <a:rPr lang="en-US" sz="3400" dirty="0"/>
              <a:t>He ordered that one out of every prominent family be slain at his death so that they would mourn his passing, although that was not carried out (Josephus, </a:t>
            </a:r>
            <a:r>
              <a:rPr lang="en-US" sz="3400" i="1" dirty="0"/>
              <a:t>Antiquities</a:t>
            </a:r>
            <a:r>
              <a:rPr lang="en-US" sz="3400" dirty="0"/>
              <a:t>, 17.6.6; 17.8.2)</a:t>
            </a:r>
          </a:p>
          <a:p>
            <a:r>
              <a:rPr lang="en-US" sz="3400" dirty="0"/>
              <a:t>Augustus Caesar is reported to have said, “Better is it to be Herod’s pig (</a:t>
            </a:r>
            <a:r>
              <a:rPr lang="en-US" sz="3400" i="1" dirty="0" err="1"/>
              <a:t>hus</a:t>
            </a:r>
            <a:r>
              <a:rPr lang="en-US" sz="3400" dirty="0"/>
              <a:t>) than his son (</a:t>
            </a:r>
            <a:r>
              <a:rPr lang="en-US" sz="3400" i="1" dirty="0" err="1"/>
              <a:t>huios</a:t>
            </a:r>
            <a:r>
              <a:rPr lang="en-US" sz="3400" dirty="0"/>
              <a:t>).”</a:t>
            </a:r>
          </a:p>
          <a:p>
            <a:endParaRPr lang="en-US" dirty="0"/>
          </a:p>
        </p:txBody>
      </p:sp>
    </p:spTree>
    <p:extLst>
      <p:ext uri="{BB962C8B-B14F-4D97-AF65-F5344CB8AC3E}">
        <p14:creationId xmlns:p14="http://schemas.microsoft.com/office/powerpoint/2010/main" val="276039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F6299159-15C9-45CE-BC88-1949CEDB323A}"/>
              </a:ext>
            </a:extLst>
          </p:cNvPr>
          <p:cNvSpPr txBox="1"/>
          <p:nvPr/>
        </p:nvSpPr>
        <p:spPr>
          <a:xfrm>
            <a:off x="1717964" y="5597236"/>
            <a:ext cx="8728363" cy="954107"/>
          </a:xfrm>
          <a:prstGeom prst="rect">
            <a:avLst/>
          </a:prstGeom>
          <a:noFill/>
        </p:spPr>
        <p:txBody>
          <a:bodyPr wrap="square" rtlCol="0">
            <a:spAutoFit/>
          </a:bodyPr>
          <a:lstStyle/>
          <a:p>
            <a:pPr algn="ctr"/>
            <a:r>
              <a:rPr lang="en-US" sz="2800" dirty="0">
                <a:latin typeface="Source Sans Pro Black" panose="020B0803030403020204" pitchFamily="34" charset="0"/>
              </a:rPr>
              <a:t>There is no information to determine from where in the East the wise men came.</a:t>
            </a:r>
          </a:p>
        </p:txBody>
      </p:sp>
      <p:pic>
        <p:nvPicPr>
          <p:cNvPr id="2054" name="Picture 6" descr="Map of Ancient Near East | EARLY CHURCH HISTORY">
            <a:extLst>
              <a:ext uri="{FF2B5EF4-FFF2-40B4-BE49-F238E27FC236}">
                <a16:creationId xmlns:a16="http://schemas.microsoft.com/office/drawing/2014/main" id="{C4DBEFCD-E053-43BC-B97E-D4ED7AFCE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302" y="92925"/>
            <a:ext cx="7499062" cy="550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941F-05BD-48E7-9348-9BB8BB24CB46}"/>
              </a:ext>
            </a:extLst>
          </p:cNvPr>
          <p:cNvSpPr>
            <a:spLocks noGrp="1"/>
          </p:cNvSpPr>
          <p:nvPr>
            <p:ph type="title"/>
          </p:nvPr>
        </p:nvSpPr>
        <p:spPr/>
        <p:txBody>
          <a:bodyPr/>
          <a:lstStyle/>
          <a:p>
            <a:r>
              <a:rPr lang="en-US" dirty="0"/>
              <a:t>Wise Men from the East</a:t>
            </a:r>
          </a:p>
        </p:txBody>
      </p:sp>
      <p:sp>
        <p:nvSpPr>
          <p:cNvPr id="3" name="Content Placeholder 2">
            <a:extLst>
              <a:ext uri="{FF2B5EF4-FFF2-40B4-BE49-F238E27FC236}">
                <a16:creationId xmlns:a16="http://schemas.microsoft.com/office/drawing/2014/main" id="{C90AA889-110E-4FC0-A518-4E9FBE080C86}"/>
              </a:ext>
            </a:extLst>
          </p:cNvPr>
          <p:cNvSpPr>
            <a:spLocks noGrp="1"/>
          </p:cNvSpPr>
          <p:nvPr>
            <p:ph idx="1"/>
          </p:nvPr>
        </p:nvSpPr>
        <p:spPr/>
        <p:txBody>
          <a:bodyPr>
            <a:normAutofit lnSpcReduction="10000"/>
          </a:bodyPr>
          <a:lstStyle/>
          <a:p>
            <a:r>
              <a:rPr lang="en-US" dirty="0"/>
              <a:t>The words </a:t>
            </a:r>
            <a:r>
              <a:rPr lang="en-US" dirty="0">
                <a:latin typeface="Source Sans Pro Black" panose="020B0803030403020204" pitchFamily="34" charset="0"/>
              </a:rPr>
              <a:t>wise men </a:t>
            </a:r>
            <a:r>
              <a:rPr lang="en-US" dirty="0"/>
              <a:t>are translated from the Greek word </a:t>
            </a:r>
            <a:r>
              <a:rPr lang="en-US" i="1" dirty="0" err="1"/>
              <a:t>magoi</a:t>
            </a:r>
            <a:r>
              <a:rPr lang="en-US" i="1" dirty="0"/>
              <a:t>.</a:t>
            </a:r>
          </a:p>
          <a:p>
            <a:pPr lvl="1"/>
            <a:r>
              <a:rPr lang="en-US" dirty="0"/>
              <a:t>The word is defined as “a (Persian . . . , then also Babylonian) wise man and priest, who was expert in astrology, interpretation of dreams and various other occult arts” (BAGD, 608).</a:t>
            </a:r>
          </a:p>
          <a:p>
            <a:pPr lvl="1"/>
            <a:r>
              <a:rPr lang="en-US" dirty="0"/>
              <a:t>The word appears three times in this chapter (2:1, 7, 16) and then two times in Acts 13:6, 8 to describe </a:t>
            </a:r>
            <a:r>
              <a:rPr lang="en-US" dirty="0" err="1"/>
              <a:t>Elymas</a:t>
            </a:r>
            <a:r>
              <a:rPr lang="en-US" dirty="0"/>
              <a:t>, Bar Jesus. There the word is translated “sorcerer” (KJV, NKJV) or “magician” (RSV).</a:t>
            </a:r>
          </a:p>
          <a:p>
            <a:pPr lvl="1"/>
            <a:r>
              <a:rPr lang="en-US" dirty="0"/>
              <a:t>The text is not giving an endorsement to the pagan religions that were practiced in those regions.</a:t>
            </a:r>
          </a:p>
          <a:p>
            <a:pPr lvl="1"/>
            <a:r>
              <a:rPr lang="en-US" dirty="0"/>
              <a:t>The Bible does not tell us that the wise men were kings, nor that there were just three of them.</a:t>
            </a:r>
          </a:p>
          <a:p>
            <a:pPr lvl="1"/>
            <a:r>
              <a:rPr lang="en-US" dirty="0"/>
              <a:t>Why is the narrative of the visit of the wise men given?</a:t>
            </a:r>
          </a:p>
        </p:txBody>
      </p:sp>
    </p:spTree>
    <p:extLst>
      <p:ext uri="{BB962C8B-B14F-4D97-AF65-F5344CB8AC3E}">
        <p14:creationId xmlns:p14="http://schemas.microsoft.com/office/powerpoint/2010/main" val="31090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9919-E6E5-4282-AFBB-F0254B228075}"/>
              </a:ext>
            </a:extLst>
          </p:cNvPr>
          <p:cNvSpPr>
            <a:spLocks noGrp="1"/>
          </p:cNvSpPr>
          <p:nvPr>
            <p:ph type="title"/>
          </p:nvPr>
        </p:nvSpPr>
        <p:spPr/>
        <p:txBody>
          <a:bodyPr/>
          <a:lstStyle/>
          <a:p>
            <a:r>
              <a:rPr lang="en-US" dirty="0"/>
              <a:t>Prophecies about the Gentiles</a:t>
            </a:r>
          </a:p>
        </p:txBody>
      </p:sp>
      <p:sp>
        <p:nvSpPr>
          <p:cNvPr id="3" name="Content Placeholder 2">
            <a:extLst>
              <a:ext uri="{FF2B5EF4-FFF2-40B4-BE49-F238E27FC236}">
                <a16:creationId xmlns:a16="http://schemas.microsoft.com/office/drawing/2014/main" id="{04F5EFC0-701A-414F-AA5C-44831F468BE4}"/>
              </a:ext>
            </a:extLst>
          </p:cNvPr>
          <p:cNvSpPr>
            <a:spLocks noGrp="1"/>
          </p:cNvSpPr>
          <p:nvPr>
            <p:ph idx="1"/>
          </p:nvPr>
        </p:nvSpPr>
        <p:spPr/>
        <p:txBody>
          <a:bodyPr>
            <a:normAutofit fontScale="92500" lnSpcReduction="10000"/>
          </a:bodyPr>
          <a:lstStyle/>
          <a:p>
            <a:r>
              <a:rPr lang="en-US" dirty="0"/>
              <a:t>“And in that day there shall be a Root of Jesse, Who shall stand as a banner to the people; For the Gentiles shall seek Him, And His resting place shall be glorious” (Isa. 11:10).</a:t>
            </a:r>
          </a:p>
          <a:p>
            <a:r>
              <a:rPr lang="en-US" dirty="0"/>
              <a:t>“Behold! My Servant whom I uphold, My Elect One in whom My soul delights! I have put My Spirit upon Him; He will bring forth justice to the Gentiles” (Isa. 42:1).</a:t>
            </a:r>
          </a:p>
          <a:p>
            <a:r>
              <a:rPr lang="en-US" dirty="0"/>
              <a:t>“I, the </a:t>
            </a:r>
            <a:r>
              <a:rPr lang="en-US" cap="small" dirty="0"/>
              <a:t>Lord</a:t>
            </a:r>
            <a:r>
              <a:rPr lang="en-US" dirty="0"/>
              <a:t>, have called You in righteousness, And will hold Your hand; I will keep You and give You as a covenant to the people, As a light to the Gentiles” (Isa. 42:6).</a:t>
            </a:r>
          </a:p>
          <a:p>
            <a:r>
              <a:rPr lang="en-US" dirty="0"/>
              <a:t>“Go therefore and make disciples of all the nations, baptizing them in the name of the Father and of the Son and of the Holy Spirit” (Matt. 28:19).</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71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197F-87E9-4376-B4DA-B8054C804376}"/>
              </a:ext>
            </a:extLst>
          </p:cNvPr>
          <p:cNvSpPr>
            <a:spLocks noGrp="1"/>
          </p:cNvSpPr>
          <p:nvPr>
            <p:ph type="title"/>
          </p:nvPr>
        </p:nvSpPr>
        <p:spPr/>
        <p:txBody>
          <a:bodyPr/>
          <a:lstStyle/>
          <a:p>
            <a:r>
              <a:rPr lang="en-US" dirty="0"/>
              <a:t>Matthew 2:2</a:t>
            </a:r>
          </a:p>
        </p:txBody>
      </p:sp>
      <p:sp>
        <p:nvSpPr>
          <p:cNvPr id="3" name="Content Placeholder 2">
            <a:extLst>
              <a:ext uri="{FF2B5EF4-FFF2-40B4-BE49-F238E27FC236}">
                <a16:creationId xmlns:a16="http://schemas.microsoft.com/office/drawing/2014/main" id="{125D42E1-BB5D-4CCE-9E3B-5A7122DC0470}"/>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.saying, “Where is He who has been born King of the Jews? For we have seen His star in the East and have come to worship Him.”</a:t>
            </a:r>
          </a:p>
          <a:p>
            <a:pPr lvl="1"/>
            <a:r>
              <a:rPr lang="en-US" dirty="0"/>
              <a:t>What news do the wise men bring?</a:t>
            </a:r>
          </a:p>
          <a:p>
            <a:pPr lvl="1"/>
            <a:r>
              <a:rPr lang="en-US" dirty="0"/>
              <a:t>There is no way possible for the wise men to have arrived in Jerusalem on the same night as Jesus was born, if the star appeared at His birth.</a:t>
            </a:r>
          </a:p>
          <a:p>
            <a:pPr lvl="1"/>
            <a:r>
              <a:rPr lang="en-US" dirty="0"/>
              <a:t>What did the magi see? </a:t>
            </a:r>
          </a:p>
          <a:p>
            <a:pPr lvl="2"/>
            <a:r>
              <a:rPr lang="en-US" dirty="0"/>
              <a:t>Men have identified this with Halley’s Comet or another comet visible at the time, an alignment of planets, such as Jupiter, Saturn, and Venus that took place early in 7 BC, or a supernova.</a:t>
            </a:r>
          </a:p>
          <a:p>
            <a:pPr lvl="2"/>
            <a:r>
              <a:rPr lang="en-US" dirty="0"/>
              <a:t>There is no natural explanation of a miracle.</a:t>
            </a:r>
          </a:p>
          <a:p>
            <a:pPr lvl="2"/>
            <a:r>
              <a:rPr lang="en-US" dirty="0"/>
              <a:t>Through whatever means, these wise men concluded that the star represented the “King of the Jews.”</a:t>
            </a:r>
          </a:p>
          <a:p>
            <a:pPr lvl="1"/>
            <a:endParaRPr lang="en-US" dirty="0"/>
          </a:p>
          <a:p>
            <a:endParaRPr lang="en-US" dirty="0"/>
          </a:p>
          <a:p>
            <a:endParaRPr lang="en-US" dirty="0"/>
          </a:p>
        </p:txBody>
      </p:sp>
    </p:spTree>
    <p:extLst>
      <p:ext uri="{BB962C8B-B14F-4D97-AF65-F5344CB8AC3E}">
        <p14:creationId xmlns:p14="http://schemas.microsoft.com/office/powerpoint/2010/main" val="13251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E1DC-1E91-4332-87B7-CFB1F0AD95EF}"/>
              </a:ext>
            </a:extLst>
          </p:cNvPr>
          <p:cNvSpPr>
            <a:spLocks noGrp="1"/>
          </p:cNvSpPr>
          <p:nvPr>
            <p:ph type="title"/>
          </p:nvPr>
        </p:nvSpPr>
        <p:spPr/>
        <p:txBody>
          <a:bodyPr/>
          <a:lstStyle/>
          <a:p>
            <a:r>
              <a:rPr lang="en-US" dirty="0"/>
              <a:t>His Star</a:t>
            </a:r>
          </a:p>
        </p:txBody>
      </p:sp>
      <p:sp>
        <p:nvSpPr>
          <p:cNvPr id="3" name="Content Placeholder 2">
            <a:extLst>
              <a:ext uri="{FF2B5EF4-FFF2-40B4-BE49-F238E27FC236}">
                <a16:creationId xmlns:a16="http://schemas.microsoft.com/office/drawing/2014/main" id="{DB18EA9D-5123-45FB-A288-0F8A194DCA60}"/>
              </a:ext>
            </a:extLst>
          </p:cNvPr>
          <p:cNvSpPr>
            <a:spLocks noGrp="1"/>
          </p:cNvSpPr>
          <p:nvPr>
            <p:ph idx="1"/>
          </p:nvPr>
        </p:nvSpPr>
        <p:spPr/>
        <p:txBody>
          <a:bodyPr/>
          <a:lstStyle/>
          <a:p>
            <a:r>
              <a:rPr lang="en-US" dirty="0"/>
              <a:t>The star reminds the reader of the prophecy of Balaam, the prophet from </a:t>
            </a:r>
            <a:r>
              <a:rPr lang="en-US" dirty="0" err="1"/>
              <a:t>Pethor</a:t>
            </a:r>
            <a:r>
              <a:rPr lang="en-US" dirty="0"/>
              <a:t>, near the Euphrates in central Syria (</a:t>
            </a:r>
            <a:r>
              <a:rPr lang="en-US" i="1" dirty="0"/>
              <a:t>Anchor Bible Dictionary</a:t>
            </a:r>
            <a:r>
              <a:rPr lang="en-US" dirty="0"/>
              <a:t>, 5:288).</a:t>
            </a:r>
          </a:p>
          <a:p>
            <a:r>
              <a:rPr lang="en-US" dirty="0"/>
              <a:t>Balaam foretold the following: “I see Him, but not now; I behold Him, but not near; A Star shall come out of Jacob; A Scepter shall rise out of Israel, And batter the brow of Moab, And destroy all the sons of tumult” (Num. 24:17).</a:t>
            </a:r>
          </a:p>
          <a:p>
            <a:pPr lvl="1"/>
            <a:r>
              <a:rPr lang="en-US" dirty="0"/>
              <a:t>This a messianic prophecy from a “prophet” from the East.</a:t>
            </a:r>
          </a:p>
          <a:p>
            <a:pPr lvl="1"/>
            <a:r>
              <a:rPr lang="en-US" dirty="0"/>
              <a:t>Contemporary people at Qumran understood it to be speaking of the Messiah (CD 7.18-26).</a:t>
            </a:r>
          </a:p>
          <a:p>
            <a:endParaRPr lang="en-US" dirty="0"/>
          </a:p>
          <a:p>
            <a:endParaRPr lang="en-US" dirty="0"/>
          </a:p>
        </p:txBody>
      </p:sp>
    </p:spTree>
    <p:extLst>
      <p:ext uri="{BB962C8B-B14F-4D97-AF65-F5344CB8AC3E}">
        <p14:creationId xmlns:p14="http://schemas.microsoft.com/office/powerpoint/2010/main" val="164574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8B8D-AC53-4285-A929-7FBCF6B8D48A}"/>
              </a:ext>
            </a:extLst>
          </p:cNvPr>
          <p:cNvSpPr>
            <a:spLocks noGrp="1"/>
          </p:cNvSpPr>
          <p:nvPr>
            <p:ph type="title"/>
          </p:nvPr>
        </p:nvSpPr>
        <p:spPr/>
        <p:txBody>
          <a:bodyPr/>
          <a:lstStyle/>
          <a:p>
            <a:r>
              <a:rPr lang="en-US" dirty="0"/>
              <a:t>Why Did the Wise Men Travel So Far?</a:t>
            </a:r>
          </a:p>
        </p:txBody>
      </p:sp>
      <p:sp>
        <p:nvSpPr>
          <p:cNvPr id="3" name="Content Placeholder 2">
            <a:extLst>
              <a:ext uri="{FF2B5EF4-FFF2-40B4-BE49-F238E27FC236}">
                <a16:creationId xmlns:a16="http://schemas.microsoft.com/office/drawing/2014/main" id="{52B1BA7D-3057-4008-A6DC-3B2A0EC93520}"/>
              </a:ext>
            </a:extLst>
          </p:cNvPr>
          <p:cNvSpPr>
            <a:spLocks noGrp="1"/>
          </p:cNvSpPr>
          <p:nvPr>
            <p:ph idx="1"/>
          </p:nvPr>
        </p:nvSpPr>
        <p:spPr/>
        <p:txBody>
          <a:bodyPr>
            <a:normAutofit lnSpcReduction="10000"/>
          </a:bodyPr>
          <a:lstStyle/>
          <a:p>
            <a:r>
              <a:rPr lang="en-US" dirty="0"/>
              <a:t>What was their purpose in traveling from the East to Jerusalem?</a:t>
            </a:r>
          </a:p>
          <a:p>
            <a:pPr lvl="1"/>
            <a:r>
              <a:rPr lang="en-US" dirty="0"/>
              <a:t>Who can be worshipped? What did they believe about the new king?</a:t>
            </a:r>
          </a:p>
          <a:p>
            <a:r>
              <a:rPr lang="en-US" dirty="0"/>
              <a:t>What difference do you notice between Herod’s reaction to the news and these magi?</a:t>
            </a:r>
          </a:p>
          <a:p>
            <a:r>
              <a:rPr lang="en-US" dirty="0"/>
              <a:t>The phrase “king of the Jews” appears four times in Matthew:</a:t>
            </a:r>
          </a:p>
          <a:p>
            <a:pPr lvl="1"/>
            <a:r>
              <a:rPr lang="en-US" dirty="0"/>
              <a:t>Here at 2:2</a:t>
            </a:r>
          </a:p>
          <a:p>
            <a:pPr lvl="1"/>
            <a:r>
              <a:rPr lang="en-US" dirty="0"/>
              <a:t>Three times during Jesus’s trial:</a:t>
            </a:r>
          </a:p>
          <a:p>
            <a:pPr lvl="2"/>
            <a:r>
              <a:rPr lang="en-US" dirty="0"/>
              <a:t>Pilate asked Jesus, “Are you King of the Jews?” (27:11).</a:t>
            </a:r>
          </a:p>
          <a:p>
            <a:pPr lvl="2"/>
            <a:r>
              <a:rPr lang="en-US" dirty="0"/>
              <a:t>The soldiers mocked Jesus saying, “Hail, King of the Jews” (27:29)</a:t>
            </a:r>
          </a:p>
          <a:p>
            <a:pPr lvl="2"/>
            <a:r>
              <a:rPr lang="en-US" dirty="0"/>
              <a:t>On the inscription written on the cross: “Jesus the King of the Jews” (27:37)</a:t>
            </a:r>
          </a:p>
          <a:p>
            <a:pPr lvl="1"/>
            <a:r>
              <a:rPr lang="en-US" dirty="0"/>
              <a:t>In every case it is spoken by a Gentile!</a:t>
            </a:r>
          </a:p>
        </p:txBody>
      </p:sp>
    </p:spTree>
    <p:extLst>
      <p:ext uri="{BB962C8B-B14F-4D97-AF65-F5344CB8AC3E}">
        <p14:creationId xmlns:p14="http://schemas.microsoft.com/office/powerpoint/2010/main" val="15333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ircle(in)">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D2D3-2F59-432B-9B24-CE134BDD72C5}"/>
              </a:ext>
            </a:extLst>
          </p:cNvPr>
          <p:cNvSpPr>
            <a:spLocks noGrp="1"/>
          </p:cNvSpPr>
          <p:nvPr>
            <p:ph type="title"/>
          </p:nvPr>
        </p:nvSpPr>
        <p:spPr/>
        <p:txBody>
          <a:bodyPr/>
          <a:lstStyle/>
          <a:p>
            <a:r>
              <a:rPr lang="en-US" dirty="0"/>
              <a:t>Matthew 2:3</a:t>
            </a:r>
          </a:p>
        </p:txBody>
      </p:sp>
      <p:sp>
        <p:nvSpPr>
          <p:cNvPr id="3" name="Content Placeholder 2">
            <a:extLst>
              <a:ext uri="{FF2B5EF4-FFF2-40B4-BE49-F238E27FC236}">
                <a16:creationId xmlns:a16="http://schemas.microsoft.com/office/drawing/2014/main" id="{E429B7FA-CEA8-4BF0-AAA4-59790E5BC4D1}"/>
              </a:ext>
            </a:extLst>
          </p:cNvPr>
          <p:cNvSpPr>
            <a:spLocks noGrp="1"/>
          </p:cNvSpPr>
          <p:nvPr>
            <p:ph idx="1"/>
          </p:nvPr>
        </p:nvSpPr>
        <p:spPr/>
        <p:txBody>
          <a:bodyPr/>
          <a:lstStyle/>
          <a:p>
            <a:r>
              <a:rPr lang="en-US" dirty="0">
                <a:latin typeface="Source Sans Pro Black" panose="020B0803030403020204" pitchFamily="34" charset="0"/>
              </a:rPr>
              <a:t>When Herod the king heard this, he was troubled, and all Jerusalem with him. </a:t>
            </a:r>
          </a:p>
          <a:p>
            <a:pPr lvl="1"/>
            <a:r>
              <a:rPr lang="en-US" dirty="0"/>
              <a:t>Why was Herod affected the way he was?</a:t>
            </a:r>
          </a:p>
          <a:p>
            <a:pPr lvl="1"/>
            <a:r>
              <a:rPr lang="en-US" dirty="0"/>
              <a:t>Why was “all Jerusalem troubled . . . with him”?</a:t>
            </a:r>
          </a:p>
          <a:p>
            <a:pPr lvl="1"/>
            <a:r>
              <a:rPr lang="en-US" dirty="0"/>
              <a:t>How would you expect Jerusalem to act upon receiving knowledge that the “King of the Jews” had been born?</a:t>
            </a:r>
          </a:p>
          <a:p>
            <a:endParaRPr lang="en-US" dirty="0"/>
          </a:p>
        </p:txBody>
      </p:sp>
    </p:spTree>
    <p:extLst>
      <p:ext uri="{BB962C8B-B14F-4D97-AF65-F5344CB8AC3E}">
        <p14:creationId xmlns:p14="http://schemas.microsoft.com/office/powerpoint/2010/main" val="421385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0A6C-CC9B-4CF9-988A-082D139DDB50}"/>
              </a:ext>
            </a:extLst>
          </p:cNvPr>
          <p:cNvSpPr>
            <a:spLocks noGrp="1"/>
          </p:cNvSpPr>
          <p:nvPr>
            <p:ph type="title"/>
          </p:nvPr>
        </p:nvSpPr>
        <p:spPr/>
        <p:txBody>
          <a:bodyPr/>
          <a:lstStyle/>
          <a:p>
            <a:r>
              <a:rPr lang="en-US" dirty="0"/>
              <a:t>Matthew 2:4</a:t>
            </a:r>
          </a:p>
        </p:txBody>
      </p:sp>
      <p:sp>
        <p:nvSpPr>
          <p:cNvPr id="3" name="Content Placeholder 2">
            <a:extLst>
              <a:ext uri="{FF2B5EF4-FFF2-40B4-BE49-F238E27FC236}">
                <a16:creationId xmlns:a16="http://schemas.microsoft.com/office/drawing/2014/main" id="{803276C8-38C0-431B-98D5-ECFFD80B3E67}"/>
              </a:ext>
            </a:extLst>
          </p:cNvPr>
          <p:cNvSpPr>
            <a:spLocks noGrp="1"/>
          </p:cNvSpPr>
          <p:nvPr>
            <p:ph idx="1"/>
          </p:nvPr>
        </p:nvSpPr>
        <p:spPr/>
        <p:txBody>
          <a:bodyPr/>
          <a:lstStyle/>
          <a:p>
            <a:r>
              <a:rPr lang="en-US" dirty="0">
                <a:latin typeface="Source Sans Pro Black" panose="020B0803030403020204" pitchFamily="34" charset="0"/>
              </a:rPr>
              <a:t>And when he had gathered all the chief priests and scribes of the people together, he inquired of them where the Christ was to be born. </a:t>
            </a:r>
          </a:p>
          <a:p>
            <a:pPr lvl="1"/>
            <a:r>
              <a:rPr lang="en-US" dirty="0"/>
              <a:t>Who are the chief priests and scribes?</a:t>
            </a:r>
          </a:p>
          <a:p>
            <a:pPr lvl="1"/>
            <a:r>
              <a:rPr lang="en-US" dirty="0"/>
              <a:t>Why are they selected to learn this information?</a:t>
            </a:r>
          </a:p>
        </p:txBody>
      </p:sp>
    </p:spTree>
    <p:extLst>
      <p:ext uri="{BB962C8B-B14F-4D97-AF65-F5344CB8AC3E}">
        <p14:creationId xmlns:p14="http://schemas.microsoft.com/office/powerpoint/2010/main" val="32379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BD2F-9303-4219-8B10-119D03C28A14}"/>
              </a:ext>
            </a:extLst>
          </p:cNvPr>
          <p:cNvSpPr>
            <a:spLocks noGrp="1"/>
          </p:cNvSpPr>
          <p:nvPr>
            <p:ph type="title"/>
          </p:nvPr>
        </p:nvSpPr>
        <p:spPr/>
        <p:txBody>
          <a:bodyPr/>
          <a:lstStyle/>
          <a:p>
            <a:r>
              <a:rPr lang="en-US" dirty="0"/>
              <a:t>Matthew 2:5-6</a:t>
            </a:r>
          </a:p>
        </p:txBody>
      </p:sp>
      <p:sp>
        <p:nvSpPr>
          <p:cNvPr id="3" name="Content Placeholder 2">
            <a:extLst>
              <a:ext uri="{FF2B5EF4-FFF2-40B4-BE49-F238E27FC236}">
                <a16:creationId xmlns:a16="http://schemas.microsoft.com/office/drawing/2014/main" id="{B502ADAA-0D2E-40DC-8421-00AFF067F071}"/>
              </a:ext>
            </a:extLst>
          </p:cNvPr>
          <p:cNvSpPr>
            <a:spLocks noGrp="1"/>
          </p:cNvSpPr>
          <p:nvPr>
            <p:ph idx="1"/>
          </p:nvPr>
        </p:nvSpPr>
        <p:spPr/>
        <p:txBody>
          <a:bodyPr/>
          <a:lstStyle/>
          <a:p>
            <a:r>
              <a:rPr lang="en-US" dirty="0">
                <a:latin typeface="Source Sans Pro Black" panose="020B0803030403020204" pitchFamily="34" charset="0"/>
              </a:rPr>
              <a:t>So they said to him, “In Bethlehem of Judea, for thus it is written by the prophet: ‘But you, Bethlehem, in the land of Judah, Are not the least among the rulers of Judah; For out of you shall come a Ruler Who will shepherd My people Israel.’” </a:t>
            </a:r>
          </a:p>
          <a:p>
            <a:pPr lvl="1"/>
            <a:r>
              <a:rPr lang="en-US" dirty="0"/>
              <a:t>The chief priests and scribes cite Micah 5:2 to provide an answer to this question.</a:t>
            </a:r>
          </a:p>
          <a:p>
            <a:pPr lvl="1"/>
            <a:r>
              <a:rPr lang="en-US" dirty="0"/>
              <a:t>“Has not the Scripture said that the Christ comes from the seed of David and from the town of Bethlehem, where David was?” (John 7:42).</a:t>
            </a:r>
          </a:p>
        </p:txBody>
      </p:sp>
    </p:spTree>
    <p:extLst>
      <p:ext uri="{BB962C8B-B14F-4D97-AF65-F5344CB8AC3E}">
        <p14:creationId xmlns:p14="http://schemas.microsoft.com/office/powerpoint/2010/main" val="41693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2</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A525-F09D-4F8D-A7A3-9F995E42ED52}"/>
              </a:ext>
            </a:extLst>
          </p:cNvPr>
          <p:cNvSpPr>
            <a:spLocks noGrp="1"/>
          </p:cNvSpPr>
          <p:nvPr>
            <p:ph type="title"/>
          </p:nvPr>
        </p:nvSpPr>
        <p:spPr/>
        <p:txBody>
          <a:bodyPr/>
          <a:lstStyle/>
          <a:p>
            <a:r>
              <a:rPr lang="en-US" dirty="0"/>
              <a:t>Micah 5:1-3</a:t>
            </a:r>
          </a:p>
        </p:txBody>
      </p:sp>
      <p:sp>
        <p:nvSpPr>
          <p:cNvPr id="3" name="Content Placeholder 2">
            <a:extLst>
              <a:ext uri="{FF2B5EF4-FFF2-40B4-BE49-F238E27FC236}">
                <a16:creationId xmlns:a16="http://schemas.microsoft.com/office/drawing/2014/main" id="{1EE94312-2EFA-404C-A774-2A7C2D60925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Now gather yourself in troops, O daughter of troops; He has laid siege against us; They will strike the judge of Israel with a rod on the cheek. “But you, Bethlehem Ephrathah, Though you are little among the thousands of Judah, Yet out of you shall come forth to Me The One to be Ruler in Israel, Whose goings forth are from of old, From everlasting.” Therefore He shall give them up, Until the time that she who is in labor has given birth; Then the remnant of His brethren Shall return to the children of Israel. </a:t>
            </a:r>
          </a:p>
          <a:p>
            <a:pPr lvl="1"/>
            <a:r>
              <a:rPr lang="en-US" dirty="0">
                <a:latin typeface="+mn-lt"/>
              </a:rPr>
              <a:t>What do you learn about the Messiah from this passage?</a:t>
            </a:r>
          </a:p>
          <a:p>
            <a:pPr lvl="1"/>
            <a:r>
              <a:rPr lang="en-US" dirty="0">
                <a:latin typeface="+mn-lt"/>
              </a:rPr>
              <a:t>Where would one expect the Messiah to be born?</a:t>
            </a:r>
          </a:p>
          <a:p>
            <a:pPr lvl="2"/>
            <a:r>
              <a:rPr lang="en-US" dirty="0">
                <a:latin typeface="+mn-lt"/>
              </a:rPr>
              <a:t>Cf. Abraham Lincoln’s birthplace (memorial in </a:t>
            </a:r>
            <a:r>
              <a:rPr lang="en-US" dirty="0" err="1">
                <a:latin typeface="+mn-lt"/>
              </a:rPr>
              <a:t>Hodgensville</a:t>
            </a:r>
            <a:r>
              <a:rPr lang="en-US" dirty="0">
                <a:latin typeface="+mn-lt"/>
              </a:rPr>
              <a:t>, KY)</a:t>
            </a:r>
          </a:p>
          <a:p>
            <a:pPr lvl="1"/>
            <a:r>
              <a:rPr lang="en-US" dirty="0">
                <a:latin typeface="+mn-lt"/>
              </a:rPr>
              <a:t>What does one learn about the coming “Ruler in Israel”?</a:t>
            </a:r>
          </a:p>
        </p:txBody>
      </p:sp>
    </p:spTree>
    <p:extLst>
      <p:ext uri="{BB962C8B-B14F-4D97-AF65-F5344CB8AC3E}">
        <p14:creationId xmlns:p14="http://schemas.microsoft.com/office/powerpoint/2010/main" val="9922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BD2F-9303-4219-8B10-119D03C28A14}"/>
              </a:ext>
            </a:extLst>
          </p:cNvPr>
          <p:cNvSpPr>
            <a:spLocks noGrp="1"/>
          </p:cNvSpPr>
          <p:nvPr>
            <p:ph type="title"/>
          </p:nvPr>
        </p:nvSpPr>
        <p:spPr/>
        <p:txBody>
          <a:bodyPr/>
          <a:lstStyle/>
          <a:p>
            <a:r>
              <a:rPr lang="en-US" dirty="0"/>
              <a:t>Matthew 2:5-6</a:t>
            </a:r>
          </a:p>
        </p:txBody>
      </p:sp>
      <p:sp>
        <p:nvSpPr>
          <p:cNvPr id="3" name="Content Placeholder 2">
            <a:extLst>
              <a:ext uri="{FF2B5EF4-FFF2-40B4-BE49-F238E27FC236}">
                <a16:creationId xmlns:a16="http://schemas.microsoft.com/office/drawing/2014/main" id="{B502ADAA-0D2E-40DC-8421-00AFF067F071}"/>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So they said to him, “In Bethlehem of Judea, for thus it is written by the prophet: ‘But you, Bethlehem, in the land of Judah, Are not the least among the rulers of Judah; For out of you shall come a Ruler Who will shepherd My people Israel.’” </a:t>
            </a:r>
          </a:p>
          <a:p>
            <a:pPr lvl="1"/>
            <a:r>
              <a:rPr lang="en-US" dirty="0"/>
              <a:t>The chief priests and scribes cite Micah 5:2 to provide an answer to this question.</a:t>
            </a:r>
          </a:p>
          <a:p>
            <a:pPr lvl="2"/>
            <a:r>
              <a:rPr lang="en-US" dirty="0"/>
              <a:t>What does their citing of this passage show about the first century understanding of Micah 5:2?</a:t>
            </a:r>
          </a:p>
          <a:p>
            <a:pPr lvl="2"/>
            <a:r>
              <a:rPr lang="en-US" dirty="0"/>
              <a:t>The quotation that the chief priests and scribes give to Herod is not entirely from Micah 5:2.</a:t>
            </a:r>
          </a:p>
          <a:p>
            <a:pPr lvl="3"/>
            <a:r>
              <a:rPr lang="en-US" dirty="0"/>
              <a:t>“Also, in time past, when Saul was king over us, you were the one who led Israel out and brought them in; and the </a:t>
            </a:r>
            <a:r>
              <a:rPr lang="en-US" cap="small" dirty="0"/>
              <a:t>Lord</a:t>
            </a:r>
            <a:r>
              <a:rPr lang="en-US" dirty="0"/>
              <a:t> said to you, ‘You shall shepherd My people Israel, and be ruler over Israel’” (2 Sam. 5:2).</a:t>
            </a:r>
          </a:p>
          <a:p>
            <a:pPr lvl="3"/>
            <a:r>
              <a:rPr lang="en-US" dirty="0"/>
              <a:t>Jesus, not Herod, is the one who should be leading Israel!</a:t>
            </a:r>
          </a:p>
          <a:p>
            <a:pPr lvl="2"/>
            <a:r>
              <a:rPr lang="en-US" dirty="0"/>
              <a:t>What kind of ruler were the people wanting in the first century?</a:t>
            </a:r>
          </a:p>
          <a:p>
            <a:pPr lvl="2"/>
            <a:endParaRPr lang="en-US" dirty="0"/>
          </a:p>
        </p:txBody>
      </p:sp>
    </p:spTree>
    <p:extLst>
      <p:ext uri="{BB962C8B-B14F-4D97-AF65-F5344CB8AC3E}">
        <p14:creationId xmlns:p14="http://schemas.microsoft.com/office/powerpoint/2010/main" val="306963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459A-A931-4162-B4D0-E6E2CE635D46}"/>
              </a:ext>
            </a:extLst>
          </p:cNvPr>
          <p:cNvSpPr>
            <a:spLocks noGrp="1"/>
          </p:cNvSpPr>
          <p:nvPr>
            <p:ph type="title"/>
          </p:nvPr>
        </p:nvSpPr>
        <p:spPr/>
        <p:txBody>
          <a:bodyPr/>
          <a:lstStyle/>
          <a:p>
            <a:r>
              <a:rPr lang="en-US" dirty="0"/>
              <a:t>Matthew 2:7-8</a:t>
            </a:r>
          </a:p>
        </p:txBody>
      </p:sp>
      <p:sp>
        <p:nvSpPr>
          <p:cNvPr id="3" name="Content Placeholder 2">
            <a:extLst>
              <a:ext uri="{FF2B5EF4-FFF2-40B4-BE49-F238E27FC236}">
                <a16:creationId xmlns:a16="http://schemas.microsoft.com/office/drawing/2014/main" id="{334B6BAC-386F-4A96-AFBB-0867D8833E61}"/>
              </a:ext>
            </a:extLst>
          </p:cNvPr>
          <p:cNvSpPr>
            <a:spLocks noGrp="1"/>
          </p:cNvSpPr>
          <p:nvPr>
            <p:ph idx="1"/>
          </p:nvPr>
        </p:nvSpPr>
        <p:spPr/>
        <p:txBody>
          <a:bodyPr/>
          <a:lstStyle/>
          <a:p>
            <a:r>
              <a:rPr lang="en-US" dirty="0">
                <a:latin typeface="Source Sans Pro Black" panose="020B0803030403020204" pitchFamily="34" charset="0"/>
              </a:rPr>
              <a:t>Then Herod, when he had secretly called the wise men, determined from them what time the star appeared. And he sent them to Bethlehem and said, “Go and search carefully for the young Child, and when you have found Him, bring back word to me, that I may come and worship Him also.” </a:t>
            </a:r>
          </a:p>
          <a:p>
            <a:pPr lvl="1"/>
            <a:r>
              <a:rPr lang="en-US" dirty="0">
                <a:latin typeface="Source Sans Pro Black" panose="020B0803030403020204" pitchFamily="34" charset="0"/>
              </a:rPr>
              <a:t>Determined</a:t>
            </a:r>
            <a:r>
              <a:rPr lang="en-US" dirty="0"/>
              <a:t> (</a:t>
            </a:r>
            <a:r>
              <a:rPr lang="en-US" i="1" dirty="0" err="1"/>
              <a:t>akriboō</a:t>
            </a:r>
            <a:r>
              <a:rPr lang="en-US" dirty="0"/>
              <a:t>): “make detailed inquiry about something, </a:t>
            </a:r>
            <a:r>
              <a:rPr lang="en-US" i="1" dirty="0"/>
              <a:t>ascertain precisely, exactly</a:t>
            </a:r>
            <a:r>
              <a:rPr lang="en-US" dirty="0"/>
              <a:t>” (BDAG, 39).</a:t>
            </a:r>
          </a:p>
          <a:p>
            <a:pPr lvl="1"/>
            <a:r>
              <a:rPr lang="en-US" dirty="0"/>
              <a:t>Why does Herod want to know when the star appeared?</a:t>
            </a:r>
          </a:p>
          <a:p>
            <a:pPr lvl="1"/>
            <a:r>
              <a:rPr lang="en-US" dirty="0"/>
              <a:t>Why does Herod meet with the wise men secretly to get this information?</a:t>
            </a:r>
          </a:p>
          <a:p>
            <a:pPr lvl="1"/>
            <a:r>
              <a:rPr lang="en-US" dirty="0"/>
              <a:t>What does Herod give as the reason for why he wants to know when he was born?</a:t>
            </a:r>
          </a:p>
        </p:txBody>
      </p:sp>
    </p:spTree>
    <p:extLst>
      <p:ext uri="{BB962C8B-B14F-4D97-AF65-F5344CB8AC3E}">
        <p14:creationId xmlns:p14="http://schemas.microsoft.com/office/powerpoint/2010/main" val="757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506F-5FFF-4D3A-987C-B2F93DFB57B9}"/>
              </a:ext>
            </a:extLst>
          </p:cNvPr>
          <p:cNvSpPr>
            <a:spLocks noGrp="1"/>
          </p:cNvSpPr>
          <p:nvPr>
            <p:ph type="title"/>
          </p:nvPr>
        </p:nvSpPr>
        <p:spPr/>
        <p:txBody>
          <a:bodyPr/>
          <a:lstStyle/>
          <a:p>
            <a:r>
              <a:rPr lang="en-US" dirty="0"/>
              <a:t>Matthew 2:9-10</a:t>
            </a:r>
          </a:p>
        </p:txBody>
      </p:sp>
      <p:sp>
        <p:nvSpPr>
          <p:cNvPr id="3" name="Content Placeholder 2">
            <a:extLst>
              <a:ext uri="{FF2B5EF4-FFF2-40B4-BE49-F238E27FC236}">
                <a16:creationId xmlns:a16="http://schemas.microsoft.com/office/drawing/2014/main" id="{583EE6C4-35F5-4388-84E7-A953606514FB}"/>
              </a:ext>
            </a:extLst>
          </p:cNvPr>
          <p:cNvSpPr>
            <a:spLocks noGrp="1"/>
          </p:cNvSpPr>
          <p:nvPr>
            <p:ph idx="1"/>
          </p:nvPr>
        </p:nvSpPr>
        <p:spPr/>
        <p:txBody>
          <a:bodyPr/>
          <a:lstStyle/>
          <a:p>
            <a:r>
              <a:rPr lang="en-US" dirty="0">
                <a:latin typeface="Source Sans Pro Black" panose="020B0803030403020204" pitchFamily="34" charset="0"/>
              </a:rPr>
              <a:t>When they heard the king, they departed; and behold, the star which they had seen in the East went before them, till it came and stood over where the young Child was. When they saw the star, they rejoiced with exceedingly great joy.</a:t>
            </a:r>
          </a:p>
          <a:p>
            <a:pPr lvl="1"/>
            <a:r>
              <a:rPr lang="en-US" dirty="0"/>
              <a:t>The scene shifts from Jerusalem to Bethlehem</a:t>
            </a:r>
          </a:p>
          <a:p>
            <a:endParaRPr lang="en-US" dirty="0"/>
          </a:p>
          <a:p>
            <a:endParaRPr lang="en-US" dirty="0"/>
          </a:p>
        </p:txBody>
      </p:sp>
    </p:spTree>
    <p:extLst>
      <p:ext uri="{BB962C8B-B14F-4D97-AF65-F5344CB8AC3E}">
        <p14:creationId xmlns:p14="http://schemas.microsoft.com/office/powerpoint/2010/main" val="86448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Map: Bethlehem">
            <a:extLst>
              <a:ext uri="{FF2B5EF4-FFF2-40B4-BE49-F238E27FC236}">
                <a16:creationId xmlns:a16="http://schemas.microsoft.com/office/drawing/2014/main" id="{DAE55615-8C54-43A4-B000-1A121A78E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90" y="251691"/>
            <a:ext cx="6354617" cy="6354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D52086-A6A6-4980-ABBC-D8981CAC2411}"/>
              </a:ext>
            </a:extLst>
          </p:cNvPr>
          <p:cNvSpPr txBox="1"/>
          <p:nvPr/>
        </p:nvSpPr>
        <p:spPr>
          <a:xfrm>
            <a:off x="563417" y="2604655"/>
            <a:ext cx="4331855" cy="1323439"/>
          </a:xfrm>
          <a:prstGeom prst="rect">
            <a:avLst/>
          </a:prstGeom>
          <a:noFill/>
        </p:spPr>
        <p:txBody>
          <a:bodyPr wrap="square" rtlCol="0">
            <a:spAutoFit/>
          </a:bodyPr>
          <a:lstStyle/>
          <a:p>
            <a:r>
              <a:rPr lang="en-US" sz="4000" dirty="0"/>
              <a:t>Distance traveled: Less than six miles</a:t>
            </a:r>
          </a:p>
        </p:txBody>
      </p:sp>
    </p:spTree>
    <p:extLst>
      <p:ext uri="{BB962C8B-B14F-4D97-AF65-F5344CB8AC3E}">
        <p14:creationId xmlns:p14="http://schemas.microsoft.com/office/powerpoint/2010/main" val="757941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Birth Place, Church of Nativity | Luxury Travel Blogger - Carmen Edelson">
            <a:extLst>
              <a:ext uri="{FF2B5EF4-FFF2-40B4-BE49-F238E27FC236}">
                <a16:creationId xmlns:a16="http://schemas.microsoft.com/office/drawing/2014/main" id="{3B1BBDD0-676C-44D9-A124-F670DC3B1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36" y="0"/>
            <a:ext cx="10700327" cy="68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4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hurch-of-nativity-bethlehem">
            <a:extLst>
              <a:ext uri="{FF2B5EF4-FFF2-40B4-BE49-F238E27FC236}">
                <a16:creationId xmlns:a16="http://schemas.microsoft.com/office/drawing/2014/main" id="{2C91FBB7-F70F-4404-A870-C9D473FC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275" y="-382"/>
            <a:ext cx="9161961" cy="685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2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tivity Church in Bethlehem - YouTube">
            <a:extLst>
              <a:ext uri="{FF2B5EF4-FFF2-40B4-BE49-F238E27FC236}">
                <a16:creationId xmlns:a16="http://schemas.microsoft.com/office/drawing/2014/main" id="{8DADECB4-3A23-4DF2-A809-D65ACEE7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4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506F-5FFF-4D3A-987C-B2F93DFB57B9}"/>
              </a:ext>
            </a:extLst>
          </p:cNvPr>
          <p:cNvSpPr>
            <a:spLocks noGrp="1"/>
          </p:cNvSpPr>
          <p:nvPr>
            <p:ph type="title"/>
          </p:nvPr>
        </p:nvSpPr>
        <p:spPr/>
        <p:txBody>
          <a:bodyPr/>
          <a:lstStyle/>
          <a:p>
            <a:r>
              <a:rPr lang="en-US" dirty="0"/>
              <a:t>Matthew 2:9-10</a:t>
            </a:r>
          </a:p>
        </p:txBody>
      </p:sp>
      <p:sp>
        <p:nvSpPr>
          <p:cNvPr id="3" name="Content Placeholder 2">
            <a:extLst>
              <a:ext uri="{FF2B5EF4-FFF2-40B4-BE49-F238E27FC236}">
                <a16:creationId xmlns:a16="http://schemas.microsoft.com/office/drawing/2014/main" id="{583EE6C4-35F5-4388-84E7-A953606514FB}"/>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they heard the king, they departed; and behold, the star which they had seen in the East went before them, till it came and stood over where the young Child was. When they saw the star, they rejoiced with exceedingly great joy.</a:t>
            </a:r>
          </a:p>
          <a:p>
            <a:pPr lvl="1"/>
            <a:r>
              <a:rPr lang="en-US" dirty="0"/>
              <a:t>The star is directing the path of the wise men as they travel.</a:t>
            </a:r>
          </a:p>
          <a:p>
            <a:pPr lvl="1"/>
            <a:r>
              <a:rPr lang="en-US" dirty="0"/>
              <a:t>“The wise men go by themselves to find the new-born king. The Jewish scribes, if they know where he is, are not interested in going” (Davies and Allison, I:245).</a:t>
            </a:r>
          </a:p>
          <a:p>
            <a:pPr lvl="1"/>
            <a:r>
              <a:rPr lang="en-US" dirty="0"/>
              <a:t>“It came and stood over where the young Child was” gives evidence that this was no ordinary star in the heavens.</a:t>
            </a:r>
          </a:p>
          <a:p>
            <a:pPr lvl="2"/>
            <a:r>
              <a:rPr lang="en-US" dirty="0"/>
              <a:t>We cannot explain a miracle by natural means.</a:t>
            </a:r>
          </a:p>
          <a:p>
            <a:pPr lvl="1"/>
            <a:r>
              <a:rPr lang="en-US" dirty="0"/>
              <a:t>Why did the wise men rejoice to see the star again?</a:t>
            </a:r>
          </a:p>
        </p:txBody>
      </p:sp>
    </p:spTree>
    <p:extLst>
      <p:ext uri="{BB962C8B-B14F-4D97-AF65-F5344CB8AC3E}">
        <p14:creationId xmlns:p14="http://schemas.microsoft.com/office/powerpoint/2010/main" val="27493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A01A-6960-469A-965C-C8C973303424}"/>
              </a:ext>
            </a:extLst>
          </p:cNvPr>
          <p:cNvSpPr>
            <a:spLocks noGrp="1"/>
          </p:cNvSpPr>
          <p:nvPr>
            <p:ph type="title"/>
          </p:nvPr>
        </p:nvSpPr>
        <p:spPr>
          <a:xfrm>
            <a:off x="838200" y="365125"/>
            <a:ext cx="10515600" cy="976565"/>
          </a:xfrm>
        </p:spPr>
        <p:txBody>
          <a:bodyPr/>
          <a:lstStyle/>
          <a:p>
            <a:r>
              <a:rPr lang="en-US" dirty="0"/>
              <a:t>Matthew 2:11</a:t>
            </a:r>
          </a:p>
        </p:txBody>
      </p:sp>
      <p:sp>
        <p:nvSpPr>
          <p:cNvPr id="3" name="Content Placeholder 2">
            <a:extLst>
              <a:ext uri="{FF2B5EF4-FFF2-40B4-BE49-F238E27FC236}">
                <a16:creationId xmlns:a16="http://schemas.microsoft.com/office/drawing/2014/main" id="{1D9849B6-228F-43FC-9399-4787BA893051}"/>
              </a:ext>
            </a:extLst>
          </p:cNvPr>
          <p:cNvSpPr>
            <a:spLocks noGrp="1"/>
          </p:cNvSpPr>
          <p:nvPr>
            <p:ph idx="1"/>
          </p:nvPr>
        </p:nvSpPr>
        <p:spPr>
          <a:xfrm>
            <a:off x="838200" y="1504060"/>
            <a:ext cx="10515600" cy="4785645"/>
          </a:xfrm>
        </p:spPr>
        <p:txBody>
          <a:bodyPr>
            <a:normAutofit fontScale="92500"/>
          </a:bodyPr>
          <a:lstStyle/>
          <a:p>
            <a:r>
              <a:rPr lang="en-US" dirty="0">
                <a:latin typeface="Source Sans Pro Black" panose="020B0803030403020204" pitchFamily="34" charset="0"/>
              </a:rPr>
              <a:t>And when they had come into the house, they saw the young Child with Mary His mother, and fell down and worshiped Him. And when they had opened their treasures, they presented gifts to Him: gold, frankincense, and myrrh.</a:t>
            </a:r>
          </a:p>
          <a:p>
            <a:pPr lvl="1"/>
            <a:r>
              <a:rPr lang="en-US" dirty="0"/>
              <a:t>Where were Mary and Joseph staying on the night of Jesus’s birth?</a:t>
            </a:r>
          </a:p>
          <a:p>
            <a:pPr lvl="1"/>
            <a:r>
              <a:rPr lang="en-US" dirty="0"/>
              <a:t>Where are they at the arrival of the wise men?</a:t>
            </a:r>
          </a:p>
          <a:p>
            <a:pPr lvl="1"/>
            <a:r>
              <a:rPr lang="en-US" dirty="0"/>
              <a:t>What is significant about the wise men offering worship to Jesus?</a:t>
            </a:r>
          </a:p>
          <a:p>
            <a:pPr lvl="2"/>
            <a:r>
              <a:rPr lang="en-US" dirty="0"/>
              <a:t>Matthew 4:10: “You shall worship the </a:t>
            </a:r>
            <a:r>
              <a:rPr lang="en-US" cap="small" dirty="0"/>
              <a:t>Lord</a:t>
            </a:r>
            <a:r>
              <a:rPr lang="en-US" dirty="0"/>
              <a:t> your God, and Him only you shall serve.”</a:t>
            </a:r>
          </a:p>
          <a:p>
            <a:pPr lvl="2"/>
            <a:r>
              <a:rPr lang="en-US" i="1" dirty="0"/>
              <a:t>Psalm of Solomon </a:t>
            </a:r>
            <a:r>
              <a:rPr lang="en-US" dirty="0"/>
              <a:t>(an </a:t>
            </a:r>
            <a:r>
              <a:rPr lang="en-US" dirty="0" err="1"/>
              <a:t>intestamental</a:t>
            </a:r>
            <a:r>
              <a:rPr lang="en-US" dirty="0"/>
              <a:t> book writing about the Messiah</a:t>
            </a:r>
            <a:r>
              <a:rPr lang="en-US" dirty="0">
                <a:latin typeface="+mn-lt"/>
              </a:rPr>
              <a:t>): “</a:t>
            </a:r>
            <a:r>
              <a:rPr lang="en-US" b="0" i="0" dirty="0">
                <a:solidFill>
                  <a:srgbClr val="202124"/>
                </a:solidFill>
                <a:effectLst/>
                <a:latin typeface="+mn-lt"/>
              </a:rPr>
              <a:t>So that </a:t>
            </a:r>
            <a:r>
              <a:rPr lang="en-US" b="1" i="0" dirty="0">
                <a:solidFill>
                  <a:srgbClr val="202124"/>
                </a:solidFill>
                <a:effectLst/>
                <a:latin typeface="+mn-lt"/>
              </a:rPr>
              <a:t>nations shall come from the ends of the earth to see his glory</a:t>
            </a:r>
            <a:r>
              <a:rPr lang="en-US" b="0" i="0" dirty="0">
                <a:solidFill>
                  <a:srgbClr val="202124"/>
                </a:solidFill>
                <a:effectLst/>
                <a:latin typeface="+mn-lt"/>
              </a:rPr>
              <a:t>, Bearing as gifts her children who have fainted on the way – To see the glory of the Lord, wherewith God has glorified her.”</a:t>
            </a:r>
            <a:endParaRPr lang="en-US" dirty="0">
              <a:latin typeface="+mn-lt"/>
            </a:endParaRPr>
          </a:p>
          <a:p>
            <a:pPr lvl="1"/>
            <a:r>
              <a:rPr lang="en-US" dirty="0"/>
              <a:t>Why do men conclude that there were “three wise men”? Why is that an illegitimate conclusion?</a:t>
            </a:r>
          </a:p>
          <a:p>
            <a:endParaRPr lang="en-US" dirty="0"/>
          </a:p>
          <a:p>
            <a:endParaRPr lang="en-US" dirty="0"/>
          </a:p>
        </p:txBody>
      </p:sp>
    </p:spTree>
    <p:extLst>
      <p:ext uri="{BB962C8B-B14F-4D97-AF65-F5344CB8AC3E}">
        <p14:creationId xmlns:p14="http://schemas.microsoft.com/office/powerpoint/2010/main" val="25113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2000-C90A-43CA-A884-6629B98C5EE3}"/>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F5002E0B-CA05-470E-9FAA-2B8E45FD8A84}"/>
              </a:ext>
            </a:extLst>
          </p:cNvPr>
          <p:cNvSpPr>
            <a:spLocks noGrp="1"/>
          </p:cNvSpPr>
          <p:nvPr>
            <p:ph idx="1"/>
          </p:nvPr>
        </p:nvSpPr>
        <p:spPr/>
        <p:txBody>
          <a:bodyPr/>
          <a:lstStyle/>
          <a:p>
            <a:r>
              <a:rPr lang="en-US" dirty="0"/>
              <a:t>The visit of the wise men from the east (2:1-12)</a:t>
            </a:r>
          </a:p>
          <a:p>
            <a:r>
              <a:rPr lang="en-US" dirty="0"/>
              <a:t>The Messiah’s flight and return (2:13-23)</a:t>
            </a:r>
          </a:p>
          <a:p>
            <a:endParaRPr lang="en-US" dirty="0"/>
          </a:p>
          <a:p>
            <a:r>
              <a:rPr lang="en-US" dirty="0"/>
              <a:t>The chapter can also be outlined by geography:</a:t>
            </a:r>
          </a:p>
          <a:p>
            <a:pPr lvl="1"/>
            <a:r>
              <a:rPr lang="en-US" dirty="0"/>
              <a:t>Jerusalem (2:1-8)</a:t>
            </a:r>
          </a:p>
          <a:p>
            <a:pPr lvl="1"/>
            <a:r>
              <a:rPr lang="en-US" dirty="0"/>
              <a:t>Bethlehem (2:9-13)</a:t>
            </a:r>
          </a:p>
          <a:p>
            <a:pPr lvl="1"/>
            <a:r>
              <a:rPr lang="en-US" dirty="0"/>
              <a:t>Egypt (2:14-21)</a:t>
            </a:r>
          </a:p>
          <a:p>
            <a:pPr lvl="1"/>
            <a:r>
              <a:rPr lang="en-US" dirty="0"/>
              <a:t>Nazareth (2:22-23)</a:t>
            </a:r>
          </a:p>
        </p:txBody>
      </p:sp>
    </p:spTree>
    <p:extLst>
      <p:ext uri="{BB962C8B-B14F-4D97-AF65-F5344CB8AC3E}">
        <p14:creationId xmlns:p14="http://schemas.microsoft.com/office/powerpoint/2010/main" val="20947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7C77-F96D-4816-B383-FA4D412C25B1}"/>
              </a:ext>
            </a:extLst>
          </p:cNvPr>
          <p:cNvSpPr>
            <a:spLocks noGrp="1"/>
          </p:cNvSpPr>
          <p:nvPr>
            <p:ph type="title"/>
          </p:nvPr>
        </p:nvSpPr>
        <p:spPr/>
        <p:txBody>
          <a:bodyPr/>
          <a:lstStyle/>
          <a:p>
            <a:r>
              <a:rPr lang="en-US" dirty="0"/>
              <a:t>Matthew 2:12</a:t>
            </a:r>
          </a:p>
        </p:txBody>
      </p:sp>
      <p:sp>
        <p:nvSpPr>
          <p:cNvPr id="3" name="Content Placeholder 2">
            <a:extLst>
              <a:ext uri="{FF2B5EF4-FFF2-40B4-BE49-F238E27FC236}">
                <a16:creationId xmlns:a16="http://schemas.microsoft.com/office/drawing/2014/main" id="{DE45B7B2-CFB8-40E0-858B-BD1C880A04CB}"/>
              </a:ext>
            </a:extLst>
          </p:cNvPr>
          <p:cNvSpPr>
            <a:spLocks noGrp="1"/>
          </p:cNvSpPr>
          <p:nvPr>
            <p:ph idx="1"/>
          </p:nvPr>
        </p:nvSpPr>
        <p:spPr/>
        <p:txBody>
          <a:bodyPr/>
          <a:lstStyle/>
          <a:p>
            <a:r>
              <a:rPr lang="en-US" dirty="0">
                <a:latin typeface="Source Sans Pro Black" panose="020B0803030403020204" pitchFamily="34" charset="0"/>
              </a:rPr>
              <a:t>Then, being divinely warned in a dream that they should not return to Herod, they departed for their own country another way. </a:t>
            </a:r>
          </a:p>
          <a:p>
            <a:pPr lvl="1"/>
            <a:r>
              <a:rPr lang="en-US" dirty="0">
                <a:latin typeface="Source Sans Pro Black" panose="020B0803030403020204" pitchFamily="34" charset="0"/>
              </a:rPr>
              <a:t>Divinely warned </a:t>
            </a:r>
            <a:r>
              <a:rPr lang="en-US" dirty="0"/>
              <a:t>(</a:t>
            </a:r>
            <a:r>
              <a:rPr lang="en-US" i="1" dirty="0" err="1"/>
              <a:t>chrēmatizō</a:t>
            </a:r>
            <a:r>
              <a:rPr lang="en-US" dirty="0"/>
              <a:t>): “impart a divine message, </a:t>
            </a:r>
            <a:r>
              <a:rPr lang="en-US" i="1" dirty="0"/>
              <a:t>make known a divine injunction/warning</a:t>
            </a:r>
            <a:r>
              <a:rPr lang="en-US" dirty="0"/>
              <a:t>” (BDAG).</a:t>
            </a:r>
          </a:p>
          <a:p>
            <a:pPr lvl="1"/>
            <a:r>
              <a:rPr lang="en-US" dirty="0"/>
              <a:t>Why did the Lord not want the wise men to return to Herod?</a:t>
            </a:r>
          </a:p>
          <a:p>
            <a:endParaRPr lang="en-US" dirty="0"/>
          </a:p>
        </p:txBody>
      </p:sp>
    </p:spTree>
    <p:extLst>
      <p:ext uri="{BB962C8B-B14F-4D97-AF65-F5344CB8AC3E}">
        <p14:creationId xmlns:p14="http://schemas.microsoft.com/office/powerpoint/2010/main" val="30997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3DD2-43C1-4B52-A9EA-3252BCC89BFF}"/>
              </a:ext>
            </a:extLst>
          </p:cNvPr>
          <p:cNvSpPr>
            <a:spLocks noGrp="1"/>
          </p:cNvSpPr>
          <p:nvPr>
            <p:ph type="title"/>
          </p:nvPr>
        </p:nvSpPr>
        <p:spPr/>
        <p:txBody>
          <a:bodyPr>
            <a:normAutofit/>
          </a:bodyPr>
          <a:lstStyle/>
          <a:p>
            <a:r>
              <a:rPr lang="en-US" sz="4000" dirty="0">
                <a:solidFill>
                  <a:srgbClr val="99823A"/>
                </a:solidFill>
              </a:rPr>
              <a:t>The Messiah</a:t>
            </a:r>
            <a:r>
              <a:rPr lang="en-US" sz="4000" dirty="0">
                <a:solidFill>
                  <a:srgbClr val="99823A"/>
                </a:solidFill>
                <a:latin typeface="Source Sans Pro Semibold" panose="020B0603030403020204" pitchFamily="34" charset="0"/>
              </a:rPr>
              <a:t>’</a:t>
            </a:r>
            <a:r>
              <a:rPr lang="en-US" sz="4000" dirty="0">
                <a:solidFill>
                  <a:srgbClr val="99823A"/>
                </a:solidFill>
              </a:rPr>
              <a:t>s Flight and Return (2:13-23)</a:t>
            </a:r>
          </a:p>
        </p:txBody>
      </p:sp>
      <p:pic>
        <p:nvPicPr>
          <p:cNvPr id="1028" name="Picture 4" descr="Matthew 2:13-15-Joseph, Mary &amp;amp; Jesus Escape To Egypt — Tell the Lord Thank  You">
            <a:extLst>
              <a:ext uri="{FF2B5EF4-FFF2-40B4-BE49-F238E27FC236}">
                <a16:creationId xmlns:a16="http://schemas.microsoft.com/office/drawing/2014/main" id="{7A8EB2C2-1962-45F0-ABEA-890B9D98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776413"/>
            <a:ext cx="9220130" cy="48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768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1A82CC-E533-4AE9-8493-50B5D444E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0"/>
            <a:ext cx="9132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F18F-3B21-43AE-A98B-BBA6380BD4D7}"/>
              </a:ext>
            </a:extLst>
          </p:cNvPr>
          <p:cNvSpPr>
            <a:spLocks noGrp="1"/>
          </p:cNvSpPr>
          <p:nvPr>
            <p:ph type="title"/>
          </p:nvPr>
        </p:nvSpPr>
        <p:spPr/>
        <p:txBody>
          <a:bodyPr/>
          <a:lstStyle/>
          <a:p>
            <a:r>
              <a:rPr lang="en-US" dirty="0"/>
              <a:t>Drastic Change</a:t>
            </a:r>
          </a:p>
        </p:txBody>
      </p:sp>
      <p:sp>
        <p:nvSpPr>
          <p:cNvPr id="3" name="Content Placeholder 2">
            <a:extLst>
              <a:ext uri="{FF2B5EF4-FFF2-40B4-BE49-F238E27FC236}">
                <a16:creationId xmlns:a16="http://schemas.microsoft.com/office/drawing/2014/main" id="{C0E32084-3447-4DD4-B7CF-0E55DB0B72B5}"/>
              </a:ext>
            </a:extLst>
          </p:cNvPr>
          <p:cNvSpPr>
            <a:spLocks noGrp="1"/>
          </p:cNvSpPr>
          <p:nvPr>
            <p:ph idx="1"/>
          </p:nvPr>
        </p:nvSpPr>
        <p:spPr/>
        <p:txBody>
          <a:bodyPr/>
          <a:lstStyle/>
          <a:p>
            <a:r>
              <a:rPr lang="en-US" dirty="0"/>
              <a:t>Verses 1-12 have shown the messiah being worshipped, with rich gifts being provided by wise men from the East.</a:t>
            </a:r>
          </a:p>
          <a:p>
            <a:r>
              <a:rPr lang="en-US" dirty="0"/>
              <a:t>Verses 13-23 show the messiah’s life being threatened by the king of His own people, a desperate flight in the middle of the night to save His life, living as an alien in a foreign land, and then returning to one’s homeland.</a:t>
            </a:r>
          </a:p>
        </p:txBody>
      </p:sp>
    </p:spTree>
    <p:extLst>
      <p:ext uri="{BB962C8B-B14F-4D97-AF65-F5344CB8AC3E}">
        <p14:creationId xmlns:p14="http://schemas.microsoft.com/office/powerpoint/2010/main" val="811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D006-B16B-43EE-AFA6-EC1B62BD6E04}"/>
              </a:ext>
            </a:extLst>
          </p:cNvPr>
          <p:cNvSpPr>
            <a:spLocks noGrp="1"/>
          </p:cNvSpPr>
          <p:nvPr>
            <p:ph type="title"/>
          </p:nvPr>
        </p:nvSpPr>
        <p:spPr/>
        <p:txBody>
          <a:bodyPr/>
          <a:lstStyle/>
          <a:p>
            <a:r>
              <a:rPr lang="en-US" dirty="0"/>
              <a:t>Matthew 2:13</a:t>
            </a:r>
          </a:p>
        </p:txBody>
      </p:sp>
      <p:sp>
        <p:nvSpPr>
          <p:cNvPr id="3" name="Content Placeholder 2">
            <a:extLst>
              <a:ext uri="{FF2B5EF4-FFF2-40B4-BE49-F238E27FC236}">
                <a16:creationId xmlns:a16="http://schemas.microsoft.com/office/drawing/2014/main" id="{0CAEDE02-BFBE-4518-BD11-21A35C9D841D}"/>
              </a:ext>
            </a:extLst>
          </p:cNvPr>
          <p:cNvSpPr>
            <a:spLocks noGrp="1"/>
          </p:cNvSpPr>
          <p:nvPr>
            <p:ph idx="1"/>
          </p:nvPr>
        </p:nvSpPr>
        <p:spPr/>
        <p:txBody>
          <a:bodyPr/>
          <a:lstStyle/>
          <a:p>
            <a:r>
              <a:rPr lang="en-US" dirty="0">
                <a:latin typeface="Source Sans Pro Black" panose="020B0803030403020204" pitchFamily="34" charset="0"/>
              </a:rPr>
              <a:t>Now when they had departed, behold, an angel of the Lord appeared to Joseph in a dream, saying, “Arise, take the young Child and His mother, flee to Egypt, and stay there until I bring you word; for Herod will seek the young Child to destroy Him.”</a:t>
            </a:r>
          </a:p>
          <a:p>
            <a:pPr lvl="1"/>
            <a:r>
              <a:rPr lang="en-US" dirty="0"/>
              <a:t>The wise men return to the East.</a:t>
            </a:r>
          </a:p>
          <a:p>
            <a:pPr lvl="1"/>
            <a:r>
              <a:rPr lang="en-US" dirty="0"/>
              <a:t>The Angel of the Lord appeared to Joseph in a dream (cf. 1:20).</a:t>
            </a:r>
          </a:p>
          <a:p>
            <a:pPr lvl="2"/>
            <a:r>
              <a:rPr lang="en-US" dirty="0"/>
              <a:t>Dreams as a means for communicating God’s divine will were more common in the OT.</a:t>
            </a:r>
          </a:p>
          <a:p>
            <a:pPr lvl="1"/>
            <a:r>
              <a:rPr lang="en-US" dirty="0"/>
              <a:t>How was Joseph able to escape Herod the Great’s plan for killing Jesus?</a:t>
            </a:r>
          </a:p>
          <a:p>
            <a:pPr lvl="1"/>
            <a:r>
              <a:rPr lang="en-US" dirty="0"/>
              <a:t>Why did Herod want to kill this baby?</a:t>
            </a:r>
          </a:p>
          <a:p>
            <a:pPr lvl="1"/>
            <a:r>
              <a:rPr lang="en-US" dirty="0"/>
              <a:t>How long was Joseph to stay in Egypt?</a:t>
            </a:r>
          </a:p>
        </p:txBody>
      </p:sp>
    </p:spTree>
    <p:extLst>
      <p:ext uri="{BB962C8B-B14F-4D97-AF65-F5344CB8AC3E}">
        <p14:creationId xmlns:p14="http://schemas.microsoft.com/office/powerpoint/2010/main" val="4969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E9D4-B08D-4B15-8697-B3DD84AD8C47}"/>
              </a:ext>
            </a:extLst>
          </p:cNvPr>
          <p:cNvSpPr>
            <a:spLocks noGrp="1"/>
          </p:cNvSpPr>
          <p:nvPr>
            <p:ph type="title"/>
          </p:nvPr>
        </p:nvSpPr>
        <p:spPr/>
        <p:txBody>
          <a:bodyPr/>
          <a:lstStyle/>
          <a:p>
            <a:r>
              <a:rPr lang="en-US" dirty="0">
                <a:solidFill>
                  <a:srgbClr val="BF9000"/>
                </a:solidFill>
              </a:rPr>
              <a:t>Matthew 2:14</a:t>
            </a:r>
          </a:p>
        </p:txBody>
      </p:sp>
      <p:sp>
        <p:nvSpPr>
          <p:cNvPr id="3" name="Content Placeholder 2">
            <a:extLst>
              <a:ext uri="{FF2B5EF4-FFF2-40B4-BE49-F238E27FC236}">
                <a16:creationId xmlns:a16="http://schemas.microsoft.com/office/drawing/2014/main" id="{C03A8C9F-D21C-4D02-9B29-AF2D0060391B}"/>
              </a:ext>
            </a:extLst>
          </p:cNvPr>
          <p:cNvSpPr>
            <a:spLocks noGrp="1"/>
          </p:cNvSpPr>
          <p:nvPr>
            <p:ph idx="1"/>
          </p:nvPr>
        </p:nvSpPr>
        <p:spPr/>
        <p:txBody>
          <a:bodyPr/>
          <a:lstStyle/>
          <a:p>
            <a:r>
              <a:rPr lang="en-US" dirty="0">
                <a:latin typeface="Source Sans Pro Black" panose="020B0803030403020204" pitchFamily="34" charset="0"/>
              </a:rPr>
              <a:t>When he arose, he took the young Child and His mother by night and departed for Egypt.</a:t>
            </a:r>
          </a:p>
          <a:p>
            <a:pPr lvl="1"/>
            <a:r>
              <a:rPr lang="en-US" dirty="0"/>
              <a:t>How long did Joseph wait before deciding to do as God commanded him?</a:t>
            </a:r>
          </a:p>
          <a:p>
            <a:pPr lvl="1"/>
            <a:r>
              <a:rPr lang="en-US" dirty="0"/>
              <a:t>Why did he leave Bethlehem during the night?</a:t>
            </a:r>
          </a:p>
          <a:p>
            <a:pPr lvl="1"/>
            <a:endParaRPr lang="en-US" dirty="0"/>
          </a:p>
          <a:p>
            <a:pPr lvl="1"/>
            <a:r>
              <a:rPr lang="en-US" dirty="0"/>
              <a:t>Compare Jeroboam’s flight to escape the threats of King Solomon: “Solomon therefore sought to kill Jeroboam. But Jeroboam arose and fled to Egypt, to Shishak king of Egypt, and was in Egypt until the death of Solomon” (1 Kings 11:40).</a:t>
            </a:r>
          </a:p>
          <a:p>
            <a:endParaRPr lang="en-US" dirty="0"/>
          </a:p>
        </p:txBody>
      </p:sp>
    </p:spTree>
    <p:extLst>
      <p:ext uri="{BB962C8B-B14F-4D97-AF65-F5344CB8AC3E}">
        <p14:creationId xmlns:p14="http://schemas.microsoft.com/office/powerpoint/2010/main" val="26645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FCF2-9792-445F-B76C-DE266FE1FDD9}"/>
              </a:ext>
            </a:extLst>
          </p:cNvPr>
          <p:cNvSpPr>
            <a:spLocks noGrp="1"/>
          </p:cNvSpPr>
          <p:nvPr>
            <p:ph type="title"/>
          </p:nvPr>
        </p:nvSpPr>
        <p:spPr/>
        <p:txBody>
          <a:bodyPr/>
          <a:lstStyle/>
          <a:p>
            <a:r>
              <a:rPr lang="en-US" dirty="0"/>
              <a:t>Matthew 2:15</a:t>
            </a:r>
          </a:p>
        </p:txBody>
      </p:sp>
      <p:sp>
        <p:nvSpPr>
          <p:cNvPr id="3" name="Content Placeholder 2">
            <a:extLst>
              <a:ext uri="{FF2B5EF4-FFF2-40B4-BE49-F238E27FC236}">
                <a16:creationId xmlns:a16="http://schemas.microsoft.com/office/drawing/2014/main" id="{47FECD7B-5628-4A15-872F-3A0B27D8ABD4}"/>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 and was there until the death of Herod, that it might be fulfilled which was spoken by the Lord through the prophet, saying, “Out of Egypt I called My Son.”</a:t>
            </a:r>
          </a:p>
          <a:p>
            <a:pPr lvl="1"/>
            <a:r>
              <a:rPr lang="en-US" dirty="0"/>
              <a:t>Herod the Great ruled over Judea from 37–4 BC.</a:t>
            </a:r>
          </a:p>
          <a:p>
            <a:pPr lvl="1"/>
            <a:r>
              <a:rPr lang="en-US" dirty="0"/>
              <a:t>This is the second of the “that it might be fulfilled” prophecies.</a:t>
            </a:r>
          </a:p>
          <a:p>
            <a:pPr lvl="1"/>
            <a:r>
              <a:rPr lang="en-US" dirty="0"/>
              <a:t>The passage quoted by Matthew is Hosea 11:1—“When Israel was a child, I loved him, And out of Egypt I called My son.”</a:t>
            </a:r>
          </a:p>
          <a:p>
            <a:pPr lvl="2"/>
            <a:r>
              <a:rPr lang="en-US" dirty="0"/>
              <a:t>Matthew was aware that Hosea was speaking of Israel as God’s Son.</a:t>
            </a:r>
          </a:p>
          <a:p>
            <a:pPr lvl="2"/>
            <a:r>
              <a:rPr lang="en-US" dirty="0"/>
              <a:t>In this passage, Matthew is showing that the Exodus, the grand miracle of Israel’s redemption from Egyptian bondage and the occasion for the institution of the Passover feast, was a type of the redemption Jesus would bring.</a:t>
            </a:r>
          </a:p>
          <a:p>
            <a:pPr lvl="2"/>
            <a:r>
              <a:rPr lang="en-US" dirty="0"/>
              <a:t>But the typology of the Exodus goes deeper.</a:t>
            </a:r>
          </a:p>
        </p:txBody>
      </p:sp>
    </p:spTree>
    <p:extLst>
      <p:ext uri="{BB962C8B-B14F-4D97-AF65-F5344CB8AC3E}">
        <p14:creationId xmlns:p14="http://schemas.microsoft.com/office/powerpoint/2010/main" val="42806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84D07E2-4DE0-4D9A-89D4-DEC8C0694F4B}"/>
              </a:ext>
            </a:extLst>
          </p:cNvPr>
          <p:cNvGraphicFramePr>
            <a:graphicFrameLocks noGrp="1"/>
          </p:cNvGraphicFramePr>
          <p:nvPr>
            <p:extLst>
              <p:ext uri="{D42A27DB-BD31-4B8C-83A1-F6EECF244321}">
                <p14:modId xmlns:p14="http://schemas.microsoft.com/office/powerpoint/2010/main" val="3873996910"/>
              </p:ext>
            </p:extLst>
          </p:nvPr>
        </p:nvGraphicFramePr>
        <p:xfrm>
          <a:off x="297678" y="1477861"/>
          <a:ext cx="11596644" cy="5058858"/>
        </p:xfrm>
        <a:graphic>
          <a:graphicData uri="http://schemas.openxmlformats.org/drawingml/2006/table">
            <a:tbl>
              <a:tblPr>
                <a:tableStyleId>{5C22544A-7EE6-4342-B048-85BDC9FD1C3A}</a:tableStyleId>
              </a:tblPr>
              <a:tblGrid>
                <a:gridCol w="5798322">
                  <a:extLst>
                    <a:ext uri="{9D8B030D-6E8A-4147-A177-3AD203B41FA5}">
                      <a16:colId xmlns:a16="http://schemas.microsoft.com/office/drawing/2014/main" val="27810140"/>
                    </a:ext>
                  </a:extLst>
                </a:gridCol>
                <a:gridCol w="5798322">
                  <a:extLst>
                    <a:ext uri="{9D8B030D-6E8A-4147-A177-3AD203B41FA5}">
                      <a16:colId xmlns:a16="http://schemas.microsoft.com/office/drawing/2014/main" val="91308644"/>
                    </a:ext>
                  </a:extLst>
                </a:gridCol>
              </a:tblGrid>
              <a:tr h="0">
                <a:tc>
                  <a:txBody>
                    <a:bodyPr/>
                    <a:lstStyle/>
                    <a:p>
                      <a:pPr marL="0" marR="0" algn="ctr">
                        <a:lnSpc>
                          <a:spcPct val="107000"/>
                        </a:lnSpc>
                        <a:spcBef>
                          <a:spcPts val="500"/>
                        </a:spcBef>
                        <a:spcAft>
                          <a:spcPts val="270"/>
                        </a:spcAft>
                      </a:pPr>
                      <a:r>
                        <a:rPr lang="en-US" sz="4000" dirty="0">
                          <a:solidFill>
                            <a:srgbClr val="99823A"/>
                          </a:solidFill>
                          <a:effectLst/>
                        </a:rPr>
                        <a:t>Abram</a:t>
                      </a:r>
                      <a:endParaRPr lang="en-US" sz="4000" dirty="0">
                        <a:solidFill>
                          <a:srgbClr val="99823A"/>
                        </a:solidFill>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500"/>
                        </a:spcBef>
                        <a:spcAft>
                          <a:spcPts val="270"/>
                        </a:spcAft>
                      </a:pPr>
                      <a:r>
                        <a:rPr lang="en-US" sz="4000" dirty="0">
                          <a:solidFill>
                            <a:srgbClr val="99823A"/>
                          </a:solidFill>
                          <a:effectLst/>
                        </a:rPr>
                        <a:t>Israel</a:t>
                      </a:r>
                      <a:endParaRPr lang="en-US" sz="4000" dirty="0">
                        <a:solidFill>
                          <a:srgbClr val="99823A"/>
                        </a:solidFill>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82693805"/>
                  </a:ext>
                </a:extLst>
              </a:tr>
              <a:tr h="0">
                <a:tc>
                  <a:txBody>
                    <a:bodyPr/>
                    <a:lstStyle/>
                    <a:p>
                      <a:pPr marL="0" marR="0">
                        <a:lnSpc>
                          <a:spcPct val="107000"/>
                        </a:lnSpc>
                        <a:spcBef>
                          <a:spcPts val="500"/>
                        </a:spcBef>
                        <a:spcAft>
                          <a:spcPts val="270"/>
                        </a:spcAft>
                      </a:pPr>
                      <a:r>
                        <a:rPr lang="en-US" sz="2800" dirty="0">
                          <a:effectLst/>
                        </a:rPr>
                        <a:t>Abram went to Egypt because of famine</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a:effectLst/>
                        </a:rPr>
                        <a:t>Israel moved to Egypt because of famine</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526360"/>
                  </a:ext>
                </a:extLst>
              </a:tr>
              <a:tr h="0">
                <a:tc>
                  <a:txBody>
                    <a:bodyPr/>
                    <a:lstStyle/>
                    <a:p>
                      <a:pPr marL="0" marR="0">
                        <a:lnSpc>
                          <a:spcPct val="107000"/>
                        </a:lnSpc>
                        <a:spcBef>
                          <a:spcPts val="500"/>
                        </a:spcBef>
                        <a:spcAft>
                          <a:spcPts val="270"/>
                        </a:spcAft>
                      </a:pPr>
                      <a:r>
                        <a:rPr lang="en-US" sz="2800" dirty="0">
                          <a:effectLst/>
                        </a:rPr>
                        <a:t>Abram prospered there</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a:effectLst/>
                        </a:rPr>
                        <a:t>Israel prospered there</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899057"/>
                  </a:ext>
                </a:extLst>
              </a:tr>
              <a:tr h="0">
                <a:tc>
                  <a:txBody>
                    <a:bodyPr/>
                    <a:lstStyle/>
                    <a:p>
                      <a:pPr marL="0" marR="0">
                        <a:lnSpc>
                          <a:spcPct val="107000"/>
                        </a:lnSpc>
                        <a:spcBef>
                          <a:spcPts val="500"/>
                        </a:spcBef>
                        <a:spcAft>
                          <a:spcPts val="270"/>
                        </a:spcAft>
                      </a:pPr>
                      <a:r>
                        <a:rPr lang="en-US" sz="2800" dirty="0">
                          <a:effectLst/>
                        </a:rPr>
                        <a:t>Abram’s situation changed when Pharaoh discovered that Sarai was Abram’s wife</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a:effectLst/>
                        </a:rPr>
                        <a:t>Israel’s situation changed from shepherds for the crown to a state of bondage</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015330"/>
                  </a:ext>
                </a:extLst>
              </a:tr>
              <a:tr h="0">
                <a:tc>
                  <a:txBody>
                    <a:bodyPr/>
                    <a:lstStyle/>
                    <a:p>
                      <a:pPr marL="0" marR="0">
                        <a:lnSpc>
                          <a:spcPct val="107000"/>
                        </a:lnSpc>
                        <a:spcBef>
                          <a:spcPts val="500"/>
                        </a:spcBef>
                        <a:spcAft>
                          <a:spcPts val="270"/>
                        </a:spcAft>
                      </a:pPr>
                      <a:r>
                        <a:rPr lang="en-US" sz="2800">
                          <a:effectLst/>
                        </a:rPr>
                        <a:t>God plagued Pharaoh and his house</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dirty="0">
                          <a:effectLst/>
                        </a:rPr>
                        <a:t>God sent plagues on Egypt</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775548"/>
                  </a:ext>
                </a:extLst>
              </a:tr>
              <a:tr h="0">
                <a:tc>
                  <a:txBody>
                    <a:bodyPr/>
                    <a:lstStyle/>
                    <a:p>
                      <a:pPr marL="0" marR="0">
                        <a:lnSpc>
                          <a:spcPct val="107000"/>
                        </a:lnSpc>
                        <a:spcBef>
                          <a:spcPts val="500"/>
                        </a:spcBef>
                        <a:spcAft>
                          <a:spcPts val="270"/>
                        </a:spcAft>
                      </a:pPr>
                      <a:r>
                        <a:rPr lang="en-US" sz="2800">
                          <a:effectLst/>
                        </a:rPr>
                        <a:t>Abram was driven out of Egypt</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dirty="0">
                          <a:effectLst/>
                        </a:rPr>
                        <a:t>Israel was sent out of Egypt</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855557"/>
                  </a:ext>
                </a:extLst>
              </a:tr>
              <a:tr h="607565">
                <a:tc>
                  <a:txBody>
                    <a:bodyPr/>
                    <a:lstStyle/>
                    <a:p>
                      <a:pPr marL="0" marR="0">
                        <a:lnSpc>
                          <a:spcPct val="107000"/>
                        </a:lnSpc>
                        <a:spcBef>
                          <a:spcPts val="500"/>
                        </a:spcBef>
                        <a:spcAft>
                          <a:spcPts val="270"/>
                        </a:spcAft>
                      </a:pPr>
                      <a:r>
                        <a:rPr lang="en-US" sz="2800">
                          <a:effectLst/>
                        </a:rPr>
                        <a:t>Abram went out a rich man</a:t>
                      </a:r>
                      <a:endParaRPr lang="en-US" sz="280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500"/>
                        </a:spcBef>
                        <a:spcAft>
                          <a:spcPts val="270"/>
                        </a:spcAft>
                      </a:pPr>
                      <a:r>
                        <a:rPr lang="en-US" sz="2800" dirty="0">
                          <a:effectLst/>
                        </a:rPr>
                        <a:t>Israel “borrowed” from Egypt and left rich (Exod. 3:22; 11:2)</a:t>
                      </a:r>
                      <a:endParaRPr lang="en-US" sz="2800" dirty="0">
                        <a:effectLst/>
                        <a:latin typeface="Source Sans Pro" panose="020B0503030403020204" pitchFamily="34" charset="0"/>
                        <a:ea typeface="Calibri" panose="020F0502020204030204" pitchFamily="34" charset="0"/>
                        <a:cs typeface="Arial" panose="020B0604020202020204" pitchFamily="34"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618351"/>
                  </a:ext>
                </a:extLst>
              </a:tr>
            </a:tbl>
          </a:graphicData>
        </a:graphic>
      </p:graphicFrame>
      <p:sp>
        <p:nvSpPr>
          <p:cNvPr id="6" name="TextBox 5">
            <a:extLst>
              <a:ext uri="{FF2B5EF4-FFF2-40B4-BE49-F238E27FC236}">
                <a16:creationId xmlns:a16="http://schemas.microsoft.com/office/drawing/2014/main" id="{97F21EA2-0B45-47EB-A8E8-12EE7BEA90BF}"/>
              </a:ext>
            </a:extLst>
          </p:cNvPr>
          <p:cNvSpPr txBox="1"/>
          <p:nvPr/>
        </p:nvSpPr>
        <p:spPr>
          <a:xfrm>
            <a:off x="297678" y="521293"/>
            <a:ext cx="11596644" cy="646331"/>
          </a:xfrm>
          <a:custGeom>
            <a:avLst/>
            <a:gdLst>
              <a:gd name="connsiteX0" fmla="*/ 0 w 11596644"/>
              <a:gd name="connsiteY0" fmla="*/ 0 h 646331"/>
              <a:gd name="connsiteX1" fmla="*/ 463866 w 11596644"/>
              <a:gd name="connsiteY1" fmla="*/ 0 h 646331"/>
              <a:gd name="connsiteX2" fmla="*/ 1043698 w 11596644"/>
              <a:gd name="connsiteY2" fmla="*/ 0 h 646331"/>
              <a:gd name="connsiteX3" fmla="*/ 1739497 w 11596644"/>
              <a:gd name="connsiteY3" fmla="*/ 0 h 646331"/>
              <a:gd name="connsiteX4" fmla="*/ 2435295 w 11596644"/>
              <a:gd name="connsiteY4" fmla="*/ 0 h 646331"/>
              <a:gd name="connsiteX5" fmla="*/ 3131094 w 11596644"/>
              <a:gd name="connsiteY5" fmla="*/ 0 h 646331"/>
              <a:gd name="connsiteX6" fmla="*/ 3942859 w 11596644"/>
              <a:gd name="connsiteY6" fmla="*/ 0 h 646331"/>
              <a:gd name="connsiteX7" fmla="*/ 4522691 w 11596644"/>
              <a:gd name="connsiteY7" fmla="*/ 0 h 646331"/>
              <a:gd name="connsiteX8" fmla="*/ 5218490 w 11596644"/>
              <a:gd name="connsiteY8" fmla="*/ 0 h 646331"/>
              <a:gd name="connsiteX9" fmla="*/ 5798322 w 11596644"/>
              <a:gd name="connsiteY9" fmla="*/ 0 h 646331"/>
              <a:gd name="connsiteX10" fmla="*/ 6378154 w 11596644"/>
              <a:gd name="connsiteY10" fmla="*/ 0 h 646331"/>
              <a:gd name="connsiteX11" fmla="*/ 6957986 w 11596644"/>
              <a:gd name="connsiteY11" fmla="*/ 0 h 646331"/>
              <a:gd name="connsiteX12" fmla="*/ 7189919 w 11596644"/>
              <a:gd name="connsiteY12" fmla="*/ 0 h 646331"/>
              <a:gd name="connsiteX13" fmla="*/ 7885718 w 11596644"/>
              <a:gd name="connsiteY13" fmla="*/ 0 h 646331"/>
              <a:gd name="connsiteX14" fmla="*/ 8117651 w 11596644"/>
              <a:gd name="connsiteY14" fmla="*/ 0 h 646331"/>
              <a:gd name="connsiteX15" fmla="*/ 8697483 w 11596644"/>
              <a:gd name="connsiteY15" fmla="*/ 0 h 646331"/>
              <a:gd name="connsiteX16" fmla="*/ 9509248 w 11596644"/>
              <a:gd name="connsiteY16" fmla="*/ 0 h 646331"/>
              <a:gd name="connsiteX17" fmla="*/ 10321013 w 11596644"/>
              <a:gd name="connsiteY17" fmla="*/ 0 h 646331"/>
              <a:gd name="connsiteX18" fmla="*/ 11016812 w 11596644"/>
              <a:gd name="connsiteY18" fmla="*/ 0 h 646331"/>
              <a:gd name="connsiteX19" fmla="*/ 11596644 w 11596644"/>
              <a:gd name="connsiteY19" fmla="*/ 0 h 646331"/>
              <a:gd name="connsiteX20" fmla="*/ 11596644 w 11596644"/>
              <a:gd name="connsiteY20" fmla="*/ 303776 h 646331"/>
              <a:gd name="connsiteX21" fmla="*/ 11596644 w 11596644"/>
              <a:gd name="connsiteY21" fmla="*/ 646331 h 646331"/>
              <a:gd name="connsiteX22" fmla="*/ 11016812 w 11596644"/>
              <a:gd name="connsiteY22" fmla="*/ 646331 h 646331"/>
              <a:gd name="connsiteX23" fmla="*/ 10205047 w 11596644"/>
              <a:gd name="connsiteY23" fmla="*/ 646331 h 646331"/>
              <a:gd name="connsiteX24" fmla="*/ 9625215 w 11596644"/>
              <a:gd name="connsiteY24" fmla="*/ 646331 h 646331"/>
              <a:gd name="connsiteX25" fmla="*/ 8813449 w 11596644"/>
              <a:gd name="connsiteY25" fmla="*/ 646331 h 646331"/>
              <a:gd name="connsiteX26" fmla="*/ 8233617 w 11596644"/>
              <a:gd name="connsiteY26" fmla="*/ 646331 h 646331"/>
              <a:gd name="connsiteX27" fmla="*/ 7537819 w 11596644"/>
              <a:gd name="connsiteY27" fmla="*/ 646331 h 646331"/>
              <a:gd name="connsiteX28" fmla="*/ 7305886 w 11596644"/>
              <a:gd name="connsiteY28" fmla="*/ 646331 h 646331"/>
              <a:gd name="connsiteX29" fmla="*/ 6494121 w 11596644"/>
              <a:gd name="connsiteY29" fmla="*/ 646331 h 646331"/>
              <a:gd name="connsiteX30" fmla="*/ 6030255 w 11596644"/>
              <a:gd name="connsiteY30" fmla="*/ 646331 h 646331"/>
              <a:gd name="connsiteX31" fmla="*/ 5334456 w 11596644"/>
              <a:gd name="connsiteY31" fmla="*/ 646331 h 646331"/>
              <a:gd name="connsiteX32" fmla="*/ 5102523 w 11596644"/>
              <a:gd name="connsiteY32" fmla="*/ 646331 h 646331"/>
              <a:gd name="connsiteX33" fmla="*/ 4290758 w 11596644"/>
              <a:gd name="connsiteY33" fmla="*/ 646331 h 646331"/>
              <a:gd name="connsiteX34" fmla="*/ 3826893 w 11596644"/>
              <a:gd name="connsiteY34" fmla="*/ 646331 h 646331"/>
              <a:gd name="connsiteX35" fmla="*/ 3247060 w 11596644"/>
              <a:gd name="connsiteY35" fmla="*/ 646331 h 646331"/>
              <a:gd name="connsiteX36" fmla="*/ 2899161 w 11596644"/>
              <a:gd name="connsiteY36" fmla="*/ 646331 h 646331"/>
              <a:gd name="connsiteX37" fmla="*/ 2203362 w 11596644"/>
              <a:gd name="connsiteY37" fmla="*/ 646331 h 646331"/>
              <a:gd name="connsiteX38" fmla="*/ 1391597 w 11596644"/>
              <a:gd name="connsiteY38" fmla="*/ 646331 h 646331"/>
              <a:gd name="connsiteX39" fmla="*/ 927732 w 11596644"/>
              <a:gd name="connsiteY39" fmla="*/ 646331 h 646331"/>
              <a:gd name="connsiteX40" fmla="*/ 0 w 11596644"/>
              <a:gd name="connsiteY40" fmla="*/ 646331 h 646331"/>
              <a:gd name="connsiteX41" fmla="*/ 0 w 11596644"/>
              <a:gd name="connsiteY41" fmla="*/ 323166 h 646331"/>
              <a:gd name="connsiteX42" fmla="*/ 0 w 11596644"/>
              <a:gd name="connsiteY4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596644" h="646331" fill="none" extrusionOk="0">
                <a:moveTo>
                  <a:pt x="0" y="0"/>
                </a:moveTo>
                <a:cubicBezTo>
                  <a:pt x="183899" y="-41775"/>
                  <a:pt x="366803" y="52050"/>
                  <a:pt x="463866" y="0"/>
                </a:cubicBezTo>
                <a:cubicBezTo>
                  <a:pt x="560929" y="-52050"/>
                  <a:pt x="829006" y="22911"/>
                  <a:pt x="1043698" y="0"/>
                </a:cubicBezTo>
                <a:cubicBezTo>
                  <a:pt x="1258390" y="-22911"/>
                  <a:pt x="1598829" y="52202"/>
                  <a:pt x="1739497" y="0"/>
                </a:cubicBezTo>
                <a:cubicBezTo>
                  <a:pt x="1880165" y="-52202"/>
                  <a:pt x="2274401" y="22405"/>
                  <a:pt x="2435295" y="0"/>
                </a:cubicBezTo>
                <a:cubicBezTo>
                  <a:pt x="2596189" y="-22405"/>
                  <a:pt x="2830897" y="63329"/>
                  <a:pt x="3131094" y="0"/>
                </a:cubicBezTo>
                <a:cubicBezTo>
                  <a:pt x="3431291" y="-63329"/>
                  <a:pt x="3570347" y="85168"/>
                  <a:pt x="3942859" y="0"/>
                </a:cubicBezTo>
                <a:cubicBezTo>
                  <a:pt x="4315371" y="-85168"/>
                  <a:pt x="4240164" y="51424"/>
                  <a:pt x="4522691" y="0"/>
                </a:cubicBezTo>
                <a:cubicBezTo>
                  <a:pt x="4805218" y="-51424"/>
                  <a:pt x="4883503" y="46456"/>
                  <a:pt x="5218490" y="0"/>
                </a:cubicBezTo>
                <a:cubicBezTo>
                  <a:pt x="5553477" y="-46456"/>
                  <a:pt x="5589330" y="53455"/>
                  <a:pt x="5798322" y="0"/>
                </a:cubicBezTo>
                <a:cubicBezTo>
                  <a:pt x="6007314" y="-53455"/>
                  <a:pt x="6164768" y="9680"/>
                  <a:pt x="6378154" y="0"/>
                </a:cubicBezTo>
                <a:cubicBezTo>
                  <a:pt x="6591540" y="-9680"/>
                  <a:pt x="6769014" y="63853"/>
                  <a:pt x="6957986" y="0"/>
                </a:cubicBezTo>
                <a:cubicBezTo>
                  <a:pt x="7146958" y="-63853"/>
                  <a:pt x="7103877" y="27051"/>
                  <a:pt x="7189919" y="0"/>
                </a:cubicBezTo>
                <a:cubicBezTo>
                  <a:pt x="7275961" y="-27051"/>
                  <a:pt x="7580779" y="60690"/>
                  <a:pt x="7885718" y="0"/>
                </a:cubicBezTo>
                <a:cubicBezTo>
                  <a:pt x="8190657" y="-60690"/>
                  <a:pt x="8008537" y="27639"/>
                  <a:pt x="8117651" y="0"/>
                </a:cubicBezTo>
                <a:cubicBezTo>
                  <a:pt x="8226765" y="-27639"/>
                  <a:pt x="8457147" y="40655"/>
                  <a:pt x="8697483" y="0"/>
                </a:cubicBezTo>
                <a:cubicBezTo>
                  <a:pt x="8937819" y="-40655"/>
                  <a:pt x="9120740" y="26814"/>
                  <a:pt x="9509248" y="0"/>
                </a:cubicBezTo>
                <a:cubicBezTo>
                  <a:pt x="9897756" y="-26814"/>
                  <a:pt x="10153532" y="84327"/>
                  <a:pt x="10321013" y="0"/>
                </a:cubicBezTo>
                <a:cubicBezTo>
                  <a:pt x="10488495" y="-84327"/>
                  <a:pt x="10743569" y="34615"/>
                  <a:pt x="11016812" y="0"/>
                </a:cubicBezTo>
                <a:cubicBezTo>
                  <a:pt x="11290055" y="-34615"/>
                  <a:pt x="11382803" y="36948"/>
                  <a:pt x="11596644" y="0"/>
                </a:cubicBezTo>
                <a:cubicBezTo>
                  <a:pt x="11620739" y="101242"/>
                  <a:pt x="11564281" y="170841"/>
                  <a:pt x="11596644" y="303776"/>
                </a:cubicBezTo>
                <a:cubicBezTo>
                  <a:pt x="11629007" y="436711"/>
                  <a:pt x="11588679" y="552536"/>
                  <a:pt x="11596644" y="646331"/>
                </a:cubicBezTo>
                <a:cubicBezTo>
                  <a:pt x="11462551" y="681155"/>
                  <a:pt x="11137642" y="621022"/>
                  <a:pt x="11016812" y="646331"/>
                </a:cubicBezTo>
                <a:cubicBezTo>
                  <a:pt x="10895982" y="671640"/>
                  <a:pt x="10540032" y="614644"/>
                  <a:pt x="10205047" y="646331"/>
                </a:cubicBezTo>
                <a:cubicBezTo>
                  <a:pt x="9870062" y="678018"/>
                  <a:pt x="9875827" y="619410"/>
                  <a:pt x="9625215" y="646331"/>
                </a:cubicBezTo>
                <a:cubicBezTo>
                  <a:pt x="9374603" y="673252"/>
                  <a:pt x="9163520" y="645454"/>
                  <a:pt x="8813449" y="646331"/>
                </a:cubicBezTo>
                <a:cubicBezTo>
                  <a:pt x="8463378" y="647208"/>
                  <a:pt x="8396738" y="626044"/>
                  <a:pt x="8233617" y="646331"/>
                </a:cubicBezTo>
                <a:cubicBezTo>
                  <a:pt x="8070496" y="666618"/>
                  <a:pt x="7747772" y="590260"/>
                  <a:pt x="7537819" y="646331"/>
                </a:cubicBezTo>
                <a:cubicBezTo>
                  <a:pt x="7327866" y="702402"/>
                  <a:pt x="7357763" y="640052"/>
                  <a:pt x="7305886" y="646331"/>
                </a:cubicBezTo>
                <a:cubicBezTo>
                  <a:pt x="7254009" y="652610"/>
                  <a:pt x="6881138" y="582096"/>
                  <a:pt x="6494121" y="646331"/>
                </a:cubicBezTo>
                <a:cubicBezTo>
                  <a:pt x="6107104" y="710566"/>
                  <a:pt x="6155684" y="600925"/>
                  <a:pt x="6030255" y="646331"/>
                </a:cubicBezTo>
                <a:cubicBezTo>
                  <a:pt x="5904826" y="691737"/>
                  <a:pt x="5534194" y="591591"/>
                  <a:pt x="5334456" y="646331"/>
                </a:cubicBezTo>
                <a:cubicBezTo>
                  <a:pt x="5134718" y="701071"/>
                  <a:pt x="5174419" y="618953"/>
                  <a:pt x="5102523" y="646331"/>
                </a:cubicBezTo>
                <a:cubicBezTo>
                  <a:pt x="5030627" y="673709"/>
                  <a:pt x="4478997" y="626511"/>
                  <a:pt x="4290758" y="646331"/>
                </a:cubicBezTo>
                <a:cubicBezTo>
                  <a:pt x="4102519" y="666151"/>
                  <a:pt x="4020702" y="602795"/>
                  <a:pt x="3826893" y="646331"/>
                </a:cubicBezTo>
                <a:cubicBezTo>
                  <a:pt x="3633085" y="689867"/>
                  <a:pt x="3526681" y="592108"/>
                  <a:pt x="3247060" y="646331"/>
                </a:cubicBezTo>
                <a:cubicBezTo>
                  <a:pt x="2967439" y="700554"/>
                  <a:pt x="3026439" y="645098"/>
                  <a:pt x="2899161" y="646331"/>
                </a:cubicBezTo>
                <a:cubicBezTo>
                  <a:pt x="2771883" y="647564"/>
                  <a:pt x="2479791" y="580108"/>
                  <a:pt x="2203362" y="646331"/>
                </a:cubicBezTo>
                <a:cubicBezTo>
                  <a:pt x="1926933" y="712554"/>
                  <a:pt x="1558456" y="639586"/>
                  <a:pt x="1391597" y="646331"/>
                </a:cubicBezTo>
                <a:cubicBezTo>
                  <a:pt x="1224738" y="653076"/>
                  <a:pt x="1102883" y="646257"/>
                  <a:pt x="927732" y="646331"/>
                </a:cubicBezTo>
                <a:cubicBezTo>
                  <a:pt x="752582" y="646405"/>
                  <a:pt x="269022" y="636798"/>
                  <a:pt x="0" y="646331"/>
                </a:cubicBezTo>
                <a:cubicBezTo>
                  <a:pt x="-20755" y="537737"/>
                  <a:pt x="35086" y="460942"/>
                  <a:pt x="0" y="323166"/>
                </a:cubicBezTo>
                <a:cubicBezTo>
                  <a:pt x="-35086" y="185390"/>
                  <a:pt x="32979" y="141741"/>
                  <a:pt x="0" y="0"/>
                </a:cubicBezTo>
                <a:close/>
              </a:path>
              <a:path w="11596644" h="646331" stroke="0" extrusionOk="0">
                <a:moveTo>
                  <a:pt x="0" y="0"/>
                </a:moveTo>
                <a:cubicBezTo>
                  <a:pt x="125685" y="-9840"/>
                  <a:pt x="277002" y="15100"/>
                  <a:pt x="463866" y="0"/>
                </a:cubicBezTo>
                <a:cubicBezTo>
                  <a:pt x="650730" y="-15100"/>
                  <a:pt x="582814" y="18778"/>
                  <a:pt x="695799" y="0"/>
                </a:cubicBezTo>
                <a:cubicBezTo>
                  <a:pt x="808784" y="-18778"/>
                  <a:pt x="1227889" y="61779"/>
                  <a:pt x="1507564" y="0"/>
                </a:cubicBezTo>
                <a:cubicBezTo>
                  <a:pt x="1787239" y="-61779"/>
                  <a:pt x="1842780" y="2363"/>
                  <a:pt x="1971429" y="0"/>
                </a:cubicBezTo>
                <a:cubicBezTo>
                  <a:pt x="2100079" y="-2363"/>
                  <a:pt x="2279771" y="2098"/>
                  <a:pt x="2435295" y="0"/>
                </a:cubicBezTo>
                <a:cubicBezTo>
                  <a:pt x="2590819" y="-2098"/>
                  <a:pt x="2884118" y="38366"/>
                  <a:pt x="3247060" y="0"/>
                </a:cubicBezTo>
                <a:cubicBezTo>
                  <a:pt x="3610002" y="-38366"/>
                  <a:pt x="3510525" y="38811"/>
                  <a:pt x="3594960" y="0"/>
                </a:cubicBezTo>
                <a:cubicBezTo>
                  <a:pt x="3679395" y="-38811"/>
                  <a:pt x="4168453" y="66923"/>
                  <a:pt x="4406725" y="0"/>
                </a:cubicBezTo>
                <a:cubicBezTo>
                  <a:pt x="4644998" y="-66923"/>
                  <a:pt x="5049922" y="91091"/>
                  <a:pt x="5218490" y="0"/>
                </a:cubicBezTo>
                <a:cubicBezTo>
                  <a:pt x="5387058" y="-91091"/>
                  <a:pt x="5548560" y="38830"/>
                  <a:pt x="5798322" y="0"/>
                </a:cubicBezTo>
                <a:cubicBezTo>
                  <a:pt x="6048084" y="-38830"/>
                  <a:pt x="6299355" y="39125"/>
                  <a:pt x="6610087" y="0"/>
                </a:cubicBezTo>
                <a:cubicBezTo>
                  <a:pt x="6920820" y="-39125"/>
                  <a:pt x="6854589" y="28100"/>
                  <a:pt x="7073953" y="0"/>
                </a:cubicBezTo>
                <a:cubicBezTo>
                  <a:pt x="7293317" y="-28100"/>
                  <a:pt x="7404141" y="39627"/>
                  <a:pt x="7537819" y="0"/>
                </a:cubicBezTo>
                <a:cubicBezTo>
                  <a:pt x="7671497" y="-39627"/>
                  <a:pt x="7997871" y="39343"/>
                  <a:pt x="8233617" y="0"/>
                </a:cubicBezTo>
                <a:cubicBezTo>
                  <a:pt x="8469363" y="-39343"/>
                  <a:pt x="8497317" y="716"/>
                  <a:pt x="8697483" y="0"/>
                </a:cubicBezTo>
                <a:cubicBezTo>
                  <a:pt x="8897649" y="-716"/>
                  <a:pt x="9112647" y="26509"/>
                  <a:pt x="9509248" y="0"/>
                </a:cubicBezTo>
                <a:cubicBezTo>
                  <a:pt x="9905850" y="-26509"/>
                  <a:pt x="10081088" y="39759"/>
                  <a:pt x="10321013" y="0"/>
                </a:cubicBezTo>
                <a:cubicBezTo>
                  <a:pt x="10560939" y="-39759"/>
                  <a:pt x="10764129" y="58608"/>
                  <a:pt x="10900845" y="0"/>
                </a:cubicBezTo>
                <a:cubicBezTo>
                  <a:pt x="11037561" y="-58608"/>
                  <a:pt x="11361680" y="36631"/>
                  <a:pt x="11596644" y="0"/>
                </a:cubicBezTo>
                <a:cubicBezTo>
                  <a:pt x="11609566" y="75774"/>
                  <a:pt x="11562417" y="195199"/>
                  <a:pt x="11596644" y="303776"/>
                </a:cubicBezTo>
                <a:cubicBezTo>
                  <a:pt x="11630871" y="412353"/>
                  <a:pt x="11592216" y="569802"/>
                  <a:pt x="11596644" y="646331"/>
                </a:cubicBezTo>
                <a:cubicBezTo>
                  <a:pt x="11261564" y="703408"/>
                  <a:pt x="11129382" y="625108"/>
                  <a:pt x="10900845" y="646331"/>
                </a:cubicBezTo>
                <a:cubicBezTo>
                  <a:pt x="10672308" y="667554"/>
                  <a:pt x="10718489" y="629483"/>
                  <a:pt x="10552946" y="646331"/>
                </a:cubicBezTo>
                <a:cubicBezTo>
                  <a:pt x="10387403" y="663179"/>
                  <a:pt x="10223994" y="589125"/>
                  <a:pt x="9973114" y="646331"/>
                </a:cubicBezTo>
                <a:cubicBezTo>
                  <a:pt x="9722234" y="703537"/>
                  <a:pt x="9845557" y="635659"/>
                  <a:pt x="9741181" y="646331"/>
                </a:cubicBezTo>
                <a:cubicBezTo>
                  <a:pt x="9636805" y="657003"/>
                  <a:pt x="9615963" y="638528"/>
                  <a:pt x="9509248" y="646331"/>
                </a:cubicBezTo>
                <a:cubicBezTo>
                  <a:pt x="9402533" y="654134"/>
                  <a:pt x="9142761" y="599306"/>
                  <a:pt x="8929416" y="646331"/>
                </a:cubicBezTo>
                <a:cubicBezTo>
                  <a:pt x="8716071" y="693356"/>
                  <a:pt x="8706586" y="642652"/>
                  <a:pt x="8581517" y="646331"/>
                </a:cubicBezTo>
                <a:cubicBezTo>
                  <a:pt x="8456448" y="650010"/>
                  <a:pt x="8215445" y="571781"/>
                  <a:pt x="7885718" y="646331"/>
                </a:cubicBezTo>
                <a:cubicBezTo>
                  <a:pt x="7555991" y="720881"/>
                  <a:pt x="7695624" y="612636"/>
                  <a:pt x="7537819" y="646331"/>
                </a:cubicBezTo>
                <a:cubicBezTo>
                  <a:pt x="7380014" y="680026"/>
                  <a:pt x="7095316" y="622652"/>
                  <a:pt x="6842020" y="646331"/>
                </a:cubicBezTo>
                <a:cubicBezTo>
                  <a:pt x="6588724" y="670010"/>
                  <a:pt x="6676610" y="630102"/>
                  <a:pt x="6610087" y="646331"/>
                </a:cubicBezTo>
                <a:cubicBezTo>
                  <a:pt x="6543564" y="662560"/>
                  <a:pt x="6121699" y="575203"/>
                  <a:pt x="5914288" y="646331"/>
                </a:cubicBezTo>
                <a:cubicBezTo>
                  <a:pt x="5706877" y="717459"/>
                  <a:pt x="5696039" y="625752"/>
                  <a:pt x="5566389" y="646331"/>
                </a:cubicBezTo>
                <a:cubicBezTo>
                  <a:pt x="5436739" y="666910"/>
                  <a:pt x="5412866" y="620322"/>
                  <a:pt x="5334456" y="646331"/>
                </a:cubicBezTo>
                <a:cubicBezTo>
                  <a:pt x="5256046" y="672340"/>
                  <a:pt x="5155585" y="642266"/>
                  <a:pt x="4986557" y="646331"/>
                </a:cubicBezTo>
                <a:cubicBezTo>
                  <a:pt x="4817529" y="650396"/>
                  <a:pt x="4585946" y="635088"/>
                  <a:pt x="4290758" y="646331"/>
                </a:cubicBezTo>
                <a:cubicBezTo>
                  <a:pt x="3995570" y="657574"/>
                  <a:pt x="4109675" y="606838"/>
                  <a:pt x="3942859" y="646331"/>
                </a:cubicBezTo>
                <a:cubicBezTo>
                  <a:pt x="3776043" y="685824"/>
                  <a:pt x="3765098" y="631659"/>
                  <a:pt x="3710926" y="646331"/>
                </a:cubicBezTo>
                <a:cubicBezTo>
                  <a:pt x="3656754" y="661003"/>
                  <a:pt x="3510785" y="626243"/>
                  <a:pt x="3363027" y="646331"/>
                </a:cubicBezTo>
                <a:cubicBezTo>
                  <a:pt x="3215269" y="666419"/>
                  <a:pt x="3122718" y="630594"/>
                  <a:pt x="2899161" y="646331"/>
                </a:cubicBezTo>
                <a:cubicBezTo>
                  <a:pt x="2675604" y="662068"/>
                  <a:pt x="2505374" y="576811"/>
                  <a:pt x="2319329" y="646331"/>
                </a:cubicBezTo>
                <a:cubicBezTo>
                  <a:pt x="2133284" y="715851"/>
                  <a:pt x="2105478" y="634460"/>
                  <a:pt x="1971429" y="646331"/>
                </a:cubicBezTo>
                <a:cubicBezTo>
                  <a:pt x="1837380" y="658202"/>
                  <a:pt x="1558366" y="553779"/>
                  <a:pt x="1159664" y="646331"/>
                </a:cubicBezTo>
                <a:cubicBezTo>
                  <a:pt x="760962" y="738883"/>
                  <a:pt x="764101" y="628841"/>
                  <a:pt x="579832" y="646331"/>
                </a:cubicBezTo>
                <a:cubicBezTo>
                  <a:pt x="395563" y="663821"/>
                  <a:pt x="247339" y="607553"/>
                  <a:pt x="0" y="646331"/>
                </a:cubicBezTo>
                <a:cubicBezTo>
                  <a:pt x="-22414" y="499194"/>
                  <a:pt x="11706" y="436836"/>
                  <a:pt x="0" y="316702"/>
                </a:cubicBezTo>
                <a:cubicBezTo>
                  <a:pt x="-11706" y="196568"/>
                  <a:pt x="29839" y="93301"/>
                  <a:pt x="0" y="0"/>
                </a:cubicBezTo>
                <a:close/>
              </a:path>
            </a:pathLst>
          </a:custGeom>
          <a:solidFill>
            <a:srgbClr val="99823A"/>
          </a:solidFill>
          <a:ln w="2857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600" dirty="0"/>
              <a:t>The Lives of the Patriarchs Foreshadow Israel’s History</a:t>
            </a:r>
          </a:p>
        </p:txBody>
      </p:sp>
    </p:spTree>
    <p:extLst>
      <p:ext uri="{BB962C8B-B14F-4D97-AF65-F5344CB8AC3E}">
        <p14:creationId xmlns:p14="http://schemas.microsoft.com/office/powerpoint/2010/main" val="3573802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177E39-68D1-4131-8A51-2ECAE9107E03}"/>
              </a:ext>
            </a:extLst>
          </p:cNvPr>
          <p:cNvGraphicFramePr>
            <a:graphicFrameLocks noGrp="1"/>
          </p:cNvGraphicFramePr>
          <p:nvPr>
            <p:extLst>
              <p:ext uri="{D42A27DB-BD31-4B8C-83A1-F6EECF244321}">
                <p14:modId xmlns:p14="http://schemas.microsoft.com/office/powerpoint/2010/main" val="1740904008"/>
              </p:ext>
            </p:extLst>
          </p:nvPr>
        </p:nvGraphicFramePr>
        <p:xfrm>
          <a:off x="489527" y="1722120"/>
          <a:ext cx="11111346" cy="4236720"/>
        </p:xfrm>
        <a:graphic>
          <a:graphicData uri="http://schemas.openxmlformats.org/drawingml/2006/table">
            <a:tbl>
              <a:tblPr firstRow="1" bandRow="1">
                <a:tableStyleId>{073A0DAA-6AF3-43AB-8588-CEC1D06C72B9}</a:tableStyleId>
              </a:tblPr>
              <a:tblGrid>
                <a:gridCol w="5568271">
                  <a:extLst>
                    <a:ext uri="{9D8B030D-6E8A-4147-A177-3AD203B41FA5}">
                      <a16:colId xmlns:a16="http://schemas.microsoft.com/office/drawing/2014/main" val="1218969536"/>
                    </a:ext>
                  </a:extLst>
                </a:gridCol>
                <a:gridCol w="5543075">
                  <a:extLst>
                    <a:ext uri="{9D8B030D-6E8A-4147-A177-3AD203B41FA5}">
                      <a16:colId xmlns:a16="http://schemas.microsoft.com/office/drawing/2014/main" val="720081672"/>
                    </a:ext>
                  </a:extLst>
                </a:gridCol>
              </a:tblGrid>
              <a:tr h="370840">
                <a:tc>
                  <a:txBody>
                    <a:bodyPr/>
                    <a:lstStyle/>
                    <a:p>
                      <a:pPr algn="ctr"/>
                      <a:r>
                        <a:rPr lang="en-US" sz="3200" dirty="0"/>
                        <a:t>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The Messiah (Christ)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424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Moses’ could not return to Egypt until Pharaoh died (Exod. 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Jesus had to go to Egypt until Herod the Great 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70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Pharaoh felt threatened by the multiplication of Hebrew male infants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Herod felt threatened by the Christ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735319"/>
                  </a:ext>
                </a:extLst>
              </a:tr>
              <a:tr h="370840">
                <a:tc>
                  <a:txBody>
                    <a:bodyPr/>
                    <a:lstStyle/>
                    <a:p>
                      <a:r>
                        <a:rPr lang="en-US" sz="2400" dirty="0"/>
                        <a:t>Pharaoh threatened to kill all of the male babies (Exod. 1:15-22)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Herod the Great threatened to kill the Christ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915425"/>
                  </a:ext>
                </a:extLst>
              </a:tr>
              <a:tr h="370840">
                <a:tc>
                  <a:txBody>
                    <a:bodyPr/>
                    <a:lstStyle/>
                    <a:p>
                      <a:r>
                        <a:rPr lang="en-US" sz="2400" dirty="0"/>
                        <a:t>The deliverance from Egypt involved the sacrifice of the Passover Lamb (Exod.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Deliverance from spiritual bondage requires the sacrifice of Christ our Passover (1 Cor.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039364"/>
                  </a:ext>
                </a:extLst>
              </a:tr>
            </a:tbl>
          </a:graphicData>
        </a:graphic>
      </p:graphicFrame>
      <p:sp>
        <p:nvSpPr>
          <p:cNvPr id="3" name="TextBox 2">
            <a:extLst>
              <a:ext uri="{FF2B5EF4-FFF2-40B4-BE49-F238E27FC236}">
                <a16:creationId xmlns:a16="http://schemas.microsoft.com/office/drawing/2014/main" id="{35ACDFDD-0A65-4CD4-BCA4-C34FC6C0A835}"/>
              </a:ext>
            </a:extLst>
          </p:cNvPr>
          <p:cNvSpPr txBox="1"/>
          <p:nvPr/>
        </p:nvSpPr>
        <p:spPr>
          <a:xfrm>
            <a:off x="489527" y="807620"/>
            <a:ext cx="11111346" cy="646331"/>
          </a:xfrm>
          <a:custGeom>
            <a:avLst/>
            <a:gdLst>
              <a:gd name="connsiteX0" fmla="*/ 0 w 11111346"/>
              <a:gd name="connsiteY0" fmla="*/ 0 h 646331"/>
              <a:gd name="connsiteX1" fmla="*/ 584808 w 11111346"/>
              <a:gd name="connsiteY1" fmla="*/ 0 h 646331"/>
              <a:gd name="connsiteX2" fmla="*/ 1058502 w 11111346"/>
              <a:gd name="connsiteY2" fmla="*/ 0 h 646331"/>
              <a:gd name="connsiteX3" fmla="*/ 1532196 w 11111346"/>
              <a:gd name="connsiteY3" fmla="*/ 0 h 646331"/>
              <a:gd name="connsiteX4" fmla="*/ 2117004 w 11111346"/>
              <a:gd name="connsiteY4" fmla="*/ 0 h 646331"/>
              <a:gd name="connsiteX5" fmla="*/ 2812925 w 11111346"/>
              <a:gd name="connsiteY5" fmla="*/ 0 h 646331"/>
              <a:gd name="connsiteX6" fmla="*/ 3508846 w 11111346"/>
              <a:gd name="connsiteY6" fmla="*/ 0 h 646331"/>
              <a:gd name="connsiteX7" fmla="*/ 4204767 w 11111346"/>
              <a:gd name="connsiteY7" fmla="*/ 0 h 646331"/>
              <a:gd name="connsiteX8" fmla="*/ 5011802 w 11111346"/>
              <a:gd name="connsiteY8" fmla="*/ 0 h 646331"/>
              <a:gd name="connsiteX9" fmla="*/ 5596610 w 11111346"/>
              <a:gd name="connsiteY9" fmla="*/ 0 h 646331"/>
              <a:gd name="connsiteX10" fmla="*/ 6292531 w 11111346"/>
              <a:gd name="connsiteY10" fmla="*/ 0 h 646331"/>
              <a:gd name="connsiteX11" fmla="*/ 6877338 w 11111346"/>
              <a:gd name="connsiteY11" fmla="*/ 0 h 646331"/>
              <a:gd name="connsiteX12" fmla="*/ 7462146 w 11111346"/>
              <a:gd name="connsiteY12" fmla="*/ 0 h 646331"/>
              <a:gd name="connsiteX13" fmla="*/ 8046954 w 11111346"/>
              <a:gd name="connsiteY13" fmla="*/ 0 h 646331"/>
              <a:gd name="connsiteX14" fmla="*/ 8298421 w 11111346"/>
              <a:gd name="connsiteY14" fmla="*/ 0 h 646331"/>
              <a:gd name="connsiteX15" fmla="*/ 8994342 w 11111346"/>
              <a:gd name="connsiteY15" fmla="*/ 0 h 646331"/>
              <a:gd name="connsiteX16" fmla="*/ 9245809 w 11111346"/>
              <a:gd name="connsiteY16" fmla="*/ 0 h 646331"/>
              <a:gd name="connsiteX17" fmla="*/ 9830617 w 11111346"/>
              <a:gd name="connsiteY17" fmla="*/ 0 h 646331"/>
              <a:gd name="connsiteX18" fmla="*/ 11111346 w 11111346"/>
              <a:gd name="connsiteY18" fmla="*/ 0 h 646331"/>
              <a:gd name="connsiteX19" fmla="*/ 11111346 w 11111346"/>
              <a:gd name="connsiteY19" fmla="*/ 336092 h 646331"/>
              <a:gd name="connsiteX20" fmla="*/ 11111346 w 11111346"/>
              <a:gd name="connsiteY20" fmla="*/ 646331 h 646331"/>
              <a:gd name="connsiteX21" fmla="*/ 10748765 w 11111346"/>
              <a:gd name="connsiteY21" fmla="*/ 646331 h 646331"/>
              <a:gd name="connsiteX22" fmla="*/ 10052844 w 11111346"/>
              <a:gd name="connsiteY22" fmla="*/ 646331 h 646331"/>
              <a:gd name="connsiteX23" fmla="*/ 9690263 w 11111346"/>
              <a:gd name="connsiteY23" fmla="*/ 646331 h 646331"/>
              <a:gd name="connsiteX24" fmla="*/ 8883229 w 11111346"/>
              <a:gd name="connsiteY24" fmla="*/ 646331 h 646331"/>
              <a:gd name="connsiteX25" fmla="*/ 8076194 w 11111346"/>
              <a:gd name="connsiteY25" fmla="*/ 646331 h 646331"/>
              <a:gd name="connsiteX26" fmla="*/ 7491386 w 11111346"/>
              <a:gd name="connsiteY26" fmla="*/ 646331 h 646331"/>
              <a:gd name="connsiteX27" fmla="*/ 6684352 w 11111346"/>
              <a:gd name="connsiteY27" fmla="*/ 646331 h 646331"/>
              <a:gd name="connsiteX28" fmla="*/ 6099544 w 11111346"/>
              <a:gd name="connsiteY28" fmla="*/ 646331 h 646331"/>
              <a:gd name="connsiteX29" fmla="*/ 5403623 w 11111346"/>
              <a:gd name="connsiteY29" fmla="*/ 646331 h 646331"/>
              <a:gd name="connsiteX30" fmla="*/ 5152156 w 11111346"/>
              <a:gd name="connsiteY30" fmla="*/ 646331 h 646331"/>
              <a:gd name="connsiteX31" fmla="*/ 4345121 w 11111346"/>
              <a:gd name="connsiteY31" fmla="*/ 646331 h 646331"/>
              <a:gd name="connsiteX32" fmla="*/ 3871427 w 11111346"/>
              <a:gd name="connsiteY32" fmla="*/ 646331 h 646331"/>
              <a:gd name="connsiteX33" fmla="*/ 3175506 w 11111346"/>
              <a:gd name="connsiteY33" fmla="*/ 646331 h 646331"/>
              <a:gd name="connsiteX34" fmla="*/ 2924038 w 11111346"/>
              <a:gd name="connsiteY34" fmla="*/ 646331 h 646331"/>
              <a:gd name="connsiteX35" fmla="*/ 2117004 w 11111346"/>
              <a:gd name="connsiteY35" fmla="*/ 646331 h 646331"/>
              <a:gd name="connsiteX36" fmla="*/ 1643310 w 11111346"/>
              <a:gd name="connsiteY36" fmla="*/ 646331 h 646331"/>
              <a:gd name="connsiteX37" fmla="*/ 1058502 w 11111346"/>
              <a:gd name="connsiteY37" fmla="*/ 646331 h 646331"/>
              <a:gd name="connsiteX38" fmla="*/ 695921 w 11111346"/>
              <a:gd name="connsiteY38" fmla="*/ 646331 h 646331"/>
              <a:gd name="connsiteX39" fmla="*/ 0 w 11111346"/>
              <a:gd name="connsiteY39" fmla="*/ 646331 h 646331"/>
              <a:gd name="connsiteX40" fmla="*/ 0 w 11111346"/>
              <a:gd name="connsiteY40" fmla="*/ 310239 h 646331"/>
              <a:gd name="connsiteX41" fmla="*/ 0 w 11111346"/>
              <a:gd name="connsiteY4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111346" h="646331" fill="none" extrusionOk="0">
                <a:moveTo>
                  <a:pt x="0" y="0"/>
                </a:moveTo>
                <a:cubicBezTo>
                  <a:pt x="253577" y="-64043"/>
                  <a:pt x="333621" y="22940"/>
                  <a:pt x="584808" y="0"/>
                </a:cubicBezTo>
                <a:cubicBezTo>
                  <a:pt x="835995" y="-22940"/>
                  <a:pt x="846189" y="12460"/>
                  <a:pt x="1058502" y="0"/>
                </a:cubicBezTo>
                <a:cubicBezTo>
                  <a:pt x="1270815" y="-12460"/>
                  <a:pt x="1354641" y="963"/>
                  <a:pt x="1532196" y="0"/>
                </a:cubicBezTo>
                <a:cubicBezTo>
                  <a:pt x="1709751" y="-963"/>
                  <a:pt x="1912962" y="56845"/>
                  <a:pt x="2117004" y="0"/>
                </a:cubicBezTo>
                <a:cubicBezTo>
                  <a:pt x="2321046" y="-56845"/>
                  <a:pt x="2631973" y="68941"/>
                  <a:pt x="2812925" y="0"/>
                </a:cubicBezTo>
                <a:cubicBezTo>
                  <a:pt x="2993877" y="-68941"/>
                  <a:pt x="3329586" y="62152"/>
                  <a:pt x="3508846" y="0"/>
                </a:cubicBezTo>
                <a:cubicBezTo>
                  <a:pt x="3688106" y="-62152"/>
                  <a:pt x="3927797" y="65838"/>
                  <a:pt x="4204767" y="0"/>
                </a:cubicBezTo>
                <a:cubicBezTo>
                  <a:pt x="4481737" y="-65838"/>
                  <a:pt x="4673669" y="75697"/>
                  <a:pt x="5011802" y="0"/>
                </a:cubicBezTo>
                <a:cubicBezTo>
                  <a:pt x="5349936" y="-75697"/>
                  <a:pt x="5313660" y="5948"/>
                  <a:pt x="5596610" y="0"/>
                </a:cubicBezTo>
                <a:cubicBezTo>
                  <a:pt x="5879560" y="-5948"/>
                  <a:pt x="6139114" y="4663"/>
                  <a:pt x="6292531" y="0"/>
                </a:cubicBezTo>
                <a:cubicBezTo>
                  <a:pt x="6445948" y="-4663"/>
                  <a:pt x="6653148" y="67968"/>
                  <a:pt x="6877338" y="0"/>
                </a:cubicBezTo>
                <a:cubicBezTo>
                  <a:pt x="7101528" y="-67968"/>
                  <a:pt x="7314869" y="44114"/>
                  <a:pt x="7462146" y="0"/>
                </a:cubicBezTo>
                <a:cubicBezTo>
                  <a:pt x="7609423" y="-44114"/>
                  <a:pt x="7874524" y="22226"/>
                  <a:pt x="8046954" y="0"/>
                </a:cubicBezTo>
                <a:cubicBezTo>
                  <a:pt x="8219384" y="-22226"/>
                  <a:pt x="8201815" y="10246"/>
                  <a:pt x="8298421" y="0"/>
                </a:cubicBezTo>
                <a:cubicBezTo>
                  <a:pt x="8395027" y="-10246"/>
                  <a:pt x="8824476" y="77571"/>
                  <a:pt x="8994342" y="0"/>
                </a:cubicBezTo>
                <a:cubicBezTo>
                  <a:pt x="9164208" y="-77571"/>
                  <a:pt x="9157527" y="28343"/>
                  <a:pt x="9245809" y="0"/>
                </a:cubicBezTo>
                <a:cubicBezTo>
                  <a:pt x="9334091" y="-28343"/>
                  <a:pt x="9560139" y="66512"/>
                  <a:pt x="9830617" y="0"/>
                </a:cubicBezTo>
                <a:cubicBezTo>
                  <a:pt x="10101095" y="-66512"/>
                  <a:pt x="10563667" y="128021"/>
                  <a:pt x="11111346" y="0"/>
                </a:cubicBezTo>
                <a:cubicBezTo>
                  <a:pt x="11119173" y="160074"/>
                  <a:pt x="11095485" y="222842"/>
                  <a:pt x="11111346" y="336092"/>
                </a:cubicBezTo>
                <a:cubicBezTo>
                  <a:pt x="11127207" y="449342"/>
                  <a:pt x="11103719" y="521813"/>
                  <a:pt x="11111346" y="646331"/>
                </a:cubicBezTo>
                <a:cubicBezTo>
                  <a:pt x="10942350" y="662299"/>
                  <a:pt x="10924685" y="636406"/>
                  <a:pt x="10748765" y="646331"/>
                </a:cubicBezTo>
                <a:cubicBezTo>
                  <a:pt x="10572845" y="656256"/>
                  <a:pt x="10315825" y="591938"/>
                  <a:pt x="10052844" y="646331"/>
                </a:cubicBezTo>
                <a:cubicBezTo>
                  <a:pt x="9789863" y="700724"/>
                  <a:pt x="9827534" y="602924"/>
                  <a:pt x="9690263" y="646331"/>
                </a:cubicBezTo>
                <a:cubicBezTo>
                  <a:pt x="9552992" y="689738"/>
                  <a:pt x="9175858" y="614845"/>
                  <a:pt x="8883229" y="646331"/>
                </a:cubicBezTo>
                <a:cubicBezTo>
                  <a:pt x="8590600" y="677817"/>
                  <a:pt x="8460801" y="564095"/>
                  <a:pt x="8076194" y="646331"/>
                </a:cubicBezTo>
                <a:cubicBezTo>
                  <a:pt x="7691587" y="728567"/>
                  <a:pt x="7630540" y="612596"/>
                  <a:pt x="7491386" y="646331"/>
                </a:cubicBezTo>
                <a:cubicBezTo>
                  <a:pt x="7352232" y="680066"/>
                  <a:pt x="6850585" y="630460"/>
                  <a:pt x="6684352" y="646331"/>
                </a:cubicBezTo>
                <a:cubicBezTo>
                  <a:pt x="6518119" y="662202"/>
                  <a:pt x="6359905" y="638529"/>
                  <a:pt x="6099544" y="646331"/>
                </a:cubicBezTo>
                <a:cubicBezTo>
                  <a:pt x="5839183" y="654133"/>
                  <a:pt x="5718848" y="584210"/>
                  <a:pt x="5403623" y="646331"/>
                </a:cubicBezTo>
                <a:cubicBezTo>
                  <a:pt x="5088398" y="708452"/>
                  <a:pt x="5260958" y="637895"/>
                  <a:pt x="5152156" y="646331"/>
                </a:cubicBezTo>
                <a:cubicBezTo>
                  <a:pt x="5043354" y="654767"/>
                  <a:pt x="4702941" y="623547"/>
                  <a:pt x="4345121" y="646331"/>
                </a:cubicBezTo>
                <a:cubicBezTo>
                  <a:pt x="3987301" y="669115"/>
                  <a:pt x="4087405" y="644617"/>
                  <a:pt x="3871427" y="646331"/>
                </a:cubicBezTo>
                <a:cubicBezTo>
                  <a:pt x="3655449" y="648045"/>
                  <a:pt x="3440344" y="581729"/>
                  <a:pt x="3175506" y="646331"/>
                </a:cubicBezTo>
                <a:cubicBezTo>
                  <a:pt x="2910668" y="710933"/>
                  <a:pt x="2995800" y="618992"/>
                  <a:pt x="2924038" y="646331"/>
                </a:cubicBezTo>
                <a:cubicBezTo>
                  <a:pt x="2852276" y="673670"/>
                  <a:pt x="2450542" y="607666"/>
                  <a:pt x="2117004" y="646331"/>
                </a:cubicBezTo>
                <a:cubicBezTo>
                  <a:pt x="1783466" y="684996"/>
                  <a:pt x="1756964" y="644909"/>
                  <a:pt x="1643310" y="646331"/>
                </a:cubicBezTo>
                <a:cubicBezTo>
                  <a:pt x="1529656" y="647753"/>
                  <a:pt x="1189939" y="603821"/>
                  <a:pt x="1058502" y="646331"/>
                </a:cubicBezTo>
                <a:cubicBezTo>
                  <a:pt x="927065" y="688841"/>
                  <a:pt x="864619" y="616228"/>
                  <a:pt x="695921" y="646331"/>
                </a:cubicBezTo>
                <a:cubicBezTo>
                  <a:pt x="527223" y="676434"/>
                  <a:pt x="251628" y="601879"/>
                  <a:pt x="0" y="646331"/>
                </a:cubicBezTo>
                <a:cubicBezTo>
                  <a:pt x="-27664" y="547518"/>
                  <a:pt x="35570" y="405954"/>
                  <a:pt x="0" y="310239"/>
                </a:cubicBezTo>
                <a:cubicBezTo>
                  <a:pt x="-35570" y="214524"/>
                  <a:pt x="12270" y="151096"/>
                  <a:pt x="0" y="0"/>
                </a:cubicBezTo>
                <a:close/>
              </a:path>
              <a:path w="11111346" h="646331" stroke="0" extrusionOk="0">
                <a:moveTo>
                  <a:pt x="0" y="0"/>
                </a:moveTo>
                <a:cubicBezTo>
                  <a:pt x="124608" y="-22429"/>
                  <a:pt x="243289" y="14183"/>
                  <a:pt x="473694" y="0"/>
                </a:cubicBezTo>
                <a:cubicBezTo>
                  <a:pt x="704099" y="-14183"/>
                  <a:pt x="635252" y="10313"/>
                  <a:pt x="725162" y="0"/>
                </a:cubicBezTo>
                <a:cubicBezTo>
                  <a:pt x="815072" y="-10313"/>
                  <a:pt x="1217073" y="91197"/>
                  <a:pt x="1532196" y="0"/>
                </a:cubicBezTo>
                <a:cubicBezTo>
                  <a:pt x="1847319" y="-91197"/>
                  <a:pt x="1864906" y="3276"/>
                  <a:pt x="2005890" y="0"/>
                </a:cubicBezTo>
                <a:cubicBezTo>
                  <a:pt x="2146874" y="-3276"/>
                  <a:pt x="2279281" y="7155"/>
                  <a:pt x="2479585" y="0"/>
                </a:cubicBezTo>
                <a:cubicBezTo>
                  <a:pt x="2679889" y="-7155"/>
                  <a:pt x="3094641" y="55497"/>
                  <a:pt x="3286619" y="0"/>
                </a:cubicBezTo>
                <a:cubicBezTo>
                  <a:pt x="3478597" y="-55497"/>
                  <a:pt x="3503137" y="10592"/>
                  <a:pt x="3649200" y="0"/>
                </a:cubicBezTo>
                <a:cubicBezTo>
                  <a:pt x="3795263" y="-10592"/>
                  <a:pt x="4271068" y="90058"/>
                  <a:pt x="4456235" y="0"/>
                </a:cubicBezTo>
                <a:cubicBezTo>
                  <a:pt x="4641403" y="-90058"/>
                  <a:pt x="5015147" y="46689"/>
                  <a:pt x="5263269" y="0"/>
                </a:cubicBezTo>
                <a:cubicBezTo>
                  <a:pt x="5511391" y="-46689"/>
                  <a:pt x="5664117" y="20424"/>
                  <a:pt x="5848077" y="0"/>
                </a:cubicBezTo>
                <a:cubicBezTo>
                  <a:pt x="6032037" y="-20424"/>
                  <a:pt x="6303787" y="17005"/>
                  <a:pt x="6655111" y="0"/>
                </a:cubicBezTo>
                <a:cubicBezTo>
                  <a:pt x="7006435" y="-17005"/>
                  <a:pt x="6894579" y="21800"/>
                  <a:pt x="7128806" y="0"/>
                </a:cubicBezTo>
                <a:cubicBezTo>
                  <a:pt x="7363033" y="-21800"/>
                  <a:pt x="7429123" y="5912"/>
                  <a:pt x="7602500" y="0"/>
                </a:cubicBezTo>
                <a:cubicBezTo>
                  <a:pt x="7775877" y="-5912"/>
                  <a:pt x="7977667" y="11043"/>
                  <a:pt x="8298421" y="0"/>
                </a:cubicBezTo>
                <a:cubicBezTo>
                  <a:pt x="8619175" y="-11043"/>
                  <a:pt x="8547983" y="4713"/>
                  <a:pt x="8772115" y="0"/>
                </a:cubicBezTo>
                <a:cubicBezTo>
                  <a:pt x="8996247" y="-4713"/>
                  <a:pt x="9254552" y="50419"/>
                  <a:pt x="9579150" y="0"/>
                </a:cubicBezTo>
                <a:cubicBezTo>
                  <a:pt x="9903748" y="-50419"/>
                  <a:pt x="10056099" y="36191"/>
                  <a:pt x="10386184" y="0"/>
                </a:cubicBezTo>
                <a:cubicBezTo>
                  <a:pt x="10716269" y="-36191"/>
                  <a:pt x="10961197" y="45879"/>
                  <a:pt x="11111346" y="0"/>
                </a:cubicBezTo>
                <a:cubicBezTo>
                  <a:pt x="11124823" y="109765"/>
                  <a:pt x="11089042" y="190637"/>
                  <a:pt x="11111346" y="316702"/>
                </a:cubicBezTo>
                <a:cubicBezTo>
                  <a:pt x="11133650" y="442767"/>
                  <a:pt x="11080014" y="553801"/>
                  <a:pt x="11111346" y="646331"/>
                </a:cubicBezTo>
                <a:cubicBezTo>
                  <a:pt x="10963095" y="685261"/>
                  <a:pt x="10831174" y="607494"/>
                  <a:pt x="10748765" y="646331"/>
                </a:cubicBezTo>
                <a:cubicBezTo>
                  <a:pt x="10666356" y="685168"/>
                  <a:pt x="10322130" y="602658"/>
                  <a:pt x="10163958" y="646331"/>
                </a:cubicBezTo>
                <a:cubicBezTo>
                  <a:pt x="10005786" y="690004"/>
                  <a:pt x="9893348" y="614570"/>
                  <a:pt x="9801377" y="646331"/>
                </a:cubicBezTo>
                <a:cubicBezTo>
                  <a:pt x="9709406" y="678092"/>
                  <a:pt x="9340766" y="615193"/>
                  <a:pt x="9216569" y="646331"/>
                </a:cubicBezTo>
                <a:cubicBezTo>
                  <a:pt x="9092372" y="677469"/>
                  <a:pt x="9066727" y="622268"/>
                  <a:pt x="8965102" y="646331"/>
                </a:cubicBezTo>
                <a:cubicBezTo>
                  <a:pt x="8863477" y="670394"/>
                  <a:pt x="8838799" y="617814"/>
                  <a:pt x="8713634" y="646331"/>
                </a:cubicBezTo>
                <a:cubicBezTo>
                  <a:pt x="8588469" y="674848"/>
                  <a:pt x="8390866" y="596633"/>
                  <a:pt x="8128827" y="646331"/>
                </a:cubicBezTo>
                <a:cubicBezTo>
                  <a:pt x="7866788" y="696029"/>
                  <a:pt x="7844140" y="611044"/>
                  <a:pt x="7766246" y="646331"/>
                </a:cubicBezTo>
                <a:cubicBezTo>
                  <a:pt x="7688352" y="681618"/>
                  <a:pt x="7277675" y="613950"/>
                  <a:pt x="7070325" y="646331"/>
                </a:cubicBezTo>
                <a:cubicBezTo>
                  <a:pt x="6862975" y="678712"/>
                  <a:pt x="6865871" y="619927"/>
                  <a:pt x="6707744" y="646331"/>
                </a:cubicBezTo>
                <a:cubicBezTo>
                  <a:pt x="6549617" y="672735"/>
                  <a:pt x="6323703" y="633685"/>
                  <a:pt x="6011823" y="646331"/>
                </a:cubicBezTo>
                <a:cubicBezTo>
                  <a:pt x="5699943" y="658977"/>
                  <a:pt x="5875967" y="631207"/>
                  <a:pt x="5760356" y="646331"/>
                </a:cubicBezTo>
                <a:cubicBezTo>
                  <a:pt x="5644745" y="661455"/>
                  <a:pt x="5399860" y="620582"/>
                  <a:pt x="5064435" y="646331"/>
                </a:cubicBezTo>
                <a:cubicBezTo>
                  <a:pt x="4729010" y="672080"/>
                  <a:pt x="4811695" y="604484"/>
                  <a:pt x="4701854" y="646331"/>
                </a:cubicBezTo>
                <a:cubicBezTo>
                  <a:pt x="4592013" y="688178"/>
                  <a:pt x="4572207" y="621282"/>
                  <a:pt x="4450386" y="646331"/>
                </a:cubicBezTo>
                <a:cubicBezTo>
                  <a:pt x="4328565" y="671380"/>
                  <a:pt x="4234842" y="621394"/>
                  <a:pt x="4087806" y="646331"/>
                </a:cubicBezTo>
                <a:cubicBezTo>
                  <a:pt x="3940770" y="671268"/>
                  <a:pt x="3731054" y="594486"/>
                  <a:pt x="3391885" y="646331"/>
                </a:cubicBezTo>
                <a:cubicBezTo>
                  <a:pt x="3052716" y="698176"/>
                  <a:pt x="3107983" y="621910"/>
                  <a:pt x="3029304" y="646331"/>
                </a:cubicBezTo>
                <a:cubicBezTo>
                  <a:pt x="2950625" y="670752"/>
                  <a:pt x="2828222" y="641876"/>
                  <a:pt x="2777837" y="646331"/>
                </a:cubicBezTo>
                <a:cubicBezTo>
                  <a:pt x="2727452" y="650786"/>
                  <a:pt x="2512239" y="604660"/>
                  <a:pt x="2415256" y="646331"/>
                </a:cubicBezTo>
                <a:cubicBezTo>
                  <a:pt x="2318273" y="688002"/>
                  <a:pt x="2148887" y="603459"/>
                  <a:pt x="1941562" y="646331"/>
                </a:cubicBezTo>
                <a:cubicBezTo>
                  <a:pt x="1734237" y="689203"/>
                  <a:pt x="1483767" y="642649"/>
                  <a:pt x="1356754" y="646331"/>
                </a:cubicBezTo>
                <a:cubicBezTo>
                  <a:pt x="1229741" y="650013"/>
                  <a:pt x="1121976" y="611473"/>
                  <a:pt x="994173" y="646331"/>
                </a:cubicBezTo>
                <a:cubicBezTo>
                  <a:pt x="866370" y="681189"/>
                  <a:pt x="368554" y="610655"/>
                  <a:pt x="0" y="646331"/>
                </a:cubicBezTo>
                <a:cubicBezTo>
                  <a:pt x="-6629" y="534848"/>
                  <a:pt x="27892" y="395681"/>
                  <a:pt x="0" y="323166"/>
                </a:cubicBezTo>
                <a:cubicBezTo>
                  <a:pt x="-27892" y="250652"/>
                  <a:pt x="32503" y="160444"/>
                  <a:pt x="0" y="0"/>
                </a:cubicBezTo>
                <a:close/>
              </a:path>
            </a:pathLst>
          </a:custGeom>
          <a:solidFill>
            <a:srgbClr val="99823A"/>
          </a:solidFill>
          <a:ln w="2857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3600" dirty="0"/>
              <a:t>Israel’s History Foreshadows the Messiah</a:t>
            </a:r>
          </a:p>
        </p:txBody>
      </p:sp>
    </p:spTree>
    <p:extLst>
      <p:ext uri="{BB962C8B-B14F-4D97-AF65-F5344CB8AC3E}">
        <p14:creationId xmlns:p14="http://schemas.microsoft.com/office/powerpoint/2010/main" val="370398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2CC2-3F71-4994-93C6-25FBDC17D38E}"/>
              </a:ext>
            </a:extLst>
          </p:cNvPr>
          <p:cNvSpPr>
            <a:spLocks noGrp="1"/>
          </p:cNvSpPr>
          <p:nvPr>
            <p:ph type="title"/>
          </p:nvPr>
        </p:nvSpPr>
        <p:spPr/>
        <p:txBody>
          <a:bodyPr/>
          <a:lstStyle/>
          <a:p>
            <a:r>
              <a:rPr lang="en-US" dirty="0"/>
              <a:t>My Son</a:t>
            </a:r>
          </a:p>
        </p:txBody>
      </p:sp>
      <p:sp>
        <p:nvSpPr>
          <p:cNvPr id="3" name="Content Placeholder 2">
            <a:extLst>
              <a:ext uri="{FF2B5EF4-FFF2-40B4-BE49-F238E27FC236}">
                <a16:creationId xmlns:a16="http://schemas.microsoft.com/office/drawing/2014/main" id="{A2030DF6-7F24-4FE7-94E2-0A6F7B1D1F2B}"/>
              </a:ext>
            </a:extLst>
          </p:cNvPr>
          <p:cNvSpPr>
            <a:spLocks noGrp="1"/>
          </p:cNvSpPr>
          <p:nvPr>
            <p:ph idx="1"/>
          </p:nvPr>
        </p:nvSpPr>
        <p:spPr/>
        <p:txBody>
          <a:bodyPr/>
          <a:lstStyle/>
          <a:p>
            <a:r>
              <a:rPr lang="en-US" dirty="0"/>
              <a:t>This is the first time in Matthew’s gospel that Jesus is identified as God’s Son.</a:t>
            </a:r>
          </a:p>
          <a:p>
            <a:pPr lvl="1"/>
            <a:r>
              <a:rPr lang="en-US" dirty="0"/>
              <a:t>“Son of God” can be used in a metaphorical sense for any of God’s adopted children (Gal. 3:26, 27; Rom. 8:16-17; 2 Cor. 6:18).</a:t>
            </a:r>
          </a:p>
          <a:p>
            <a:pPr lvl="1"/>
            <a:r>
              <a:rPr lang="en-US" dirty="0"/>
              <a:t>Matthew uses “Son of God” in a different sense with reference to Jesus; it is sometimes used as the equivalent of the Messiah (Matt. 4:3, 6; 8:29; 14:33; 16:16; 26:63; 27:40, 43, 54) and sometimes to express Jesus’s unique relationship with the Father as Deity (Mark 3:11; 5:7; 15:39; Luke 1:32, 35; Luke 4:3, 9; 8:28; 22:69, 70; John 1:18, 34; 3:18; etc.).</a:t>
            </a:r>
          </a:p>
        </p:txBody>
      </p:sp>
    </p:spTree>
    <p:extLst>
      <p:ext uri="{BB962C8B-B14F-4D97-AF65-F5344CB8AC3E}">
        <p14:creationId xmlns:p14="http://schemas.microsoft.com/office/powerpoint/2010/main" val="40475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4D1B-8A83-412C-B0B9-17FF4A2AC01A}"/>
              </a:ext>
            </a:extLst>
          </p:cNvPr>
          <p:cNvSpPr>
            <a:spLocks noGrp="1"/>
          </p:cNvSpPr>
          <p:nvPr>
            <p:ph type="title"/>
          </p:nvPr>
        </p:nvSpPr>
        <p:spPr/>
        <p:txBody>
          <a:bodyPr/>
          <a:lstStyle/>
          <a:p>
            <a:r>
              <a:rPr lang="en-US" dirty="0"/>
              <a:t>Things in Luke Omitted in Matthew</a:t>
            </a:r>
          </a:p>
        </p:txBody>
      </p:sp>
      <p:sp>
        <p:nvSpPr>
          <p:cNvPr id="3" name="Content Placeholder 2">
            <a:extLst>
              <a:ext uri="{FF2B5EF4-FFF2-40B4-BE49-F238E27FC236}">
                <a16:creationId xmlns:a16="http://schemas.microsoft.com/office/drawing/2014/main" id="{4950C9B4-D271-4988-8D1E-80B2E9B3CA90}"/>
              </a:ext>
            </a:extLst>
          </p:cNvPr>
          <p:cNvSpPr>
            <a:spLocks noGrp="1"/>
          </p:cNvSpPr>
          <p:nvPr>
            <p:ph idx="1"/>
          </p:nvPr>
        </p:nvSpPr>
        <p:spPr/>
        <p:txBody>
          <a:bodyPr/>
          <a:lstStyle/>
          <a:p>
            <a:r>
              <a:rPr lang="en-US" dirty="0"/>
              <a:t>Jesus was circumcised when He was eight days old (Luke 2:21).</a:t>
            </a:r>
          </a:p>
          <a:p>
            <a:r>
              <a:rPr lang="en-US" dirty="0"/>
              <a:t>He was presented in the Temple when He was forty days old, when the days for Elizabeth’s purification following childbirth had come (Lev. 12:1-5).</a:t>
            </a:r>
          </a:p>
          <a:p>
            <a:pPr lvl="1"/>
            <a:r>
              <a:rPr lang="en-US" dirty="0"/>
              <a:t>When Jesus was presented in the Temple, Simeon prophesied over Him (Luke 2:25-40).</a:t>
            </a:r>
          </a:p>
        </p:txBody>
      </p:sp>
    </p:spTree>
    <p:extLst>
      <p:ext uri="{BB962C8B-B14F-4D97-AF65-F5344CB8AC3E}">
        <p14:creationId xmlns:p14="http://schemas.microsoft.com/office/powerpoint/2010/main" val="2502639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15F0-C174-4591-8037-862730A4E0CE}"/>
              </a:ext>
            </a:extLst>
          </p:cNvPr>
          <p:cNvSpPr>
            <a:spLocks noGrp="1"/>
          </p:cNvSpPr>
          <p:nvPr>
            <p:ph type="title"/>
          </p:nvPr>
        </p:nvSpPr>
        <p:spPr/>
        <p:txBody>
          <a:bodyPr/>
          <a:lstStyle/>
          <a:p>
            <a:r>
              <a:rPr lang="en-US" dirty="0">
                <a:solidFill>
                  <a:srgbClr val="BF9000"/>
                </a:solidFill>
              </a:rPr>
              <a:t>Matthew</a:t>
            </a:r>
            <a:r>
              <a:rPr lang="en-US" dirty="0"/>
              <a:t> 2:16</a:t>
            </a:r>
          </a:p>
        </p:txBody>
      </p:sp>
      <p:sp>
        <p:nvSpPr>
          <p:cNvPr id="3" name="Content Placeholder 2">
            <a:extLst>
              <a:ext uri="{FF2B5EF4-FFF2-40B4-BE49-F238E27FC236}">
                <a16:creationId xmlns:a16="http://schemas.microsoft.com/office/drawing/2014/main" id="{D125DEE1-9A83-4484-85C3-B309FBF3B083}"/>
              </a:ext>
            </a:extLst>
          </p:cNvPr>
          <p:cNvSpPr>
            <a:spLocks noGrp="1"/>
          </p:cNvSpPr>
          <p:nvPr>
            <p:ph idx="1"/>
          </p:nvPr>
        </p:nvSpPr>
        <p:spPr/>
        <p:txBody>
          <a:bodyPr/>
          <a:lstStyle/>
          <a:p>
            <a:r>
              <a:rPr lang="en-US" dirty="0">
                <a:latin typeface="Source Sans Pro Black" panose="020B0803030403020204" pitchFamily="34" charset="0"/>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p>
          <a:p>
            <a:pPr lvl="1"/>
            <a:r>
              <a:rPr lang="en-US" dirty="0"/>
              <a:t>Notice this is a second reference to Herod’s anger (see 2:3).</a:t>
            </a:r>
          </a:p>
          <a:p>
            <a:pPr lvl="1"/>
            <a:r>
              <a:rPr lang="en-US" dirty="0"/>
              <a:t>“Bethlehem and its districts” would include the countryside near the small village.</a:t>
            </a:r>
          </a:p>
          <a:p>
            <a:pPr lvl="1"/>
            <a:r>
              <a:rPr lang="en-US" dirty="0"/>
              <a:t>Why did Herod put to death all of the children under two years old?</a:t>
            </a:r>
          </a:p>
        </p:txBody>
      </p:sp>
    </p:spTree>
    <p:extLst>
      <p:ext uri="{BB962C8B-B14F-4D97-AF65-F5344CB8AC3E}">
        <p14:creationId xmlns:p14="http://schemas.microsoft.com/office/powerpoint/2010/main" val="38885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656A-98E6-43CC-BB36-A07620570429}"/>
              </a:ext>
            </a:extLst>
          </p:cNvPr>
          <p:cNvSpPr>
            <a:spLocks noGrp="1"/>
          </p:cNvSpPr>
          <p:nvPr>
            <p:ph type="title"/>
          </p:nvPr>
        </p:nvSpPr>
        <p:spPr/>
        <p:txBody>
          <a:bodyPr/>
          <a:lstStyle/>
          <a:p>
            <a:r>
              <a:rPr lang="en-US" dirty="0"/>
              <a:t>Matthew 2:17-18	</a:t>
            </a:r>
          </a:p>
        </p:txBody>
      </p:sp>
      <p:sp>
        <p:nvSpPr>
          <p:cNvPr id="3" name="Content Placeholder 2">
            <a:extLst>
              <a:ext uri="{FF2B5EF4-FFF2-40B4-BE49-F238E27FC236}">
                <a16:creationId xmlns:a16="http://schemas.microsoft.com/office/drawing/2014/main" id="{0001ACEC-9195-4E7F-A232-62586EB8BDD7}"/>
              </a:ext>
            </a:extLst>
          </p:cNvPr>
          <p:cNvSpPr>
            <a:spLocks noGrp="1"/>
          </p:cNvSpPr>
          <p:nvPr>
            <p:ph idx="1"/>
          </p:nvPr>
        </p:nvSpPr>
        <p:spPr/>
        <p:txBody>
          <a:bodyPr/>
          <a:lstStyle/>
          <a:p>
            <a:r>
              <a:rPr lang="en-US" dirty="0">
                <a:latin typeface="Source Sans Pro Black" panose="020B0803030403020204" pitchFamily="34" charset="0"/>
              </a:rPr>
              <a:t>Then was fulfilled what was spoken by Jeremiah the prophet, saying: “A voice was heard in Ramah, Lamentation, weeping, and great mourning, Rachel weeping for her children, Refusing to be comforted, Because they are no more.”</a:t>
            </a:r>
          </a:p>
          <a:p>
            <a:pPr lvl="1"/>
            <a:r>
              <a:rPr lang="en-US" dirty="0"/>
              <a:t>This is the third of the “that it might be fulfilled” references.</a:t>
            </a:r>
          </a:p>
          <a:p>
            <a:pPr lvl="1"/>
            <a:r>
              <a:rPr lang="en-US" dirty="0"/>
              <a:t>It is obvious in Jeremiah 31 that the prophet is speaking of the sorrow experienced by Israel when her sons and daughters were taken into Babylonian captivity, and I am confident that Matthew was well aware of that, being the student of the Old Testament that he was. </a:t>
            </a:r>
          </a:p>
        </p:txBody>
      </p:sp>
    </p:spTree>
    <p:extLst>
      <p:ext uri="{BB962C8B-B14F-4D97-AF65-F5344CB8AC3E}">
        <p14:creationId xmlns:p14="http://schemas.microsoft.com/office/powerpoint/2010/main" val="33065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2B11-3472-4918-B6EE-CD2E6E572CBF}"/>
              </a:ext>
            </a:extLst>
          </p:cNvPr>
          <p:cNvSpPr>
            <a:spLocks noGrp="1"/>
          </p:cNvSpPr>
          <p:nvPr>
            <p:ph type="title"/>
          </p:nvPr>
        </p:nvSpPr>
        <p:spPr/>
        <p:txBody>
          <a:bodyPr/>
          <a:lstStyle/>
          <a:p>
            <a:r>
              <a:rPr lang="en-US" dirty="0"/>
              <a:t>Why Mention Rachel?</a:t>
            </a:r>
          </a:p>
        </p:txBody>
      </p:sp>
      <p:sp>
        <p:nvSpPr>
          <p:cNvPr id="3" name="Content Placeholder 2">
            <a:extLst>
              <a:ext uri="{FF2B5EF4-FFF2-40B4-BE49-F238E27FC236}">
                <a16:creationId xmlns:a16="http://schemas.microsoft.com/office/drawing/2014/main" id="{34F84FD2-9E4C-4DA6-AC7E-9F3F091AD2F2}"/>
              </a:ext>
            </a:extLst>
          </p:cNvPr>
          <p:cNvSpPr>
            <a:spLocks noGrp="1"/>
          </p:cNvSpPr>
          <p:nvPr>
            <p:ph idx="1"/>
          </p:nvPr>
        </p:nvSpPr>
        <p:spPr/>
        <p:txBody>
          <a:bodyPr>
            <a:normAutofit lnSpcReduction="10000"/>
          </a:bodyPr>
          <a:lstStyle/>
          <a:p>
            <a:r>
              <a:rPr lang="en-US" dirty="0"/>
              <a:t>This is the only wife of a patriarch mentioned in Matthew.</a:t>
            </a:r>
          </a:p>
          <a:p>
            <a:r>
              <a:rPr lang="en-US" dirty="0"/>
              <a:t>Rachel was the favorite wife of Jacob.</a:t>
            </a:r>
          </a:p>
          <a:p>
            <a:r>
              <a:rPr lang="en-US" dirty="0"/>
              <a:t>She died giving birth to Benjamin and was buried somewhere on the journey from Bethel to Bethlehem (Gen. 35:19; 48:7). </a:t>
            </a:r>
          </a:p>
          <a:p>
            <a:r>
              <a:rPr lang="en-US" dirty="0"/>
              <a:t> In Jeremiah’s own time, the Babylonians assembled Israel’s sons at Ramah, prior to taking them into Babylonian captivity in 586 BC. </a:t>
            </a:r>
          </a:p>
          <a:p>
            <a:pPr lvl="1"/>
            <a:r>
              <a:rPr lang="en-US" dirty="0"/>
              <a:t>The word to Jeremiah came from the Lord after </a:t>
            </a:r>
            <a:r>
              <a:rPr lang="en-US" dirty="0" err="1"/>
              <a:t>Nebuzaradan</a:t>
            </a:r>
            <a:r>
              <a:rPr lang="en-US" dirty="0"/>
              <a:t> the captain of the guard had released him from Ramah. </a:t>
            </a:r>
            <a:r>
              <a:rPr lang="en-US" dirty="0" err="1"/>
              <a:t>Nebuzaradan</a:t>
            </a:r>
            <a:r>
              <a:rPr lang="en-US" dirty="0"/>
              <a:t> had bound the prophet in chains along with others who were to be carried away captive from Judah to Babylon (Jer. 40:1).</a:t>
            </a:r>
          </a:p>
          <a:p>
            <a:endParaRPr lang="en-US" dirty="0"/>
          </a:p>
        </p:txBody>
      </p:sp>
    </p:spTree>
    <p:extLst>
      <p:ext uri="{BB962C8B-B14F-4D97-AF65-F5344CB8AC3E}">
        <p14:creationId xmlns:p14="http://schemas.microsoft.com/office/powerpoint/2010/main" val="438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461-51B9-4A5C-B98B-3A0FACD78C0B}"/>
              </a:ext>
            </a:extLst>
          </p:cNvPr>
          <p:cNvSpPr>
            <a:spLocks noGrp="1"/>
          </p:cNvSpPr>
          <p:nvPr>
            <p:ph type="title"/>
          </p:nvPr>
        </p:nvSpPr>
        <p:spPr/>
        <p:txBody>
          <a:bodyPr/>
          <a:lstStyle/>
          <a:p>
            <a:r>
              <a:rPr lang="en-US" dirty="0"/>
              <a:t>Rachel Weeping</a:t>
            </a:r>
          </a:p>
        </p:txBody>
      </p:sp>
      <p:sp>
        <p:nvSpPr>
          <p:cNvPr id="3" name="Content Placeholder 2">
            <a:extLst>
              <a:ext uri="{FF2B5EF4-FFF2-40B4-BE49-F238E27FC236}">
                <a16:creationId xmlns:a16="http://schemas.microsoft.com/office/drawing/2014/main" id="{5C9E4C9C-C08D-4944-916D-2DB144ECC959}"/>
              </a:ext>
            </a:extLst>
          </p:cNvPr>
          <p:cNvSpPr>
            <a:spLocks noGrp="1"/>
          </p:cNvSpPr>
          <p:nvPr>
            <p:ph idx="1"/>
          </p:nvPr>
        </p:nvSpPr>
        <p:spPr/>
        <p:txBody>
          <a:bodyPr>
            <a:normAutofit lnSpcReduction="10000"/>
          </a:bodyPr>
          <a:lstStyle/>
          <a:p>
            <a:r>
              <a:rPr lang="en-US" dirty="0"/>
              <a:t>In his words of comfort to Israel, Jeremiah wrote,</a:t>
            </a:r>
          </a:p>
          <a:p>
            <a:pPr lvl="1"/>
            <a:r>
              <a:rPr lang="en-US" dirty="0"/>
              <a:t>“Then shall the virgin rejoice in the dance, And the young men and the old, together; For I will turn their mourning to joy, Will comfort them, And make them rejoice rather than sorrow. I will satiate the soul of the priests with abundance, And My people shall be satisfied with My goodness, says the Lord.” Thus says the Lord: </a:t>
            </a:r>
            <a:r>
              <a:rPr lang="en-US" dirty="0">
                <a:latin typeface="Source Sans Pro Black" panose="020B0803030403020204" pitchFamily="34" charset="0"/>
              </a:rPr>
              <a:t>“A voice was heard in Ramah, Lamentation and bitter weeping, Rachel weeping for her children, Refusing to be comforted for her children, Because they are no more.” </a:t>
            </a:r>
            <a:r>
              <a:rPr lang="en-US" dirty="0"/>
              <a:t>Thus says the Lord: “Refrain your voice from weeping, And your eyes from tears; For your work shall be rewarded, says the Lord, And they shall come back from the land of the enemy. There is hope in your future, says the Lord, That your children shall come back to their own border” (Jer. 31:13-17).</a:t>
            </a:r>
          </a:p>
        </p:txBody>
      </p:sp>
    </p:spTree>
    <p:extLst>
      <p:ext uri="{BB962C8B-B14F-4D97-AF65-F5344CB8AC3E}">
        <p14:creationId xmlns:p14="http://schemas.microsoft.com/office/powerpoint/2010/main" val="4236774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2D3F-9F25-4F96-9DCF-678CBDA3A544}"/>
              </a:ext>
            </a:extLst>
          </p:cNvPr>
          <p:cNvSpPr>
            <a:spLocks noGrp="1"/>
          </p:cNvSpPr>
          <p:nvPr>
            <p:ph type="title"/>
          </p:nvPr>
        </p:nvSpPr>
        <p:spPr/>
        <p:txBody>
          <a:bodyPr/>
          <a:lstStyle/>
          <a:p>
            <a:r>
              <a:rPr lang="en-US" dirty="0"/>
              <a:t>Jeremiah</a:t>
            </a:r>
            <a:r>
              <a:rPr lang="en-US" dirty="0">
                <a:latin typeface="Source Sans Pro Semibold" panose="020B0603030403020204" pitchFamily="34" charset="0"/>
              </a:rPr>
              <a:t>’</a:t>
            </a:r>
            <a:r>
              <a:rPr lang="en-US" dirty="0"/>
              <a:t>s Messianic Context</a:t>
            </a:r>
          </a:p>
        </p:txBody>
      </p:sp>
      <p:sp>
        <p:nvSpPr>
          <p:cNvPr id="3" name="Content Placeholder 2">
            <a:extLst>
              <a:ext uri="{FF2B5EF4-FFF2-40B4-BE49-F238E27FC236}">
                <a16:creationId xmlns:a16="http://schemas.microsoft.com/office/drawing/2014/main" id="{235D42DB-F551-4FDB-AA85-90F6514376C1}"/>
              </a:ext>
            </a:extLst>
          </p:cNvPr>
          <p:cNvSpPr>
            <a:spLocks noGrp="1"/>
          </p:cNvSpPr>
          <p:nvPr>
            <p:ph idx="1"/>
          </p:nvPr>
        </p:nvSpPr>
        <p:spPr/>
        <p:txBody>
          <a:bodyPr>
            <a:normAutofit fontScale="92500" lnSpcReduction="10000"/>
          </a:bodyPr>
          <a:lstStyle/>
          <a:p>
            <a:r>
              <a:rPr lang="en-US" dirty="0"/>
              <a:t>That the comfort described has a messianic context is evident from just a few verses later in Jeremiah:</a:t>
            </a:r>
          </a:p>
          <a:p>
            <a:pPr lvl="1"/>
            <a:r>
              <a:rPr lang="en-US" dirty="0"/>
              <a:t>“Behold, the days are coming, says the </a:t>
            </a:r>
            <a:r>
              <a:rPr lang="en-US" cap="small" dirty="0"/>
              <a:t>Lord</a:t>
            </a:r>
            <a:r>
              <a:rPr lang="en-US" dirty="0"/>
              <a:t>, when I will make a new covenant with the house of Israel and with the house of Judah― not according to the covenant that I made with their fathers in the day that I took them by the hand to lead them out of the land of Egypt, My covenant which they broke, though I was a husband to them, says the </a:t>
            </a:r>
            <a:r>
              <a:rPr lang="en-US" cap="small" dirty="0"/>
              <a:t>Lord</a:t>
            </a:r>
            <a:r>
              <a:rPr lang="en-US" dirty="0"/>
              <a:t>. But this is the covenant that I will make with the house of Israel after those days, says the </a:t>
            </a:r>
            <a:r>
              <a:rPr lang="en-US" cap="small" dirty="0"/>
              <a:t>Lord </a:t>
            </a:r>
            <a:r>
              <a:rPr lang="en-US" dirty="0"/>
              <a:t>: I will put My law in their minds, and write it on their hearts; and I will be their God, and they shall be My people. No more shall every man teach his neighbor, and every man his brother, saying, ‘Know the </a:t>
            </a:r>
            <a:r>
              <a:rPr lang="en-US" cap="small" dirty="0"/>
              <a:t>Lord</a:t>
            </a:r>
            <a:r>
              <a:rPr lang="en-US" dirty="0"/>
              <a:t>,’ for they all shall know Me, from the least of them to the greatest of them, says the </a:t>
            </a:r>
            <a:r>
              <a:rPr lang="en-US" cap="small" dirty="0"/>
              <a:t>Lord</a:t>
            </a:r>
            <a:r>
              <a:rPr lang="en-US" dirty="0"/>
              <a:t>. For I will forgive their iniquity, and their sin I will remember no more” (Jer. 31:31-34).</a:t>
            </a:r>
          </a:p>
          <a:p>
            <a:r>
              <a:rPr lang="en-US" dirty="0"/>
              <a:t>This is quoted in Hebrews 8:8-12; 10:16-17. </a:t>
            </a:r>
          </a:p>
          <a:p>
            <a:pPr lvl="1"/>
            <a:endParaRPr lang="en-US" dirty="0"/>
          </a:p>
          <a:p>
            <a:pPr lvl="1"/>
            <a:endParaRPr lang="en-US" dirty="0"/>
          </a:p>
        </p:txBody>
      </p:sp>
    </p:spTree>
    <p:extLst>
      <p:ext uri="{BB962C8B-B14F-4D97-AF65-F5344CB8AC3E}">
        <p14:creationId xmlns:p14="http://schemas.microsoft.com/office/powerpoint/2010/main" val="216986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E9C5-5C8E-4C49-910F-21DD392307E1}"/>
              </a:ext>
            </a:extLst>
          </p:cNvPr>
          <p:cNvSpPr>
            <a:spLocks noGrp="1"/>
          </p:cNvSpPr>
          <p:nvPr>
            <p:ph type="title"/>
          </p:nvPr>
        </p:nvSpPr>
        <p:spPr/>
        <p:txBody>
          <a:bodyPr/>
          <a:lstStyle/>
          <a:p>
            <a:r>
              <a:rPr lang="en-US" dirty="0"/>
              <a:t>Matthew 2:19-20</a:t>
            </a:r>
          </a:p>
        </p:txBody>
      </p:sp>
      <p:sp>
        <p:nvSpPr>
          <p:cNvPr id="3" name="Content Placeholder 2">
            <a:extLst>
              <a:ext uri="{FF2B5EF4-FFF2-40B4-BE49-F238E27FC236}">
                <a16:creationId xmlns:a16="http://schemas.microsoft.com/office/drawing/2014/main" id="{5BE07289-CF36-47C6-9EBD-689357FF147F}"/>
              </a:ext>
            </a:extLst>
          </p:cNvPr>
          <p:cNvSpPr>
            <a:spLocks noGrp="1"/>
          </p:cNvSpPr>
          <p:nvPr>
            <p:ph idx="1"/>
          </p:nvPr>
        </p:nvSpPr>
        <p:spPr/>
        <p:txBody>
          <a:bodyPr/>
          <a:lstStyle/>
          <a:p>
            <a:r>
              <a:rPr lang="en-US" dirty="0">
                <a:latin typeface="Source Sans Pro Black" panose="020B0803030403020204" pitchFamily="34" charset="0"/>
              </a:rPr>
              <a:t>But when Herod was dead, behold, an angel of the Lord appeared in a dream to Joseph in Egypt, saying, “Arise, take the young Child and His mother, and go to the land of Israel, for those who sought the young Child’s life are dead.” </a:t>
            </a:r>
          </a:p>
          <a:p>
            <a:pPr lvl="1"/>
            <a:r>
              <a:rPr lang="en-US" dirty="0"/>
              <a:t>Joseph receives his third divinely inspired dream (Matt. 1:20; 2:13). </a:t>
            </a:r>
          </a:p>
          <a:p>
            <a:pPr lvl="1"/>
            <a:r>
              <a:rPr lang="en-US" dirty="0"/>
              <a:t>What is the message and purpose of this dream?</a:t>
            </a:r>
          </a:p>
        </p:txBody>
      </p:sp>
    </p:spTree>
    <p:extLst>
      <p:ext uri="{BB962C8B-B14F-4D97-AF65-F5344CB8AC3E}">
        <p14:creationId xmlns:p14="http://schemas.microsoft.com/office/powerpoint/2010/main" val="37412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B094-5AA6-4424-9578-847C747A7089}"/>
              </a:ext>
            </a:extLst>
          </p:cNvPr>
          <p:cNvSpPr>
            <a:spLocks noGrp="1"/>
          </p:cNvSpPr>
          <p:nvPr>
            <p:ph type="title"/>
          </p:nvPr>
        </p:nvSpPr>
        <p:spPr/>
        <p:txBody>
          <a:bodyPr/>
          <a:lstStyle/>
          <a:p>
            <a:r>
              <a:rPr lang="en-US" dirty="0"/>
              <a:t>Moses and Jesus</a:t>
            </a:r>
          </a:p>
        </p:txBody>
      </p:sp>
      <p:sp>
        <p:nvSpPr>
          <p:cNvPr id="3" name="Text Placeholder 2">
            <a:extLst>
              <a:ext uri="{FF2B5EF4-FFF2-40B4-BE49-F238E27FC236}">
                <a16:creationId xmlns:a16="http://schemas.microsoft.com/office/drawing/2014/main" id="{C0DCDA86-CAA2-439A-A244-5163CA646909}"/>
              </a:ext>
            </a:extLst>
          </p:cNvPr>
          <p:cNvSpPr>
            <a:spLocks noGrp="1"/>
          </p:cNvSpPr>
          <p:nvPr>
            <p:ph type="body" idx="1"/>
          </p:nvPr>
        </p:nvSpPr>
        <p:spPr>
          <a:solidFill>
            <a:srgbClr val="BF9000"/>
          </a:solidFill>
          <a:ln>
            <a:solidFill>
              <a:schemeClr val="tx1"/>
            </a:solidFill>
          </a:ln>
        </p:spPr>
        <p:txBody>
          <a:bodyPr>
            <a:normAutofit/>
          </a:bodyPr>
          <a:lstStyle/>
          <a:p>
            <a:pPr algn="ctr"/>
            <a:r>
              <a:rPr lang="en-US" sz="4000" dirty="0">
                <a:latin typeface="Source Sans Pro Black" panose="020B0803030403020204" pitchFamily="34" charset="0"/>
              </a:rPr>
              <a:t>Moses</a:t>
            </a:r>
          </a:p>
        </p:txBody>
      </p:sp>
      <p:sp>
        <p:nvSpPr>
          <p:cNvPr id="4" name="Content Placeholder 3">
            <a:extLst>
              <a:ext uri="{FF2B5EF4-FFF2-40B4-BE49-F238E27FC236}">
                <a16:creationId xmlns:a16="http://schemas.microsoft.com/office/drawing/2014/main" id="{12F13993-0509-4B17-BD83-C7D10B6460A9}"/>
              </a:ext>
            </a:extLst>
          </p:cNvPr>
          <p:cNvSpPr>
            <a:spLocks noGrp="1"/>
          </p:cNvSpPr>
          <p:nvPr>
            <p:ph sz="half" idx="2"/>
          </p:nvPr>
        </p:nvSpPr>
        <p:spPr>
          <a:ln>
            <a:solidFill>
              <a:schemeClr val="tx1"/>
            </a:solidFill>
          </a:ln>
        </p:spPr>
        <p:txBody>
          <a:bodyPr>
            <a:normAutofit fontScale="85000" lnSpcReduction="20000"/>
          </a:bodyPr>
          <a:lstStyle/>
          <a:p>
            <a:r>
              <a:rPr lang="en-US" dirty="0"/>
              <a:t>And the </a:t>
            </a:r>
            <a:r>
              <a:rPr lang="en-US" cap="small" dirty="0"/>
              <a:t>Lord</a:t>
            </a:r>
            <a:r>
              <a:rPr lang="en-US" dirty="0"/>
              <a:t> said </a:t>
            </a:r>
          </a:p>
          <a:p>
            <a:endParaRPr lang="en-US" dirty="0"/>
          </a:p>
          <a:p>
            <a:r>
              <a:rPr lang="en-US" dirty="0"/>
              <a:t>to Moses in Midian,</a:t>
            </a:r>
          </a:p>
          <a:p>
            <a:pPr marL="0" indent="0">
              <a:buNone/>
            </a:pPr>
            <a:r>
              <a:rPr lang="en-US" dirty="0"/>
              <a:t> </a:t>
            </a:r>
          </a:p>
          <a:p>
            <a:r>
              <a:rPr lang="en-US" dirty="0"/>
              <a:t>“Go, return to Egypt; for all the men who sought your life are dead.” </a:t>
            </a:r>
          </a:p>
          <a:p>
            <a:endParaRPr lang="en-US" dirty="0"/>
          </a:p>
          <a:p>
            <a:r>
              <a:rPr lang="en-US" dirty="0"/>
              <a:t>Then Moses took his wife and his sons and set them on a donkey, and he returned to the land of Egypt (Exod. 4:19-20).</a:t>
            </a:r>
          </a:p>
          <a:p>
            <a:endParaRPr lang="en-US" dirty="0"/>
          </a:p>
        </p:txBody>
      </p:sp>
      <p:sp>
        <p:nvSpPr>
          <p:cNvPr id="5" name="Text Placeholder 4">
            <a:extLst>
              <a:ext uri="{FF2B5EF4-FFF2-40B4-BE49-F238E27FC236}">
                <a16:creationId xmlns:a16="http://schemas.microsoft.com/office/drawing/2014/main" id="{453EC2AD-0C3B-477D-B837-01C4D14465BA}"/>
              </a:ext>
            </a:extLst>
          </p:cNvPr>
          <p:cNvSpPr>
            <a:spLocks noGrp="1"/>
          </p:cNvSpPr>
          <p:nvPr>
            <p:ph type="body" sz="quarter" idx="3"/>
          </p:nvPr>
        </p:nvSpPr>
        <p:spPr>
          <a:solidFill>
            <a:srgbClr val="BF9000"/>
          </a:solidFill>
          <a:ln>
            <a:solidFill>
              <a:schemeClr val="tx1"/>
            </a:solidFill>
          </a:ln>
        </p:spPr>
        <p:txBody>
          <a:bodyPr>
            <a:normAutofit/>
          </a:bodyPr>
          <a:lstStyle/>
          <a:p>
            <a:pPr algn="ctr"/>
            <a:r>
              <a:rPr lang="en-US" sz="4000" dirty="0">
                <a:latin typeface="Source Sans Pro Black" panose="020B0803030403020204" pitchFamily="34" charset="0"/>
              </a:rPr>
              <a:t>Jesus</a:t>
            </a:r>
          </a:p>
        </p:txBody>
      </p:sp>
      <p:sp>
        <p:nvSpPr>
          <p:cNvPr id="6" name="Content Placeholder 5">
            <a:extLst>
              <a:ext uri="{FF2B5EF4-FFF2-40B4-BE49-F238E27FC236}">
                <a16:creationId xmlns:a16="http://schemas.microsoft.com/office/drawing/2014/main" id="{B6187167-738D-4D0F-83E5-974720C78E32}"/>
              </a:ext>
            </a:extLst>
          </p:cNvPr>
          <p:cNvSpPr>
            <a:spLocks noGrp="1"/>
          </p:cNvSpPr>
          <p:nvPr>
            <p:ph sz="quarter" idx="4"/>
          </p:nvPr>
        </p:nvSpPr>
        <p:spPr>
          <a:ln>
            <a:solidFill>
              <a:schemeClr val="tx1"/>
            </a:solidFill>
          </a:ln>
        </p:spPr>
        <p:txBody>
          <a:bodyPr>
            <a:normAutofit fontScale="85000" lnSpcReduction="20000"/>
          </a:bodyPr>
          <a:lstStyle/>
          <a:p>
            <a:r>
              <a:rPr lang="en-US" dirty="0"/>
              <a:t>But when Herod was dead, behold, an angel of the Lord appeared in a dream </a:t>
            </a:r>
          </a:p>
          <a:p>
            <a:r>
              <a:rPr lang="en-US" dirty="0"/>
              <a:t>to Joseph in Egypt, </a:t>
            </a:r>
          </a:p>
          <a:p>
            <a:r>
              <a:rPr lang="en-US" dirty="0"/>
              <a:t>saying, “Arise, take the young Child and His mother, and go to the land of Israel, for those who sought the young Child’s life are dead.” </a:t>
            </a:r>
          </a:p>
          <a:p>
            <a:r>
              <a:rPr lang="en-US" dirty="0"/>
              <a:t>Then he arose, took the young Child and His mother, and came into the land of Israel (Matt. 2:19-21)</a:t>
            </a:r>
          </a:p>
          <a:p>
            <a:endParaRPr lang="en-US" dirty="0"/>
          </a:p>
          <a:p>
            <a:endParaRPr lang="en-US" dirty="0"/>
          </a:p>
        </p:txBody>
      </p:sp>
    </p:spTree>
    <p:extLst>
      <p:ext uri="{BB962C8B-B14F-4D97-AF65-F5344CB8AC3E}">
        <p14:creationId xmlns:p14="http://schemas.microsoft.com/office/powerpoint/2010/main" val="2045838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E034-F1BC-4C22-97F5-96193B45B653}"/>
              </a:ext>
            </a:extLst>
          </p:cNvPr>
          <p:cNvSpPr>
            <a:spLocks noGrp="1"/>
          </p:cNvSpPr>
          <p:nvPr>
            <p:ph type="title"/>
          </p:nvPr>
        </p:nvSpPr>
        <p:spPr/>
        <p:txBody>
          <a:bodyPr/>
          <a:lstStyle/>
          <a:p>
            <a:r>
              <a:rPr lang="en-US" dirty="0"/>
              <a:t>Matthew 2:21</a:t>
            </a:r>
          </a:p>
        </p:txBody>
      </p:sp>
      <p:sp>
        <p:nvSpPr>
          <p:cNvPr id="3" name="Content Placeholder 2">
            <a:extLst>
              <a:ext uri="{FF2B5EF4-FFF2-40B4-BE49-F238E27FC236}">
                <a16:creationId xmlns:a16="http://schemas.microsoft.com/office/drawing/2014/main" id="{FCDAACBB-2283-4CB2-83B1-28ACB6FDEF96}"/>
              </a:ext>
            </a:extLst>
          </p:cNvPr>
          <p:cNvSpPr>
            <a:spLocks noGrp="1"/>
          </p:cNvSpPr>
          <p:nvPr>
            <p:ph idx="1"/>
          </p:nvPr>
        </p:nvSpPr>
        <p:spPr/>
        <p:txBody>
          <a:bodyPr/>
          <a:lstStyle/>
          <a:p>
            <a:r>
              <a:rPr lang="en-US" dirty="0">
                <a:latin typeface="Source Sans Pro Black" panose="020B0803030403020204" pitchFamily="34" charset="0"/>
              </a:rPr>
              <a:t>Then he arose, took the young Child and His mother, and came into the land of Israel. </a:t>
            </a:r>
          </a:p>
          <a:p>
            <a:pPr lvl="1"/>
            <a:r>
              <a:rPr lang="en-US" dirty="0"/>
              <a:t>What does Joseph’s reaction to the dream show about Joseph’s character?</a:t>
            </a:r>
          </a:p>
          <a:p>
            <a:pPr lvl="1"/>
            <a:r>
              <a:rPr lang="en-US" dirty="0"/>
              <a:t>How has Joseph’s life been affected by God’s commandments to him?</a:t>
            </a:r>
          </a:p>
          <a:p>
            <a:pPr lvl="1"/>
            <a:r>
              <a:rPr lang="en-US" dirty="0"/>
              <a:t>What would have happened if Joseph had said, “Lord, I am just an ordinary carpenter trying to provide for my family. All of this moving from one place to another is preventing me from establishing my carpentry business. I have to settle down and get on with my life”?</a:t>
            </a:r>
          </a:p>
        </p:txBody>
      </p:sp>
    </p:spTree>
    <p:extLst>
      <p:ext uri="{BB962C8B-B14F-4D97-AF65-F5344CB8AC3E}">
        <p14:creationId xmlns:p14="http://schemas.microsoft.com/office/powerpoint/2010/main" val="54768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71EE-4F28-462E-8294-E467267E2054}"/>
              </a:ext>
            </a:extLst>
          </p:cNvPr>
          <p:cNvSpPr>
            <a:spLocks noGrp="1"/>
          </p:cNvSpPr>
          <p:nvPr>
            <p:ph type="title"/>
          </p:nvPr>
        </p:nvSpPr>
        <p:spPr/>
        <p:txBody>
          <a:bodyPr/>
          <a:lstStyle/>
          <a:p>
            <a:r>
              <a:rPr lang="en-US" dirty="0"/>
              <a:t>Matthew 2:22</a:t>
            </a:r>
          </a:p>
        </p:txBody>
      </p:sp>
      <p:sp>
        <p:nvSpPr>
          <p:cNvPr id="3" name="Content Placeholder 2">
            <a:extLst>
              <a:ext uri="{FF2B5EF4-FFF2-40B4-BE49-F238E27FC236}">
                <a16:creationId xmlns:a16="http://schemas.microsoft.com/office/drawing/2014/main" id="{C18FF293-82C2-4DA9-9172-5F0E4EEBF1AA}"/>
              </a:ext>
            </a:extLst>
          </p:cNvPr>
          <p:cNvSpPr>
            <a:spLocks noGrp="1"/>
          </p:cNvSpPr>
          <p:nvPr>
            <p:ph idx="1"/>
          </p:nvPr>
        </p:nvSpPr>
        <p:spPr/>
        <p:txBody>
          <a:bodyPr/>
          <a:lstStyle/>
          <a:p>
            <a:r>
              <a:rPr lang="en-US" dirty="0">
                <a:latin typeface="Source Sans Pro Black" panose="020B0803030403020204" pitchFamily="34" charset="0"/>
              </a:rPr>
              <a:t>But when he heard that Archelaus was reigning over Judea instead of his father Herod, he was afraid to go there. And being warned by God in a dream, he turned aside into the region of Galilee. </a:t>
            </a:r>
          </a:p>
          <a:p>
            <a:pPr lvl="1"/>
            <a:r>
              <a:rPr lang="en-US" dirty="0"/>
              <a:t>Another dream (number 4)!</a:t>
            </a:r>
          </a:p>
          <a:p>
            <a:pPr lvl="1"/>
            <a:r>
              <a:rPr lang="en-US" dirty="0"/>
              <a:t>What is God doing in this dream?</a:t>
            </a:r>
          </a:p>
          <a:p>
            <a:pPr lvl="1"/>
            <a:r>
              <a:rPr lang="en-US" dirty="0"/>
              <a:t>Read Psalm 121.</a:t>
            </a:r>
          </a:p>
          <a:p>
            <a:endParaRPr lang="en-US" dirty="0"/>
          </a:p>
        </p:txBody>
      </p:sp>
    </p:spTree>
    <p:extLst>
      <p:ext uri="{BB962C8B-B14F-4D97-AF65-F5344CB8AC3E}">
        <p14:creationId xmlns:p14="http://schemas.microsoft.com/office/powerpoint/2010/main" val="1024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1AD3-048B-420C-962A-502B394FF529}"/>
              </a:ext>
            </a:extLst>
          </p:cNvPr>
          <p:cNvSpPr>
            <a:spLocks noGrp="1"/>
          </p:cNvSpPr>
          <p:nvPr>
            <p:ph type="title"/>
          </p:nvPr>
        </p:nvSpPr>
        <p:spPr/>
        <p:txBody>
          <a:bodyPr/>
          <a:lstStyle/>
          <a:p>
            <a:r>
              <a:rPr lang="en-US" dirty="0"/>
              <a:t>Archelaus</a:t>
            </a:r>
          </a:p>
        </p:txBody>
      </p:sp>
      <p:sp>
        <p:nvSpPr>
          <p:cNvPr id="3" name="Content Placeholder 2">
            <a:extLst>
              <a:ext uri="{FF2B5EF4-FFF2-40B4-BE49-F238E27FC236}">
                <a16:creationId xmlns:a16="http://schemas.microsoft.com/office/drawing/2014/main" id="{0601C899-48AB-4B3A-A89A-0527202F8233}"/>
              </a:ext>
            </a:extLst>
          </p:cNvPr>
          <p:cNvSpPr>
            <a:spLocks noGrp="1"/>
          </p:cNvSpPr>
          <p:nvPr>
            <p:ph idx="1"/>
          </p:nvPr>
        </p:nvSpPr>
        <p:spPr/>
        <p:txBody>
          <a:bodyPr>
            <a:normAutofit fontScale="92500" lnSpcReduction="10000"/>
          </a:bodyPr>
          <a:lstStyle/>
          <a:p>
            <a:r>
              <a:rPr lang="en-US" dirty="0"/>
              <a:t>Upon the death of Herod the Great, several of his relatives were vying for power. Herod the Great had named Archelaus as his successor.</a:t>
            </a:r>
          </a:p>
          <a:p>
            <a:r>
              <a:rPr lang="en-US" dirty="0"/>
              <a:t>Archelaus behaved so improperly that a state of unrest developed. Archelaus and his calvary put a stop to it by killing 3000 Jews in the Temple precincts.</a:t>
            </a:r>
          </a:p>
          <a:p>
            <a:r>
              <a:rPr lang="en-US" dirty="0"/>
              <a:t>The Jews petitioned Augustus not to allow Archelaus to become king. Eventually, he was appointed Ethnarch (higher than Tetrarch, but lower than king) over Judaea, Samaria, and </a:t>
            </a:r>
            <a:r>
              <a:rPr lang="en-US" dirty="0" err="1"/>
              <a:t>Idumea</a:t>
            </a:r>
            <a:r>
              <a:rPr lang="en-US" dirty="0"/>
              <a:t> with the promise that, if he ruled wisely, he could be appointed king at a later date.</a:t>
            </a:r>
          </a:p>
          <a:p>
            <a:r>
              <a:rPr lang="en-US" dirty="0"/>
              <a:t>He ruled ten years, from 4 BC to AD 6, at which time accusations were made against him and Caesar Augustus removed him from power and put the area under procurators (the office held by Pontius Pilate). </a:t>
            </a:r>
          </a:p>
        </p:txBody>
      </p:sp>
    </p:spTree>
    <p:extLst>
      <p:ext uri="{BB962C8B-B14F-4D97-AF65-F5344CB8AC3E}">
        <p14:creationId xmlns:p14="http://schemas.microsoft.com/office/powerpoint/2010/main" val="25254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A219-4467-48EB-9FA2-E868D2268266}"/>
              </a:ext>
            </a:extLst>
          </p:cNvPr>
          <p:cNvSpPr>
            <a:spLocks noGrp="1"/>
          </p:cNvSpPr>
          <p:nvPr>
            <p:ph type="title"/>
          </p:nvPr>
        </p:nvSpPr>
        <p:spPr/>
        <p:txBody>
          <a:bodyPr/>
          <a:lstStyle/>
          <a:p>
            <a:r>
              <a:rPr lang="en-US" dirty="0"/>
              <a:t>The Visit of the Wise Men (2:1-12)</a:t>
            </a:r>
          </a:p>
        </p:txBody>
      </p:sp>
      <p:pic>
        <p:nvPicPr>
          <p:cNvPr id="3" name="Picture 2" descr="Matthew 2 The Magi Visit the Messiah - Believe Trust">
            <a:extLst>
              <a:ext uri="{FF2B5EF4-FFF2-40B4-BE49-F238E27FC236}">
                <a16:creationId xmlns:a16="http://schemas.microsoft.com/office/drawing/2014/main" id="{982D6C0E-149F-45DE-AF0D-47F1281EC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76927"/>
            <a:ext cx="10515600" cy="45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08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E30A-F913-4795-968B-C5A8F0FA2E1B}"/>
              </a:ext>
            </a:extLst>
          </p:cNvPr>
          <p:cNvSpPr>
            <a:spLocks noGrp="1"/>
          </p:cNvSpPr>
          <p:nvPr>
            <p:ph type="title"/>
          </p:nvPr>
        </p:nvSpPr>
        <p:spPr/>
        <p:txBody>
          <a:bodyPr/>
          <a:lstStyle/>
          <a:p>
            <a:r>
              <a:rPr lang="en-US" dirty="0"/>
              <a:t>Matthew 2:23</a:t>
            </a:r>
          </a:p>
        </p:txBody>
      </p:sp>
      <p:sp>
        <p:nvSpPr>
          <p:cNvPr id="3" name="Content Placeholder 2">
            <a:extLst>
              <a:ext uri="{FF2B5EF4-FFF2-40B4-BE49-F238E27FC236}">
                <a16:creationId xmlns:a16="http://schemas.microsoft.com/office/drawing/2014/main" id="{08800DF0-6EE7-49EC-BAA7-C2CE569019A8}"/>
              </a:ext>
            </a:extLst>
          </p:cNvPr>
          <p:cNvSpPr>
            <a:spLocks noGrp="1"/>
          </p:cNvSpPr>
          <p:nvPr>
            <p:ph idx="1"/>
          </p:nvPr>
        </p:nvSpPr>
        <p:spPr/>
        <p:txBody>
          <a:bodyPr/>
          <a:lstStyle/>
          <a:p>
            <a:r>
              <a:rPr lang="en-US" dirty="0">
                <a:latin typeface="Source Sans Pro Black" panose="020B0803030403020204" pitchFamily="34" charset="0"/>
              </a:rPr>
              <a:t>And he came and dwelt in a city called Nazareth, that it might be fulfilled which was spoken by the prophets, “He shall be called a Nazarene.”</a:t>
            </a:r>
          </a:p>
          <a:p>
            <a:pPr lvl="1"/>
            <a:r>
              <a:rPr lang="en-US" dirty="0"/>
              <a:t>This is the fourth of the “that it might be fulfilled” prophecies. </a:t>
            </a:r>
          </a:p>
          <a:p>
            <a:pPr lvl="1"/>
            <a:r>
              <a:rPr lang="en-US" dirty="0"/>
              <a:t>It is not cited as being attributed to one prophet; rather it “was spoken by the prophets.”</a:t>
            </a:r>
          </a:p>
          <a:p>
            <a:pPr lvl="1"/>
            <a:r>
              <a:rPr lang="en-US" dirty="0"/>
              <a:t>The problem is that there is no place in the Hebrew Bible were this prophecy appears.</a:t>
            </a:r>
          </a:p>
        </p:txBody>
      </p:sp>
    </p:spTree>
    <p:extLst>
      <p:ext uri="{BB962C8B-B14F-4D97-AF65-F5344CB8AC3E}">
        <p14:creationId xmlns:p14="http://schemas.microsoft.com/office/powerpoint/2010/main" val="20999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C66E-B517-431B-8246-CFCFBBA71994}"/>
              </a:ext>
            </a:extLst>
          </p:cNvPr>
          <p:cNvSpPr>
            <a:spLocks noGrp="1"/>
          </p:cNvSpPr>
          <p:nvPr>
            <p:ph type="title"/>
          </p:nvPr>
        </p:nvSpPr>
        <p:spPr/>
        <p:txBody>
          <a:bodyPr/>
          <a:lstStyle/>
          <a:p>
            <a:r>
              <a:rPr lang="en-US" dirty="0"/>
              <a:t>Usual Explanations</a:t>
            </a:r>
          </a:p>
        </p:txBody>
      </p:sp>
      <p:sp>
        <p:nvSpPr>
          <p:cNvPr id="3" name="Content Placeholder 2">
            <a:extLst>
              <a:ext uri="{FF2B5EF4-FFF2-40B4-BE49-F238E27FC236}">
                <a16:creationId xmlns:a16="http://schemas.microsoft.com/office/drawing/2014/main" id="{ED0EDAE0-766D-4EC0-ABA6-B32DE424A341}"/>
              </a:ext>
            </a:extLst>
          </p:cNvPr>
          <p:cNvSpPr>
            <a:spLocks noGrp="1"/>
          </p:cNvSpPr>
          <p:nvPr>
            <p:ph idx="1"/>
          </p:nvPr>
        </p:nvSpPr>
        <p:spPr/>
        <p:txBody>
          <a:bodyPr/>
          <a:lstStyle/>
          <a:p>
            <a:r>
              <a:rPr lang="en-US" dirty="0"/>
              <a:t>Jesus was a person of holiness (Hebrew word </a:t>
            </a:r>
            <a:r>
              <a:rPr lang="en-US" i="1" dirty="0" err="1"/>
              <a:t>nazar</a:t>
            </a:r>
            <a:r>
              <a:rPr lang="en-US" dirty="0"/>
              <a:t>), much like Samson (Judg. 13:2-7) and Samuel (1 Sam. 1-2).</a:t>
            </a:r>
          </a:p>
          <a:p>
            <a:r>
              <a:rPr lang="en-US" dirty="0"/>
              <a:t>Jesus was from the root (Hebrew word, </a:t>
            </a:r>
            <a:r>
              <a:rPr lang="en-US" i="1" dirty="0" err="1"/>
              <a:t>neşer</a:t>
            </a:r>
            <a:r>
              <a:rPr lang="en-US" dirty="0"/>
              <a:t>) of David, calling to mind passages such as Isa. 11:1, where the Scriptures refer to the messiah would be of the “stem” or “root” of Jesse. Jeremiah predicted the Messiah as a “branch” of David (Jer. 23:5).</a:t>
            </a:r>
          </a:p>
        </p:txBody>
      </p:sp>
    </p:spTree>
    <p:extLst>
      <p:ext uri="{BB962C8B-B14F-4D97-AF65-F5344CB8AC3E}">
        <p14:creationId xmlns:p14="http://schemas.microsoft.com/office/powerpoint/2010/main" val="29618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CCB5-E2E7-44D3-9C6E-791FA310AE81}"/>
              </a:ext>
            </a:extLst>
          </p:cNvPr>
          <p:cNvSpPr>
            <a:spLocks noGrp="1"/>
          </p:cNvSpPr>
          <p:nvPr>
            <p:ph type="title"/>
          </p:nvPr>
        </p:nvSpPr>
        <p:spPr/>
        <p:txBody>
          <a:bodyPr/>
          <a:lstStyle/>
          <a:p>
            <a:r>
              <a:rPr lang="en-US" dirty="0"/>
              <a:t>A More Likely Explanation</a:t>
            </a:r>
          </a:p>
        </p:txBody>
      </p:sp>
      <p:sp>
        <p:nvSpPr>
          <p:cNvPr id="3" name="Content Placeholder 2">
            <a:extLst>
              <a:ext uri="{FF2B5EF4-FFF2-40B4-BE49-F238E27FC236}">
                <a16:creationId xmlns:a16="http://schemas.microsoft.com/office/drawing/2014/main" id="{3FA610D7-8B49-47CC-B561-A5259ECCF6F4}"/>
              </a:ext>
            </a:extLst>
          </p:cNvPr>
          <p:cNvSpPr>
            <a:spLocks noGrp="1"/>
          </p:cNvSpPr>
          <p:nvPr>
            <p:ph idx="1"/>
          </p:nvPr>
        </p:nvSpPr>
        <p:spPr>
          <a:xfrm>
            <a:off x="838200" y="1825625"/>
            <a:ext cx="10515600" cy="4667250"/>
          </a:xfrm>
        </p:spPr>
        <p:txBody>
          <a:bodyPr>
            <a:normAutofit fontScale="85000" lnSpcReduction="20000"/>
          </a:bodyPr>
          <a:lstStyle/>
          <a:p>
            <a:r>
              <a:rPr lang="en-US" dirty="0"/>
              <a:t>“The most straightforward explanation would seem to be derivation from the name of a town, Nazareth. . . . This would fit in with the common Jewish custom of distinguish individuals according to the place from which they come (as in Mk 15:21 and 43), and it is Matthew’s assumption” (Davies and Allison, I:281). </a:t>
            </a:r>
          </a:p>
          <a:p>
            <a:r>
              <a:rPr lang="en-US" dirty="0"/>
              <a:t>This obvious explanation floundered because there was no evidence of the Hebrew name </a:t>
            </a:r>
            <a:r>
              <a:rPr lang="en-US" i="1" dirty="0"/>
              <a:t>Nazareth</a:t>
            </a:r>
            <a:r>
              <a:rPr lang="en-US" dirty="0"/>
              <a:t> being transliterated into Greek by </a:t>
            </a:r>
            <a:r>
              <a:rPr lang="en-US" i="1" dirty="0" err="1"/>
              <a:t>Nazōraios</a:t>
            </a:r>
            <a:r>
              <a:rPr lang="en-US" dirty="0"/>
              <a:t>. So scholars tended to reject this passage as saying what it so obviously meant, Jesus was called a </a:t>
            </a:r>
            <a:r>
              <a:rPr lang="en-US" i="1" dirty="0" err="1"/>
              <a:t>Nazōraios</a:t>
            </a:r>
            <a:r>
              <a:rPr lang="en-US" i="1" dirty="0"/>
              <a:t> </a:t>
            </a:r>
            <a:r>
              <a:rPr lang="en-US" dirty="0"/>
              <a:t>because he was from Nazareth.</a:t>
            </a:r>
          </a:p>
          <a:p>
            <a:r>
              <a:rPr lang="en-US" dirty="0"/>
              <a:t>The Dead Sea Scroll 1QIsa</a:t>
            </a:r>
            <a:r>
              <a:rPr lang="en-US" baseline="30000" dirty="0"/>
              <a:t>a </a:t>
            </a:r>
            <a:r>
              <a:rPr lang="en-US" dirty="0"/>
              <a:t>is now being cited as giving grammatical evidence that would provide support to this use of </a:t>
            </a:r>
            <a:r>
              <a:rPr lang="en-US" i="1" dirty="0" err="1"/>
              <a:t>Nazōraios</a:t>
            </a:r>
            <a:r>
              <a:rPr lang="en-US" i="1" dirty="0"/>
              <a:t> </a:t>
            </a:r>
            <a:r>
              <a:rPr lang="en-US" dirty="0"/>
              <a:t>to refer to someone from Nazareth</a:t>
            </a:r>
            <a:r>
              <a:rPr lang="en-US" i="1" dirty="0"/>
              <a:t>.</a:t>
            </a:r>
          </a:p>
          <a:p>
            <a:r>
              <a:rPr lang="en-US" dirty="0"/>
              <a:t>The word </a:t>
            </a:r>
            <a:r>
              <a:rPr lang="en-US" i="1" dirty="0" err="1"/>
              <a:t>Nazōraios</a:t>
            </a:r>
            <a:r>
              <a:rPr lang="en-US" i="1" dirty="0"/>
              <a:t> </a:t>
            </a:r>
            <a:r>
              <a:rPr lang="en-US" dirty="0"/>
              <a:t>appears in 13 verses in the NT, all of which use </a:t>
            </a:r>
            <a:r>
              <a:rPr lang="en-US" i="1" dirty="0" err="1"/>
              <a:t>Nazōraios</a:t>
            </a:r>
            <a:r>
              <a:rPr lang="en-US" dirty="0"/>
              <a:t> as the place of Jesus residence (Matt. 2:23; 26:71; Luke 18:37; John 18:5, 7; 19:19; Acts 2:22; 3:6; 4:10; 6:14; 22:8; 24:5; 26:9).</a:t>
            </a:r>
          </a:p>
        </p:txBody>
      </p:sp>
    </p:spTree>
    <p:extLst>
      <p:ext uri="{BB962C8B-B14F-4D97-AF65-F5344CB8AC3E}">
        <p14:creationId xmlns:p14="http://schemas.microsoft.com/office/powerpoint/2010/main" val="32527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A99C-3E1F-4EF1-9A15-CF582FB6D0C5}"/>
              </a:ext>
            </a:extLst>
          </p:cNvPr>
          <p:cNvSpPr>
            <a:spLocks noGrp="1"/>
          </p:cNvSpPr>
          <p:nvPr>
            <p:ph type="title"/>
          </p:nvPr>
        </p:nvSpPr>
        <p:spPr>
          <a:xfrm>
            <a:off x="838200" y="365126"/>
            <a:ext cx="10515600" cy="983384"/>
          </a:xfrm>
        </p:spPr>
        <p:txBody>
          <a:bodyPr/>
          <a:lstStyle/>
          <a:p>
            <a:r>
              <a:rPr lang="en-US" dirty="0"/>
              <a:t>Where Is the Prophecy?</a:t>
            </a:r>
          </a:p>
        </p:txBody>
      </p:sp>
      <p:sp>
        <p:nvSpPr>
          <p:cNvPr id="3" name="Content Placeholder 2">
            <a:extLst>
              <a:ext uri="{FF2B5EF4-FFF2-40B4-BE49-F238E27FC236}">
                <a16:creationId xmlns:a16="http://schemas.microsoft.com/office/drawing/2014/main" id="{C028A91C-0C61-497C-9D2E-FC8B3D035F6E}"/>
              </a:ext>
            </a:extLst>
          </p:cNvPr>
          <p:cNvSpPr>
            <a:spLocks noGrp="1"/>
          </p:cNvSpPr>
          <p:nvPr>
            <p:ph idx="1"/>
          </p:nvPr>
        </p:nvSpPr>
        <p:spPr>
          <a:xfrm>
            <a:off x="838200" y="1468582"/>
            <a:ext cx="10515600" cy="5024292"/>
          </a:xfrm>
        </p:spPr>
        <p:txBody>
          <a:bodyPr>
            <a:normAutofit fontScale="92500" lnSpcReduction="10000"/>
          </a:bodyPr>
          <a:lstStyle/>
          <a:p>
            <a:r>
              <a:rPr lang="en-US" dirty="0"/>
              <a:t>If the straightforward meaning of the prophecy is correct, where is the prophecy that foretold Jesus would be known as one from Nazareth?</a:t>
            </a:r>
          </a:p>
          <a:p>
            <a:pPr lvl="1"/>
            <a:r>
              <a:rPr lang="en-US" dirty="0"/>
              <a:t>Nazareth does not appear in the Old Testament.</a:t>
            </a:r>
          </a:p>
          <a:p>
            <a:pPr lvl="1"/>
            <a:r>
              <a:rPr lang="en-US" dirty="0"/>
              <a:t>No specific prophecy is quoted by Matthew.</a:t>
            </a:r>
          </a:p>
          <a:p>
            <a:pPr lvl="1"/>
            <a:r>
              <a:rPr lang="en-US" dirty="0"/>
              <a:t>The passage which I think is most likely is Isaiah 9:1-2, cited by Matthew in 4:14-16.</a:t>
            </a:r>
          </a:p>
          <a:p>
            <a:pPr lvl="2"/>
            <a:r>
              <a:rPr lang="en-US" dirty="0"/>
              <a:t>“Nevertheless the gloom will not be upon her who is distressed, As when at first He lightly esteemed The land of Zebulun and the land of Naphtali, And afterward more heavily oppressed her, By the way of the sea, beyond the Jordan, In Galilee of the Gentiles. The people who walked in darkness Have seen a great light; Those who dwelt in the land of the shadow of death, Upon them a light has shined.”</a:t>
            </a:r>
          </a:p>
          <a:p>
            <a:pPr lvl="2"/>
            <a:r>
              <a:rPr lang="en-US" dirty="0"/>
              <a:t>Nazareth is in Galilee (Matt. 21:11; Mark 1:9; Luke 1:26, 39).</a:t>
            </a:r>
          </a:p>
          <a:p>
            <a:pPr lvl="2"/>
            <a:r>
              <a:rPr lang="en-US" dirty="0"/>
              <a:t>This passage foretold that the Messiah’s work would be concentrated in Galilee.</a:t>
            </a:r>
          </a:p>
          <a:p>
            <a:pPr lvl="2"/>
            <a:r>
              <a:rPr lang="en-US" dirty="0"/>
              <a:t>The village of Nazareth only began to be settled in the seventh century BC.</a:t>
            </a:r>
          </a:p>
          <a:p>
            <a:pPr lvl="2"/>
            <a:r>
              <a:rPr lang="en-US" dirty="0"/>
              <a:t>To be a Nazarene had the meaning of “a citizen of an obscure and unimportant town.”</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34734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982C-6E40-4A39-9602-4EB46C56F810}"/>
              </a:ext>
            </a:extLst>
          </p:cNvPr>
          <p:cNvSpPr>
            <a:spLocks noGrp="1"/>
          </p:cNvSpPr>
          <p:nvPr>
            <p:ph type="title"/>
          </p:nvPr>
        </p:nvSpPr>
        <p:spPr/>
        <p:txBody>
          <a:bodyPr/>
          <a:lstStyle/>
          <a:p>
            <a:r>
              <a:rPr lang="en-US" dirty="0"/>
              <a:t>Matthew 2:1</a:t>
            </a:r>
          </a:p>
        </p:txBody>
      </p:sp>
      <p:sp>
        <p:nvSpPr>
          <p:cNvPr id="3" name="Content Placeholder 2">
            <a:extLst>
              <a:ext uri="{FF2B5EF4-FFF2-40B4-BE49-F238E27FC236}">
                <a16:creationId xmlns:a16="http://schemas.microsoft.com/office/drawing/2014/main" id="{50544606-FEB5-44BF-8151-06BDEA3C0B52}"/>
              </a:ext>
            </a:extLst>
          </p:cNvPr>
          <p:cNvSpPr>
            <a:spLocks noGrp="1"/>
          </p:cNvSpPr>
          <p:nvPr>
            <p:ph idx="1"/>
          </p:nvPr>
        </p:nvSpPr>
        <p:spPr/>
        <p:txBody>
          <a:bodyPr/>
          <a:lstStyle/>
          <a:p>
            <a:r>
              <a:rPr lang="en-US" dirty="0">
                <a:latin typeface="Source Sans Pro Black" panose="020B0803030403020204" pitchFamily="34" charset="0"/>
              </a:rPr>
              <a:t>Now after Jesus was born in Bethlehem of Judea in the days of Herod the king, behold, wise men from the East came to Jerusalem. . .</a:t>
            </a:r>
          </a:p>
          <a:p>
            <a:pPr lvl="1"/>
            <a:r>
              <a:rPr lang="en-US" dirty="0"/>
              <a:t>This text anchors the Jesus narrative geographically and chronologically.</a:t>
            </a:r>
          </a:p>
          <a:p>
            <a:pPr lvl="1"/>
            <a:r>
              <a:rPr lang="en-US" dirty="0"/>
              <a:t>Matthew makes no explanation for Mary and Joseph being in Bethlehem; he only relates that the birth of Jesus had already occurred there when the incident he relates occurred.</a:t>
            </a:r>
          </a:p>
          <a:p>
            <a:pPr lvl="1"/>
            <a:r>
              <a:rPr lang="en-US" dirty="0"/>
              <a:t>Luke relates what caused Mary and Joseph to be in Bethlehem (the taxation) and the narrative of the birth of the child.</a:t>
            </a:r>
          </a:p>
          <a:p>
            <a:pPr lvl="1"/>
            <a:r>
              <a:rPr lang="en-US" dirty="0"/>
              <a:t>“Has not the Scripture said that the Christ comes from the seed of David and from the town of Bethlehem, where David was?” (John 7:42).</a:t>
            </a:r>
          </a:p>
          <a:p>
            <a:pPr lvl="1"/>
            <a:endParaRPr lang="en-US" dirty="0"/>
          </a:p>
          <a:p>
            <a:endParaRPr lang="en-US" dirty="0"/>
          </a:p>
        </p:txBody>
      </p:sp>
    </p:spTree>
    <p:extLst>
      <p:ext uri="{BB962C8B-B14F-4D97-AF65-F5344CB8AC3E}">
        <p14:creationId xmlns:p14="http://schemas.microsoft.com/office/powerpoint/2010/main" val="8985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10D0-76E2-49DD-B30C-4AD97ACBE7B4}"/>
              </a:ext>
            </a:extLst>
          </p:cNvPr>
          <p:cNvSpPr>
            <a:spLocks noGrp="1"/>
          </p:cNvSpPr>
          <p:nvPr>
            <p:ph type="title"/>
          </p:nvPr>
        </p:nvSpPr>
        <p:spPr/>
        <p:txBody>
          <a:bodyPr/>
          <a:lstStyle/>
          <a:p>
            <a:r>
              <a:rPr lang="en-US" dirty="0"/>
              <a:t>In the Days of Herod the Great</a:t>
            </a:r>
          </a:p>
        </p:txBody>
      </p:sp>
      <p:sp>
        <p:nvSpPr>
          <p:cNvPr id="3" name="Content Placeholder 2">
            <a:extLst>
              <a:ext uri="{FF2B5EF4-FFF2-40B4-BE49-F238E27FC236}">
                <a16:creationId xmlns:a16="http://schemas.microsoft.com/office/drawing/2014/main" id="{94BC505B-C9F8-46F5-AA57-F8178B8427DF}"/>
              </a:ext>
            </a:extLst>
          </p:cNvPr>
          <p:cNvSpPr>
            <a:spLocks noGrp="1"/>
          </p:cNvSpPr>
          <p:nvPr>
            <p:ph idx="1"/>
          </p:nvPr>
        </p:nvSpPr>
        <p:spPr/>
        <p:txBody>
          <a:bodyPr/>
          <a:lstStyle/>
          <a:p>
            <a:r>
              <a:rPr lang="en-US" dirty="0"/>
              <a:t>Herod (ca. 70-4 BC) was “the king who, by arrangement with Rome, ruled Jewish Palestine from 37 B.C.E. to 4 B.C.E. According to the NT (Matt 2:1–19; cf. Luke 1:5)” (L. I. Levine, “Herod the Great [Person],” </a:t>
            </a:r>
            <a:r>
              <a:rPr lang="en-US" i="1" dirty="0"/>
              <a:t>The Anchor Yale Bible Dictionary</a:t>
            </a:r>
            <a:r>
              <a:rPr lang="en-US" dirty="0"/>
              <a:t>, 3:161).</a:t>
            </a:r>
          </a:p>
          <a:p>
            <a:pPr lvl="1"/>
            <a:r>
              <a:rPr lang="en-US" dirty="0"/>
              <a:t>The year of the death of Herod is the latest date that can be given to the birth of Jesus. Based on the age of the infants that were slain at Bethlehem, the likelihood is that Jesus was born 7-4 BC.</a:t>
            </a:r>
          </a:p>
          <a:p>
            <a:pPr lvl="1"/>
            <a:r>
              <a:rPr lang="en-US" dirty="0"/>
              <a:t>When the Gregorian calendar was introduced in 1582, it accepted that Jesus’s birth marked the change BC to AD set by Dionysius </a:t>
            </a:r>
            <a:r>
              <a:rPr lang="en-US" dirty="0" err="1"/>
              <a:t>Exiguus</a:t>
            </a:r>
            <a:r>
              <a:rPr lang="en-US" dirty="0"/>
              <a:t> in 525 AD.</a:t>
            </a:r>
          </a:p>
          <a:p>
            <a:pPr lvl="1"/>
            <a:endParaRPr lang="en-US" dirty="0"/>
          </a:p>
        </p:txBody>
      </p:sp>
    </p:spTree>
    <p:extLst>
      <p:ext uri="{BB962C8B-B14F-4D97-AF65-F5344CB8AC3E}">
        <p14:creationId xmlns:p14="http://schemas.microsoft.com/office/powerpoint/2010/main" val="7285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rod “The Great&amp;#39;s” Sarcophagus? | HolyLandPhotos&amp;#39; Blog">
            <a:extLst>
              <a:ext uri="{FF2B5EF4-FFF2-40B4-BE49-F238E27FC236}">
                <a16:creationId xmlns:a16="http://schemas.microsoft.com/office/drawing/2014/main" id="{97F5133A-9B5D-41A0-B840-FF64E85A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737"/>
            <a:ext cx="6383216" cy="42554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Finding King Herod&amp;#39;s Tomb | History | Smithsonian Magazine">
            <a:extLst>
              <a:ext uri="{FF2B5EF4-FFF2-40B4-BE49-F238E27FC236}">
                <a16:creationId xmlns:a16="http://schemas.microsoft.com/office/drawing/2014/main" id="{E41A3C63-93AC-4341-8CD6-B1B5FE19DA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Finding King Herod&amp;#39;s Tomb | History | Smithsonian Magazine">
            <a:extLst>
              <a:ext uri="{FF2B5EF4-FFF2-40B4-BE49-F238E27FC236}">
                <a16:creationId xmlns:a16="http://schemas.microsoft.com/office/drawing/2014/main" id="{3518E0C3-449B-4F94-8CAB-535F59A92C05}"/>
              </a:ext>
            </a:extLst>
          </p:cNvPr>
          <p:cNvSpPr>
            <a:spLocks noChangeAspect="1" noChangeArrowheads="1"/>
          </p:cNvSpPr>
          <p:nvPr/>
        </p:nvSpPr>
        <p:spPr bwMode="auto">
          <a:xfrm>
            <a:off x="6096000" y="3429000"/>
            <a:ext cx="258618" cy="258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The Royal Complex at Herodium – ART F261X: World History of Art I">
            <a:extLst>
              <a:ext uri="{FF2B5EF4-FFF2-40B4-BE49-F238E27FC236}">
                <a16:creationId xmlns:a16="http://schemas.microsoft.com/office/drawing/2014/main" id="{71EE96EF-3AC0-45F8-A454-447FF33C0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44" y="984737"/>
            <a:ext cx="6275356" cy="4255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0F32DD-1D39-4D8C-85C7-67D4288A6008}"/>
              </a:ext>
            </a:extLst>
          </p:cNvPr>
          <p:cNvSpPr txBox="1"/>
          <p:nvPr/>
        </p:nvSpPr>
        <p:spPr>
          <a:xfrm>
            <a:off x="6525491" y="5335063"/>
            <a:ext cx="5237018" cy="461665"/>
          </a:xfrm>
          <a:prstGeom prst="rect">
            <a:avLst/>
          </a:prstGeom>
          <a:noFill/>
        </p:spPr>
        <p:txBody>
          <a:bodyPr wrap="square" rtlCol="0">
            <a:spAutoFit/>
          </a:bodyPr>
          <a:lstStyle/>
          <a:p>
            <a:pPr algn="ctr"/>
            <a:r>
              <a:rPr lang="en-US" sz="2400" dirty="0" err="1">
                <a:latin typeface="Source Sans Pro Black" panose="020B0803030403020204" pitchFamily="34" charset="0"/>
              </a:rPr>
              <a:t>Herodium</a:t>
            </a:r>
            <a:endParaRPr lang="en-US" sz="2400" dirty="0">
              <a:latin typeface="Source Sans Pro Black" panose="020B0803030403020204" pitchFamily="34" charset="0"/>
            </a:endParaRPr>
          </a:p>
        </p:txBody>
      </p:sp>
      <p:sp>
        <p:nvSpPr>
          <p:cNvPr id="9" name="TextBox 8">
            <a:extLst>
              <a:ext uri="{FF2B5EF4-FFF2-40B4-BE49-F238E27FC236}">
                <a16:creationId xmlns:a16="http://schemas.microsoft.com/office/drawing/2014/main" id="{38C70B69-16BB-4E8B-8426-B899B8A0C5E7}"/>
              </a:ext>
            </a:extLst>
          </p:cNvPr>
          <p:cNvSpPr txBox="1"/>
          <p:nvPr/>
        </p:nvSpPr>
        <p:spPr>
          <a:xfrm>
            <a:off x="474785" y="5335063"/>
            <a:ext cx="4906107" cy="461665"/>
          </a:xfrm>
          <a:prstGeom prst="rect">
            <a:avLst/>
          </a:prstGeom>
          <a:noFill/>
        </p:spPr>
        <p:txBody>
          <a:bodyPr wrap="square" rtlCol="0">
            <a:spAutoFit/>
          </a:bodyPr>
          <a:lstStyle/>
          <a:p>
            <a:pPr algn="ctr"/>
            <a:r>
              <a:rPr lang="en-US" sz="2400" dirty="0">
                <a:latin typeface="Source Sans Pro Black" panose="020B0803030403020204" pitchFamily="34" charset="0"/>
              </a:rPr>
              <a:t>Herod’s Sarcophagus</a:t>
            </a:r>
          </a:p>
        </p:txBody>
      </p:sp>
    </p:spTree>
    <p:extLst>
      <p:ext uri="{BB962C8B-B14F-4D97-AF65-F5344CB8AC3E}">
        <p14:creationId xmlns:p14="http://schemas.microsoft.com/office/powerpoint/2010/main" val="210895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A3B7-82AA-4E87-820D-4C9A4198252C}"/>
              </a:ext>
            </a:extLst>
          </p:cNvPr>
          <p:cNvSpPr>
            <a:spLocks noGrp="1"/>
          </p:cNvSpPr>
          <p:nvPr>
            <p:ph type="title"/>
          </p:nvPr>
        </p:nvSpPr>
        <p:spPr>
          <a:xfrm>
            <a:off x="838200" y="365126"/>
            <a:ext cx="10515600" cy="1214292"/>
          </a:xfrm>
        </p:spPr>
        <p:txBody>
          <a:bodyPr/>
          <a:lstStyle/>
          <a:p>
            <a:r>
              <a:rPr lang="en-US" dirty="0"/>
              <a:t>Herod</a:t>
            </a:r>
            <a:r>
              <a:rPr lang="en-US" dirty="0">
                <a:latin typeface="Source Sans Pro Semibold" panose="020B0603030403020204" pitchFamily="34" charset="0"/>
              </a:rPr>
              <a:t>’s Fear of Assassination</a:t>
            </a:r>
            <a:endParaRPr lang="en-US" dirty="0"/>
          </a:p>
        </p:txBody>
      </p:sp>
      <p:sp>
        <p:nvSpPr>
          <p:cNvPr id="3" name="Content Placeholder 2">
            <a:extLst>
              <a:ext uri="{FF2B5EF4-FFF2-40B4-BE49-F238E27FC236}">
                <a16:creationId xmlns:a16="http://schemas.microsoft.com/office/drawing/2014/main" id="{84C9C981-0164-4123-B86B-089F0AEFA9ED}"/>
              </a:ext>
            </a:extLst>
          </p:cNvPr>
          <p:cNvSpPr>
            <a:spLocks noGrp="1"/>
          </p:cNvSpPr>
          <p:nvPr>
            <p:ph idx="1"/>
          </p:nvPr>
        </p:nvSpPr>
        <p:spPr>
          <a:xfrm>
            <a:off x="838200" y="1828800"/>
            <a:ext cx="10515600" cy="4725823"/>
          </a:xfrm>
        </p:spPr>
        <p:txBody>
          <a:bodyPr>
            <a:normAutofit/>
          </a:bodyPr>
          <a:lstStyle/>
          <a:p>
            <a:r>
              <a:rPr lang="en-US" dirty="0"/>
              <a:t>Elimination of Political  Enemies: Hyrcanus II, former ruler installed by Pompey</a:t>
            </a:r>
          </a:p>
          <a:p>
            <a:pPr lvl="1"/>
            <a:r>
              <a:rPr lang="en-US" dirty="0"/>
              <a:t>When he became ruler of the kingdom, “he slew all the members of this Sanhedrin, and Hyrcanus himself” (Josephus, </a:t>
            </a:r>
            <a:r>
              <a:rPr lang="en-US" i="1" dirty="0"/>
              <a:t>Antiquities</a:t>
            </a:r>
            <a:r>
              <a:rPr lang="en-US" dirty="0"/>
              <a:t> 14.9.4).</a:t>
            </a:r>
          </a:p>
          <a:p>
            <a:r>
              <a:rPr lang="en-US" dirty="0"/>
              <a:t>Herod was an Idumean; to secure his throne, he married into the Hasmonean family. He married </a:t>
            </a:r>
            <a:r>
              <a:rPr lang="en-US" dirty="0" err="1"/>
              <a:t>Mariamne</a:t>
            </a:r>
            <a:r>
              <a:rPr lang="en-US" dirty="0"/>
              <a:t> (</a:t>
            </a:r>
            <a:r>
              <a:rPr lang="en-US" dirty="0" err="1"/>
              <a:t>bethrothed</a:t>
            </a:r>
            <a:r>
              <a:rPr lang="en-US" dirty="0"/>
              <a:t> at 12 and married at 17 to Herod who was 32) and had five children through her.</a:t>
            </a:r>
          </a:p>
          <a:p>
            <a:r>
              <a:rPr lang="en-US" dirty="0"/>
              <a:t>Herod set out to eliminate the Hasmonean family.</a:t>
            </a:r>
          </a:p>
        </p:txBody>
      </p:sp>
    </p:spTree>
    <p:extLst>
      <p:ext uri="{BB962C8B-B14F-4D97-AF65-F5344CB8AC3E}">
        <p14:creationId xmlns:p14="http://schemas.microsoft.com/office/powerpoint/2010/main" val="3792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ource Sans Pro Semibold"/>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6E0E9CC-0E8C-42D3-BBCA-9B73F0BCFD99}" vid="{4533E328-2BDD-49EC-B774-223BFF1450CF}"/>
    </a:ext>
  </a:extLst>
</a:theme>
</file>

<file path=docProps/app.xml><?xml version="1.0" encoding="utf-8"?>
<Properties xmlns="http://schemas.openxmlformats.org/officeDocument/2006/extended-properties" xmlns:vt="http://schemas.openxmlformats.org/officeDocument/2006/docPropsVTypes">
  <Template>Presentation1</Template>
  <TotalTime>4283</TotalTime>
  <Words>5280</Words>
  <Application>Microsoft Office PowerPoint</Application>
  <PresentationFormat>Widescreen</PresentationFormat>
  <Paragraphs>274</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Adobe Gothic Std B</vt:lpstr>
      <vt:lpstr>Arial</vt:lpstr>
      <vt:lpstr>Arial Rounded MT Bold</vt:lpstr>
      <vt:lpstr>Source Sans Pro</vt:lpstr>
      <vt:lpstr>Source Sans Pro Black</vt:lpstr>
      <vt:lpstr>Source Sans Pro Semibold</vt:lpstr>
      <vt:lpstr>Office Theme</vt:lpstr>
      <vt:lpstr>PowerPoint Presentation</vt:lpstr>
      <vt:lpstr>PowerPoint Presentation</vt:lpstr>
      <vt:lpstr>Outline of the Chapter</vt:lpstr>
      <vt:lpstr>Things in Luke Omitted in Matthew</vt:lpstr>
      <vt:lpstr>The Visit of the Wise Men (2:1-12)</vt:lpstr>
      <vt:lpstr>Matthew 2:1</vt:lpstr>
      <vt:lpstr>In the Days of Herod the Great</vt:lpstr>
      <vt:lpstr>PowerPoint Presentation</vt:lpstr>
      <vt:lpstr>Herod’s Fear of Assassination</vt:lpstr>
      <vt:lpstr>Herod’s Brutal Personality</vt:lpstr>
      <vt:lpstr>PowerPoint Presentation</vt:lpstr>
      <vt:lpstr>Wise Men from the East</vt:lpstr>
      <vt:lpstr>Prophecies about the Gentiles</vt:lpstr>
      <vt:lpstr>Matthew 2:2</vt:lpstr>
      <vt:lpstr>His Star</vt:lpstr>
      <vt:lpstr>Why Did the Wise Men Travel So Far?</vt:lpstr>
      <vt:lpstr>Matthew 2:3</vt:lpstr>
      <vt:lpstr>Matthew 2:4</vt:lpstr>
      <vt:lpstr>Matthew 2:5-6</vt:lpstr>
      <vt:lpstr>Micah 5:1-3</vt:lpstr>
      <vt:lpstr>Matthew 2:5-6</vt:lpstr>
      <vt:lpstr>Matthew 2:7-8</vt:lpstr>
      <vt:lpstr>Matthew 2:9-10</vt:lpstr>
      <vt:lpstr>PowerPoint Presentation</vt:lpstr>
      <vt:lpstr>PowerPoint Presentation</vt:lpstr>
      <vt:lpstr>PowerPoint Presentation</vt:lpstr>
      <vt:lpstr>PowerPoint Presentation</vt:lpstr>
      <vt:lpstr>Matthew 2:9-10</vt:lpstr>
      <vt:lpstr>Matthew 2:11</vt:lpstr>
      <vt:lpstr>Matthew 2:12</vt:lpstr>
      <vt:lpstr>The Messiah’s Flight and Return (2:13-23)</vt:lpstr>
      <vt:lpstr>PowerPoint Presentation</vt:lpstr>
      <vt:lpstr>Drastic Change</vt:lpstr>
      <vt:lpstr>Matthew 2:13</vt:lpstr>
      <vt:lpstr>Matthew 2:14</vt:lpstr>
      <vt:lpstr>Matthew 2:15</vt:lpstr>
      <vt:lpstr>PowerPoint Presentation</vt:lpstr>
      <vt:lpstr>PowerPoint Presentation</vt:lpstr>
      <vt:lpstr>My Son</vt:lpstr>
      <vt:lpstr>Matthew 2:16</vt:lpstr>
      <vt:lpstr>Matthew 2:17-18 </vt:lpstr>
      <vt:lpstr>Why Mention Rachel?</vt:lpstr>
      <vt:lpstr>Rachel Weeping</vt:lpstr>
      <vt:lpstr>Jeremiah’s Messianic Context</vt:lpstr>
      <vt:lpstr>Matthew 2:19-20</vt:lpstr>
      <vt:lpstr>Moses and Jesus</vt:lpstr>
      <vt:lpstr>Matthew 2:21</vt:lpstr>
      <vt:lpstr>Matthew 2:22</vt:lpstr>
      <vt:lpstr>Archelaus</vt:lpstr>
      <vt:lpstr>Matthew 2:23</vt:lpstr>
      <vt:lpstr>Usual Explanations</vt:lpstr>
      <vt:lpstr>A More Likely Explanation</vt:lpstr>
      <vt:lpstr>Where Is the Prophecy?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12</cp:revision>
  <dcterms:created xsi:type="dcterms:W3CDTF">2021-11-23T13:46:59Z</dcterms:created>
  <dcterms:modified xsi:type="dcterms:W3CDTF">2021-12-29T19:40:12Z</dcterms:modified>
</cp:coreProperties>
</file>