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9" r:id="rId21"/>
    <p:sldId id="280" r:id="rId22"/>
    <p:sldId id="321" r:id="rId23"/>
    <p:sldId id="278" r:id="rId24"/>
    <p:sldId id="281" r:id="rId25"/>
    <p:sldId id="282" r:id="rId26"/>
    <p:sldId id="283" r:id="rId27"/>
    <p:sldId id="284" r:id="rId28"/>
    <p:sldId id="285" r:id="rId29"/>
    <p:sldId id="286" r:id="rId30"/>
    <p:sldId id="287" r:id="rId31"/>
    <p:sldId id="290" r:id="rId32"/>
    <p:sldId id="288" r:id="rId33"/>
    <p:sldId id="289" r:id="rId34"/>
    <p:sldId id="291" r:id="rId35"/>
    <p:sldId id="292" r:id="rId36"/>
    <p:sldId id="293" r:id="rId37"/>
    <p:sldId id="294" r:id="rId38"/>
    <p:sldId id="295" r:id="rId39"/>
    <p:sldId id="296" r:id="rId40"/>
    <p:sldId id="298" r:id="rId41"/>
    <p:sldId id="299" r:id="rId42"/>
    <p:sldId id="297" r:id="rId43"/>
    <p:sldId id="303" r:id="rId44"/>
    <p:sldId id="304" r:id="rId45"/>
    <p:sldId id="300" r:id="rId46"/>
    <p:sldId id="301" r:id="rId47"/>
    <p:sldId id="305" r:id="rId48"/>
    <p:sldId id="302" r:id="rId49"/>
    <p:sldId id="306" r:id="rId50"/>
    <p:sldId id="320" r:id="rId51"/>
    <p:sldId id="309" r:id="rId52"/>
    <p:sldId id="310" r:id="rId53"/>
    <p:sldId id="312" r:id="rId54"/>
    <p:sldId id="313" r:id="rId55"/>
    <p:sldId id="314" r:id="rId56"/>
    <p:sldId id="315" r:id="rId57"/>
    <p:sldId id="316" r:id="rId58"/>
    <p:sldId id="317" r:id="rId59"/>
    <p:sldId id="319" r:id="rId60"/>
    <p:sldId id="3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712"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lvl1pPr>
              <a:defRPr>
                <a:latin typeface="Source Sans Pro Semibold" panose="020B0603030403020204" pitchFamily="34" charset="0"/>
              </a:defRPr>
            </a:lvl1pPr>
            <a:lvl2pPr>
              <a:defRPr>
                <a:latin typeface="Source Sans Pro Semibold" panose="020B0603030403020204" pitchFamily="34" charset="0"/>
              </a:defRPr>
            </a:lvl2pPr>
            <a:lvl3pPr>
              <a:defRPr>
                <a:latin typeface="Source Sans Pro Semibold" panose="020B0603030403020204" pitchFamily="34" charset="0"/>
              </a:defRPr>
            </a:lvl3pPr>
            <a:lvl4pPr>
              <a:defRPr>
                <a:latin typeface="Source Sans Pro Semibold" panose="020B0603030403020204" pitchFamily="34" charset="0"/>
              </a:defRPr>
            </a:lvl4pPr>
            <a:lvl5pPr>
              <a:defRPr>
                <a:latin typeface="Source Sans Pro Semibold" panose="020B06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7/13/2022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7/13/2022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15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6CBC-3712-4652-A792-146C1118E345}"/>
              </a:ext>
            </a:extLst>
          </p:cNvPr>
          <p:cNvSpPr>
            <a:spLocks noGrp="1"/>
          </p:cNvSpPr>
          <p:nvPr>
            <p:ph type="title"/>
          </p:nvPr>
        </p:nvSpPr>
        <p:spPr/>
        <p:txBody>
          <a:bodyPr/>
          <a:lstStyle/>
          <a:p>
            <a:r>
              <a:rPr lang="en-US" dirty="0"/>
              <a:t>Matthew 4:3</a:t>
            </a:r>
            <a:br>
              <a:rPr lang="en-US" dirty="0"/>
            </a:br>
            <a:r>
              <a:rPr lang="en-US" sz="2400" dirty="0"/>
              <a:t>The First Temptation</a:t>
            </a:r>
          </a:p>
        </p:txBody>
      </p:sp>
      <p:sp>
        <p:nvSpPr>
          <p:cNvPr id="3" name="Content Placeholder 2">
            <a:extLst>
              <a:ext uri="{FF2B5EF4-FFF2-40B4-BE49-F238E27FC236}">
                <a16:creationId xmlns:a16="http://schemas.microsoft.com/office/drawing/2014/main" id="{573CC098-C567-436D-86AE-5B4DDEFB3D4F}"/>
              </a:ext>
            </a:extLst>
          </p:cNvPr>
          <p:cNvSpPr>
            <a:spLocks noGrp="1"/>
          </p:cNvSpPr>
          <p:nvPr>
            <p:ph idx="1"/>
          </p:nvPr>
        </p:nvSpPr>
        <p:spPr/>
        <p:txBody>
          <a:bodyPr>
            <a:normAutofit lnSpcReduction="10000"/>
          </a:bodyPr>
          <a:lstStyle/>
          <a:p>
            <a:r>
              <a:rPr lang="en-US" dirty="0">
                <a:latin typeface="Source Sans Pro Black" panose="020B0803030403020204" pitchFamily="34" charset="0"/>
              </a:rPr>
              <a:t>Now when the tempter came to Him, he said, “If You are the Son of God, command that these stones become bread.”</a:t>
            </a:r>
          </a:p>
          <a:p>
            <a:pPr lvl="1"/>
            <a:r>
              <a:rPr lang="en-US" dirty="0"/>
              <a:t>The </a:t>
            </a:r>
            <a:r>
              <a:rPr lang="en-US" dirty="0">
                <a:latin typeface="Source Sans Pro Black" panose="020B0803030403020204" pitchFamily="34" charset="0"/>
              </a:rPr>
              <a:t>Tempter</a:t>
            </a:r>
            <a:r>
              <a:rPr lang="en-US" dirty="0"/>
              <a:t> describes the purpose of the Devil. Whereas the Devil “tempts” (“to entice to improper behavior, </a:t>
            </a:r>
            <a:r>
              <a:rPr lang="en-US" i="1" dirty="0"/>
              <a:t>tempt</a:t>
            </a:r>
            <a:r>
              <a:rPr lang="en-US" dirty="0"/>
              <a:t>”), God “tests” (“put people to the test”) (BDAG, 792-793).</a:t>
            </a:r>
          </a:p>
          <a:p>
            <a:pPr lvl="2"/>
            <a:r>
              <a:rPr lang="en-US" dirty="0"/>
              <a:t>“And you shall remember that the </a:t>
            </a:r>
            <a:r>
              <a:rPr lang="en-US" cap="small" dirty="0"/>
              <a:t>Lord</a:t>
            </a:r>
            <a:r>
              <a:rPr lang="en-US" dirty="0"/>
              <a:t> your God led you all the way these forty years in the wilderness, </a:t>
            </a:r>
            <a:r>
              <a:rPr lang="en-US" dirty="0">
                <a:latin typeface="Source Sans Pro Black" panose="020B0803030403020204" pitchFamily="34" charset="0"/>
              </a:rPr>
              <a:t>to humble you and test you</a:t>
            </a:r>
            <a:r>
              <a:rPr lang="en-US" dirty="0"/>
              <a:t>, to know what was in your heart, whether you would keep His commandments or not” (Deut. 8:2).</a:t>
            </a:r>
          </a:p>
          <a:p>
            <a:pPr lvl="1"/>
            <a:r>
              <a:rPr lang="en-US" dirty="0"/>
              <a:t>The “if you are the Son of God” calls to mind the words of God at the baptism of Jesus (3:17).</a:t>
            </a:r>
          </a:p>
          <a:p>
            <a:pPr lvl="1"/>
            <a:r>
              <a:rPr lang="en-US" dirty="0"/>
              <a:t>The Devil acknowledges the miraculous power of Jesus: “command that these stones become bread.”</a:t>
            </a:r>
          </a:p>
        </p:txBody>
      </p:sp>
    </p:spTree>
    <p:extLst>
      <p:ext uri="{BB962C8B-B14F-4D97-AF65-F5344CB8AC3E}">
        <p14:creationId xmlns:p14="http://schemas.microsoft.com/office/powerpoint/2010/main" val="343204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9E96-0A4D-42C9-8D12-21A356C4B4FB}"/>
              </a:ext>
            </a:extLst>
          </p:cNvPr>
          <p:cNvSpPr>
            <a:spLocks noGrp="1"/>
          </p:cNvSpPr>
          <p:nvPr>
            <p:ph type="title"/>
          </p:nvPr>
        </p:nvSpPr>
        <p:spPr/>
        <p:txBody>
          <a:bodyPr/>
          <a:lstStyle/>
          <a:p>
            <a:r>
              <a:rPr lang="en-US" dirty="0"/>
              <a:t>Matthew 4:4</a:t>
            </a:r>
          </a:p>
        </p:txBody>
      </p:sp>
      <p:sp>
        <p:nvSpPr>
          <p:cNvPr id="3" name="Content Placeholder 2">
            <a:extLst>
              <a:ext uri="{FF2B5EF4-FFF2-40B4-BE49-F238E27FC236}">
                <a16:creationId xmlns:a16="http://schemas.microsoft.com/office/drawing/2014/main" id="{EED8ACD5-B9EA-4D32-8CC2-4547E88D716F}"/>
              </a:ext>
            </a:extLst>
          </p:cNvPr>
          <p:cNvSpPr>
            <a:spLocks noGrp="1"/>
          </p:cNvSpPr>
          <p:nvPr>
            <p:ph idx="1"/>
          </p:nvPr>
        </p:nvSpPr>
        <p:spPr/>
        <p:txBody>
          <a:bodyPr/>
          <a:lstStyle/>
          <a:p>
            <a:r>
              <a:rPr lang="en-US" dirty="0">
                <a:latin typeface="Source Sans Pro Black" panose="020B0803030403020204" pitchFamily="34" charset="0"/>
              </a:rPr>
              <a:t>But He answered and said, “It is written, ‘Man shall not live by bread alone, but by every word that proceeds from the mouth of God.’”</a:t>
            </a:r>
          </a:p>
          <a:p>
            <a:pPr lvl="1"/>
            <a:r>
              <a:rPr lang="en-US" dirty="0"/>
              <a:t>Jesus depended upon God’s word.</a:t>
            </a:r>
          </a:p>
          <a:p>
            <a:pPr lvl="2"/>
            <a:r>
              <a:rPr lang="en-US" dirty="0"/>
              <a:t>“Your word I have hidden in my heart, That I might not sin against You!” (Psa. 119:11).</a:t>
            </a:r>
          </a:p>
          <a:p>
            <a:pPr lvl="2"/>
            <a:r>
              <a:rPr lang="en-US" dirty="0"/>
              <a:t>He quoted from Scripture to resist sin’s temptation: “So He humbled you, allowed you to hunger, and fed you with manna which you did not know nor did your fathers know, that He might make you know that man shall not live by bread alone; but man lives by every word that proceeds from the mouth of the </a:t>
            </a:r>
            <a:r>
              <a:rPr lang="en-US" cap="small" dirty="0"/>
              <a:t>Lord</a:t>
            </a:r>
            <a:r>
              <a:rPr lang="en-US" dirty="0"/>
              <a:t>” (Deut. 8:3).</a:t>
            </a:r>
          </a:p>
          <a:p>
            <a:pPr lvl="2"/>
            <a:r>
              <a:rPr lang="en-US" dirty="0"/>
              <a:t>The temptation is to persuade Jesus to quit trusting in God!</a:t>
            </a:r>
          </a:p>
        </p:txBody>
      </p:sp>
    </p:spTree>
    <p:extLst>
      <p:ext uri="{BB962C8B-B14F-4D97-AF65-F5344CB8AC3E}">
        <p14:creationId xmlns:p14="http://schemas.microsoft.com/office/powerpoint/2010/main" val="23907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1EC1-042B-49DF-8D80-3AD85B03A99A}"/>
              </a:ext>
            </a:extLst>
          </p:cNvPr>
          <p:cNvSpPr>
            <a:spLocks noGrp="1"/>
          </p:cNvSpPr>
          <p:nvPr>
            <p:ph type="title"/>
          </p:nvPr>
        </p:nvSpPr>
        <p:spPr/>
        <p:txBody>
          <a:bodyPr/>
          <a:lstStyle/>
          <a:p>
            <a:r>
              <a:rPr lang="en-US" dirty="0"/>
              <a:t>Matthew 4:5-6</a:t>
            </a:r>
            <a:br>
              <a:rPr lang="en-US" dirty="0"/>
            </a:br>
            <a:r>
              <a:rPr lang="en-US" sz="2400" dirty="0"/>
              <a:t>The Second Temptation</a:t>
            </a:r>
          </a:p>
        </p:txBody>
      </p:sp>
      <p:sp>
        <p:nvSpPr>
          <p:cNvPr id="3" name="Content Placeholder 2">
            <a:extLst>
              <a:ext uri="{FF2B5EF4-FFF2-40B4-BE49-F238E27FC236}">
                <a16:creationId xmlns:a16="http://schemas.microsoft.com/office/drawing/2014/main" id="{D3897E48-0797-4FEE-9AD7-948F452FF694}"/>
              </a:ext>
            </a:extLst>
          </p:cNvPr>
          <p:cNvSpPr>
            <a:spLocks noGrp="1"/>
          </p:cNvSpPr>
          <p:nvPr>
            <p:ph idx="1"/>
          </p:nvPr>
        </p:nvSpPr>
        <p:spPr/>
        <p:txBody>
          <a:bodyPr/>
          <a:lstStyle/>
          <a:p>
            <a:r>
              <a:rPr lang="en-US" dirty="0">
                <a:latin typeface="Source Sans Pro Black" panose="020B0803030403020204" pitchFamily="34" charset="0"/>
              </a:rPr>
              <a:t>Then the devil took Him up into the holy city, set Him on the pinnacle of the temple, and said to Him, “If You are the Son of God, throw Yourself down. For it is written: ‘He shall give His angels charge over you,’ and, ‘In their hands they shall bear you up, Lest you dash your foot against a stone.’”</a:t>
            </a:r>
          </a:p>
          <a:p>
            <a:pPr lvl="1"/>
            <a:r>
              <a:rPr lang="en-US" dirty="0"/>
              <a:t>The order of the second and third temptations is reversed in Luke.</a:t>
            </a:r>
          </a:p>
          <a:p>
            <a:pPr lvl="1"/>
            <a:r>
              <a:rPr lang="en-US" dirty="0"/>
              <a:t>The second temptation occurs in the holy city, Jerusalem.</a:t>
            </a:r>
          </a:p>
        </p:txBody>
      </p:sp>
    </p:spTree>
    <p:extLst>
      <p:ext uri="{BB962C8B-B14F-4D97-AF65-F5344CB8AC3E}">
        <p14:creationId xmlns:p14="http://schemas.microsoft.com/office/powerpoint/2010/main" val="236360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old&#10;&#10;Description automatically generated">
            <a:extLst>
              <a:ext uri="{FF2B5EF4-FFF2-40B4-BE49-F238E27FC236}">
                <a16:creationId xmlns:a16="http://schemas.microsoft.com/office/drawing/2014/main" id="{9701057C-8084-4A5C-84C8-BF68324B6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78" y="0"/>
            <a:ext cx="10287000" cy="6858000"/>
          </a:xfrm>
          <a:prstGeom prst="rect">
            <a:avLst/>
          </a:prstGeom>
        </p:spPr>
      </p:pic>
      <p:sp>
        <p:nvSpPr>
          <p:cNvPr id="6" name="Arrow: Down 5">
            <a:extLst>
              <a:ext uri="{FF2B5EF4-FFF2-40B4-BE49-F238E27FC236}">
                <a16:creationId xmlns:a16="http://schemas.microsoft.com/office/drawing/2014/main" id="{97AB8F15-19A6-4A9E-BF0D-F11CAC4C5702}"/>
              </a:ext>
            </a:extLst>
          </p:cNvPr>
          <p:cNvSpPr/>
          <p:nvPr/>
        </p:nvSpPr>
        <p:spPr>
          <a:xfrm>
            <a:off x="3363889" y="2056589"/>
            <a:ext cx="457200" cy="1483567"/>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265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CCC2-658A-4198-A125-BAF0AD0E2F5C}"/>
              </a:ext>
            </a:extLst>
          </p:cNvPr>
          <p:cNvSpPr>
            <a:spLocks noGrp="1"/>
          </p:cNvSpPr>
          <p:nvPr>
            <p:ph type="title"/>
          </p:nvPr>
        </p:nvSpPr>
        <p:spPr/>
        <p:txBody>
          <a:bodyPr/>
          <a:lstStyle/>
          <a:p>
            <a:r>
              <a:rPr lang="en-US" dirty="0"/>
              <a:t>The Devil’s Use of Scripture</a:t>
            </a:r>
          </a:p>
        </p:txBody>
      </p:sp>
      <p:sp>
        <p:nvSpPr>
          <p:cNvPr id="3" name="Content Placeholder 2">
            <a:extLst>
              <a:ext uri="{FF2B5EF4-FFF2-40B4-BE49-F238E27FC236}">
                <a16:creationId xmlns:a16="http://schemas.microsoft.com/office/drawing/2014/main" id="{7D4589DA-F98A-49BE-B19F-941C8D81B3D1}"/>
              </a:ext>
            </a:extLst>
          </p:cNvPr>
          <p:cNvSpPr>
            <a:spLocks noGrp="1"/>
          </p:cNvSpPr>
          <p:nvPr>
            <p:ph idx="1"/>
          </p:nvPr>
        </p:nvSpPr>
        <p:spPr/>
        <p:txBody>
          <a:bodyPr>
            <a:normAutofit fontScale="92500" lnSpcReduction="10000"/>
          </a:bodyPr>
          <a:lstStyle/>
          <a:p>
            <a:r>
              <a:rPr lang="en-US" dirty="0"/>
              <a:t>“For He shall give His angels charge over you, To keep you in all your ways. In their hands they shall bear you up, Lest you dash your foot against a stone” (Psa. 91:11-12).</a:t>
            </a:r>
          </a:p>
          <a:p>
            <a:pPr lvl="1"/>
            <a:r>
              <a:rPr lang="en-US" dirty="0"/>
              <a:t>The Devil leaves a critical portion of the text: “to keep you in all your ways.”</a:t>
            </a:r>
          </a:p>
          <a:p>
            <a:pPr lvl="1"/>
            <a:r>
              <a:rPr lang="en-US" dirty="0"/>
              <a:t>What does this temptation tell us about the proper use of Scripture?</a:t>
            </a:r>
          </a:p>
          <a:p>
            <a:pPr lvl="1"/>
            <a:r>
              <a:rPr lang="en-US" dirty="0"/>
              <a:t>Would God protect me if I were to jump off the Sears Tower in Chicago?</a:t>
            </a:r>
          </a:p>
          <a:p>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“the divine purpose for Jesus, as for certain others, is that they should be preserved through death, not from death” (</a:t>
            </a:r>
            <a:r>
              <a:rPr lang="en-US" sz="2800" i="1" dirty="0"/>
              <a:t>The Gospel of Matthew: A Commentary on the Greek Text,</a:t>
            </a:r>
            <a:r>
              <a:rPr lang="en-US" sz="2800" dirty="0"/>
              <a:t> New International Greek Testament Commentary, 165).</a:t>
            </a:r>
          </a:p>
          <a:p>
            <a:r>
              <a:rPr lang="en-US" dirty="0"/>
              <a:t>Even though the location has changed to the Temple, there is no evidence that others were present to witness this second temptation.</a:t>
            </a:r>
            <a:endParaRPr lang="en-US" sz="2800" dirty="0"/>
          </a:p>
          <a:p>
            <a:endParaRPr lang="en-US" dirty="0"/>
          </a:p>
        </p:txBody>
      </p:sp>
    </p:spTree>
    <p:extLst>
      <p:ext uri="{BB962C8B-B14F-4D97-AF65-F5344CB8AC3E}">
        <p14:creationId xmlns:p14="http://schemas.microsoft.com/office/powerpoint/2010/main" val="32211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8987-30A9-477F-B39F-F80273ECAD09}"/>
              </a:ext>
            </a:extLst>
          </p:cNvPr>
          <p:cNvSpPr>
            <a:spLocks noGrp="1"/>
          </p:cNvSpPr>
          <p:nvPr>
            <p:ph type="title"/>
          </p:nvPr>
        </p:nvSpPr>
        <p:spPr/>
        <p:txBody>
          <a:bodyPr/>
          <a:lstStyle/>
          <a:p>
            <a:r>
              <a:rPr lang="en-US" dirty="0"/>
              <a:t>Matthew 4:7</a:t>
            </a:r>
          </a:p>
        </p:txBody>
      </p:sp>
      <p:sp>
        <p:nvSpPr>
          <p:cNvPr id="3" name="Content Placeholder 2">
            <a:extLst>
              <a:ext uri="{FF2B5EF4-FFF2-40B4-BE49-F238E27FC236}">
                <a16:creationId xmlns:a16="http://schemas.microsoft.com/office/drawing/2014/main" id="{F575138D-4277-4A27-9E02-E208FA655EAB}"/>
              </a:ext>
            </a:extLst>
          </p:cNvPr>
          <p:cNvSpPr>
            <a:spLocks noGrp="1"/>
          </p:cNvSpPr>
          <p:nvPr>
            <p:ph idx="1"/>
          </p:nvPr>
        </p:nvSpPr>
        <p:spPr/>
        <p:txBody>
          <a:bodyPr/>
          <a:lstStyle/>
          <a:p>
            <a:r>
              <a:rPr lang="en-US" dirty="0">
                <a:latin typeface="Source Sans Pro Black" panose="020B0803030403020204" pitchFamily="34" charset="0"/>
              </a:rPr>
              <a:t>Jesus said to him, “It is written again, ‘You shall not tempt the </a:t>
            </a:r>
            <a:r>
              <a:rPr lang="en-US" cap="small" dirty="0">
                <a:latin typeface="Source Sans Pro Black" panose="020B0803030403020204" pitchFamily="34" charset="0"/>
              </a:rPr>
              <a:t>Lord</a:t>
            </a:r>
            <a:r>
              <a:rPr lang="en-US" dirty="0">
                <a:latin typeface="Source Sans Pro Black" panose="020B0803030403020204" pitchFamily="34" charset="0"/>
              </a:rPr>
              <a:t> your God.’”</a:t>
            </a:r>
          </a:p>
          <a:p>
            <a:pPr lvl="1"/>
            <a:r>
              <a:rPr lang="en-US" dirty="0"/>
              <a:t>Jesus replies again by quoting Scripture, this time Deuteronomy 6:16.</a:t>
            </a:r>
          </a:p>
          <a:p>
            <a:pPr lvl="2"/>
            <a:r>
              <a:rPr lang="en-US" dirty="0">
                <a:latin typeface="Source Sans Pro Black" panose="020B0803030403020204" pitchFamily="34" charset="0"/>
              </a:rPr>
              <a:t>Tempt</a:t>
            </a:r>
            <a:r>
              <a:rPr lang="en-US" dirty="0"/>
              <a:t> (</a:t>
            </a:r>
            <a:r>
              <a:rPr lang="en-US" i="1" dirty="0" err="1"/>
              <a:t>ekpeirazō</a:t>
            </a:r>
            <a:r>
              <a:rPr lang="en-US" dirty="0"/>
              <a:t>): certainly this word is not used of persuading God to commit a sin; it rather implies, to see if God will honor His word.</a:t>
            </a:r>
          </a:p>
          <a:p>
            <a:pPr lvl="1"/>
            <a:r>
              <a:rPr lang="en-US" dirty="0"/>
              <a:t>What does Jesus’s reply teach us about the use of Scripture?</a:t>
            </a:r>
          </a:p>
          <a:p>
            <a:pPr lvl="1"/>
            <a:endParaRPr lang="en-US" dirty="0"/>
          </a:p>
          <a:p>
            <a:pPr lvl="1"/>
            <a:endParaRPr lang="en-US" dirty="0"/>
          </a:p>
          <a:p>
            <a:pPr lvl="1"/>
            <a:r>
              <a:rPr lang="en-US" dirty="0"/>
              <a:t>Eusebius writes that James the brother of Jesus was “thrown from a wing of the temple, and beaten to death with a club” (</a:t>
            </a:r>
            <a:r>
              <a:rPr lang="en-US" i="1" dirty="0"/>
              <a:t>Ecclesiastical History</a:t>
            </a:r>
            <a:r>
              <a:rPr lang="en-US" dirty="0"/>
              <a:t>, xxiii, p. 76).</a:t>
            </a:r>
          </a:p>
          <a:p>
            <a:endParaRPr lang="en-US" dirty="0"/>
          </a:p>
        </p:txBody>
      </p:sp>
    </p:spTree>
    <p:extLst>
      <p:ext uri="{BB962C8B-B14F-4D97-AF65-F5344CB8AC3E}">
        <p14:creationId xmlns:p14="http://schemas.microsoft.com/office/powerpoint/2010/main" val="26521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8A16-25C6-4B6E-AE0E-8D22CD3D9055}"/>
              </a:ext>
            </a:extLst>
          </p:cNvPr>
          <p:cNvSpPr>
            <a:spLocks noGrp="1"/>
          </p:cNvSpPr>
          <p:nvPr>
            <p:ph type="title"/>
          </p:nvPr>
        </p:nvSpPr>
        <p:spPr/>
        <p:txBody>
          <a:bodyPr/>
          <a:lstStyle/>
          <a:p>
            <a:r>
              <a:rPr lang="en-US" dirty="0"/>
              <a:t>Matthew 4:8-9</a:t>
            </a:r>
            <a:br>
              <a:rPr lang="en-US" dirty="0"/>
            </a:br>
            <a:r>
              <a:rPr lang="en-US" sz="2400" dirty="0"/>
              <a:t>The Third Temptation</a:t>
            </a:r>
          </a:p>
        </p:txBody>
      </p:sp>
      <p:sp>
        <p:nvSpPr>
          <p:cNvPr id="3" name="Content Placeholder 2">
            <a:extLst>
              <a:ext uri="{FF2B5EF4-FFF2-40B4-BE49-F238E27FC236}">
                <a16:creationId xmlns:a16="http://schemas.microsoft.com/office/drawing/2014/main" id="{8502352F-514F-4FD4-B52E-E25871FBD0D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Again, the devil took Him up on an exceedingly high mountain, and showed Him all the kingdoms of the world and their glory. And he said to Him, “All these things I will give You if You will fall down and worship me.”</a:t>
            </a:r>
          </a:p>
          <a:p>
            <a:pPr lvl="1"/>
            <a:r>
              <a:rPr lang="en-US" dirty="0"/>
              <a:t>The scene changes to an exceedingly high (unnamed) mountain.</a:t>
            </a:r>
          </a:p>
          <a:p>
            <a:pPr lvl="1"/>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“Matthew may be thinking in terms of direct Satan worship, but he may also </a:t>
            </a:r>
            <a:r>
              <a:rPr lang="en-US" dirty="0">
                <a:latin typeface="Source Sans Pro Black" panose="020B0803030403020204" pitchFamily="34" charset="0"/>
              </a:rPr>
              <a:t>envision a more indirect form of Satan worship: if Jesus was to take as his goal to possess ‘all the kingdoms of the world and their glory’, then he would need ‘to pursue his task in the ways of the world …, to gain glory for himself in this world by compromise with the forces that control it … and to become indebted to Satan in the manner that every successful man of the world is’” </a:t>
            </a:r>
            <a:r>
              <a:rPr lang="en-US" dirty="0"/>
              <a:t>(</a:t>
            </a:r>
            <a:r>
              <a:rPr lang="en-US" i="1" dirty="0"/>
              <a:t>The Gospel of Matthew:</a:t>
            </a:r>
            <a:r>
              <a:rPr lang="en-US" dirty="0"/>
              <a:t> A Commentary on the Greek Text, New International Greek Testament Commentary, 166).</a:t>
            </a:r>
          </a:p>
        </p:txBody>
      </p:sp>
    </p:spTree>
    <p:extLst>
      <p:ext uri="{BB962C8B-B14F-4D97-AF65-F5344CB8AC3E}">
        <p14:creationId xmlns:p14="http://schemas.microsoft.com/office/powerpoint/2010/main" val="300318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unt Nebo « See The Holy Land">
            <a:extLst>
              <a:ext uri="{FF2B5EF4-FFF2-40B4-BE49-F238E27FC236}">
                <a16:creationId xmlns:a16="http://schemas.microsoft.com/office/drawing/2014/main" id="{A76B51CB-E1DA-4060-BC6C-EDADED03D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162" y="-1637"/>
            <a:ext cx="8418088" cy="6859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6EC64D-9F3C-4295-9AB3-66957687FC87}"/>
              </a:ext>
            </a:extLst>
          </p:cNvPr>
          <p:cNvSpPr txBox="1"/>
          <p:nvPr/>
        </p:nvSpPr>
        <p:spPr>
          <a:xfrm>
            <a:off x="239245" y="3848100"/>
            <a:ext cx="2752725" cy="2677656"/>
          </a:xfrm>
          <a:prstGeom prst="rect">
            <a:avLst/>
          </a:prstGeom>
          <a:noFill/>
        </p:spPr>
        <p:txBody>
          <a:bodyPr wrap="square" rtlCol="0">
            <a:spAutoFit/>
          </a:bodyPr>
          <a:lstStyle/>
          <a:p>
            <a:pPr algn="r"/>
            <a:r>
              <a:rPr lang="en-US" sz="2400" dirty="0">
                <a:latin typeface="Source Sans Pro Semibold" panose="020B0603030403020204" pitchFamily="34" charset="0"/>
              </a:rPr>
              <a:t>Since the mountain is unnamed, I chose a view from the top of Mt. Nebo, from which Moses looked into the promised land.</a:t>
            </a:r>
          </a:p>
        </p:txBody>
      </p:sp>
    </p:spTree>
    <p:extLst>
      <p:ext uri="{BB962C8B-B14F-4D97-AF65-F5344CB8AC3E}">
        <p14:creationId xmlns:p14="http://schemas.microsoft.com/office/powerpoint/2010/main" val="324119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B872D-8B02-4192-BB29-3C0BAC0BB278}"/>
              </a:ext>
            </a:extLst>
          </p:cNvPr>
          <p:cNvSpPr>
            <a:spLocks noGrp="1"/>
          </p:cNvSpPr>
          <p:nvPr>
            <p:ph type="title"/>
          </p:nvPr>
        </p:nvSpPr>
        <p:spPr/>
        <p:txBody>
          <a:bodyPr/>
          <a:lstStyle/>
          <a:p>
            <a:r>
              <a:rPr lang="en-US" dirty="0"/>
              <a:t>The Temptation</a:t>
            </a:r>
          </a:p>
        </p:txBody>
      </p:sp>
      <p:sp>
        <p:nvSpPr>
          <p:cNvPr id="3" name="Content Placeholder 2">
            <a:extLst>
              <a:ext uri="{FF2B5EF4-FFF2-40B4-BE49-F238E27FC236}">
                <a16:creationId xmlns:a16="http://schemas.microsoft.com/office/drawing/2014/main" id="{0ED48385-B961-4946-A908-4952CB3FF3BC}"/>
              </a:ext>
            </a:extLst>
          </p:cNvPr>
          <p:cNvSpPr>
            <a:spLocks noGrp="1"/>
          </p:cNvSpPr>
          <p:nvPr>
            <p:ph idx="1"/>
          </p:nvPr>
        </p:nvSpPr>
        <p:spPr/>
        <p:txBody>
          <a:bodyPr>
            <a:normAutofit fontScale="92500" lnSpcReduction="10000"/>
          </a:bodyPr>
          <a:lstStyle/>
          <a:p>
            <a:r>
              <a:rPr lang="en-US" dirty="0"/>
              <a:t>What is the temptation Jesus faced in the third temptation?</a:t>
            </a:r>
          </a:p>
          <a:p>
            <a:r>
              <a:rPr lang="en-US" dirty="0"/>
              <a:t>What did Jesus get as result of enduring the cross?</a:t>
            </a:r>
          </a:p>
          <a:p>
            <a:pPr lvl="1"/>
            <a:r>
              <a:rPr lang="en-US" dirty="0"/>
              <a:t>“Therefore God also has highly exalted Him and given Him the name which is above every name, that at the name of Jesus every knee should bow, of those in heaven, and of those on earth, and of those under the earth, and that every tongue should confess that Jesus Christ is Lord, to the glory of God the Father” (Phil. 2:9-11).</a:t>
            </a:r>
          </a:p>
          <a:p>
            <a:pPr lvl="1"/>
            <a:r>
              <a:rPr lang="en-US" dirty="0"/>
              <a:t>“. . .which He worked in Christ when He raised Him from the dead and seated Him at His right hand in the heavenly places, far above all principality and power and might and dominion, and every name that is named, not only in this age but also in that which is to come. And He put all things under His feet, and gave Him to be head over all things to the church, which is His body, the fullness of Him who fills all in all” (Eph. 1:20-23).</a:t>
            </a:r>
          </a:p>
          <a:p>
            <a:pPr lvl="1"/>
            <a:endParaRPr lang="en-US" dirty="0"/>
          </a:p>
          <a:p>
            <a:pPr lvl="1"/>
            <a:endParaRPr lang="en-US" dirty="0"/>
          </a:p>
        </p:txBody>
      </p:sp>
    </p:spTree>
    <p:extLst>
      <p:ext uri="{BB962C8B-B14F-4D97-AF65-F5344CB8AC3E}">
        <p14:creationId xmlns:p14="http://schemas.microsoft.com/office/powerpoint/2010/main" val="1501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34A4-CB15-4162-A5B7-F558554A117F}"/>
              </a:ext>
            </a:extLst>
          </p:cNvPr>
          <p:cNvSpPr>
            <a:spLocks noGrp="1"/>
          </p:cNvSpPr>
          <p:nvPr>
            <p:ph type="title"/>
          </p:nvPr>
        </p:nvSpPr>
        <p:spPr/>
        <p:txBody>
          <a:bodyPr/>
          <a:lstStyle/>
          <a:p>
            <a:r>
              <a:rPr lang="en-US" dirty="0"/>
              <a:t>Matthew 4:10</a:t>
            </a:r>
          </a:p>
        </p:txBody>
      </p:sp>
      <p:sp>
        <p:nvSpPr>
          <p:cNvPr id="3" name="Content Placeholder 2">
            <a:extLst>
              <a:ext uri="{FF2B5EF4-FFF2-40B4-BE49-F238E27FC236}">
                <a16:creationId xmlns:a16="http://schemas.microsoft.com/office/drawing/2014/main" id="{D4B866E9-5F62-4F0C-B875-F95A8D4AC661}"/>
              </a:ext>
            </a:extLst>
          </p:cNvPr>
          <p:cNvSpPr>
            <a:spLocks noGrp="1"/>
          </p:cNvSpPr>
          <p:nvPr>
            <p:ph idx="1"/>
          </p:nvPr>
        </p:nvSpPr>
        <p:spPr/>
        <p:txBody>
          <a:bodyPr/>
          <a:lstStyle/>
          <a:p>
            <a:r>
              <a:rPr lang="en-US" dirty="0">
                <a:latin typeface="Source Sans Pro Black" panose="020B0803030403020204" pitchFamily="34" charset="0"/>
              </a:rPr>
              <a:t>Then Jesus said to him, “Away with you, Satan! For it is written, ‘You shall worship the </a:t>
            </a:r>
            <a:r>
              <a:rPr lang="en-US" cap="small" dirty="0">
                <a:latin typeface="Source Sans Pro Black" panose="020B0803030403020204" pitchFamily="34" charset="0"/>
              </a:rPr>
              <a:t>Lord</a:t>
            </a:r>
            <a:r>
              <a:rPr lang="en-US" dirty="0">
                <a:latin typeface="Source Sans Pro Black" panose="020B0803030403020204" pitchFamily="34" charset="0"/>
              </a:rPr>
              <a:t> your God, and Him only you shall serve.’”</a:t>
            </a:r>
          </a:p>
          <a:p>
            <a:pPr lvl="1"/>
            <a:r>
              <a:rPr lang="en-US" dirty="0"/>
              <a:t>Cf. </a:t>
            </a:r>
            <a:r>
              <a:rPr lang="en-US" dirty="0">
                <a:latin typeface="Source Sans Pro Black" panose="020B0803030403020204" pitchFamily="34" charset="0"/>
              </a:rPr>
              <a:t>away with you </a:t>
            </a:r>
            <a:r>
              <a:rPr lang="en-US" dirty="0"/>
              <a:t>(</a:t>
            </a:r>
            <a:r>
              <a:rPr lang="en-US" i="1" dirty="0" err="1"/>
              <a:t>hupagō</a:t>
            </a:r>
            <a:r>
              <a:rPr lang="en-US" dirty="0"/>
              <a:t>) here and in Matthew 16:23— “But He turned and said to Peter, ‘</a:t>
            </a:r>
            <a:r>
              <a:rPr lang="en-US" dirty="0">
                <a:latin typeface="Source Sans Pro Black" panose="020B0803030403020204" pitchFamily="34" charset="0"/>
              </a:rPr>
              <a:t>Get behind </a:t>
            </a:r>
            <a:r>
              <a:rPr lang="en-US" dirty="0"/>
              <a:t>(</a:t>
            </a:r>
            <a:r>
              <a:rPr lang="en-US" i="1" dirty="0" err="1"/>
              <a:t>hupagō</a:t>
            </a:r>
            <a:r>
              <a:rPr lang="en-US" dirty="0"/>
              <a:t>)</a:t>
            </a:r>
            <a:r>
              <a:rPr lang="en-US" dirty="0">
                <a:latin typeface="Source Sans Pro Black" panose="020B0803030403020204" pitchFamily="34" charset="0"/>
              </a:rPr>
              <a:t> Me, Satan</a:t>
            </a:r>
            <a:r>
              <a:rPr lang="en-US" dirty="0"/>
              <a:t>! You are an offense to Me, for you are not mindful of the things of God, but the things of men.’ ”</a:t>
            </a:r>
          </a:p>
          <a:p>
            <a:pPr lvl="2"/>
            <a:r>
              <a:rPr lang="en-US" dirty="0"/>
              <a:t>What is common to both of these situations? What were both Satan and Peter trying to do?</a:t>
            </a:r>
          </a:p>
          <a:p>
            <a:pPr lvl="1"/>
            <a:r>
              <a:rPr lang="en-US" dirty="0"/>
              <a:t>Jesus quoted Deuteronomy 6:13 in His reply: “You shall fear the </a:t>
            </a:r>
            <a:r>
              <a:rPr lang="en-US" cap="small" dirty="0"/>
              <a:t>Lord</a:t>
            </a:r>
            <a:r>
              <a:rPr lang="en-US" dirty="0"/>
              <a:t> your God and serve Him, and shall take oaths in His name.”</a:t>
            </a:r>
          </a:p>
        </p:txBody>
      </p:sp>
    </p:spTree>
    <p:extLst>
      <p:ext uri="{BB962C8B-B14F-4D97-AF65-F5344CB8AC3E}">
        <p14:creationId xmlns:p14="http://schemas.microsoft.com/office/powerpoint/2010/main" val="9379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4</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892A3-3C18-4215-B135-799CD3BADFFB}"/>
              </a:ext>
            </a:extLst>
          </p:cNvPr>
          <p:cNvSpPr>
            <a:spLocks noGrp="1"/>
          </p:cNvSpPr>
          <p:nvPr>
            <p:ph type="title"/>
          </p:nvPr>
        </p:nvSpPr>
        <p:spPr/>
        <p:txBody>
          <a:bodyPr/>
          <a:lstStyle/>
          <a:p>
            <a:r>
              <a:rPr lang="en-US" dirty="0"/>
              <a:t>From the Mountain Top</a:t>
            </a:r>
          </a:p>
        </p:txBody>
      </p:sp>
      <p:sp>
        <p:nvSpPr>
          <p:cNvPr id="3" name="Content Placeholder 2">
            <a:extLst>
              <a:ext uri="{FF2B5EF4-FFF2-40B4-BE49-F238E27FC236}">
                <a16:creationId xmlns:a16="http://schemas.microsoft.com/office/drawing/2014/main" id="{FBDF80A5-A541-466C-BC41-D63DAAFFCC9E}"/>
              </a:ext>
            </a:extLst>
          </p:cNvPr>
          <p:cNvSpPr>
            <a:spLocks noGrp="1"/>
          </p:cNvSpPr>
          <p:nvPr>
            <p:ph idx="1"/>
          </p:nvPr>
        </p:nvSpPr>
        <p:spPr/>
        <p:txBody>
          <a:bodyPr/>
          <a:lstStyle/>
          <a:p>
            <a:r>
              <a:rPr lang="en-US" dirty="0"/>
              <a:t>It is probably significant to tie this mountain top temptation to the scene we read at the end of Matthew’s gospel:</a:t>
            </a:r>
          </a:p>
          <a:p>
            <a:pPr lvl="1"/>
            <a:r>
              <a:rPr lang="en-US" dirty="0"/>
              <a:t>“Then the eleven disciples went away into Galilee, </a:t>
            </a:r>
            <a:r>
              <a:rPr lang="en-US" dirty="0">
                <a:latin typeface="Source Sans Pro Black" panose="020B0803030403020204" pitchFamily="34" charset="0"/>
              </a:rPr>
              <a:t>to the mountain </a:t>
            </a:r>
            <a:r>
              <a:rPr lang="en-US" dirty="0"/>
              <a:t>which Jesus had appointed for them. When they saw Him, they worshiped Him; but some doubted. And Jesus came and spoke to them, saying, </a:t>
            </a:r>
            <a:r>
              <a:rPr lang="en-US" dirty="0">
                <a:latin typeface="Source Sans Pro Black" panose="020B0803030403020204" pitchFamily="34" charset="0"/>
              </a:rPr>
              <a:t>‘All authority has been given to Me in heaven and on earth</a:t>
            </a:r>
            <a:r>
              <a:rPr lang="en-US" dirty="0"/>
              <a:t>’” (Matt. 28:16-18).</a:t>
            </a:r>
          </a:p>
          <a:p>
            <a:pPr lvl="1"/>
            <a:r>
              <a:rPr lang="en-US" dirty="0">
                <a:latin typeface="Source Sans Pro Black" panose="020B0803030403020204" pitchFamily="34" charset="0"/>
              </a:rPr>
              <a:t>Davies and Allison: </a:t>
            </a:r>
            <a:r>
              <a:rPr lang="en-US" dirty="0"/>
              <a:t>“In both places Jesus is choosing the path of duty; the end ordained by the Father is to be achieved by the manner ordained by the Father, namely, the cross. And any opposition to this is satanic. To reject the way of the cross is to be on the side of the Devil” (</a:t>
            </a:r>
            <a:r>
              <a:rPr lang="en-US" i="1" dirty="0"/>
              <a:t>Commentary on Matthew</a:t>
            </a:r>
            <a:r>
              <a:rPr lang="en-US" dirty="0"/>
              <a:t>, 1:372).</a:t>
            </a:r>
          </a:p>
        </p:txBody>
      </p:sp>
    </p:spTree>
    <p:extLst>
      <p:ext uri="{BB962C8B-B14F-4D97-AF65-F5344CB8AC3E}">
        <p14:creationId xmlns:p14="http://schemas.microsoft.com/office/powerpoint/2010/main" val="193337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9260-B8DF-496F-8D73-67E72E5F65C4}"/>
              </a:ext>
            </a:extLst>
          </p:cNvPr>
          <p:cNvSpPr>
            <a:spLocks noGrp="1"/>
          </p:cNvSpPr>
          <p:nvPr>
            <p:ph type="title"/>
          </p:nvPr>
        </p:nvSpPr>
        <p:spPr/>
        <p:txBody>
          <a:bodyPr/>
          <a:lstStyle/>
          <a:p>
            <a:r>
              <a:rPr lang="en-US" dirty="0"/>
              <a:t>Satan’s Offer</a:t>
            </a:r>
          </a:p>
        </p:txBody>
      </p:sp>
      <p:sp>
        <p:nvSpPr>
          <p:cNvPr id="3" name="Content Placeholder 2">
            <a:extLst>
              <a:ext uri="{FF2B5EF4-FFF2-40B4-BE49-F238E27FC236}">
                <a16:creationId xmlns:a16="http://schemas.microsoft.com/office/drawing/2014/main" id="{FB489040-7D2B-4805-90E8-3DF798C45222}"/>
              </a:ext>
            </a:extLst>
          </p:cNvPr>
          <p:cNvSpPr>
            <a:spLocks noGrp="1"/>
          </p:cNvSpPr>
          <p:nvPr>
            <p:ph idx="1"/>
          </p:nvPr>
        </p:nvSpPr>
        <p:spPr/>
        <p:txBody>
          <a:bodyPr/>
          <a:lstStyle/>
          <a:p>
            <a:r>
              <a:rPr lang="en-US" dirty="0"/>
              <a:t>Descriptions of Satan:</a:t>
            </a:r>
          </a:p>
          <a:p>
            <a:pPr lvl="1"/>
            <a:r>
              <a:rPr lang="en-US" dirty="0"/>
              <a:t>God of this world (2 Cor. 4:4)</a:t>
            </a:r>
          </a:p>
          <a:p>
            <a:pPr lvl="1"/>
            <a:r>
              <a:rPr lang="en-US" dirty="0"/>
              <a:t>Ruler of this world (John 12:31; 14:30; 16:11)</a:t>
            </a:r>
          </a:p>
          <a:p>
            <a:pPr lvl="1"/>
            <a:r>
              <a:rPr lang="en-US" dirty="0"/>
              <a:t>In Luke’s account: “All this authority I will give You, and their glory; for this has been delivered unto me; and I give it to whomsoever I wish” (Luke 4:6).</a:t>
            </a:r>
          </a:p>
          <a:p>
            <a:pPr lvl="1"/>
            <a:r>
              <a:rPr lang="en-US" dirty="0"/>
              <a:t>“We know that we are of God, and the whole world lies under the sway of the wicked one” (1 John 5:19).</a:t>
            </a:r>
          </a:p>
          <a:p>
            <a:r>
              <a:rPr lang="en-US" dirty="0"/>
              <a:t>Does Satan correctly represent his own power or is he lying to Jesus like he lied to Eve?</a:t>
            </a:r>
          </a:p>
        </p:txBody>
      </p:sp>
    </p:spTree>
    <p:extLst>
      <p:ext uri="{BB962C8B-B14F-4D97-AF65-F5344CB8AC3E}">
        <p14:creationId xmlns:p14="http://schemas.microsoft.com/office/powerpoint/2010/main" val="310905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70416B-7355-4268-BFD4-1F61A96F4DD6}"/>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 name="TextBox 2">
            <a:extLst>
              <a:ext uri="{FF2B5EF4-FFF2-40B4-BE49-F238E27FC236}">
                <a16:creationId xmlns:a16="http://schemas.microsoft.com/office/drawing/2014/main" id="{88FE7774-A69E-4CB8-9C1D-67769F0C2B63}"/>
              </a:ext>
            </a:extLst>
          </p:cNvPr>
          <p:cNvSpPr txBox="1"/>
          <p:nvPr/>
        </p:nvSpPr>
        <p:spPr>
          <a:xfrm>
            <a:off x="1190714" y="1690062"/>
            <a:ext cx="9810572" cy="3477875"/>
          </a:xfrm>
          <a:prstGeom prst="rect">
            <a:avLst/>
          </a:prstGeom>
          <a:noFill/>
        </p:spPr>
        <p:txBody>
          <a:bodyPr wrap="square" rtlCol="0">
            <a:spAutoFit/>
          </a:bodyPr>
          <a:lstStyle/>
          <a:p>
            <a:pPr algn="ctr"/>
            <a:r>
              <a:rPr lang="en-US" sz="4400" dirty="0">
                <a:solidFill>
                  <a:schemeClr val="accent4">
                    <a:lumMod val="75000"/>
                  </a:schemeClr>
                </a:solidFill>
                <a:latin typeface="Source Sans Pro Black" panose="020B0803030403020204" pitchFamily="34" charset="0"/>
              </a:rPr>
              <a:t>An Important Truth</a:t>
            </a:r>
          </a:p>
          <a:p>
            <a:r>
              <a:rPr lang="en-US" sz="4400" dirty="0">
                <a:solidFill>
                  <a:schemeClr val="accent4">
                    <a:lumMod val="75000"/>
                  </a:schemeClr>
                </a:solidFill>
                <a:latin typeface="Source Sans Pro Black" panose="020B0803030403020204" pitchFamily="34" charset="0"/>
              </a:rPr>
              <a:t>Being “led by the Spirit” (Matt. 4:1; Gal. 5:18) and “filled with the Spirit”  (Eph. 5:18) do not prevent one from being tempted by the Devil!</a:t>
            </a:r>
          </a:p>
        </p:txBody>
      </p:sp>
    </p:spTree>
    <p:extLst>
      <p:ext uri="{BB962C8B-B14F-4D97-AF65-F5344CB8AC3E}">
        <p14:creationId xmlns:p14="http://schemas.microsoft.com/office/powerpoint/2010/main" val="1663651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7566-6205-4736-9906-131F2143F9F6}"/>
              </a:ext>
            </a:extLst>
          </p:cNvPr>
          <p:cNvSpPr>
            <a:spLocks noGrp="1"/>
          </p:cNvSpPr>
          <p:nvPr>
            <p:ph type="title"/>
          </p:nvPr>
        </p:nvSpPr>
        <p:spPr/>
        <p:txBody>
          <a:bodyPr/>
          <a:lstStyle/>
          <a:p>
            <a:r>
              <a:rPr lang="en-US" dirty="0"/>
              <a:t>Matthew 4:11</a:t>
            </a:r>
          </a:p>
        </p:txBody>
      </p:sp>
      <p:sp>
        <p:nvSpPr>
          <p:cNvPr id="3" name="Content Placeholder 2">
            <a:extLst>
              <a:ext uri="{FF2B5EF4-FFF2-40B4-BE49-F238E27FC236}">
                <a16:creationId xmlns:a16="http://schemas.microsoft.com/office/drawing/2014/main" id="{BB05743C-FF90-4B29-AFDF-EF5B808A55AC}"/>
              </a:ext>
            </a:extLst>
          </p:cNvPr>
          <p:cNvSpPr>
            <a:spLocks noGrp="1"/>
          </p:cNvSpPr>
          <p:nvPr>
            <p:ph idx="1"/>
          </p:nvPr>
        </p:nvSpPr>
        <p:spPr/>
        <p:txBody>
          <a:bodyPr/>
          <a:lstStyle/>
          <a:p>
            <a:r>
              <a:rPr lang="en-US" dirty="0">
                <a:latin typeface="Source Sans Pro Black" panose="020B0803030403020204" pitchFamily="34" charset="0"/>
              </a:rPr>
              <a:t>Then the devil left Him, and behold, angels came and ministered to Him.</a:t>
            </a:r>
          </a:p>
          <a:p>
            <a:pPr lvl="1"/>
            <a:r>
              <a:rPr lang="en-US" dirty="0"/>
              <a:t>“Therefore submit to God. Resist the devil and he will flee from you. (James 4:7).</a:t>
            </a:r>
          </a:p>
          <a:p>
            <a:pPr lvl="2"/>
            <a:r>
              <a:rPr lang="en-US" dirty="0"/>
              <a:t>Jesus provides us an example in resisting the Devil.</a:t>
            </a:r>
          </a:p>
          <a:p>
            <a:pPr lvl="1"/>
            <a:r>
              <a:rPr lang="en-US" dirty="0"/>
              <a:t>What does the “angels came and ministered to Him” show?</a:t>
            </a:r>
          </a:p>
          <a:p>
            <a:pPr lvl="2"/>
            <a:r>
              <a:rPr lang="en-US" dirty="0"/>
              <a:t>Jesus had trusted His Father in heaven—and all of His needs were met!</a:t>
            </a:r>
          </a:p>
          <a:p>
            <a:endParaRPr lang="en-US" dirty="0"/>
          </a:p>
          <a:p>
            <a:endParaRPr lang="en-US" dirty="0"/>
          </a:p>
        </p:txBody>
      </p:sp>
    </p:spTree>
    <p:extLst>
      <p:ext uri="{BB962C8B-B14F-4D97-AF65-F5344CB8AC3E}">
        <p14:creationId xmlns:p14="http://schemas.microsoft.com/office/powerpoint/2010/main" val="41500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2CF5F-F6F8-42E3-8222-7C822DE2F993}"/>
              </a:ext>
            </a:extLst>
          </p:cNvPr>
          <p:cNvSpPr>
            <a:spLocks noGrp="1"/>
          </p:cNvSpPr>
          <p:nvPr>
            <p:ph type="title"/>
          </p:nvPr>
        </p:nvSpPr>
        <p:spPr/>
        <p:txBody>
          <a:bodyPr/>
          <a:lstStyle/>
          <a:p>
            <a:r>
              <a:rPr lang="en-US" dirty="0"/>
              <a:t>The Return to Galilee</a:t>
            </a:r>
            <a:br>
              <a:rPr lang="en-US" dirty="0"/>
            </a:br>
            <a:r>
              <a:rPr lang="en-US" sz="2400" dirty="0"/>
              <a:t>Matt. 4:12-17</a:t>
            </a:r>
          </a:p>
        </p:txBody>
      </p:sp>
      <p:pic>
        <p:nvPicPr>
          <p:cNvPr id="3074" name="Picture 2" descr="Chronology of Jesus&amp;#39; Life and Ministry - UnderstandChristianity.com">
            <a:extLst>
              <a:ext uri="{FF2B5EF4-FFF2-40B4-BE49-F238E27FC236}">
                <a16:creationId xmlns:a16="http://schemas.microsoft.com/office/drawing/2014/main" id="{93624035-B861-4290-BAC8-867B7892C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331" y="1933985"/>
            <a:ext cx="7145338" cy="47620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67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0A37-A0EC-40AA-A670-F26206B78942}"/>
              </a:ext>
            </a:extLst>
          </p:cNvPr>
          <p:cNvSpPr>
            <a:spLocks noGrp="1"/>
          </p:cNvSpPr>
          <p:nvPr>
            <p:ph type="title"/>
          </p:nvPr>
        </p:nvSpPr>
        <p:spPr/>
        <p:txBody>
          <a:bodyPr/>
          <a:lstStyle/>
          <a:p>
            <a:r>
              <a:rPr lang="en-US" dirty="0"/>
              <a:t>Matthew 4:12-17</a:t>
            </a:r>
          </a:p>
        </p:txBody>
      </p:sp>
      <p:sp>
        <p:nvSpPr>
          <p:cNvPr id="3" name="TextBox 2">
            <a:extLst>
              <a:ext uri="{FF2B5EF4-FFF2-40B4-BE49-F238E27FC236}">
                <a16:creationId xmlns:a16="http://schemas.microsoft.com/office/drawing/2014/main" id="{74EE0C97-F47A-4846-90D1-FBE8EA25F3E1}"/>
              </a:ext>
            </a:extLst>
          </p:cNvPr>
          <p:cNvSpPr txBox="1"/>
          <p:nvPr/>
        </p:nvSpPr>
        <p:spPr>
          <a:xfrm>
            <a:off x="838200" y="1882588"/>
            <a:ext cx="10479741" cy="4401205"/>
          </a:xfrm>
          <a:prstGeom prst="rect">
            <a:avLst/>
          </a:prstGeom>
          <a:noFill/>
        </p:spPr>
        <p:txBody>
          <a:bodyPr wrap="square" rtlCol="0">
            <a:spAutoFit/>
          </a:bodyPr>
          <a:lstStyle/>
          <a:p>
            <a:r>
              <a:rPr lang="en-US" sz="2800" dirty="0">
                <a:latin typeface="Source Sans Pro Semibold" panose="020B0603030403020204" pitchFamily="34" charset="0"/>
              </a:rPr>
              <a:t>Now when Jesus heard that John had been put in prison, He departed to Galilee. And leaving Nazareth, He came and dwelt in Capernaum, which is by the sea, in the regions of Zebulun and Naphtali, that it might be fulfilled which was spoken by Isaiah the prophet, saying: “The land of Zebulun and the land of Naphtali, By the way of the sea, beyond the Jordan, Galilee of the Gentiles: The people who sat in darkness have seen a great light, And upon those who sat in the region and shadow of death Light has dawned.” From that time Jesus began to preach and to say, “Repent, for the kingdom of heaven is at hand.”</a:t>
            </a:r>
          </a:p>
        </p:txBody>
      </p:sp>
    </p:spTree>
    <p:extLst>
      <p:ext uri="{BB962C8B-B14F-4D97-AF65-F5344CB8AC3E}">
        <p14:creationId xmlns:p14="http://schemas.microsoft.com/office/powerpoint/2010/main" val="4206229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sual English BibleMaps for Matthew - Casual English Bible">
            <a:extLst>
              <a:ext uri="{FF2B5EF4-FFF2-40B4-BE49-F238E27FC236}">
                <a16:creationId xmlns:a16="http://schemas.microsoft.com/office/drawing/2014/main" id="{489A26C9-28C2-4718-BAD7-5AA2EB7BC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0"/>
            <a:ext cx="7040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4E1FF07-1249-46DD-85CC-47A76D4BE1EC}"/>
              </a:ext>
            </a:extLst>
          </p:cNvPr>
          <p:cNvSpPr/>
          <p:nvPr/>
        </p:nvSpPr>
        <p:spPr>
          <a:xfrm>
            <a:off x="3264834" y="4144495"/>
            <a:ext cx="1095375" cy="4191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AF1979B5-ADA8-48C6-82F6-3967951BAFBB}"/>
              </a:ext>
            </a:extLst>
          </p:cNvPr>
          <p:cNvSpPr/>
          <p:nvPr/>
        </p:nvSpPr>
        <p:spPr>
          <a:xfrm>
            <a:off x="7082115" y="1210236"/>
            <a:ext cx="412377" cy="129988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1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F8BA-1304-47E4-980E-E2EAA5CF9A4A}"/>
              </a:ext>
            </a:extLst>
          </p:cNvPr>
          <p:cNvSpPr>
            <a:spLocks noGrp="1"/>
          </p:cNvSpPr>
          <p:nvPr>
            <p:ph type="title"/>
          </p:nvPr>
        </p:nvSpPr>
        <p:spPr/>
        <p:txBody>
          <a:bodyPr/>
          <a:lstStyle/>
          <a:p>
            <a:r>
              <a:rPr lang="en-US" dirty="0"/>
              <a:t>Matthew 4:12</a:t>
            </a:r>
          </a:p>
        </p:txBody>
      </p:sp>
      <p:sp>
        <p:nvSpPr>
          <p:cNvPr id="3" name="Content Placeholder 2">
            <a:extLst>
              <a:ext uri="{FF2B5EF4-FFF2-40B4-BE49-F238E27FC236}">
                <a16:creationId xmlns:a16="http://schemas.microsoft.com/office/drawing/2014/main" id="{E9D10AA5-E700-47FE-92C4-72AFE71664E4}"/>
              </a:ext>
            </a:extLst>
          </p:cNvPr>
          <p:cNvSpPr>
            <a:spLocks noGrp="1"/>
          </p:cNvSpPr>
          <p:nvPr>
            <p:ph idx="1"/>
          </p:nvPr>
        </p:nvSpPr>
        <p:spPr/>
        <p:txBody>
          <a:bodyPr/>
          <a:lstStyle/>
          <a:p>
            <a:r>
              <a:rPr lang="en-US" dirty="0">
                <a:latin typeface="Source Sans Pro Black" panose="020B0803030403020204" pitchFamily="34" charset="0"/>
              </a:rPr>
              <a:t>Now when Jesus heard that John had been put in prison, He departed to Galilee. </a:t>
            </a:r>
          </a:p>
          <a:p>
            <a:pPr lvl="1"/>
            <a:r>
              <a:rPr lang="en-US" dirty="0"/>
              <a:t>Cf. the other synoptics:</a:t>
            </a:r>
          </a:p>
          <a:p>
            <a:pPr lvl="2"/>
            <a:r>
              <a:rPr lang="en-US" dirty="0"/>
              <a:t>“Now after John was put in prison, Jesus came to Galilee, preaching the gospel of the kingdom of God” (Mark 1:14).</a:t>
            </a:r>
          </a:p>
          <a:p>
            <a:pPr lvl="2"/>
            <a:r>
              <a:rPr lang="en-US" dirty="0"/>
              <a:t>“But Herod the tetrarch, being rebuked by him concerning Herodias, his brother Philip's wife, and for all the evils which Herod had done, also added this, above all, that he shut John up in prison” (Luke 3:19-20).</a:t>
            </a:r>
          </a:p>
          <a:p>
            <a:pPr lvl="1"/>
            <a:r>
              <a:rPr lang="en-US" dirty="0"/>
              <a:t>The beginning of Jesus’s public ministry commenced after the imprisonment of John.</a:t>
            </a:r>
          </a:p>
          <a:p>
            <a:pPr lvl="2"/>
            <a:r>
              <a:rPr lang="en-US" dirty="0"/>
              <a:t>John’s arrest created a vacuum of leadership. In the vacancy of John’s absence, Jesus stepped forward to lead a people prepared for Him.</a:t>
            </a:r>
          </a:p>
          <a:p>
            <a:pPr lvl="2"/>
            <a:endParaRPr lang="en-US" dirty="0"/>
          </a:p>
          <a:p>
            <a:pPr lvl="2"/>
            <a:endParaRPr lang="en-US" dirty="0"/>
          </a:p>
          <a:p>
            <a:pPr lvl="2"/>
            <a:endParaRPr lang="en-US" dirty="0"/>
          </a:p>
        </p:txBody>
      </p:sp>
    </p:spTree>
    <p:extLst>
      <p:ext uri="{BB962C8B-B14F-4D97-AF65-F5344CB8AC3E}">
        <p14:creationId xmlns:p14="http://schemas.microsoft.com/office/powerpoint/2010/main" val="8997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66C4-1926-4EEA-B752-6CBA37AA5DDA}"/>
              </a:ext>
            </a:extLst>
          </p:cNvPr>
          <p:cNvSpPr>
            <a:spLocks noGrp="1"/>
          </p:cNvSpPr>
          <p:nvPr>
            <p:ph type="title"/>
          </p:nvPr>
        </p:nvSpPr>
        <p:spPr>
          <a:xfrm>
            <a:off x="838200" y="365125"/>
            <a:ext cx="5315622" cy="1325563"/>
          </a:xfrm>
        </p:spPr>
        <p:txBody>
          <a:bodyPr/>
          <a:lstStyle/>
          <a:p>
            <a:r>
              <a:rPr lang="en-US" dirty="0"/>
              <a:t>Matthew 4:13</a:t>
            </a:r>
          </a:p>
        </p:txBody>
      </p:sp>
      <p:sp>
        <p:nvSpPr>
          <p:cNvPr id="3" name="Content Placeholder 2">
            <a:extLst>
              <a:ext uri="{FF2B5EF4-FFF2-40B4-BE49-F238E27FC236}">
                <a16:creationId xmlns:a16="http://schemas.microsoft.com/office/drawing/2014/main" id="{6B07BA76-89AF-4928-A6EF-FBF07A1E2AC6}"/>
              </a:ext>
            </a:extLst>
          </p:cNvPr>
          <p:cNvSpPr>
            <a:spLocks noGrp="1"/>
          </p:cNvSpPr>
          <p:nvPr>
            <p:ph idx="1"/>
          </p:nvPr>
        </p:nvSpPr>
        <p:spPr>
          <a:xfrm>
            <a:off x="833718" y="1915272"/>
            <a:ext cx="5262282" cy="4351338"/>
          </a:xfrm>
        </p:spPr>
        <p:txBody>
          <a:bodyPr/>
          <a:lstStyle/>
          <a:p>
            <a:r>
              <a:rPr lang="en-US" dirty="0">
                <a:latin typeface="Source Sans Pro Black" panose="020B0803030403020204" pitchFamily="34" charset="0"/>
              </a:rPr>
              <a:t>And leaving Nazareth, He came and dwelt in Capernaum, which is by the sea, in the regions of Zebulun and Naphtali.</a:t>
            </a:r>
          </a:p>
        </p:txBody>
      </p:sp>
      <p:pic>
        <p:nvPicPr>
          <p:cNvPr id="5122" name="Picture 2" descr="naphtali and sea of galilee 2 - Truth Snitch">
            <a:extLst>
              <a:ext uri="{FF2B5EF4-FFF2-40B4-BE49-F238E27FC236}">
                <a16:creationId xmlns:a16="http://schemas.microsoft.com/office/drawing/2014/main" id="{A516B0AC-4F7E-45A2-A5F7-E6563AB1A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597" y="-37264"/>
            <a:ext cx="5315622" cy="6895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67AD9A-6D5C-4CF3-9AB7-9D4EBE7B5D8E}"/>
              </a:ext>
            </a:extLst>
          </p:cNvPr>
          <p:cNvSpPr txBox="1"/>
          <p:nvPr/>
        </p:nvSpPr>
        <p:spPr>
          <a:xfrm>
            <a:off x="833718" y="4902386"/>
            <a:ext cx="5427236" cy="1569660"/>
          </a:xfrm>
          <a:prstGeom prst="rect">
            <a:avLst/>
          </a:prstGeom>
          <a:noFill/>
        </p:spPr>
        <p:txBody>
          <a:bodyPr wrap="square" rtlCol="0">
            <a:spAutoFit/>
          </a:bodyPr>
          <a:lstStyle/>
          <a:p>
            <a:pPr algn="r"/>
            <a:r>
              <a:rPr lang="en-US" sz="2400" dirty="0">
                <a:latin typeface="Source Sans Pro Semibold" panose="020B0603030403020204" pitchFamily="34" charset="0"/>
              </a:rPr>
              <a:t>The map show an overlay of the ancient tribal divisions, though the first century divisions of the land had Judaea, Samaria, and Galilee as its divisions.</a:t>
            </a:r>
          </a:p>
        </p:txBody>
      </p:sp>
    </p:spTree>
    <p:extLst>
      <p:ext uri="{BB962C8B-B14F-4D97-AF65-F5344CB8AC3E}">
        <p14:creationId xmlns:p14="http://schemas.microsoft.com/office/powerpoint/2010/main" val="3658533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Nazareth (BiblePlaces.com) – BiblePlaces.com">
            <a:extLst>
              <a:ext uri="{FF2B5EF4-FFF2-40B4-BE49-F238E27FC236}">
                <a16:creationId xmlns:a16="http://schemas.microsoft.com/office/drawing/2014/main" id="{0DB81A5A-7ED2-4D6C-AB09-F6E63E0C23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C39A17-8460-4F5B-A001-B4F5AE14E850}"/>
              </a:ext>
            </a:extLst>
          </p:cNvPr>
          <p:cNvSpPr txBox="1"/>
          <p:nvPr/>
        </p:nvSpPr>
        <p:spPr>
          <a:xfrm>
            <a:off x="581025" y="257175"/>
            <a:ext cx="5201210" cy="523220"/>
          </a:xfrm>
          <a:prstGeom prst="rect">
            <a:avLst/>
          </a:prstGeom>
          <a:solidFill>
            <a:srgbClr val="FFFF00"/>
          </a:solidFill>
        </p:spPr>
        <p:txBody>
          <a:bodyPr wrap="square" rtlCol="0">
            <a:spAutoFit/>
          </a:bodyPr>
          <a:lstStyle/>
          <a:p>
            <a:pPr algn="ctr"/>
            <a:r>
              <a:rPr lang="en-US" sz="2800" dirty="0">
                <a:latin typeface="Source Sans Pro Black" panose="020B0803030403020204" pitchFamily="34" charset="0"/>
              </a:rPr>
              <a:t>Nazareth in the 21</a:t>
            </a:r>
            <a:r>
              <a:rPr lang="en-US" sz="2800" baseline="30000" dirty="0">
                <a:latin typeface="Source Sans Pro Black" panose="020B0803030403020204" pitchFamily="34" charset="0"/>
              </a:rPr>
              <a:t>st</a:t>
            </a:r>
            <a:r>
              <a:rPr lang="en-US" sz="2800" dirty="0">
                <a:latin typeface="Source Sans Pro Black" panose="020B0803030403020204" pitchFamily="34" charset="0"/>
              </a:rPr>
              <a:t> Century</a:t>
            </a:r>
          </a:p>
        </p:txBody>
      </p:sp>
    </p:spTree>
    <p:extLst>
      <p:ext uri="{BB962C8B-B14F-4D97-AF65-F5344CB8AC3E}">
        <p14:creationId xmlns:p14="http://schemas.microsoft.com/office/powerpoint/2010/main" val="41256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0CB5-3F90-410F-B14E-B031C8D32BD5}"/>
              </a:ext>
            </a:extLst>
          </p:cNvPr>
          <p:cNvSpPr>
            <a:spLocks noGrp="1"/>
          </p:cNvSpPr>
          <p:nvPr>
            <p:ph type="title"/>
          </p:nvPr>
        </p:nvSpPr>
        <p:spPr/>
        <p:txBody>
          <a:bodyPr/>
          <a:lstStyle/>
          <a:p>
            <a:r>
              <a:rPr lang="en-US" dirty="0"/>
              <a:t>Outline of the Chapter</a:t>
            </a:r>
          </a:p>
        </p:txBody>
      </p:sp>
      <p:sp>
        <p:nvSpPr>
          <p:cNvPr id="3" name="Content Placeholder 2">
            <a:extLst>
              <a:ext uri="{FF2B5EF4-FFF2-40B4-BE49-F238E27FC236}">
                <a16:creationId xmlns:a16="http://schemas.microsoft.com/office/drawing/2014/main" id="{16BFE112-3D9C-42E8-8C5B-3565194EC6D1}"/>
              </a:ext>
            </a:extLst>
          </p:cNvPr>
          <p:cNvSpPr>
            <a:spLocks noGrp="1"/>
          </p:cNvSpPr>
          <p:nvPr>
            <p:ph idx="1"/>
          </p:nvPr>
        </p:nvSpPr>
        <p:spPr/>
        <p:txBody>
          <a:bodyPr/>
          <a:lstStyle/>
          <a:p>
            <a:r>
              <a:rPr lang="en-US" dirty="0"/>
              <a:t>The temptation of Jesus (4:1-11)</a:t>
            </a:r>
          </a:p>
          <a:p>
            <a:r>
              <a:rPr lang="en-US" dirty="0"/>
              <a:t>The return to Galilee (4:12-17)</a:t>
            </a:r>
          </a:p>
          <a:p>
            <a:r>
              <a:rPr lang="en-US" dirty="0"/>
              <a:t>The calling of four disciples (4:18-22)</a:t>
            </a:r>
          </a:p>
          <a:p>
            <a:r>
              <a:rPr lang="en-US" dirty="0"/>
              <a:t>Introduction to the Sermon on the Mount (4:23-25)</a:t>
            </a:r>
          </a:p>
        </p:txBody>
      </p:sp>
    </p:spTree>
    <p:extLst>
      <p:ext uri="{BB962C8B-B14F-4D97-AF65-F5344CB8AC3E}">
        <p14:creationId xmlns:p14="http://schemas.microsoft.com/office/powerpoint/2010/main" val="3009941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014000C-2A58-4846-9908-03FFD60BB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9050"/>
            <a:ext cx="12192000" cy="556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3C9FCC-731F-4EBD-8EAD-443D9403E797}"/>
              </a:ext>
            </a:extLst>
          </p:cNvPr>
          <p:cNvSpPr txBox="1"/>
          <p:nvPr/>
        </p:nvSpPr>
        <p:spPr>
          <a:xfrm>
            <a:off x="285750" y="304800"/>
            <a:ext cx="11811000" cy="954107"/>
          </a:xfrm>
          <a:prstGeom prst="rect">
            <a:avLst/>
          </a:prstGeom>
          <a:noFill/>
        </p:spPr>
        <p:txBody>
          <a:bodyPr wrap="square" rtlCol="0">
            <a:spAutoFit/>
          </a:bodyPr>
          <a:lstStyle/>
          <a:p>
            <a:pPr algn="ctr"/>
            <a:r>
              <a:rPr lang="en-US" sz="2800" dirty="0">
                <a:latin typeface="Source Sans Pro Black" panose="020B0803030403020204" pitchFamily="34" charset="0"/>
              </a:rPr>
              <a:t>Capernaum</a:t>
            </a:r>
          </a:p>
          <a:p>
            <a:pPr algn="ctr"/>
            <a:r>
              <a:rPr lang="en-US" sz="2800" dirty="0">
                <a:latin typeface="Source Sans Pro Black" panose="020B0803030403020204" pitchFamily="34" charset="0"/>
              </a:rPr>
              <a:t>(Hebrew: </a:t>
            </a:r>
            <a:r>
              <a:rPr lang="en-US" sz="2800" i="1" dirty="0" err="1">
                <a:latin typeface="Source Sans Pro Black" panose="020B0803030403020204" pitchFamily="34" charset="0"/>
              </a:rPr>
              <a:t>kĕpar</a:t>
            </a:r>
            <a:r>
              <a:rPr lang="en-US" sz="2800" i="1" dirty="0">
                <a:latin typeface="Source Sans Pro Black" panose="020B0803030403020204" pitchFamily="34" charset="0"/>
              </a:rPr>
              <a:t> </a:t>
            </a:r>
            <a:r>
              <a:rPr lang="en-US" sz="2800" i="1" dirty="0" err="1">
                <a:latin typeface="Source Sans Pro Black" panose="020B0803030403020204" pitchFamily="34" charset="0"/>
              </a:rPr>
              <a:t>naḥum</a:t>
            </a:r>
            <a:r>
              <a:rPr lang="en-US" sz="2800" i="1" dirty="0">
                <a:latin typeface="Source Sans Pro Black" panose="020B0803030403020204" pitchFamily="34" charset="0"/>
              </a:rPr>
              <a:t>, </a:t>
            </a:r>
            <a:r>
              <a:rPr lang="en-US" sz="2800" dirty="0">
                <a:latin typeface="Source Sans Pro Black" panose="020B0803030403020204" pitchFamily="34" charset="0"/>
              </a:rPr>
              <a:t>the village of Nahum, the prophet)</a:t>
            </a:r>
          </a:p>
        </p:txBody>
      </p:sp>
    </p:spTree>
    <p:extLst>
      <p:ext uri="{BB962C8B-B14F-4D97-AF65-F5344CB8AC3E}">
        <p14:creationId xmlns:p14="http://schemas.microsoft.com/office/powerpoint/2010/main" val="390683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3C51-E837-44D2-B0BE-C6DC1ED6BE89}"/>
              </a:ext>
            </a:extLst>
          </p:cNvPr>
          <p:cNvSpPr>
            <a:spLocks noGrp="1"/>
          </p:cNvSpPr>
          <p:nvPr>
            <p:ph type="title"/>
          </p:nvPr>
        </p:nvSpPr>
        <p:spPr/>
        <p:txBody>
          <a:bodyPr/>
          <a:lstStyle/>
          <a:p>
            <a:r>
              <a:rPr lang="en-US" dirty="0"/>
              <a:t>Capernaum</a:t>
            </a:r>
          </a:p>
        </p:txBody>
      </p:sp>
      <p:sp>
        <p:nvSpPr>
          <p:cNvPr id="3" name="Content Placeholder 2">
            <a:extLst>
              <a:ext uri="{FF2B5EF4-FFF2-40B4-BE49-F238E27FC236}">
                <a16:creationId xmlns:a16="http://schemas.microsoft.com/office/drawing/2014/main" id="{1F9F08B5-DBE7-4E5E-B465-39E7228AE40A}"/>
              </a:ext>
            </a:extLst>
          </p:cNvPr>
          <p:cNvSpPr>
            <a:spLocks noGrp="1"/>
          </p:cNvSpPr>
          <p:nvPr>
            <p:ph idx="1"/>
          </p:nvPr>
        </p:nvSpPr>
        <p:spPr/>
        <p:txBody>
          <a:bodyPr/>
          <a:lstStyle/>
          <a:p>
            <a:r>
              <a:rPr lang="en-US" dirty="0"/>
              <a:t>The modern Tell Hum (Hum recalling Nahum)</a:t>
            </a:r>
          </a:p>
          <a:p>
            <a:r>
              <a:rPr lang="en-US" dirty="0"/>
              <a:t>Located on the northwest shore of the Sea of Galilee</a:t>
            </a:r>
          </a:p>
          <a:p>
            <a:r>
              <a:rPr lang="en-US" dirty="0"/>
              <a:t>Two things to remember:</a:t>
            </a:r>
          </a:p>
          <a:p>
            <a:pPr lvl="1"/>
            <a:r>
              <a:rPr lang="en-US" dirty="0"/>
              <a:t>It was a place for fishermen</a:t>
            </a:r>
          </a:p>
          <a:p>
            <a:pPr lvl="1"/>
            <a:r>
              <a:rPr lang="en-US" dirty="0"/>
              <a:t>It was near a trade route that ran between Damascus and Ptolemais (</a:t>
            </a:r>
            <a:r>
              <a:rPr lang="en-US" dirty="0" err="1"/>
              <a:t>Acco</a:t>
            </a:r>
            <a:r>
              <a:rPr lang="en-US" dirty="0"/>
              <a:t>).</a:t>
            </a:r>
          </a:p>
          <a:p>
            <a:pPr lvl="2"/>
            <a:r>
              <a:rPr lang="en-US" dirty="0"/>
              <a:t>A centurion was stationed there, whose servant Jesus healed (Matt. 8:5-13)</a:t>
            </a:r>
          </a:p>
          <a:p>
            <a:pPr lvl="2"/>
            <a:r>
              <a:rPr lang="en-US" dirty="0"/>
              <a:t>Matthew’s tax office was located there (Matt. 9:9-13)</a:t>
            </a:r>
          </a:p>
          <a:p>
            <a:r>
              <a:rPr lang="en-US" dirty="0"/>
              <a:t>Matthew shows his familiarity with Palestinian geography by stating the Capernaum is from the tribal division of Naphtali.</a:t>
            </a:r>
          </a:p>
        </p:txBody>
      </p:sp>
    </p:spTree>
    <p:extLst>
      <p:ext uri="{BB962C8B-B14F-4D97-AF65-F5344CB8AC3E}">
        <p14:creationId xmlns:p14="http://schemas.microsoft.com/office/powerpoint/2010/main" val="290372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ircle(in)">
                                      <p:cBhvr>
                                        <p:cTn id="23" dur="20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circle(in)">
                                      <p:cBhvr>
                                        <p:cTn id="2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B968-0B81-4E54-817B-BA0551178BC3}"/>
              </a:ext>
            </a:extLst>
          </p:cNvPr>
          <p:cNvSpPr>
            <a:spLocks noGrp="1"/>
          </p:cNvSpPr>
          <p:nvPr>
            <p:ph type="title"/>
          </p:nvPr>
        </p:nvSpPr>
        <p:spPr/>
        <p:txBody>
          <a:bodyPr/>
          <a:lstStyle/>
          <a:p>
            <a:r>
              <a:rPr lang="en-US" dirty="0"/>
              <a:t>Matthew 4:14-16</a:t>
            </a:r>
          </a:p>
        </p:txBody>
      </p:sp>
      <p:sp>
        <p:nvSpPr>
          <p:cNvPr id="3" name="Content Placeholder 2">
            <a:extLst>
              <a:ext uri="{FF2B5EF4-FFF2-40B4-BE49-F238E27FC236}">
                <a16:creationId xmlns:a16="http://schemas.microsoft.com/office/drawing/2014/main" id="{283004A9-D4CD-4441-A6F0-08570F813F4F}"/>
              </a:ext>
            </a:extLst>
          </p:cNvPr>
          <p:cNvSpPr>
            <a:spLocks noGrp="1"/>
          </p:cNvSpPr>
          <p:nvPr>
            <p:ph idx="1"/>
          </p:nvPr>
        </p:nvSpPr>
        <p:spPr/>
        <p:txBody>
          <a:bodyPr>
            <a:normAutofit lnSpcReduction="10000"/>
          </a:bodyPr>
          <a:lstStyle/>
          <a:p>
            <a:r>
              <a:rPr lang="en-US" dirty="0">
                <a:latin typeface="Source Sans Pro Black" panose="020B0803030403020204" pitchFamily="34" charset="0"/>
              </a:rPr>
              <a:t>. . . that it might be fulfilled which was spoken by Isaiah the prophet, saying: “The land of Zebulun and the land of Naphtali, By the way of the sea, beyond the Jordan, Galilee of the Gentiles: The people who sat in darkness have seen a great light, And upon those who sat in the region and shadow of death Light has dawned.”</a:t>
            </a:r>
          </a:p>
          <a:p>
            <a:pPr lvl="1"/>
            <a:r>
              <a:rPr lang="en-US" dirty="0"/>
              <a:t>This is the fifth time we have had “that it might be fulfilled” prophecies cited.</a:t>
            </a:r>
          </a:p>
          <a:p>
            <a:pPr lvl="1"/>
            <a:r>
              <a:rPr lang="en-US" dirty="0"/>
              <a:t>The quotation is taken from Isaiah 9:1-2, a messianic context.</a:t>
            </a:r>
          </a:p>
          <a:p>
            <a:pPr lvl="1"/>
            <a:r>
              <a:rPr lang="en-US" dirty="0"/>
              <a:t>Isaiah 9:1-2 is also alluded to in Luke 1:79—“To give light to those who sit in darkness and the shadow of death, To guide our feet into the way of peace.”</a:t>
            </a:r>
          </a:p>
          <a:p>
            <a:pPr lvl="1"/>
            <a:endParaRPr lang="en-US" dirty="0"/>
          </a:p>
          <a:p>
            <a:pPr lvl="1"/>
            <a:endParaRPr lang="en-US" dirty="0"/>
          </a:p>
        </p:txBody>
      </p:sp>
    </p:spTree>
    <p:extLst>
      <p:ext uri="{BB962C8B-B14F-4D97-AF65-F5344CB8AC3E}">
        <p14:creationId xmlns:p14="http://schemas.microsoft.com/office/powerpoint/2010/main" val="201650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6BAF2-06C9-4AFE-8DB2-88D02B692A9A}"/>
              </a:ext>
            </a:extLst>
          </p:cNvPr>
          <p:cNvSpPr>
            <a:spLocks noGrp="1"/>
          </p:cNvSpPr>
          <p:nvPr>
            <p:ph type="title"/>
          </p:nvPr>
        </p:nvSpPr>
        <p:spPr>
          <a:xfrm>
            <a:off x="838200" y="365125"/>
            <a:ext cx="10515600" cy="907863"/>
          </a:xfrm>
        </p:spPr>
        <p:txBody>
          <a:bodyPr/>
          <a:lstStyle/>
          <a:p>
            <a:r>
              <a:rPr lang="en-US" dirty="0"/>
              <a:t>Isaiah 9:1-7</a:t>
            </a:r>
          </a:p>
        </p:txBody>
      </p:sp>
      <p:sp>
        <p:nvSpPr>
          <p:cNvPr id="3" name="Content Placeholder 2">
            <a:extLst>
              <a:ext uri="{FF2B5EF4-FFF2-40B4-BE49-F238E27FC236}">
                <a16:creationId xmlns:a16="http://schemas.microsoft.com/office/drawing/2014/main" id="{D028A7FE-54B6-443C-87E9-4FBB07353E8B}"/>
              </a:ext>
            </a:extLst>
          </p:cNvPr>
          <p:cNvSpPr>
            <a:spLocks noGrp="1"/>
          </p:cNvSpPr>
          <p:nvPr>
            <p:ph idx="1"/>
          </p:nvPr>
        </p:nvSpPr>
        <p:spPr>
          <a:xfrm>
            <a:off x="838200" y="1362635"/>
            <a:ext cx="10515600" cy="5130240"/>
          </a:xfrm>
        </p:spPr>
        <p:txBody>
          <a:bodyPr>
            <a:normAutofit fontScale="92500" lnSpcReduction="20000"/>
          </a:bodyPr>
          <a:lstStyle/>
          <a:p>
            <a:pPr marL="0" indent="0">
              <a:buNone/>
            </a:pPr>
            <a:r>
              <a:rPr lang="en-US" dirty="0"/>
              <a:t>Nevertheless the gloom will not be upon her who is distressed, As when at first He lightly esteemed The land of Zebulun and the land of Naphtali, And afterward more heavily oppressed her, By the way of the sea, beyond the Jordan, In Galilee of the Gentiles. </a:t>
            </a:r>
            <a:r>
              <a:rPr lang="en-US" dirty="0">
                <a:latin typeface="Source Sans Pro Black" panose="020B0803030403020204" pitchFamily="34" charset="0"/>
              </a:rPr>
              <a:t>The people who walked in darkness Have seen a great light; Those who dwelt in the land of the shadow of death, Upon them a light has shined. </a:t>
            </a:r>
            <a:r>
              <a:rPr lang="en-US" dirty="0"/>
              <a:t>You have multiplied the nation And increased its joy; They rejoice before You According to the joy of harvest, As men rejoice when they divide the spoil. For You have broken the yoke of his burden And the staff of his shoulder, The rod of his oppressor, As in the day of Midian. For every warrior's sandal from the noisy battle, And garments rolled in blood, Will be used for burning and fuel of fire. </a:t>
            </a:r>
            <a:r>
              <a:rPr lang="en-US" dirty="0">
                <a:latin typeface="Source Sans Pro Black" panose="020B0803030403020204" pitchFamily="34" charset="0"/>
              </a:rPr>
              <a:t>For unto us a Child is born, Unto us a Son is given; And the government will be upon His shoulder. And His name will be called Wonderful, Counselor, Mighty God, Everlasting Father, Prince of Peace. Of the increase of His government and peace There will be no end, Upon the throne of David and over His kingdom, To order it and establish it with judgment and justice From that time forward, even forever. The zeal of the LORD of hosts will perform this</a:t>
            </a:r>
            <a:r>
              <a:rPr lang="en-US" dirty="0"/>
              <a:t>.</a:t>
            </a:r>
          </a:p>
          <a:p>
            <a:endParaRPr lang="en-US" dirty="0"/>
          </a:p>
          <a:p>
            <a:endParaRPr lang="en-US" dirty="0"/>
          </a:p>
        </p:txBody>
      </p:sp>
    </p:spTree>
    <p:extLst>
      <p:ext uri="{BB962C8B-B14F-4D97-AF65-F5344CB8AC3E}">
        <p14:creationId xmlns:p14="http://schemas.microsoft.com/office/powerpoint/2010/main" val="2859695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C35FB-7B51-44E7-BBF5-0A72D8923F5E}"/>
              </a:ext>
            </a:extLst>
          </p:cNvPr>
          <p:cNvSpPr>
            <a:spLocks noGrp="1"/>
          </p:cNvSpPr>
          <p:nvPr>
            <p:ph type="title"/>
          </p:nvPr>
        </p:nvSpPr>
        <p:spPr/>
        <p:txBody>
          <a:bodyPr/>
          <a:lstStyle/>
          <a:p>
            <a:r>
              <a:rPr lang="en-US" dirty="0"/>
              <a:t>Isaiah’s Prophecy</a:t>
            </a:r>
          </a:p>
        </p:txBody>
      </p:sp>
      <p:sp>
        <p:nvSpPr>
          <p:cNvPr id="3" name="Content Placeholder 2">
            <a:extLst>
              <a:ext uri="{FF2B5EF4-FFF2-40B4-BE49-F238E27FC236}">
                <a16:creationId xmlns:a16="http://schemas.microsoft.com/office/drawing/2014/main" id="{6A1D33FD-3765-4B9D-9359-DACBC9FBA38E}"/>
              </a:ext>
            </a:extLst>
          </p:cNvPr>
          <p:cNvSpPr>
            <a:spLocks noGrp="1"/>
          </p:cNvSpPr>
          <p:nvPr>
            <p:ph idx="1"/>
          </p:nvPr>
        </p:nvSpPr>
        <p:spPr/>
        <p:txBody>
          <a:bodyPr/>
          <a:lstStyle/>
          <a:p>
            <a:r>
              <a:rPr lang="en-US" dirty="0"/>
              <a:t>During the period of the fall of Israel (722 BC), the cities in Zebulun and Naphtali were among the first to be affected by the Assyrian invasion.</a:t>
            </a:r>
          </a:p>
          <a:p>
            <a:r>
              <a:rPr lang="en-US" dirty="0"/>
              <a:t>Isaiah’s prophecy encourages them by foretelling that when God’s mercy and grace sends His Messiah, they were be among the first to see the light of His revelation and glory.</a:t>
            </a:r>
          </a:p>
          <a:p>
            <a:r>
              <a:rPr lang="en-US" dirty="0"/>
              <a:t>Significantly, the text refers to “Galilee of the Gentiles” providing a way for Matthew to insert the theme that the Messiah’s message is applicable to Gentiles as well as Jews at this early stage in his narrative of Jesus’s ministry.</a:t>
            </a:r>
          </a:p>
          <a:p>
            <a:endParaRPr lang="en-US" dirty="0"/>
          </a:p>
        </p:txBody>
      </p:sp>
    </p:spTree>
    <p:extLst>
      <p:ext uri="{BB962C8B-B14F-4D97-AF65-F5344CB8AC3E}">
        <p14:creationId xmlns:p14="http://schemas.microsoft.com/office/powerpoint/2010/main" val="98450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9B75-E5AE-46BD-B9B6-5276AE5A0CD8}"/>
              </a:ext>
            </a:extLst>
          </p:cNvPr>
          <p:cNvSpPr>
            <a:spLocks noGrp="1"/>
          </p:cNvSpPr>
          <p:nvPr>
            <p:ph type="title"/>
          </p:nvPr>
        </p:nvSpPr>
        <p:spPr>
          <a:xfrm>
            <a:off x="838200" y="365126"/>
            <a:ext cx="10515600" cy="988546"/>
          </a:xfrm>
        </p:spPr>
        <p:txBody>
          <a:bodyPr/>
          <a:lstStyle/>
          <a:p>
            <a:r>
              <a:rPr lang="en-US" dirty="0"/>
              <a:t>Galilee</a:t>
            </a:r>
          </a:p>
        </p:txBody>
      </p:sp>
      <p:sp>
        <p:nvSpPr>
          <p:cNvPr id="3" name="Content Placeholder 2">
            <a:extLst>
              <a:ext uri="{FF2B5EF4-FFF2-40B4-BE49-F238E27FC236}">
                <a16:creationId xmlns:a16="http://schemas.microsoft.com/office/drawing/2014/main" id="{D974829E-8A05-49D7-BB0B-3289A9A748A4}"/>
              </a:ext>
            </a:extLst>
          </p:cNvPr>
          <p:cNvSpPr>
            <a:spLocks noGrp="1"/>
          </p:cNvSpPr>
          <p:nvPr>
            <p:ph idx="1"/>
          </p:nvPr>
        </p:nvSpPr>
        <p:spPr>
          <a:xfrm>
            <a:off x="838200" y="1452282"/>
            <a:ext cx="10515600" cy="5040592"/>
          </a:xfrm>
        </p:spPr>
        <p:txBody>
          <a:bodyPr>
            <a:normAutofit lnSpcReduction="10000"/>
          </a:bodyPr>
          <a:lstStyle/>
          <a:p>
            <a:r>
              <a:rPr lang="en-US" dirty="0"/>
              <a:t>We previously have noted that Jesus was born in the insignificant city of Bethlehem and reared in Nazareth.</a:t>
            </a:r>
          </a:p>
          <a:p>
            <a:pPr lvl="1"/>
            <a:r>
              <a:rPr lang="en-US" dirty="0"/>
              <a:t>Nazareth had a poor reputation: “Philip found Nathanael and said to him, ‘We have found Him of whom Moses in the law, and also the prophets, wrote—Jesus of Nazareth, the son of Joseph’. And Nathanael said to him, ‘Can anything good come out of Nazareth?’ Philip said to him, ‘Come and see’” (John 1:45).</a:t>
            </a:r>
          </a:p>
          <a:p>
            <a:pPr lvl="1"/>
            <a:r>
              <a:rPr lang="en-US" dirty="0"/>
              <a:t>Galilee’s reputation was not so good either. </a:t>
            </a:r>
          </a:p>
          <a:p>
            <a:pPr lvl="2"/>
            <a:r>
              <a:rPr lang="en-US" dirty="0"/>
              <a:t>“Others said, ‘This is the Christ.’ But some said, ‘Will the Christ come out of Galilee?’” (John 7:41).</a:t>
            </a:r>
          </a:p>
          <a:p>
            <a:pPr lvl="2"/>
            <a:r>
              <a:rPr lang="en-US" dirty="0"/>
              <a:t>“They answered and said to him, ‘Are you also from Galilee? Search and look, for no prophet has arisen out of Galilee’” (John 7:52).</a:t>
            </a:r>
          </a:p>
          <a:p>
            <a:pPr lvl="2"/>
            <a:r>
              <a:rPr lang="en-US" dirty="0"/>
              <a:t>Isaiah’s quotation states that Galilee was “sitting in darkness.”</a:t>
            </a:r>
          </a:p>
          <a:p>
            <a:pPr lvl="1"/>
            <a:r>
              <a:rPr lang="en-US" dirty="0"/>
              <a:t>Matthew’s citation of Isaiah’s prophecy might have been aimed at objections made against Jesus because He was from Galilee.</a:t>
            </a:r>
          </a:p>
          <a:p>
            <a:pPr lvl="2"/>
            <a:endParaRPr lang="en-US" dirty="0"/>
          </a:p>
          <a:p>
            <a:pPr lvl="2"/>
            <a:endParaRPr lang="en-US" dirty="0"/>
          </a:p>
        </p:txBody>
      </p:sp>
    </p:spTree>
    <p:extLst>
      <p:ext uri="{BB962C8B-B14F-4D97-AF65-F5344CB8AC3E}">
        <p14:creationId xmlns:p14="http://schemas.microsoft.com/office/powerpoint/2010/main" val="151938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B24A-ECBD-44D8-B6D5-6AD69BDDFF8E}"/>
              </a:ext>
            </a:extLst>
          </p:cNvPr>
          <p:cNvSpPr>
            <a:spLocks noGrp="1"/>
          </p:cNvSpPr>
          <p:nvPr>
            <p:ph type="title"/>
          </p:nvPr>
        </p:nvSpPr>
        <p:spPr/>
        <p:txBody>
          <a:bodyPr/>
          <a:lstStyle/>
          <a:p>
            <a:r>
              <a:rPr lang="en-US" dirty="0"/>
              <a:t>Matthew 4:17</a:t>
            </a:r>
          </a:p>
        </p:txBody>
      </p:sp>
      <p:sp>
        <p:nvSpPr>
          <p:cNvPr id="3" name="Content Placeholder 2">
            <a:extLst>
              <a:ext uri="{FF2B5EF4-FFF2-40B4-BE49-F238E27FC236}">
                <a16:creationId xmlns:a16="http://schemas.microsoft.com/office/drawing/2014/main" id="{777463AF-7D6F-4C2D-A405-C4751B0A3FEB}"/>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From that time Jesus began to preach and to say, “Repent, for the kingdom of heaven is at hand.”</a:t>
            </a:r>
          </a:p>
          <a:p>
            <a:pPr lvl="1"/>
            <a:r>
              <a:rPr lang="en-US" dirty="0"/>
              <a:t>Jesus preaches the same message as John the Baptist had been preaching (Matt. 3:2).</a:t>
            </a:r>
          </a:p>
          <a:p>
            <a:pPr lvl="2"/>
            <a:r>
              <a:rPr lang="en-US" dirty="0"/>
              <a:t>This would have been very appealing to those attracted to John the Baptist.</a:t>
            </a:r>
          </a:p>
          <a:p>
            <a:pPr lvl="1"/>
            <a:r>
              <a:rPr lang="en-US" dirty="0"/>
              <a:t>With the preaching of Jesus, a light begins to shine in the darkness of Galilee.</a:t>
            </a:r>
          </a:p>
          <a:p>
            <a:pPr lvl="1"/>
            <a:r>
              <a:rPr lang="en-US" dirty="0"/>
              <a:t>Like His forerunner, Jesus also called on men to repent.</a:t>
            </a:r>
          </a:p>
          <a:p>
            <a:pPr lvl="1"/>
            <a:r>
              <a:rPr lang="en-US" dirty="0"/>
              <a:t>The kingdom of heaven is “at hand” (</a:t>
            </a:r>
            <a:r>
              <a:rPr lang="en-US" i="1" dirty="0" err="1"/>
              <a:t>eggizō</a:t>
            </a:r>
            <a:r>
              <a:rPr lang="en-US" dirty="0"/>
              <a:t>).</a:t>
            </a:r>
          </a:p>
          <a:p>
            <a:pPr lvl="2"/>
            <a:r>
              <a:rPr lang="en-US" dirty="0"/>
              <a:t>The tense of the verb is perfect which “implies a past action and affirms an existing result” (Ernst de Witt Burton, </a:t>
            </a:r>
            <a:r>
              <a:rPr lang="en-US" i="1" dirty="0"/>
              <a:t>Syntax of the Moods and Tenses in New Testament Greek</a:t>
            </a:r>
            <a:r>
              <a:rPr lang="en-US" dirty="0"/>
              <a:t>, 37).</a:t>
            </a:r>
          </a:p>
          <a:p>
            <a:pPr lvl="2"/>
            <a:r>
              <a:rPr lang="en-US" dirty="0"/>
              <a:t>The sense is that with the birth of Jesus, events had already begun to transpire that would result in the establishment of the Kingdom of Heaven. With both the preaching of John the Baptist and then of Jesus, this event was progressing.</a:t>
            </a:r>
          </a:p>
        </p:txBody>
      </p:sp>
    </p:spTree>
    <p:extLst>
      <p:ext uri="{BB962C8B-B14F-4D97-AF65-F5344CB8AC3E}">
        <p14:creationId xmlns:p14="http://schemas.microsoft.com/office/powerpoint/2010/main" val="11646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ircle(in)">
                                      <p:cBhvr>
                                        <p:cTn id="2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C12F-4D66-4012-A7F7-1D4DB9719604}"/>
              </a:ext>
            </a:extLst>
          </p:cNvPr>
          <p:cNvSpPr>
            <a:spLocks noGrp="1"/>
          </p:cNvSpPr>
          <p:nvPr>
            <p:ph type="title"/>
          </p:nvPr>
        </p:nvSpPr>
        <p:spPr/>
        <p:txBody>
          <a:bodyPr/>
          <a:lstStyle/>
          <a:p>
            <a:r>
              <a:rPr lang="en-US" dirty="0"/>
              <a:t>Davies and Allison</a:t>
            </a:r>
          </a:p>
        </p:txBody>
      </p:sp>
      <p:sp>
        <p:nvSpPr>
          <p:cNvPr id="3" name="Content Placeholder 2">
            <a:extLst>
              <a:ext uri="{FF2B5EF4-FFF2-40B4-BE49-F238E27FC236}">
                <a16:creationId xmlns:a16="http://schemas.microsoft.com/office/drawing/2014/main" id="{19B8A281-AD30-40A7-B898-1A3D7BE039AF}"/>
              </a:ext>
            </a:extLst>
          </p:cNvPr>
          <p:cNvSpPr>
            <a:spLocks noGrp="1"/>
          </p:cNvSpPr>
          <p:nvPr>
            <p:ph idx="1"/>
          </p:nvPr>
        </p:nvSpPr>
        <p:spPr/>
        <p:txBody>
          <a:bodyPr/>
          <a:lstStyle/>
          <a:p>
            <a:r>
              <a:rPr lang="en-US" dirty="0"/>
              <a:t>“When Jesus announces that the kingdom of God has come and is coming, this means that the last act has begun but not yet reached its climax; the last things have come </a:t>
            </a:r>
            <a:r>
              <a:rPr lang="en-US"/>
              <a:t>and will come” (1:390).</a:t>
            </a:r>
          </a:p>
        </p:txBody>
      </p:sp>
    </p:spTree>
    <p:extLst>
      <p:ext uri="{BB962C8B-B14F-4D97-AF65-F5344CB8AC3E}">
        <p14:creationId xmlns:p14="http://schemas.microsoft.com/office/powerpoint/2010/main" val="179993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7DA2-F5CB-434C-B5C2-B172B2523665}"/>
              </a:ext>
            </a:extLst>
          </p:cNvPr>
          <p:cNvSpPr>
            <a:spLocks noGrp="1"/>
          </p:cNvSpPr>
          <p:nvPr>
            <p:ph type="title"/>
          </p:nvPr>
        </p:nvSpPr>
        <p:spPr/>
        <p:txBody>
          <a:bodyPr/>
          <a:lstStyle/>
          <a:p>
            <a:r>
              <a:rPr lang="en-US" dirty="0"/>
              <a:t>The Calling of Four Disciples (4:18-22)</a:t>
            </a:r>
          </a:p>
        </p:txBody>
      </p:sp>
      <p:pic>
        <p:nvPicPr>
          <p:cNvPr id="1026" name="Picture 2" descr="FreeBibleimages :: Jesus calls His first Disciples :: After a miraculous  catch of fish, four fishermen take up the invitation from Jesus to become  fishers of people (Luke 5:1-11)">
            <a:extLst>
              <a:ext uri="{FF2B5EF4-FFF2-40B4-BE49-F238E27FC236}">
                <a16:creationId xmlns:a16="http://schemas.microsoft.com/office/drawing/2014/main" id="{8B042E45-233D-4247-BE83-003A96024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610" y="1862982"/>
            <a:ext cx="6173190" cy="46298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799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5664-4D54-4FCB-914B-2E544125D384}"/>
              </a:ext>
            </a:extLst>
          </p:cNvPr>
          <p:cNvSpPr>
            <a:spLocks noGrp="1"/>
          </p:cNvSpPr>
          <p:nvPr>
            <p:ph type="title"/>
          </p:nvPr>
        </p:nvSpPr>
        <p:spPr/>
        <p:txBody>
          <a:bodyPr/>
          <a:lstStyle/>
          <a:p>
            <a:r>
              <a:rPr lang="en-US" dirty="0"/>
              <a:t>Matthew 4:18-22</a:t>
            </a:r>
          </a:p>
        </p:txBody>
      </p:sp>
      <p:sp>
        <p:nvSpPr>
          <p:cNvPr id="3" name="Content Placeholder 2">
            <a:extLst>
              <a:ext uri="{FF2B5EF4-FFF2-40B4-BE49-F238E27FC236}">
                <a16:creationId xmlns:a16="http://schemas.microsoft.com/office/drawing/2014/main" id="{5F99B3B5-7565-4B26-ADC2-2052548062F4}"/>
              </a:ext>
            </a:extLst>
          </p:cNvPr>
          <p:cNvSpPr>
            <a:spLocks noGrp="1"/>
          </p:cNvSpPr>
          <p:nvPr>
            <p:ph idx="1"/>
          </p:nvPr>
        </p:nvSpPr>
        <p:spPr/>
        <p:txBody>
          <a:bodyPr/>
          <a:lstStyle/>
          <a:p>
            <a:r>
              <a:rPr lang="en-US" dirty="0"/>
              <a:t>And Jesus, walking by the Sea of Galilee, saw two brothers, Simon called Peter, and Andrew his brother, casting a net into the sea; for they were fishermen. Then He said to them, “Follow Me, and I will make you fishers of men.” They immediately left their nets and followed Him. Going on from there, He saw two other brothers, James the son of Zebedee, and John his brother, in the boat with Zebedee their father, mending their nets. He called them, and immediately they left the boat and their father, and followed Him.</a:t>
            </a:r>
          </a:p>
        </p:txBody>
      </p:sp>
    </p:spTree>
    <p:extLst>
      <p:ext uri="{BB962C8B-B14F-4D97-AF65-F5344CB8AC3E}">
        <p14:creationId xmlns:p14="http://schemas.microsoft.com/office/powerpoint/2010/main" val="1355403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E55E-4930-46F1-A8BF-BE4F0590B8DE}"/>
              </a:ext>
            </a:extLst>
          </p:cNvPr>
          <p:cNvSpPr>
            <a:spLocks noGrp="1"/>
          </p:cNvSpPr>
          <p:nvPr>
            <p:ph type="title"/>
          </p:nvPr>
        </p:nvSpPr>
        <p:spPr/>
        <p:txBody>
          <a:bodyPr/>
          <a:lstStyle/>
          <a:p>
            <a:r>
              <a:rPr lang="en-US" dirty="0"/>
              <a:t>The Temptation Scene (4:1-11)</a:t>
            </a:r>
          </a:p>
        </p:txBody>
      </p:sp>
      <p:pic>
        <p:nvPicPr>
          <p:cNvPr id="1026" name="Picture 2" descr="Lessons from the Temptations of Jesus | Jesus Film Project">
            <a:extLst>
              <a:ext uri="{FF2B5EF4-FFF2-40B4-BE49-F238E27FC236}">
                <a16:creationId xmlns:a16="http://schemas.microsoft.com/office/drawing/2014/main" id="{2A474BF0-67E0-47EB-8A26-B210B5102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42" y="1888478"/>
            <a:ext cx="8381516" cy="471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700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244C-70A6-40D4-9BE9-8E1B2AAB3466}"/>
              </a:ext>
            </a:extLst>
          </p:cNvPr>
          <p:cNvSpPr>
            <a:spLocks noGrp="1"/>
          </p:cNvSpPr>
          <p:nvPr>
            <p:ph type="title"/>
          </p:nvPr>
        </p:nvSpPr>
        <p:spPr/>
        <p:txBody>
          <a:bodyPr/>
          <a:lstStyle/>
          <a:p>
            <a:r>
              <a:rPr lang="en-US" dirty="0"/>
              <a:t>The Placement of This Material</a:t>
            </a:r>
          </a:p>
        </p:txBody>
      </p:sp>
      <p:sp>
        <p:nvSpPr>
          <p:cNvPr id="3" name="Content Placeholder 2">
            <a:extLst>
              <a:ext uri="{FF2B5EF4-FFF2-40B4-BE49-F238E27FC236}">
                <a16:creationId xmlns:a16="http://schemas.microsoft.com/office/drawing/2014/main" id="{A51C20D0-B7B8-4C23-AC89-6D743AF5687E}"/>
              </a:ext>
            </a:extLst>
          </p:cNvPr>
          <p:cNvSpPr>
            <a:spLocks noGrp="1"/>
          </p:cNvSpPr>
          <p:nvPr>
            <p:ph idx="1"/>
          </p:nvPr>
        </p:nvSpPr>
        <p:spPr/>
        <p:txBody>
          <a:bodyPr/>
          <a:lstStyle/>
          <a:p>
            <a:r>
              <a:rPr lang="en-US" dirty="0"/>
              <a:t>There is little disagreement among the synoptic gospels about where this material goes.</a:t>
            </a:r>
          </a:p>
          <a:p>
            <a:pPr lvl="1"/>
            <a:r>
              <a:rPr lang="en-US" dirty="0"/>
              <a:t>The ministry of John the Baptist (Matt. 3:1-12; Mark 1:1-8; Luke 3:1-20)</a:t>
            </a:r>
          </a:p>
          <a:p>
            <a:pPr lvl="1"/>
            <a:r>
              <a:rPr lang="en-US" dirty="0"/>
              <a:t>The baptism of Jesus (Matt. 3:13-17; Mark 1:9-11; Luke 3:21-23a)</a:t>
            </a:r>
          </a:p>
          <a:p>
            <a:pPr lvl="1"/>
            <a:r>
              <a:rPr lang="en-US" dirty="0"/>
              <a:t>The temptation of Jesus (Matt. 4:1-11; Mark 1:12-13; Luke 4:1-13)</a:t>
            </a:r>
          </a:p>
        </p:txBody>
      </p:sp>
    </p:spTree>
    <p:extLst>
      <p:ext uri="{BB962C8B-B14F-4D97-AF65-F5344CB8AC3E}">
        <p14:creationId xmlns:p14="http://schemas.microsoft.com/office/powerpoint/2010/main" val="349453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8499-CB6C-45E4-BFE1-8A908ED5F4EA}"/>
              </a:ext>
            </a:extLst>
          </p:cNvPr>
          <p:cNvSpPr>
            <a:spLocks noGrp="1"/>
          </p:cNvSpPr>
          <p:nvPr>
            <p:ph type="title"/>
          </p:nvPr>
        </p:nvSpPr>
        <p:spPr>
          <a:xfrm>
            <a:off x="838200" y="365126"/>
            <a:ext cx="10515600" cy="831286"/>
          </a:xfrm>
        </p:spPr>
        <p:txBody>
          <a:bodyPr/>
          <a:lstStyle/>
          <a:p>
            <a:r>
              <a:rPr lang="en-US" dirty="0"/>
              <a:t>Integrating John’s Gospel</a:t>
            </a:r>
          </a:p>
        </p:txBody>
      </p:sp>
      <p:sp>
        <p:nvSpPr>
          <p:cNvPr id="3" name="Content Placeholder 2">
            <a:extLst>
              <a:ext uri="{FF2B5EF4-FFF2-40B4-BE49-F238E27FC236}">
                <a16:creationId xmlns:a16="http://schemas.microsoft.com/office/drawing/2014/main" id="{3CC14C0E-D62F-40BF-ABCA-2582CEE25367}"/>
              </a:ext>
            </a:extLst>
          </p:cNvPr>
          <p:cNvSpPr>
            <a:spLocks noGrp="1"/>
          </p:cNvSpPr>
          <p:nvPr>
            <p:ph idx="1"/>
          </p:nvPr>
        </p:nvSpPr>
        <p:spPr>
          <a:xfrm>
            <a:off x="838200" y="1273323"/>
            <a:ext cx="10515600" cy="4903640"/>
          </a:xfrm>
        </p:spPr>
        <p:txBody>
          <a:bodyPr>
            <a:normAutofit fontScale="85000" lnSpcReduction="20000"/>
          </a:bodyPr>
          <a:lstStyle/>
          <a:p>
            <a:r>
              <a:rPr lang="en-US" dirty="0"/>
              <a:t>Following the prologue to John’s gospel are these events:</a:t>
            </a:r>
          </a:p>
          <a:p>
            <a:pPr lvl="1"/>
            <a:r>
              <a:rPr lang="en-US" dirty="0"/>
              <a:t>John’s testimony before the priests and Levites (1:19-28)</a:t>
            </a:r>
          </a:p>
          <a:p>
            <a:pPr lvl="1"/>
            <a:r>
              <a:rPr lang="en-US" dirty="0"/>
              <a:t>John’s declaration that Jesus is the Lamb of God (1:29-34)</a:t>
            </a:r>
          </a:p>
          <a:p>
            <a:pPr lvl="1"/>
            <a:r>
              <a:rPr lang="en-US" dirty="0"/>
              <a:t>John introduces Andrew, John, and Peter to Jesus (1:35-42)</a:t>
            </a:r>
          </a:p>
          <a:p>
            <a:pPr lvl="1"/>
            <a:r>
              <a:rPr lang="en-US" dirty="0"/>
              <a:t>Jesus calls Philip and Nathanael (1:43-51)</a:t>
            </a:r>
          </a:p>
          <a:p>
            <a:pPr lvl="1"/>
            <a:r>
              <a:rPr lang="en-US" dirty="0"/>
              <a:t>Water to wine (2:1-11)</a:t>
            </a:r>
          </a:p>
          <a:p>
            <a:pPr lvl="1"/>
            <a:r>
              <a:rPr lang="en-US" dirty="0"/>
              <a:t>Jesus moves to Capernaum (2:12)</a:t>
            </a:r>
          </a:p>
          <a:p>
            <a:pPr lvl="1"/>
            <a:r>
              <a:rPr lang="en-US" dirty="0"/>
              <a:t>Jesus cleanses the Temple at Passover (2:13-22)</a:t>
            </a:r>
          </a:p>
          <a:p>
            <a:pPr lvl="1"/>
            <a:r>
              <a:rPr lang="en-US" dirty="0"/>
              <a:t>Jesus’s discourse with Nicodemus (2:23-3:21)</a:t>
            </a:r>
          </a:p>
          <a:p>
            <a:pPr lvl="1"/>
            <a:r>
              <a:rPr lang="en-US" dirty="0"/>
              <a:t>Jesus baptizing in Judea (3:22-24)</a:t>
            </a:r>
          </a:p>
          <a:p>
            <a:pPr lvl="1"/>
            <a:r>
              <a:rPr lang="en-US" dirty="0"/>
              <a:t>John’s testimony to Christ at </a:t>
            </a:r>
            <a:r>
              <a:rPr lang="en-US" dirty="0" err="1"/>
              <a:t>Aenon</a:t>
            </a:r>
            <a:r>
              <a:rPr lang="en-US" dirty="0"/>
              <a:t> (3:25-36)</a:t>
            </a:r>
          </a:p>
          <a:p>
            <a:pPr lvl="1"/>
            <a:r>
              <a:rPr lang="en-US" dirty="0"/>
              <a:t>Jesus’s departure from Judea (4:1-3)</a:t>
            </a:r>
          </a:p>
          <a:p>
            <a:pPr lvl="1"/>
            <a:r>
              <a:rPr lang="en-US" dirty="0"/>
              <a:t>Jesus’s discourse with the woman at the well (4:4-26)</a:t>
            </a:r>
          </a:p>
          <a:p>
            <a:pPr lvl="1"/>
            <a:r>
              <a:rPr lang="en-US" dirty="0"/>
              <a:t>The gospel in Sychar (4:27-42)</a:t>
            </a:r>
          </a:p>
          <a:p>
            <a:pPr lvl="1"/>
            <a:r>
              <a:rPr lang="en-US" dirty="0"/>
              <a:t>Beginning of the Galilean ministry (4:43-45; Matt. 4:12-17; Mark 1:14-15; John 4:43-45)</a:t>
            </a:r>
          </a:p>
          <a:p>
            <a:pPr lvl="1"/>
            <a:r>
              <a:rPr lang="en-US" dirty="0"/>
              <a:t>The Nobleman’s son healed from a distance (4:46-54)</a:t>
            </a:r>
          </a:p>
          <a:p>
            <a:pPr lvl="1"/>
            <a:r>
              <a:rPr lang="en-US" dirty="0"/>
              <a:t>The call of the four (Matt. 4:18-22; Mark 1:16-20; Luke 5:1-11)</a:t>
            </a:r>
          </a:p>
        </p:txBody>
      </p:sp>
    </p:spTree>
    <p:extLst>
      <p:ext uri="{BB962C8B-B14F-4D97-AF65-F5344CB8AC3E}">
        <p14:creationId xmlns:p14="http://schemas.microsoft.com/office/powerpoint/2010/main" val="2780541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C2FD-2E02-4DED-A810-18D64429DE6F}"/>
              </a:ext>
            </a:extLst>
          </p:cNvPr>
          <p:cNvSpPr>
            <a:spLocks noGrp="1"/>
          </p:cNvSpPr>
          <p:nvPr>
            <p:ph type="title"/>
          </p:nvPr>
        </p:nvSpPr>
        <p:spPr/>
        <p:txBody>
          <a:bodyPr/>
          <a:lstStyle/>
          <a:p>
            <a:r>
              <a:rPr lang="en-US" dirty="0"/>
              <a:t>Matthew 4:18-20</a:t>
            </a:r>
          </a:p>
        </p:txBody>
      </p:sp>
      <p:sp>
        <p:nvSpPr>
          <p:cNvPr id="3" name="Content Placeholder 2">
            <a:extLst>
              <a:ext uri="{FF2B5EF4-FFF2-40B4-BE49-F238E27FC236}">
                <a16:creationId xmlns:a16="http://schemas.microsoft.com/office/drawing/2014/main" id="{C3434F6F-09D6-4BBB-9489-FC7ED1AB6A78}"/>
              </a:ext>
            </a:extLst>
          </p:cNvPr>
          <p:cNvSpPr>
            <a:spLocks noGrp="1"/>
          </p:cNvSpPr>
          <p:nvPr>
            <p:ph idx="1"/>
          </p:nvPr>
        </p:nvSpPr>
        <p:spPr/>
        <p:txBody>
          <a:bodyPr/>
          <a:lstStyle/>
          <a:p>
            <a:r>
              <a:rPr lang="en-US" dirty="0">
                <a:latin typeface="Source Sans Pro Black" panose="020B0803030403020204" pitchFamily="34" charset="0"/>
              </a:rPr>
              <a:t>And Jesus, walking by the Sea of Galilee, saw two brothers, Simon called Peter, and Andrew his brother, casting a net into the sea; for they were fishermen. Then He said to them, “Follow Me, and I will make you fishers of men.” They immediately left their nets and followed Him.</a:t>
            </a:r>
          </a:p>
          <a:p>
            <a:pPr lvl="1"/>
            <a:r>
              <a:rPr lang="en-US" dirty="0"/>
              <a:t>Previous exposure to Jesus makes these disciples’ immediate response to Jesus’s call easier to understand</a:t>
            </a:r>
          </a:p>
          <a:p>
            <a:pPr lvl="1"/>
            <a:r>
              <a:rPr lang="en-US" dirty="0"/>
              <a:t>The scene occurs on the banks of the Sea of Galilee</a:t>
            </a:r>
          </a:p>
          <a:p>
            <a:endParaRPr lang="en-US" dirty="0"/>
          </a:p>
          <a:p>
            <a:endParaRPr lang="en-US" dirty="0"/>
          </a:p>
          <a:p>
            <a:endParaRPr lang="en-US" dirty="0"/>
          </a:p>
        </p:txBody>
      </p:sp>
    </p:spTree>
    <p:extLst>
      <p:ext uri="{BB962C8B-B14F-4D97-AF65-F5344CB8AC3E}">
        <p14:creationId xmlns:p14="http://schemas.microsoft.com/office/powerpoint/2010/main" val="401447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ght Magazine - ESSAY: IN SEARCH OF MARY MAGDALENE">
            <a:extLst>
              <a:ext uri="{FF2B5EF4-FFF2-40B4-BE49-F238E27FC236}">
                <a16:creationId xmlns:a16="http://schemas.microsoft.com/office/drawing/2014/main" id="{3BFDC110-50C3-4AD4-AA4A-2970EBF33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469" y="0"/>
            <a:ext cx="8376527" cy="688550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Right 1">
            <a:extLst>
              <a:ext uri="{FF2B5EF4-FFF2-40B4-BE49-F238E27FC236}">
                <a16:creationId xmlns:a16="http://schemas.microsoft.com/office/drawing/2014/main" id="{861A1927-C8B6-4921-A6D6-65E902B2D7A4}"/>
              </a:ext>
            </a:extLst>
          </p:cNvPr>
          <p:cNvSpPr/>
          <p:nvPr/>
        </p:nvSpPr>
        <p:spPr>
          <a:xfrm>
            <a:off x="3981120" y="2460534"/>
            <a:ext cx="2939143" cy="513184"/>
          </a:xfrm>
          <a:prstGeom prst="lef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Seven Miles</a:t>
            </a:r>
          </a:p>
        </p:txBody>
      </p:sp>
      <p:sp>
        <p:nvSpPr>
          <p:cNvPr id="4" name="Arrow: Left-Right 3">
            <a:extLst>
              <a:ext uri="{FF2B5EF4-FFF2-40B4-BE49-F238E27FC236}">
                <a16:creationId xmlns:a16="http://schemas.microsoft.com/office/drawing/2014/main" id="{00F35581-202F-4FA1-8A24-16A70A711657}"/>
              </a:ext>
            </a:extLst>
          </p:cNvPr>
          <p:cNvSpPr/>
          <p:nvPr/>
        </p:nvSpPr>
        <p:spPr>
          <a:xfrm rot="5400000">
            <a:off x="3702466" y="3015954"/>
            <a:ext cx="4205954" cy="581114"/>
          </a:xfrm>
          <a:prstGeom prst="lef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Thirteen Miles</a:t>
            </a:r>
          </a:p>
        </p:txBody>
      </p:sp>
    </p:spTree>
    <p:extLst>
      <p:ext uri="{BB962C8B-B14F-4D97-AF65-F5344CB8AC3E}">
        <p14:creationId xmlns:p14="http://schemas.microsoft.com/office/powerpoint/2010/main" val="332360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10;&#10;Description automatically generated">
            <a:extLst>
              <a:ext uri="{FF2B5EF4-FFF2-40B4-BE49-F238E27FC236}">
                <a16:creationId xmlns:a16="http://schemas.microsoft.com/office/drawing/2014/main" id="{0A71227F-6E4E-4A7C-BC80-89E591A30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498" y="0"/>
            <a:ext cx="8332177" cy="6899255"/>
          </a:xfrm>
          <a:prstGeom prst="rect">
            <a:avLst/>
          </a:prstGeom>
          <a:ln>
            <a:solidFill>
              <a:schemeClr val="tx1"/>
            </a:solidFill>
          </a:ln>
        </p:spPr>
      </p:pic>
      <p:sp>
        <p:nvSpPr>
          <p:cNvPr id="4" name="TextBox 3">
            <a:extLst>
              <a:ext uri="{FF2B5EF4-FFF2-40B4-BE49-F238E27FC236}">
                <a16:creationId xmlns:a16="http://schemas.microsoft.com/office/drawing/2014/main" id="{653F9F4A-83D2-4783-A206-B726CB44509C}"/>
              </a:ext>
            </a:extLst>
          </p:cNvPr>
          <p:cNvSpPr txBox="1"/>
          <p:nvPr/>
        </p:nvSpPr>
        <p:spPr>
          <a:xfrm>
            <a:off x="439271" y="5576048"/>
            <a:ext cx="2429435" cy="369332"/>
          </a:xfrm>
          <a:prstGeom prst="rect">
            <a:avLst/>
          </a:prstGeom>
          <a:noFill/>
        </p:spPr>
        <p:txBody>
          <a:bodyPr wrap="square" rtlCol="0">
            <a:spAutoFit/>
          </a:bodyPr>
          <a:lstStyle/>
          <a:p>
            <a:pPr algn="r"/>
            <a:r>
              <a:rPr lang="en-US" dirty="0">
                <a:latin typeface="Source Sans Pro Semibold" panose="020B0603030403020204" pitchFamily="34" charset="0"/>
              </a:rPr>
              <a:t>Using a casting net</a:t>
            </a:r>
          </a:p>
        </p:txBody>
      </p:sp>
      <p:sp>
        <p:nvSpPr>
          <p:cNvPr id="5" name="TextBox 4">
            <a:extLst>
              <a:ext uri="{FF2B5EF4-FFF2-40B4-BE49-F238E27FC236}">
                <a16:creationId xmlns:a16="http://schemas.microsoft.com/office/drawing/2014/main" id="{BE1AE665-0903-45B3-A50F-189F5C9AB7FC}"/>
              </a:ext>
            </a:extLst>
          </p:cNvPr>
          <p:cNvSpPr txBox="1"/>
          <p:nvPr/>
        </p:nvSpPr>
        <p:spPr>
          <a:xfrm>
            <a:off x="268941" y="2357718"/>
            <a:ext cx="2814917" cy="1200329"/>
          </a:xfrm>
          <a:prstGeom prst="rect">
            <a:avLst/>
          </a:prstGeom>
          <a:noFill/>
        </p:spPr>
        <p:txBody>
          <a:bodyPr wrap="square" rtlCol="0">
            <a:spAutoFit/>
          </a:bodyPr>
          <a:lstStyle/>
          <a:p>
            <a:r>
              <a:rPr lang="en-US" sz="2400" dirty="0">
                <a:latin typeface="Source Sans Pro Semibold" panose="020B0603030403020204" pitchFamily="34" charset="0"/>
              </a:rPr>
              <a:t>The </a:t>
            </a:r>
            <a:r>
              <a:rPr lang="en-US" sz="2400" i="1" dirty="0" err="1">
                <a:latin typeface="Source Sans Pro Semibold" panose="020B0603030403020204" pitchFamily="34" charset="0"/>
              </a:rPr>
              <a:t>amphiblēstron</a:t>
            </a:r>
            <a:r>
              <a:rPr lang="en-US" sz="2400" dirty="0">
                <a:latin typeface="Source Sans Pro Semibold" panose="020B0603030403020204" pitchFamily="34" charset="0"/>
              </a:rPr>
              <a:t> is a circular casting net used in fishing.</a:t>
            </a:r>
          </a:p>
        </p:txBody>
      </p:sp>
    </p:spTree>
    <p:extLst>
      <p:ext uri="{BB962C8B-B14F-4D97-AF65-F5344CB8AC3E}">
        <p14:creationId xmlns:p14="http://schemas.microsoft.com/office/powerpoint/2010/main" val="3242462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014000C-2A58-4846-9908-03FFD60BB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9050"/>
            <a:ext cx="12192000" cy="556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3C9FCC-731F-4EBD-8EAD-443D9403E797}"/>
              </a:ext>
            </a:extLst>
          </p:cNvPr>
          <p:cNvSpPr txBox="1"/>
          <p:nvPr/>
        </p:nvSpPr>
        <p:spPr>
          <a:xfrm>
            <a:off x="285750" y="304800"/>
            <a:ext cx="11811000" cy="954107"/>
          </a:xfrm>
          <a:prstGeom prst="rect">
            <a:avLst/>
          </a:prstGeom>
          <a:noFill/>
        </p:spPr>
        <p:txBody>
          <a:bodyPr wrap="square" rtlCol="0">
            <a:spAutoFit/>
          </a:bodyPr>
          <a:lstStyle/>
          <a:p>
            <a:pPr algn="ctr"/>
            <a:r>
              <a:rPr lang="en-US" sz="2800" dirty="0">
                <a:latin typeface="Source Sans Pro Black" panose="020B0803030403020204" pitchFamily="34" charset="0"/>
              </a:rPr>
              <a:t>Capernaum</a:t>
            </a:r>
          </a:p>
          <a:p>
            <a:pPr algn="ctr"/>
            <a:r>
              <a:rPr lang="en-US" sz="2800" dirty="0">
                <a:latin typeface="Source Sans Pro Black" panose="020B0803030403020204" pitchFamily="34" charset="0"/>
              </a:rPr>
              <a:t>(Hebrew: </a:t>
            </a:r>
            <a:r>
              <a:rPr lang="en-US" sz="2800" i="1" dirty="0" err="1">
                <a:latin typeface="Source Sans Pro Black" panose="020B0803030403020204" pitchFamily="34" charset="0"/>
              </a:rPr>
              <a:t>kĕpar</a:t>
            </a:r>
            <a:r>
              <a:rPr lang="en-US" sz="2800" i="1" dirty="0">
                <a:latin typeface="Source Sans Pro Black" panose="020B0803030403020204" pitchFamily="34" charset="0"/>
              </a:rPr>
              <a:t> </a:t>
            </a:r>
            <a:r>
              <a:rPr lang="en-US" sz="2800" i="1" dirty="0" err="1">
                <a:latin typeface="Source Sans Pro Black" panose="020B0803030403020204" pitchFamily="34" charset="0"/>
              </a:rPr>
              <a:t>naḥum</a:t>
            </a:r>
            <a:r>
              <a:rPr lang="en-US" sz="2800" i="1" dirty="0">
                <a:latin typeface="Source Sans Pro Black" panose="020B0803030403020204" pitchFamily="34" charset="0"/>
              </a:rPr>
              <a:t>, </a:t>
            </a:r>
            <a:r>
              <a:rPr lang="en-US" sz="2800" dirty="0">
                <a:latin typeface="Source Sans Pro Black" panose="020B0803030403020204" pitchFamily="34" charset="0"/>
              </a:rPr>
              <a:t>the village of Nahum, the prophet)</a:t>
            </a:r>
          </a:p>
        </p:txBody>
      </p:sp>
    </p:spTree>
    <p:extLst>
      <p:ext uri="{BB962C8B-B14F-4D97-AF65-F5344CB8AC3E}">
        <p14:creationId xmlns:p14="http://schemas.microsoft.com/office/powerpoint/2010/main" val="458310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5538-428D-4B75-B821-D5626722720C}"/>
              </a:ext>
            </a:extLst>
          </p:cNvPr>
          <p:cNvSpPr>
            <a:spLocks noGrp="1"/>
          </p:cNvSpPr>
          <p:nvPr>
            <p:ph type="title"/>
          </p:nvPr>
        </p:nvSpPr>
        <p:spPr/>
        <p:txBody>
          <a:bodyPr/>
          <a:lstStyle/>
          <a:p>
            <a:r>
              <a:rPr lang="en-US" dirty="0"/>
              <a:t>Understanding the Account</a:t>
            </a:r>
          </a:p>
        </p:txBody>
      </p:sp>
      <p:sp>
        <p:nvSpPr>
          <p:cNvPr id="3" name="Content Placeholder 2">
            <a:extLst>
              <a:ext uri="{FF2B5EF4-FFF2-40B4-BE49-F238E27FC236}">
                <a16:creationId xmlns:a16="http://schemas.microsoft.com/office/drawing/2014/main" id="{A6A8A65D-9F49-4C70-B526-996DBB088C03}"/>
              </a:ext>
            </a:extLst>
          </p:cNvPr>
          <p:cNvSpPr>
            <a:spLocks noGrp="1"/>
          </p:cNvSpPr>
          <p:nvPr>
            <p:ph idx="1"/>
          </p:nvPr>
        </p:nvSpPr>
        <p:spPr/>
        <p:txBody>
          <a:bodyPr>
            <a:normAutofit fontScale="92500" lnSpcReduction="10000"/>
          </a:bodyPr>
          <a:lstStyle/>
          <a:p>
            <a:r>
              <a:rPr lang="en-US" dirty="0"/>
              <a:t>What relationship did Andrew have to Peter?</a:t>
            </a:r>
          </a:p>
          <a:p>
            <a:r>
              <a:rPr lang="en-US" dirty="0"/>
              <a:t>What evidences contribute to Peter and Andrew and James and John having previous contact with Jesus?</a:t>
            </a:r>
          </a:p>
          <a:p>
            <a:r>
              <a:rPr lang="en-US" dirty="0"/>
              <a:t>Who chose whom? Did Peter and Andrew chose Jesus or did Jesus choose Peter and Andrew?</a:t>
            </a:r>
          </a:p>
          <a:p>
            <a:pPr lvl="1"/>
            <a:r>
              <a:rPr lang="en-US" dirty="0"/>
              <a:t>“You did not choose Me, but I chose you and appointed you that you should go and bear fruit, and that your fruit should remain, that whatever you ask the Father in My name He may give you” (John 15:16).</a:t>
            </a:r>
          </a:p>
          <a:p>
            <a:r>
              <a:rPr lang="en-US" dirty="0"/>
              <a:t>What did Jesus command Peter and Andrew to do?</a:t>
            </a:r>
          </a:p>
          <a:p>
            <a:r>
              <a:rPr lang="en-US" dirty="0"/>
              <a:t>What change in occupation does following Jesus involve?</a:t>
            </a:r>
          </a:p>
          <a:p>
            <a:r>
              <a:rPr lang="en-US" dirty="0"/>
              <a:t>What was their reaction to the command?</a:t>
            </a:r>
          </a:p>
        </p:txBody>
      </p:sp>
    </p:spTree>
    <p:extLst>
      <p:ext uri="{BB962C8B-B14F-4D97-AF65-F5344CB8AC3E}">
        <p14:creationId xmlns:p14="http://schemas.microsoft.com/office/powerpoint/2010/main" val="5172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DF81-DA21-4114-92BD-972C12A02267}"/>
              </a:ext>
            </a:extLst>
          </p:cNvPr>
          <p:cNvSpPr>
            <a:spLocks noGrp="1"/>
          </p:cNvSpPr>
          <p:nvPr>
            <p:ph type="title"/>
          </p:nvPr>
        </p:nvSpPr>
        <p:spPr/>
        <p:txBody>
          <a:bodyPr/>
          <a:lstStyle/>
          <a:p>
            <a:r>
              <a:rPr lang="en-US" dirty="0"/>
              <a:t>Matthew 4:21-22</a:t>
            </a:r>
          </a:p>
        </p:txBody>
      </p:sp>
      <p:sp>
        <p:nvSpPr>
          <p:cNvPr id="3" name="Content Placeholder 2">
            <a:extLst>
              <a:ext uri="{FF2B5EF4-FFF2-40B4-BE49-F238E27FC236}">
                <a16:creationId xmlns:a16="http://schemas.microsoft.com/office/drawing/2014/main" id="{03EFD091-664F-46B0-86EF-97CCEF434EB3}"/>
              </a:ext>
            </a:extLst>
          </p:cNvPr>
          <p:cNvSpPr>
            <a:spLocks noGrp="1"/>
          </p:cNvSpPr>
          <p:nvPr>
            <p:ph idx="1"/>
          </p:nvPr>
        </p:nvSpPr>
        <p:spPr/>
        <p:txBody>
          <a:bodyPr/>
          <a:lstStyle/>
          <a:p>
            <a:r>
              <a:rPr lang="en-US" dirty="0">
                <a:latin typeface="Source Sans Pro Black" panose="020B0803030403020204" pitchFamily="34" charset="0"/>
              </a:rPr>
              <a:t>Going on from there, He saw two other brothers, James the son of Zebedee, and John his brother, in the boat with Zebedee their father, mending their nets. He called them, and immediately they left the boat and their father, and followed Him. </a:t>
            </a:r>
          </a:p>
          <a:p>
            <a:pPr lvl="1"/>
            <a:r>
              <a:rPr lang="en-US" dirty="0"/>
              <a:t>A second set of brothers: James and John.</a:t>
            </a:r>
          </a:p>
          <a:p>
            <a:pPr lvl="1"/>
            <a:r>
              <a:rPr lang="en-US" dirty="0"/>
              <a:t>They were working with their father.</a:t>
            </a:r>
          </a:p>
          <a:p>
            <a:pPr lvl="2"/>
            <a:r>
              <a:rPr lang="en-US" dirty="0"/>
              <a:t>The word </a:t>
            </a:r>
            <a:r>
              <a:rPr lang="en-US" dirty="0">
                <a:latin typeface="Source Sans Pro Black" panose="020B0803030403020204" pitchFamily="34" charset="0"/>
              </a:rPr>
              <a:t>mending</a:t>
            </a:r>
            <a:r>
              <a:rPr lang="en-US" dirty="0"/>
              <a:t> (</a:t>
            </a:r>
            <a:r>
              <a:rPr lang="en-US" i="1" dirty="0" err="1"/>
              <a:t>katartizō</a:t>
            </a:r>
            <a:r>
              <a:rPr lang="en-US" dirty="0"/>
              <a:t>) means “restore to a former condition. . . Nets (by cleaning, mending, folding together)” (BDAG, 526)</a:t>
            </a:r>
          </a:p>
          <a:p>
            <a:pPr lvl="1"/>
            <a:r>
              <a:rPr lang="en-US" dirty="0"/>
              <a:t>Why would they leave their father and follow Jesus?</a:t>
            </a:r>
          </a:p>
          <a:p>
            <a:pPr lvl="1"/>
            <a:endParaRPr lang="en-US" dirty="0"/>
          </a:p>
        </p:txBody>
      </p:sp>
    </p:spTree>
    <p:extLst>
      <p:ext uri="{BB962C8B-B14F-4D97-AF65-F5344CB8AC3E}">
        <p14:creationId xmlns:p14="http://schemas.microsoft.com/office/powerpoint/2010/main" val="322046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A2F9-1410-413C-8946-1B46145D5027}"/>
              </a:ext>
            </a:extLst>
          </p:cNvPr>
          <p:cNvSpPr>
            <a:spLocks noGrp="1"/>
          </p:cNvSpPr>
          <p:nvPr>
            <p:ph type="title"/>
          </p:nvPr>
        </p:nvSpPr>
        <p:spPr/>
        <p:txBody>
          <a:bodyPr/>
          <a:lstStyle/>
          <a:p>
            <a:r>
              <a:rPr lang="en-US" dirty="0"/>
              <a:t>Parallels with Elijah’s Call of Elisha</a:t>
            </a:r>
          </a:p>
        </p:txBody>
      </p:sp>
      <p:sp>
        <p:nvSpPr>
          <p:cNvPr id="3" name="Content Placeholder 2">
            <a:extLst>
              <a:ext uri="{FF2B5EF4-FFF2-40B4-BE49-F238E27FC236}">
                <a16:creationId xmlns:a16="http://schemas.microsoft.com/office/drawing/2014/main" id="{3B91028D-11AA-491B-81E8-6ED2162DF8D4}"/>
              </a:ext>
            </a:extLst>
          </p:cNvPr>
          <p:cNvSpPr>
            <a:spLocks noGrp="1"/>
          </p:cNvSpPr>
          <p:nvPr>
            <p:ph idx="1"/>
          </p:nvPr>
        </p:nvSpPr>
        <p:spPr/>
        <p:txBody>
          <a:bodyPr/>
          <a:lstStyle/>
          <a:p>
            <a:r>
              <a:rPr lang="en-US" dirty="0"/>
              <a:t>So he departed from there, and found Elisha the son of </a:t>
            </a:r>
            <a:r>
              <a:rPr lang="en-US" dirty="0" err="1"/>
              <a:t>Shaphat</a:t>
            </a:r>
            <a:r>
              <a:rPr lang="en-US" dirty="0"/>
              <a:t>, who was plowing with twelve yoke of oxen before him, and he was with the twelfth. Then Elijah passed by him and threw his mantle on him. And he left the oxen and ran after Elijah, and said, “Please let me kiss my father and my mother, and then I will follow you.” And he said to him, “Go back again, for what have I done to you?” So Elisha turned back from him, and took a yoke of oxen and slaughtered them and boiled their flesh, using the oxen's equipment, and gave it to the people, and they ate. Then he arose and followed Elijah, and became his servant.</a:t>
            </a:r>
          </a:p>
          <a:p>
            <a:endParaRPr lang="en-US" dirty="0"/>
          </a:p>
        </p:txBody>
      </p:sp>
    </p:spTree>
    <p:extLst>
      <p:ext uri="{BB962C8B-B14F-4D97-AF65-F5344CB8AC3E}">
        <p14:creationId xmlns:p14="http://schemas.microsoft.com/office/powerpoint/2010/main" val="1983247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0540-8DDF-425E-972D-92DE6E3941F7}"/>
              </a:ext>
            </a:extLst>
          </p:cNvPr>
          <p:cNvSpPr>
            <a:spLocks noGrp="1"/>
          </p:cNvSpPr>
          <p:nvPr>
            <p:ph type="title"/>
          </p:nvPr>
        </p:nvSpPr>
        <p:spPr/>
        <p:txBody>
          <a:bodyPr/>
          <a:lstStyle/>
          <a:p>
            <a:r>
              <a:rPr lang="en-US" dirty="0"/>
              <a:t>A Prophetic Call </a:t>
            </a:r>
          </a:p>
        </p:txBody>
      </p:sp>
      <p:sp>
        <p:nvSpPr>
          <p:cNvPr id="3" name="Content Placeholder 2">
            <a:extLst>
              <a:ext uri="{FF2B5EF4-FFF2-40B4-BE49-F238E27FC236}">
                <a16:creationId xmlns:a16="http://schemas.microsoft.com/office/drawing/2014/main" id="{842AD565-CE4D-4BC9-89AD-3149270712D1}"/>
              </a:ext>
            </a:extLst>
          </p:cNvPr>
          <p:cNvSpPr>
            <a:spLocks noGrp="1"/>
          </p:cNvSpPr>
          <p:nvPr>
            <p:ph idx="1"/>
          </p:nvPr>
        </p:nvSpPr>
        <p:spPr/>
        <p:txBody>
          <a:bodyPr>
            <a:normAutofit lnSpcReduction="10000"/>
          </a:bodyPr>
          <a:lstStyle/>
          <a:p>
            <a:r>
              <a:rPr lang="en-US" dirty="0"/>
              <a:t>The Bible records the Lord calling the following prophets:</a:t>
            </a:r>
          </a:p>
          <a:p>
            <a:pPr lvl="1"/>
            <a:r>
              <a:rPr lang="en-US" dirty="0" err="1"/>
              <a:t>Michaiah</a:t>
            </a:r>
            <a:r>
              <a:rPr lang="en-US" dirty="0"/>
              <a:t> (1 Kings 22:19-22)</a:t>
            </a:r>
          </a:p>
          <a:p>
            <a:pPr lvl="1"/>
            <a:r>
              <a:rPr lang="en-US" dirty="0"/>
              <a:t>Isaiah (</a:t>
            </a:r>
            <a:r>
              <a:rPr lang="en-US" dirty="0" err="1"/>
              <a:t>ch.</a:t>
            </a:r>
            <a:r>
              <a:rPr lang="en-US" dirty="0"/>
              <a:t> 6)</a:t>
            </a:r>
          </a:p>
          <a:p>
            <a:pPr lvl="1"/>
            <a:r>
              <a:rPr lang="en-US" dirty="0"/>
              <a:t>Jeremiah (1:1-10)</a:t>
            </a:r>
          </a:p>
          <a:p>
            <a:pPr lvl="1"/>
            <a:r>
              <a:rPr lang="en-US" dirty="0"/>
              <a:t>Ezekiel (3:1-15)</a:t>
            </a:r>
          </a:p>
          <a:p>
            <a:r>
              <a:rPr lang="en-US" dirty="0">
                <a:latin typeface="Source Sans Pro Black" panose="020B0803030403020204" pitchFamily="34" charset="0"/>
              </a:rPr>
              <a:t>Davies and Allison: </a:t>
            </a:r>
            <a:r>
              <a:rPr lang="en-US" dirty="0"/>
              <a:t>“Jesus’ words, which contain no why, are not invitation. They are unconditional demand. (</a:t>
            </a:r>
            <a:r>
              <a:rPr lang="en-US" dirty="0" err="1"/>
              <a:t>Hengel</a:t>
            </a:r>
            <a:r>
              <a:rPr lang="en-US" dirty="0"/>
              <a:t>, </a:t>
            </a:r>
            <a:r>
              <a:rPr lang="en-US" i="1" dirty="0"/>
              <a:t>Charismatic Leader</a:t>
            </a:r>
            <a:r>
              <a:rPr lang="en-US" dirty="0"/>
              <a:t>, p. 17, claims that in the OT it is ultimately God himself who issues the prophetic call [1 Kings 11:31ff.; 19:15-21; 1 Sm. 16:1ff.] while in the NT the authority resides with Messiah Jesus.”) (I:397).</a:t>
            </a:r>
          </a:p>
        </p:txBody>
      </p:sp>
    </p:spTree>
    <p:extLst>
      <p:ext uri="{BB962C8B-B14F-4D97-AF65-F5344CB8AC3E}">
        <p14:creationId xmlns:p14="http://schemas.microsoft.com/office/powerpoint/2010/main" val="132773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ircle(in)">
                                      <p:cBhvr>
                                        <p:cTn id="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EBB-367E-4154-BA55-AA15BA3AD15F}"/>
              </a:ext>
            </a:extLst>
          </p:cNvPr>
          <p:cNvSpPr>
            <a:spLocks noGrp="1"/>
          </p:cNvSpPr>
          <p:nvPr>
            <p:ph type="title"/>
          </p:nvPr>
        </p:nvSpPr>
        <p:spPr/>
        <p:txBody>
          <a:bodyPr/>
          <a:lstStyle/>
          <a:p>
            <a:r>
              <a:rPr lang="en-US" dirty="0"/>
              <a:t>Jesus’s Temptation</a:t>
            </a:r>
          </a:p>
        </p:txBody>
      </p:sp>
      <p:sp>
        <p:nvSpPr>
          <p:cNvPr id="3" name="Content Placeholder 2">
            <a:extLst>
              <a:ext uri="{FF2B5EF4-FFF2-40B4-BE49-F238E27FC236}">
                <a16:creationId xmlns:a16="http://schemas.microsoft.com/office/drawing/2014/main" id="{08E94B3E-76E2-47B9-8897-F7A4136BE818}"/>
              </a:ext>
            </a:extLst>
          </p:cNvPr>
          <p:cNvSpPr>
            <a:spLocks noGrp="1"/>
          </p:cNvSpPr>
          <p:nvPr>
            <p:ph idx="1"/>
          </p:nvPr>
        </p:nvSpPr>
        <p:spPr/>
        <p:txBody>
          <a:bodyPr/>
          <a:lstStyle/>
          <a:p>
            <a:r>
              <a:rPr lang="en-US" dirty="0"/>
              <a:t>Reminds one of the scene in the Garden of Eden when the first Adam was tempted and sinned. The second Adam is tempted without sin.</a:t>
            </a:r>
          </a:p>
          <a:p>
            <a:r>
              <a:rPr lang="en-US" dirty="0"/>
              <a:t>Reminds one of Israel’s wandering the wilderness.</a:t>
            </a:r>
          </a:p>
        </p:txBody>
      </p:sp>
    </p:spTree>
    <p:extLst>
      <p:ext uri="{BB962C8B-B14F-4D97-AF65-F5344CB8AC3E}">
        <p14:creationId xmlns:p14="http://schemas.microsoft.com/office/powerpoint/2010/main" val="756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035D69-C5B6-4F4B-9864-EDAD0BDB3A28}"/>
              </a:ext>
            </a:extLst>
          </p:cNvPr>
          <p:cNvSpPr>
            <a:spLocks noGrp="1"/>
          </p:cNvSpPr>
          <p:nvPr>
            <p:ph type="title"/>
          </p:nvPr>
        </p:nvSpPr>
        <p:spPr>
          <a:xfrm>
            <a:off x="251928" y="365125"/>
            <a:ext cx="5010538" cy="2303430"/>
          </a:xfrm>
        </p:spPr>
        <p:txBody>
          <a:bodyPr>
            <a:normAutofit/>
          </a:bodyPr>
          <a:lstStyle/>
          <a:p>
            <a:r>
              <a:rPr lang="en-US" dirty="0"/>
              <a:t>Early Galilean Ministry</a:t>
            </a:r>
            <a:br>
              <a:rPr lang="en-US" dirty="0"/>
            </a:br>
            <a:r>
              <a:rPr lang="en-US" sz="2800" dirty="0"/>
              <a:t>Matt. 4:23-25</a:t>
            </a:r>
          </a:p>
        </p:txBody>
      </p:sp>
      <p:pic>
        <p:nvPicPr>
          <p:cNvPr id="6148" name="Picture 4">
            <a:extLst>
              <a:ext uri="{FF2B5EF4-FFF2-40B4-BE49-F238E27FC236}">
                <a16:creationId xmlns:a16="http://schemas.microsoft.com/office/drawing/2014/main" id="{B5C5ABA2-1376-4FE7-91CD-EE9B30E35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5475"/>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69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037A-5419-49A0-8C21-91BE6FC049A3}"/>
              </a:ext>
            </a:extLst>
          </p:cNvPr>
          <p:cNvSpPr>
            <a:spLocks noGrp="1"/>
          </p:cNvSpPr>
          <p:nvPr>
            <p:ph type="title"/>
          </p:nvPr>
        </p:nvSpPr>
        <p:spPr/>
        <p:txBody>
          <a:bodyPr/>
          <a:lstStyle/>
          <a:p>
            <a:r>
              <a:rPr lang="en-US" dirty="0"/>
              <a:t>Matthew 4:23-25</a:t>
            </a:r>
          </a:p>
        </p:txBody>
      </p:sp>
      <p:sp>
        <p:nvSpPr>
          <p:cNvPr id="3" name="Content Placeholder 2">
            <a:extLst>
              <a:ext uri="{FF2B5EF4-FFF2-40B4-BE49-F238E27FC236}">
                <a16:creationId xmlns:a16="http://schemas.microsoft.com/office/drawing/2014/main" id="{8FCA4935-F5FD-45F0-B2B7-0A0E7BD16E72}"/>
              </a:ext>
            </a:extLst>
          </p:cNvPr>
          <p:cNvSpPr>
            <a:spLocks noGrp="1"/>
          </p:cNvSpPr>
          <p:nvPr>
            <p:ph idx="1"/>
          </p:nvPr>
        </p:nvSpPr>
        <p:spPr/>
        <p:txBody>
          <a:bodyPr/>
          <a:lstStyle/>
          <a:p>
            <a:r>
              <a:rPr lang="en-US" dirty="0"/>
              <a:t>And Jesus went about all Galilee, teaching in their synagogues, preaching the gospel of the kingdom, and healing all kinds of sickness and all kinds of disease among the people. Then His fame went throughout all Syria; and they brought to Him all sick people who were afflicted with various diseases and torments, and those who were demon-possessed, epileptics, and paralytics; and He healed them. Great multitudes followed Him—from Galilee, and from Decapolis, Jerusalem, Judea, and beyond the Jordan. </a:t>
            </a:r>
          </a:p>
          <a:p>
            <a:endParaRPr lang="en-US" dirty="0"/>
          </a:p>
        </p:txBody>
      </p:sp>
    </p:spTree>
    <p:extLst>
      <p:ext uri="{BB962C8B-B14F-4D97-AF65-F5344CB8AC3E}">
        <p14:creationId xmlns:p14="http://schemas.microsoft.com/office/powerpoint/2010/main" val="47136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192E-A13F-4EDD-8EC3-D8E3DFD58A78}"/>
              </a:ext>
            </a:extLst>
          </p:cNvPr>
          <p:cNvSpPr>
            <a:spLocks noGrp="1"/>
          </p:cNvSpPr>
          <p:nvPr>
            <p:ph type="title"/>
          </p:nvPr>
        </p:nvSpPr>
        <p:spPr/>
        <p:txBody>
          <a:bodyPr/>
          <a:lstStyle/>
          <a:p>
            <a:r>
              <a:rPr lang="en-US" dirty="0"/>
              <a:t>Matthew’s Style</a:t>
            </a:r>
          </a:p>
        </p:txBody>
      </p:sp>
      <p:sp>
        <p:nvSpPr>
          <p:cNvPr id="3" name="Content Placeholder 2">
            <a:extLst>
              <a:ext uri="{FF2B5EF4-FFF2-40B4-BE49-F238E27FC236}">
                <a16:creationId xmlns:a16="http://schemas.microsoft.com/office/drawing/2014/main" id="{2131D945-0661-40E1-8B9D-FF1EDF3B279F}"/>
              </a:ext>
            </a:extLst>
          </p:cNvPr>
          <p:cNvSpPr>
            <a:spLocks noGrp="1"/>
          </p:cNvSpPr>
          <p:nvPr>
            <p:ph idx="1"/>
          </p:nvPr>
        </p:nvSpPr>
        <p:spPr/>
        <p:txBody>
          <a:bodyPr>
            <a:normAutofit fontScale="92500" lnSpcReduction="10000"/>
          </a:bodyPr>
          <a:lstStyle/>
          <a:p>
            <a:r>
              <a:rPr lang="en-US" dirty="0"/>
              <a:t>He uses summary statements throughout the book to mark divisions within the book (cf. 9:35–10:1; 13:1-3; 18:1-3; 24:3-4; etc.)</a:t>
            </a:r>
          </a:p>
          <a:p>
            <a:r>
              <a:rPr lang="en-US" dirty="0">
                <a:latin typeface="Source Sans Pro Black" panose="020B0803030403020204" pitchFamily="34" charset="0"/>
              </a:rPr>
              <a:t>And Jesus went about all Galilee, teaching in their synagogues, preaching the gospel of the kingdom, and healing all kinds of sickness and all kinds of disease among the people (Matt. 4:23).</a:t>
            </a:r>
          </a:p>
          <a:p>
            <a:r>
              <a:rPr lang="en-US" dirty="0"/>
              <a:t>The summary statement describes Jesus teaching in various synagogues through Galilee.</a:t>
            </a:r>
          </a:p>
          <a:p>
            <a:pPr lvl="1"/>
            <a:r>
              <a:rPr lang="en-US" dirty="0"/>
              <a:t>The places: in the synagogues</a:t>
            </a:r>
          </a:p>
          <a:p>
            <a:pPr lvl="1"/>
            <a:r>
              <a:rPr lang="en-US" dirty="0"/>
              <a:t>The message: the gospel of the kingdom</a:t>
            </a:r>
          </a:p>
          <a:p>
            <a:pPr lvl="1"/>
            <a:r>
              <a:rPr lang="en-US" dirty="0"/>
              <a:t>The verification: miracles of healing, including all kinds of sicknesses (</a:t>
            </a:r>
            <a:r>
              <a:rPr lang="en-US" i="1" dirty="0" err="1"/>
              <a:t>nosos</a:t>
            </a:r>
            <a:r>
              <a:rPr lang="en-US" dirty="0"/>
              <a:t>) and “all kinds of disease” (</a:t>
            </a:r>
            <a:r>
              <a:rPr lang="en-US" i="1" dirty="0" err="1"/>
              <a:t>malakian</a:t>
            </a:r>
            <a:r>
              <a:rPr lang="en-US" dirty="0"/>
              <a:t>: condition of bodily weakness, </a:t>
            </a:r>
            <a:r>
              <a:rPr lang="en-US" i="1" dirty="0"/>
              <a:t>debility, weakness, sickness</a:t>
            </a:r>
            <a:r>
              <a:rPr lang="en-US" dirty="0"/>
              <a:t>, BDAG, 613).</a:t>
            </a:r>
          </a:p>
        </p:txBody>
      </p:sp>
    </p:spTree>
    <p:extLst>
      <p:ext uri="{BB962C8B-B14F-4D97-AF65-F5344CB8AC3E}">
        <p14:creationId xmlns:p14="http://schemas.microsoft.com/office/powerpoint/2010/main" val="16106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1EB2-ADFA-4540-A063-F218C0549D37}"/>
              </a:ext>
            </a:extLst>
          </p:cNvPr>
          <p:cNvSpPr>
            <a:spLocks noGrp="1"/>
          </p:cNvSpPr>
          <p:nvPr>
            <p:ph type="title"/>
          </p:nvPr>
        </p:nvSpPr>
        <p:spPr/>
        <p:txBody>
          <a:bodyPr/>
          <a:lstStyle/>
          <a:p>
            <a:r>
              <a:rPr lang="en-US" dirty="0"/>
              <a:t>Matthew 4:24</a:t>
            </a:r>
          </a:p>
        </p:txBody>
      </p:sp>
      <p:sp>
        <p:nvSpPr>
          <p:cNvPr id="3" name="Content Placeholder 2">
            <a:extLst>
              <a:ext uri="{FF2B5EF4-FFF2-40B4-BE49-F238E27FC236}">
                <a16:creationId xmlns:a16="http://schemas.microsoft.com/office/drawing/2014/main" id="{3BAF7D40-2142-48EB-BFFC-89F870B68815}"/>
              </a:ext>
            </a:extLst>
          </p:cNvPr>
          <p:cNvSpPr>
            <a:spLocks noGrp="1"/>
          </p:cNvSpPr>
          <p:nvPr>
            <p:ph idx="1"/>
          </p:nvPr>
        </p:nvSpPr>
        <p:spPr/>
        <p:txBody>
          <a:bodyPr/>
          <a:lstStyle/>
          <a:p>
            <a:r>
              <a:rPr lang="en-US" dirty="0">
                <a:latin typeface="Source Sans Pro Black" panose="020B0803030403020204" pitchFamily="34" charset="0"/>
              </a:rPr>
              <a:t>Then His fame went throughout all Syria; and they brought to Him all sick people who were afflicted with various diseases and torments, and those who were demon-possessed, epileptics, and paralytics; and He healed them. </a:t>
            </a:r>
          </a:p>
          <a:p>
            <a:pPr lvl="1"/>
            <a:r>
              <a:rPr lang="en-US" dirty="0">
                <a:latin typeface="Source Sans Pro Black" panose="020B0803030403020204" pitchFamily="34" charset="0"/>
              </a:rPr>
              <a:t>Syria: </a:t>
            </a:r>
            <a:r>
              <a:rPr lang="en-US" dirty="0"/>
              <a:t>used here of a Roman province with its capital in Antioch</a:t>
            </a:r>
          </a:p>
        </p:txBody>
      </p:sp>
    </p:spTree>
    <p:extLst>
      <p:ext uri="{BB962C8B-B14F-4D97-AF65-F5344CB8AC3E}">
        <p14:creationId xmlns:p14="http://schemas.microsoft.com/office/powerpoint/2010/main" val="2299182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5 Map Of Israel In Jesus Day - Maps Database Source">
            <a:extLst>
              <a:ext uri="{FF2B5EF4-FFF2-40B4-BE49-F238E27FC236}">
                <a16:creationId xmlns:a16="http://schemas.microsoft.com/office/drawing/2014/main" id="{F4448F4F-445E-4D14-A239-FE43A481D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870" y="-251926"/>
            <a:ext cx="4906178" cy="7109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42555C-685A-4BE5-A50B-50772D883B85}"/>
              </a:ext>
            </a:extLst>
          </p:cNvPr>
          <p:cNvSpPr txBox="1"/>
          <p:nvPr/>
        </p:nvSpPr>
        <p:spPr>
          <a:xfrm>
            <a:off x="625152" y="307910"/>
            <a:ext cx="6335485" cy="6124754"/>
          </a:xfrm>
          <a:prstGeom prst="rect">
            <a:avLst/>
          </a:prstGeom>
          <a:noFill/>
        </p:spPr>
        <p:txBody>
          <a:bodyPr wrap="square" rtlCol="0">
            <a:spAutoFit/>
          </a:bodyPr>
          <a:lstStyle/>
          <a:p>
            <a:r>
              <a:rPr lang="en-US" sz="2800" dirty="0">
                <a:latin typeface="Source Sans Pro Black" panose="020B0803030403020204" pitchFamily="34" charset="0"/>
              </a:rPr>
              <a:t>Then His fame went throughout all </a:t>
            </a:r>
            <a:r>
              <a:rPr lang="en-US" sz="2800" dirty="0">
                <a:solidFill>
                  <a:srgbClr val="FF0000"/>
                </a:solidFill>
                <a:latin typeface="Source Sans Pro Black" panose="020B0803030403020204" pitchFamily="34" charset="0"/>
              </a:rPr>
              <a:t>Syria</a:t>
            </a:r>
            <a:r>
              <a:rPr lang="en-US" sz="2800" dirty="0">
                <a:latin typeface="Source Sans Pro Black" panose="020B0803030403020204" pitchFamily="34" charset="0"/>
              </a:rPr>
              <a:t>; and they brought to Him all sick people who were afflicted with various diseases and torments, and those who were demon-possessed, epileptics, and paralytics; and He healed them (Matt. 4:24).</a:t>
            </a:r>
          </a:p>
          <a:p>
            <a:pPr marL="457200" indent="-457200">
              <a:buFont typeface="Arial" panose="020B0604020202020204" pitchFamily="34" charset="0"/>
              <a:buChar char="•"/>
            </a:pPr>
            <a:r>
              <a:rPr lang="en-US" sz="2800" dirty="0">
                <a:latin typeface="Source Sans Pro Semibold" panose="020B0603030403020204" pitchFamily="34" charset="0"/>
              </a:rPr>
              <a:t>Syria, in the first century, referred to a province in the Roman empire that included all of Palestine (cf. Luke 2:2, where Cyrenius, governor of Syria, administered the census that required Joseph and Mary to travel to Bethlehem).</a:t>
            </a:r>
          </a:p>
        </p:txBody>
      </p:sp>
    </p:spTree>
    <p:extLst>
      <p:ext uri="{BB962C8B-B14F-4D97-AF65-F5344CB8AC3E}">
        <p14:creationId xmlns:p14="http://schemas.microsoft.com/office/powerpoint/2010/main" val="1009811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EAD77-20BB-4F9B-832D-226F825D62AE}"/>
              </a:ext>
            </a:extLst>
          </p:cNvPr>
          <p:cNvSpPr>
            <a:spLocks noGrp="1"/>
          </p:cNvSpPr>
          <p:nvPr>
            <p:ph type="title"/>
          </p:nvPr>
        </p:nvSpPr>
        <p:spPr/>
        <p:txBody>
          <a:bodyPr/>
          <a:lstStyle/>
          <a:p>
            <a:r>
              <a:rPr lang="en-US" dirty="0"/>
              <a:t>The Appealing Prophet</a:t>
            </a:r>
          </a:p>
        </p:txBody>
      </p:sp>
      <p:sp>
        <p:nvSpPr>
          <p:cNvPr id="3" name="Content Placeholder 2">
            <a:extLst>
              <a:ext uri="{FF2B5EF4-FFF2-40B4-BE49-F238E27FC236}">
                <a16:creationId xmlns:a16="http://schemas.microsoft.com/office/drawing/2014/main" id="{10968E33-84BE-4D18-9565-70A0765061E8}"/>
              </a:ext>
            </a:extLst>
          </p:cNvPr>
          <p:cNvSpPr>
            <a:spLocks noGrp="1"/>
          </p:cNvSpPr>
          <p:nvPr>
            <p:ph idx="1"/>
          </p:nvPr>
        </p:nvSpPr>
        <p:spPr/>
        <p:txBody>
          <a:bodyPr>
            <a:normAutofit fontScale="92500" lnSpcReduction="10000"/>
          </a:bodyPr>
          <a:lstStyle/>
          <a:p>
            <a:r>
              <a:rPr lang="en-US" dirty="0"/>
              <a:t>Grew in fame</a:t>
            </a:r>
          </a:p>
          <a:p>
            <a:r>
              <a:rPr lang="en-US" dirty="0"/>
              <a:t>Attracted those who had sick loved ones, with many different diseases</a:t>
            </a:r>
          </a:p>
          <a:p>
            <a:pPr lvl="1"/>
            <a:r>
              <a:rPr lang="en-US" dirty="0">
                <a:latin typeface="Source Sans Pro Black" panose="020B0803030403020204" pitchFamily="34" charset="0"/>
              </a:rPr>
              <a:t>Torments</a:t>
            </a:r>
            <a:r>
              <a:rPr lang="en-US" dirty="0"/>
              <a:t> (</a:t>
            </a:r>
            <a:r>
              <a:rPr lang="en-US" i="1" dirty="0" err="1"/>
              <a:t>basanos</a:t>
            </a:r>
            <a:r>
              <a:rPr lang="en-US" dirty="0"/>
              <a:t>): Used once in this text and two times (Luke 16:23, 28) of the torments of Hades. It is used of “severe pain caused by something oppressive, </a:t>
            </a:r>
            <a:r>
              <a:rPr lang="en-US" i="1" dirty="0"/>
              <a:t>severe pain, torment</a:t>
            </a:r>
            <a:r>
              <a:rPr lang="en-US" dirty="0"/>
              <a:t>” (BDAG, 168).</a:t>
            </a:r>
          </a:p>
          <a:p>
            <a:pPr lvl="1"/>
            <a:r>
              <a:rPr lang="en-US" dirty="0">
                <a:latin typeface="Source Sans Pro Black" panose="020B0803030403020204" pitchFamily="34" charset="0"/>
              </a:rPr>
              <a:t>Demon possessed </a:t>
            </a:r>
            <a:r>
              <a:rPr lang="en-US" dirty="0"/>
              <a:t>(</a:t>
            </a:r>
            <a:r>
              <a:rPr lang="en-US" i="1" dirty="0" err="1"/>
              <a:t>daimonizomai</a:t>
            </a:r>
            <a:r>
              <a:rPr lang="en-US" dirty="0"/>
              <a:t>): appears in 13 verses, all in the gospels, to describe those who are “possessed by a hostile spirit” (BDAG, 210).</a:t>
            </a:r>
          </a:p>
          <a:p>
            <a:pPr lvl="1"/>
            <a:r>
              <a:rPr lang="en-US" dirty="0" err="1">
                <a:latin typeface="Source Sans Pro Black" panose="020B0803030403020204" pitchFamily="34" charset="0"/>
              </a:rPr>
              <a:t>Epiletics</a:t>
            </a:r>
            <a:r>
              <a:rPr lang="en-US" dirty="0"/>
              <a:t> (</a:t>
            </a:r>
            <a:r>
              <a:rPr lang="en-US" i="1" dirty="0" err="1"/>
              <a:t>selēniazomai</a:t>
            </a:r>
            <a:r>
              <a:rPr lang="en-US" dirty="0"/>
              <a:t>): literally, “to be moonstruck” (cf. “lunatic,” from “lunar”) and then “to experience epileptic seizures, be an epileptic” (BDAG, 919).</a:t>
            </a:r>
          </a:p>
          <a:p>
            <a:pPr lvl="1"/>
            <a:r>
              <a:rPr lang="en-US" dirty="0">
                <a:latin typeface="Source Sans Pro Black" panose="020B0803030403020204" pitchFamily="34" charset="0"/>
              </a:rPr>
              <a:t>Paralytics</a:t>
            </a:r>
            <a:r>
              <a:rPr lang="en-US" dirty="0"/>
              <a:t> (</a:t>
            </a:r>
            <a:r>
              <a:rPr lang="en-US" i="1" dirty="0" err="1"/>
              <a:t>paralutikos</a:t>
            </a:r>
            <a:r>
              <a:rPr lang="en-US" dirty="0"/>
              <a:t>): “a lame person, paralytic” (BDAG, 768).</a:t>
            </a:r>
          </a:p>
          <a:p>
            <a:r>
              <a:rPr lang="en-US" dirty="0"/>
              <a:t>Jesus healed them, not made them feel better or taught them hope to cope with pain, but completely healed them!</a:t>
            </a:r>
          </a:p>
        </p:txBody>
      </p:sp>
    </p:spTree>
    <p:extLst>
      <p:ext uri="{BB962C8B-B14F-4D97-AF65-F5344CB8AC3E}">
        <p14:creationId xmlns:p14="http://schemas.microsoft.com/office/powerpoint/2010/main" val="107355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94D8-CB93-43D8-BCA6-D7E7AE0CC60A}"/>
              </a:ext>
            </a:extLst>
          </p:cNvPr>
          <p:cNvSpPr>
            <a:spLocks noGrp="1"/>
          </p:cNvSpPr>
          <p:nvPr>
            <p:ph type="title"/>
          </p:nvPr>
        </p:nvSpPr>
        <p:spPr>
          <a:xfrm>
            <a:off x="838200" y="365125"/>
            <a:ext cx="5040086" cy="1325563"/>
          </a:xfrm>
        </p:spPr>
        <p:txBody>
          <a:bodyPr/>
          <a:lstStyle/>
          <a:p>
            <a:r>
              <a:rPr lang="en-US" dirty="0"/>
              <a:t>Matthew 5:25</a:t>
            </a:r>
          </a:p>
        </p:txBody>
      </p:sp>
      <p:sp>
        <p:nvSpPr>
          <p:cNvPr id="3" name="Content Placeholder 2">
            <a:extLst>
              <a:ext uri="{FF2B5EF4-FFF2-40B4-BE49-F238E27FC236}">
                <a16:creationId xmlns:a16="http://schemas.microsoft.com/office/drawing/2014/main" id="{BA490CE0-E78B-4C46-9BE2-BEBB1118FF54}"/>
              </a:ext>
            </a:extLst>
          </p:cNvPr>
          <p:cNvSpPr>
            <a:spLocks noGrp="1"/>
          </p:cNvSpPr>
          <p:nvPr>
            <p:ph idx="1"/>
          </p:nvPr>
        </p:nvSpPr>
        <p:spPr>
          <a:xfrm>
            <a:off x="838200" y="1825625"/>
            <a:ext cx="5040086" cy="4351338"/>
          </a:xfrm>
        </p:spPr>
        <p:txBody>
          <a:bodyPr/>
          <a:lstStyle/>
          <a:p>
            <a:pPr marL="0" indent="0">
              <a:buNone/>
            </a:pPr>
            <a:r>
              <a:rPr lang="en-US" dirty="0"/>
              <a:t>Great multitudes followed Him—from Galilee, and from Decapolis, Jerusalem, Judea, and beyond the Jordan.</a:t>
            </a:r>
          </a:p>
        </p:txBody>
      </p:sp>
      <p:pic>
        <p:nvPicPr>
          <p:cNvPr id="4" name="Picture 2" descr="35 Map Of Israel In Jesus Day - Maps Database Source">
            <a:extLst>
              <a:ext uri="{FF2B5EF4-FFF2-40B4-BE49-F238E27FC236}">
                <a16:creationId xmlns:a16="http://schemas.microsoft.com/office/drawing/2014/main" id="{7266B561-97DE-4E1C-AA0D-13FCFB70A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826" y="-251926"/>
            <a:ext cx="4906178" cy="71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12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cation of Decapolis">
            <a:extLst>
              <a:ext uri="{FF2B5EF4-FFF2-40B4-BE49-F238E27FC236}">
                <a16:creationId xmlns:a16="http://schemas.microsoft.com/office/drawing/2014/main" id="{32DACE24-ABBF-4C5A-8F53-D70F3CC8A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841" y="30492"/>
            <a:ext cx="4707075" cy="6797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7CFAFF-D1F5-4E43-9B22-C6E0C11602B0}"/>
              </a:ext>
            </a:extLst>
          </p:cNvPr>
          <p:cNvSpPr txBox="1"/>
          <p:nvPr/>
        </p:nvSpPr>
        <p:spPr>
          <a:xfrm>
            <a:off x="550506" y="513184"/>
            <a:ext cx="5225143" cy="1077218"/>
          </a:xfrm>
          <a:prstGeom prst="rect">
            <a:avLst/>
          </a:prstGeom>
          <a:noFill/>
        </p:spPr>
        <p:txBody>
          <a:bodyPr wrap="square" rtlCol="0">
            <a:spAutoFit/>
          </a:bodyPr>
          <a:lstStyle/>
          <a:p>
            <a:r>
              <a:rPr lang="en-US" sz="3200" dirty="0">
                <a:latin typeface="Source Sans Pro Black" panose="020B0803030403020204" pitchFamily="34" charset="0"/>
              </a:rPr>
              <a:t>The “ten cities” of the Decapolis are in black.</a:t>
            </a:r>
          </a:p>
        </p:txBody>
      </p:sp>
    </p:spTree>
    <p:extLst>
      <p:ext uri="{BB962C8B-B14F-4D97-AF65-F5344CB8AC3E}">
        <p14:creationId xmlns:p14="http://schemas.microsoft.com/office/powerpoint/2010/main" val="1385945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0" name="Picture 4" descr="The Conflict in Jerusalem Is Distinctly Modern. Here&amp;#39;s the History. - The  New York Times">
            <a:extLst>
              <a:ext uri="{FF2B5EF4-FFF2-40B4-BE49-F238E27FC236}">
                <a16:creationId xmlns:a16="http://schemas.microsoft.com/office/drawing/2014/main" id="{458905AA-8432-4F3D-91FC-015F7792CF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07"/>
          <a:stretch/>
        </p:blipFill>
        <p:spPr bwMode="auto">
          <a:xfrm>
            <a:off x="1035698" y="1071760"/>
            <a:ext cx="10288555" cy="5786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C9017C-576C-4D70-A59E-273CF0A4F0B0}"/>
              </a:ext>
            </a:extLst>
          </p:cNvPr>
          <p:cNvSpPr txBox="1"/>
          <p:nvPr/>
        </p:nvSpPr>
        <p:spPr>
          <a:xfrm>
            <a:off x="2202024" y="475861"/>
            <a:ext cx="7735078" cy="523220"/>
          </a:xfrm>
          <a:prstGeom prst="rect">
            <a:avLst/>
          </a:prstGeom>
          <a:noFill/>
        </p:spPr>
        <p:txBody>
          <a:bodyPr wrap="square" rtlCol="0">
            <a:spAutoFit/>
          </a:bodyPr>
          <a:lstStyle/>
          <a:p>
            <a:pPr algn="ctr"/>
            <a:r>
              <a:rPr lang="en-US" sz="2800" dirty="0">
                <a:latin typeface="Source Sans Pro Black" panose="020B0803030403020204" pitchFamily="34" charset="0"/>
              </a:rPr>
              <a:t>Aerial of Jerusalem</a:t>
            </a:r>
          </a:p>
        </p:txBody>
      </p:sp>
    </p:spTree>
    <p:extLst>
      <p:ext uri="{BB962C8B-B14F-4D97-AF65-F5344CB8AC3E}">
        <p14:creationId xmlns:p14="http://schemas.microsoft.com/office/powerpoint/2010/main" val="2107301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high angle view of a quarry&#10;&#10;Description automatically generated with low confidence">
            <a:extLst>
              <a:ext uri="{FF2B5EF4-FFF2-40B4-BE49-F238E27FC236}">
                <a16:creationId xmlns:a16="http://schemas.microsoft.com/office/drawing/2014/main" id="{7755559D-4A87-4928-92FA-A31B04CDE75F}"/>
              </a:ext>
            </a:extLst>
          </p:cNvPr>
          <p:cNvPicPr>
            <a:picLocks noChangeAspect="1"/>
          </p:cNvPicPr>
          <p:nvPr/>
        </p:nvPicPr>
        <p:blipFill rotWithShape="1">
          <a:blip r:embed="rId2">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AFA911F-8287-457B-A1C1-1582E041A0F1}"/>
              </a:ext>
            </a:extLst>
          </p:cNvPr>
          <p:cNvSpPr txBox="1"/>
          <p:nvPr/>
        </p:nvSpPr>
        <p:spPr>
          <a:xfrm>
            <a:off x="0" y="286284"/>
            <a:ext cx="4926563" cy="584775"/>
          </a:xfrm>
          <a:prstGeom prst="rect">
            <a:avLst/>
          </a:prstGeom>
          <a:noFill/>
        </p:spPr>
        <p:txBody>
          <a:bodyPr wrap="square" rtlCol="0">
            <a:spAutoFit/>
          </a:bodyPr>
          <a:lstStyle/>
          <a:p>
            <a:pPr algn="ctr"/>
            <a:r>
              <a:rPr lang="en-US" sz="3200" dirty="0">
                <a:latin typeface="Source Sans Pro Black" panose="020B0803030403020204" pitchFamily="34" charset="0"/>
              </a:rPr>
              <a:t>Beth-</a:t>
            </a:r>
            <a:r>
              <a:rPr lang="en-US" sz="3200" dirty="0" err="1">
                <a:latin typeface="Source Sans Pro Black" panose="020B0803030403020204" pitchFamily="34" charset="0"/>
              </a:rPr>
              <a:t>shean</a:t>
            </a:r>
            <a:r>
              <a:rPr lang="en-US" sz="3200" dirty="0">
                <a:latin typeface="Source Sans Pro Black" panose="020B0803030403020204" pitchFamily="34" charset="0"/>
              </a:rPr>
              <a:t> in Israel</a:t>
            </a:r>
          </a:p>
        </p:txBody>
      </p:sp>
    </p:spTree>
    <p:extLst>
      <p:ext uri="{BB962C8B-B14F-4D97-AF65-F5344CB8AC3E}">
        <p14:creationId xmlns:p14="http://schemas.microsoft.com/office/powerpoint/2010/main" val="375550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798-4FC4-4867-9DDC-CC4CBA15714E}"/>
              </a:ext>
            </a:extLst>
          </p:cNvPr>
          <p:cNvSpPr>
            <a:spLocks noGrp="1"/>
          </p:cNvSpPr>
          <p:nvPr>
            <p:ph type="title"/>
          </p:nvPr>
        </p:nvSpPr>
        <p:spPr/>
        <p:txBody>
          <a:bodyPr/>
          <a:lstStyle/>
          <a:p>
            <a:r>
              <a:rPr lang="en-US" dirty="0"/>
              <a:t>Deuteronomy 8:1-5</a:t>
            </a:r>
          </a:p>
        </p:txBody>
      </p:sp>
      <p:sp>
        <p:nvSpPr>
          <p:cNvPr id="3" name="Content Placeholder 2">
            <a:extLst>
              <a:ext uri="{FF2B5EF4-FFF2-40B4-BE49-F238E27FC236}">
                <a16:creationId xmlns:a16="http://schemas.microsoft.com/office/drawing/2014/main" id="{166C9FD5-96CB-487B-BA21-C382C37C5C51}"/>
              </a:ext>
            </a:extLst>
          </p:cNvPr>
          <p:cNvSpPr>
            <a:spLocks noGrp="1"/>
          </p:cNvSpPr>
          <p:nvPr>
            <p:ph idx="1"/>
          </p:nvPr>
        </p:nvSpPr>
        <p:spPr/>
        <p:txBody>
          <a:bodyPr>
            <a:normAutofit fontScale="92500" lnSpcReduction="10000"/>
          </a:bodyPr>
          <a:lstStyle/>
          <a:p>
            <a:r>
              <a:rPr lang="en-US" dirty="0"/>
              <a:t>Every commandment which I command you today you must be careful to observe, that you may live and multiply, and go in and possess the land of which the </a:t>
            </a:r>
            <a:r>
              <a:rPr lang="en-US" cap="small" dirty="0"/>
              <a:t>Lord</a:t>
            </a:r>
            <a:r>
              <a:rPr lang="en-US" dirty="0"/>
              <a:t> swore to your fathers. </a:t>
            </a:r>
            <a:r>
              <a:rPr lang="en-US" dirty="0">
                <a:latin typeface="Source Sans Pro Black" panose="020B0803030403020204" pitchFamily="34" charset="0"/>
              </a:rPr>
              <a:t>And you shall remember that the </a:t>
            </a:r>
            <a:r>
              <a:rPr lang="en-US" cap="small" dirty="0">
                <a:latin typeface="Source Sans Pro Black" panose="020B0803030403020204" pitchFamily="34" charset="0"/>
              </a:rPr>
              <a:t>Lord</a:t>
            </a:r>
            <a:r>
              <a:rPr lang="en-US" dirty="0">
                <a:latin typeface="Source Sans Pro Black" panose="020B0803030403020204" pitchFamily="34" charset="0"/>
              </a:rPr>
              <a:t> your God led you all the way these forty years in the wilderness, to humble you and test you, to know what was in your heart, whether you would keep His commandments or not. </a:t>
            </a:r>
            <a:r>
              <a:rPr lang="en-US" dirty="0"/>
              <a:t>So He humbled you, allowed you to hunger, and fed you with manna which you did not know nor did your fathers know, that He might make you know that man shall not live by bread alone; but man lives by every word that proceeds from the mouth of the </a:t>
            </a:r>
            <a:r>
              <a:rPr lang="en-US" cap="small" dirty="0"/>
              <a:t>Lord</a:t>
            </a:r>
            <a:r>
              <a:rPr lang="en-US" dirty="0"/>
              <a:t>. Your garments did not wear out on you, nor did your foot swell these forty years. You should know in your heart that as a man chastens his son, so the </a:t>
            </a:r>
            <a:r>
              <a:rPr lang="en-US" cap="small" dirty="0"/>
              <a:t>Lord</a:t>
            </a:r>
            <a:r>
              <a:rPr lang="en-US" dirty="0"/>
              <a:t> your God chastens you.</a:t>
            </a:r>
          </a:p>
          <a:p>
            <a:endParaRPr lang="en-US" dirty="0"/>
          </a:p>
          <a:p>
            <a:endParaRPr lang="en-US" dirty="0"/>
          </a:p>
        </p:txBody>
      </p:sp>
    </p:spTree>
    <p:extLst>
      <p:ext uri="{BB962C8B-B14F-4D97-AF65-F5344CB8AC3E}">
        <p14:creationId xmlns:p14="http://schemas.microsoft.com/office/powerpoint/2010/main" val="706883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erash, Jordan">
            <a:extLst>
              <a:ext uri="{FF2B5EF4-FFF2-40B4-BE49-F238E27FC236}">
                <a16:creationId xmlns:a16="http://schemas.microsoft.com/office/drawing/2014/main" id="{37CA355C-FA1E-41AA-B81A-CCD244D40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CFC5C2-F081-4E0E-B6A7-6F60B9EB7F5E}"/>
              </a:ext>
            </a:extLst>
          </p:cNvPr>
          <p:cNvSpPr txBox="1"/>
          <p:nvPr/>
        </p:nvSpPr>
        <p:spPr>
          <a:xfrm>
            <a:off x="950912" y="67930"/>
            <a:ext cx="4986297" cy="707886"/>
          </a:xfrm>
          <a:prstGeom prst="rect">
            <a:avLst/>
          </a:prstGeom>
          <a:solidFill>
            <a:schemeClr val="accent4">
              <a:lumMod val="20000"/>
              <a:lumOff val="80000"/>
            </a:schemeClr>
          </a:solidFill>
        </p:spPr>
        <p:txBody>
          <a:bodyPr wrap="square" rtlCol="0">
            <a:spAutoFit/>
          </a:bodyPr>
          <a:lstStyle/>
          <a:p>
            <a:pPr algn="ctr"/>
            <a:r>
              <a:rPr lang="en-US" sz="4000" dirty="0" err="1">
                <a:latin typeface="Source Sans Pro Black" panose="020B0803030403020204" pitchFamily="34" charset="0"/>
              </a:rPr>
              <a:t>Gerash</a:t>
            </a:r>
            <a:r>
              <a:rPr lang="en-US" sz="4000" dirty="0">
                <a:latin typeface="Source Sans Pro Black" panose="020B0803030403020204" pitchFamily="34" charset="0"/>
              </a:rPr>
              <a:t> in Jordan</a:t>
            </a:r>
          </a:p>
        </p:txBody>
      </p:sp>
    </p:spTree>
    <p:extLst>
      <p:ext uri="{BB962C8B-B14F-4D97-AF65-F5344CB8AC3E}">
        <p14:creationId xmlns:p14="http://schemas.microsoft.com/office/powerpoint/2010/main" val="1350324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EBB-367E-4154-BA55-AA15BA3AD15F}"/>
              </a:ext>
            </a:extLst>
          </p:cNvPr>
          <p:cNvSpPr>
            <a:spLocks noGrp="1"/>
          </p:cNvSpPr>
          <p:nvPr>
            <p:ph type="title"/>
          </p:nvPr>
        </p:nvSpPr>
        <p:spPr/>
        <p:txBody>
          <a:bodyPr/>
          <a:lstStyle/>
          <a:p>
            <a:r>
              <a:rPr lang="en-US" dirty="0"/>
              <a:t>Jesus’s Temptation</a:t>
            </a:r>
          </a:p>
        </p:txBody>
      </p:sp>
      <p:sp>
        <p:nvSpPr>
          <p:cNvPr id="3" name="Content Placeholder 2">
            <a:extLst>
              <a:ext uri="{FF2B5EF4-FFF2-40B4-BE49-F238E27FC236}">
                <a16:creationId xmlns:a16="http://schemas.microsoft.com/office/drawing/2014/main" id="{08E94B3E-76E2-47B9-8897-F7A4136BE818}"/>
              </a:ext>
            </a:extLst>
          </p:cNvPr>
          <p:cNvSpPr>
            <a:spLocks noGrp="1"/>
          </p:cNvSpPr>
          <p:nvPr>
            <p:ph idx="1"/>
          </p:nvPr>
        </p:nvSpPr>
        <p:spPr/>
        <p:txBody>
          <a:bodyPr/>
          <a:lstStyle/>
          <a:p>
            <a:r>
              <a:rPr lang="en-US" dirty="0">
                <a:solidFill>
                  <a:schemeClr val="bg1">
                    <a:lumMod val="50000"/>
                  </a:schemeClr>
                </a:solidFill>
              </a:rPr>
              <a:t>Reminds one of the scene in the Garden of Eden when the first Adam was tempted and sinned. The second Adam is tempted without sin.</a:t>
            </a:r>
          </a:p>
          <a:p>
            <a:r>
              <a:rPr lang="en-US" dirty="0">
                <a:solidFill>
                  <a:schemeClr val="bg1">
                    <a:lumMod val="50000"/>
                  </a:schemeClr>
                </a:solidFill>
              </a:rPr>
              <a:t>Reminds one of Israel’s wandering the wilderness.</a:t>
            </a:r>
          </a:p>
          <a:p>
            <a:r>
              <a:rPr lang="en-US" dirty="0"/>
              <a:t>Temptations have a spatial progression:</a:t>
            </a:r>
          </a:p>
          <a:p>
            <a:pPr lvl="1"/>
            <a:r>
              <a:rPr lang="en-US" dirty="0"/>
              <a:t>Desert</a:t>
            </a:r>
          </a:p>
          <a:p>
            <a:pPr lvl="1"/>
            <a:r>
              <a:rPr lang="en-US" dirty="0"/>
              <a:t>Pinnacle of Temple</a:t>
            </a:r>
          </a:p>
          <a:p>
            <a:pPr lvl="1"/>
            <a:r>
              <a:rPr lang="en-US" dirty="0"/>
              <a:t>High mountain</a:t>
            </a:r>
          </a:p>
          <a:p>
            <a:r>
              <a:rPr lang="en-US" dirty="0"/>
              <a:t>Jesus quotes from Deuteronomy in His replies to Satan (8:3; 6:16; 6:13).</a:t>
            </a:r>
          </a:p>
        </p:txBody>
      </p:sp>
    </p:spTree>
    <p:extLst>
      <p:ext uri="{BB962C8B-B14F-4D97-AF65-F5344CB8AC3E}">
        <p14:creationId xmlns:p14="http://schemas.microsoft.com/office/powerpoint/2010/main" val="311772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ircle(in)">
                                      <p:cBhvr>
                                        <p:cTn id="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08E50-FF29-4AD0-A2D7-B05A50B24C02}"/>
              </a:ext>
            </a:extLst>
          </p:cNvPr>
          <p:cNvSpPr>
            <a:spLocks noGrp="1"/>
          </p:cNvSpPr>
          <p:nvPr>
            <p:ph type="title"/>
          </p:nvPr>
        </p:nvSpPr>
        <p:spPr/>
        <p:txBody>
          <a:bodyPr/>
          <a:lstStyle/>
          <a:p>
            <a:r>
              <a:rPr lang="en-US" dirty="0"/>
              <a:t>Matthew 4:1-2</a:t>
            </a:r>
          </a:p>
        </p:txBody>
      </p:sp>
      <p:sp>
        <p:nvSpPr>
          <p:cNvPr id="3" name="Content Placeholder 2">
            <a:extLst>
              <a:ext uri="{FF2B5EF4-FFF2-40B4-BE49-F238E27FC236}">
                <a16:creationId xmlns:a16="http://schemas.microsoft.com/office/drawing/2014/main" id="{240A7645-727D-4A08-BF08-A47FF8120165}"/>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Then Jesus was led up by the Spirit into the wilderness to be tempted by the devil. And when He had fasted forty days and forty nights, afterward He was hungry. </a:t>
            </a:r>
          </a:p>
          <a:p>
            <a:pPr lvl="1"/>
            <a:r>
              <a:rPr lang="en-US" dirty="0"/>
              <a:t>Just as God led Israel out of Egypt into the desert where they were tempted for forty years, Jesus is led out by the Spirit into the wilderness to be tempted for 40 days and nights.</a:t>
            </a:r>
          </a:p>
          <a:p>
            <a:pPr lvl="1"/>
            <a:r>
              <a:rPr lang="en-US" dirty="0"/>
              <a:t>Jesus submitted to the Spirit’s leadership.</a:t>
            </a:r>
          </a:p>
          <a:p>
            <a:pPr lvl="1"/>
            <a:r>
              <a:rPr lang="en-US" dirty="0"/>
              <a:t>Jesus was </a:t>
            </a:r>
            <a:r>
              <a:rPr lang="en-US" dirty="0">
                <a:latin typeface="Source Sans Pro Black" panose="020B0803030403020204" pitchFamily="34" charset="0"/>
              </a:rPr>
              <a:t>tempted</a:t>
            </a:r>
            <a:r>
              <a:rPr lang="en-US" dirty="0"/>
              <a:t> (</a:t>
            </a:r>
            <a:r>
              <a:rPr lang="en-US" i="1" dirty="0" err="1"/>
              <a:t>peirazō</a:t>
            </a:r>
            <a:r>
              <a:rPr lang="en-US" dirty="0"/>
              <a:t>), just as are we (James 1:2, 12-15)</a:t>
            </a:r>
          </a:p>
          <a:p>
            <a:pPr lvl="2"/>
            <a:r>
              <a:rPr lang="en-US" dirty="0"/>
              <a:t>“For we do not have a High Priest who cannot sympathize with our weaknesses, but was in all points tempted as we are, yet without sin” (Heb. 4:15).</a:t>
            </a:r>
          </a:p>
          <a:p>
            <a:pPr lvl="2"/>
            <a:r>
              <a:rPr lang="en-US" dirty="0"/>
              <a:t>Some minimize the incarnation by teaching the impeccability of Jesus, that He was unable to be tempted. If He was unable to sin, He was not like me!</a:t>
            </a:r>
          </a:p>
          <a:p>
            <a:pPr lvl="1"/>
            <a:r>
              <a:rPr lang="en-US" dirty="0"/>
              <a:t>The humanity of Jesus is seen in Him being “hungry.”</a:t>
            </a:r>
          </a:p>
        </p:txBody>
      </p:sp>
    </p:spTree>
    <p:extLst>
      <p:ext uri="{BB962C8B-B14F-4D97-AF65-F5344CB8AC3E}">
        <p14:creationId xmlns:p14="http://schemas.microsoft.com/office/powerpoint/2010/main" val="274961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29FD-8BE0-483F-A7CC-8B30C6190776}"/>
              </a:ext>
            </a:extLst>
          </p:cNvPr>
          <p:cNvSpPr>
            <a:spLocks noGrp="1"/>
          </p:cNvSpPr>
          <p:nvPr>
            <p:ph type="title"/>
          </p:nvPr>
        </p:nvSpPr>
        <p:spPr/>
        <p:txBody>
          <a:bodyPr/>
          <a:lstStyle/>
          <a:p>
            <a:r>
              <a:rPr lang="en-US" dirty="0"/>
              <a:t>The Devil</a:t>
            </a:r>
          </a:p>
        </p:txBody>
      </p:sp>
      <p:sp>
        <p:nvSpPr>
          <p:cNvPr id="3" name="Content Placeholder 2">
            <a:extLst>
              <a:ext uri="{FF2B5EF4-FFF2-40B4-BE49-F238E27FC236}">
                <a16:creationId xmlns:a16="http://schemas.microsoft.com/office/drawing/2014/main" id="{9ECBDB26-F0B5-4099-AAAF-2CAF469A3102}"/>
              </a:ext>
            </a:extLst>
          </p:cNvPr>
          <p:cNvSpPr>
            <a:spLocks noGrp="1"/>
          </p:cNvSpPr>
          <p:nvPr>
            <p:ph idx="1"/>
          </p:nvPr>
        </p:nvSpPr>
        <p:spPr/>
        <p:txBody>
          <a:bodyPr/>
          <a:lstStyle/>
          <a:p>
            <a:r>
              <a:rPr lang="en-US" dirty="0">
                <a:latin typeface="Source Sans Pro Black" panose="020B0803030403020204" pitchFamily="34" charset="0"/>
              </a:rPr>
              <a:t>Devil</a:t>
            </a:r>
            <a:r>
              <a:rPr lang="en-US" dirty="0"/>
              <a:t> (</a:t>
            </a:r>
            <a:r>
              <a:rPr lang="en-US" i="1" dirty="0"/>
              <a:t>diabolos</a:t>
            </a:r>
            <a:r>
              <a:rPr lang="en-US" dirty="0"/>
              <a:t>): “one who engages in slander; in our literature as a title of the principal transcendent evil being </a:t>
            </a:r>
            <a:r>
              <a:rPr lang="en-US" i="1" dirty="0"/>
              <a:t>the adversary/devil” </a:t>
            </a:r>
            <a:r>
              <a:rPr lang="en-US" dirty="0"/>
              <a:t>(BDAG, 426). He is also known as . . .</a:t>
            </a:r>
          </a:p>
          <a:p>
            <a:pPr lvl="1"/>
            <a:r>
              <a:rPr lang="en-US" dirty="0"/>
              <a:t>The </a:t>
            </a:r>
            <a:r>
              <a:rPr lang="en-US" dirty="0">
                <a:latin typeface="Source Sans Pro Black" panose="020B0803030403020204" pitchFamily="34" charset="0"/>
              </a:rPr>
              <a:t>Serpent</a:t>
            </a:r>
            <a:r>
              <a:rPr lang="en-US" dirty="0"/>
              <a:t> (</a:t>
            </a:r>
            <a:r>
              <a:rPr lang="en-US" i="1" dirty="0" err="1"/>
              <a:t>ophis</a:t>
            </a:r>
            <a:r>
              <a:rPr lang="en-US" dirty="0"/>
              <a:t>, Gen. 3:1; Rev. 12:9)</a:t>
            </a:r>
          </a:p>
          <a:p>
            <a:pPr lvl="1"/>
            <a:r>
              <a:rPr lang="en-US" dirty="0">
                <a:latin typeface="Source Sans Pro Black" panose="020B0803030403020204" pitchFamily="34" charset="0"/>
              </a:rPr>
              <a:t>Satan</a:t>
            </a:r>
            <a:r>
              <a:rPr lang="en-US" dirty="0"/>
              <a:t>: adversary, the enemy (Rev. 12:9); “the enemy of God and all of those who belong to God” (BDAG, 915)</a:t>
            </a:r>
          </a:p>
        </p:txBody>
      </p:sp>
    </p:spTree>
    <p:extLst>
      <p:ext uri="{BB962C8B-B14F-4D97-AF65-F5344CB8AC3E}">
        <p14:creationId xmlns:p14="http://schemas.microsoft.com/office/powerpoint/2010/main" val="292859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6E0E9CC-0E8C-42D3-BBCA-9B73F0BCFD99}" vid="{4533E328-2BDD-49EC-B774-223BFF1450CF}"/>
    </a:ext>
  </a:extLst>
</a:theme>
</file>

<file path=docProps/app.xml><?xml version="1.0" encoding="utf-8"?>
<Properties xmlns="http://schemas.openxmlformats.org/officeDocument/2006/extended-properties" xmlns:vt="http://schemas.openxmlformats.org/officeDocument/2006/docPropsVTypes">
  <Template/>
  <TotalTime>3113</TotalTime>
  <Words>5194</Words>
  <Application>Microsoft Office PowerPoint</Application>
  <PresentationFormat>Widescreen</PresentationFormat>
  <Paragraphs>243</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Outline of the Chapter</vt:lpstr>
      <vt:lpstr>The Temptation Scene (4:1-11)</vt:lpstr>
      <vt:lpstr>Jesus’s Temptation</vt:lpstr>
      <vt:lpstr>Deuteronomy 8:1-5</vt:lpstr>
      <vt:lpstr>Jesus’s Temptation</vt:lpstr>
      <vt:lpstr>Matthew 4:1-2</vt:lpstr>
      <vt:lpstr>The Devil</vt:lpstr>
      <vt:lpstr>Matthew 4:3 The First Temptation</vt:lpstr>
      <vt:lpstr>Matthew 4:4</vt:lpstr>
      <vt:lpstr>Matthew 4:5-6 The Second Temptation</vt:lpstr>
      <vt:lpstr>PowerPoint Presentation</vt:lpstr>
      <vt:lpstr>The Devil’s Use of Scripture</vt:lpstr>
      <vt:lpstr>Matthew 4:7</vt:lpstr>
      <vt:lpstr>Matthew 4:8-9 The Third Temptation</vt:lpstr>
      <vt:lpstr>PowerPoint Presentation</vt:lpstr>
      <vt:lpstr>The Temptation</vt:lpstr>
      <vt:lpstr>Matthew 4:10</vt:lpstr>
      <vt:lpstr>From the Mountain Top</vt:lpstr>
      <vt:lpstr>Satan’s Offer</vt:lpstr>
      <vt:lpstr>PowerPoint Presentation</vt:lpstr>
      <vt:lpstr>Matthew 4:11</vt:lpstr>
      <vt:lpstr>The Return to Galilee Matt. 4:12-17</vt:lpstr>
      <vt:lpstr>Matthew 4:12-17</vt:lpstr>
      <vt:lpstr>PowerPoint Presentation</vt:lpstr>
      <vt:lpstr>Matthew 4:12</vt:lpstr>
      <vt:lpstr>Matthew 4:13</vt:lpstr>
      <vt:lpstr>PowerPoint Presentation</vt:lpstr>
      <vt:lpstr>PowerPoint Presentation</vt:lpstr>
      <vt:lpstr>Capernaum</vt:lpstr>
      <vt:lpstr>Matthew 4:14-16</vt:lpstr>
      <vt:lpstr>Isaiah 9:1-7</vt:lpstr>
      <vt:lpstr>Isaiah’s Prophecy</vt:lpstr>
      <vt:lpstr>Galilee</vt:lpstr>
      <vt:lpstr>Matthew 4:17</vt:lpstr>
      <vt:lpstr>Davies and Allison</vt:lpstr>
      <vt:lpstr>The Calling of Four Disciples (4:18-22)</vt:lpstr>
      <vt:lpstr>Matthew 4:18-22</vt:lpstr>
      <vt:lpstr>The Placement of This Material</vt:lpstr>
      <vt:lpstr>Integrating John’s Gospel</vt:lpstr>
      <vt:lpstr>Matthew 4:18-20</vt:lpstr>
      <vt:lpstr>PowerPoint Presentation</vt:lpstr>
      <vt:lpstr>PowerPoint Presentation</vt:lpstr>
      <vt:lpstr>PowerPoint Presentation</vt:lpstr>
      <vt:lpstr>Understanding the Account</vt:lpstr>
      <vt:lpstr>Matthew 4:21-22</vt:lpstr>
      <vt:lpstr>Parallels with Elijah’s Call of Elisha</vt:lpstr>
      <vt:lpstr>A Prophetic Call </vt:lpstr>
      <vt:lpstr>Early Galilean Ministry Matt. 4:23-25</vt:lpstr>
      <vt:lpstr>Matthew 4:23-25</vt:lpstr>
      <vt:lpstr>Matthew’s Style</vt:lpstr>
      <vt:lpstr>Matthew 4:24</vt:lpstr>
      <vt:lpstr>PowerPoint Presentation</vt:lpstr>
      <vt:lpstr>The Appealing Prophet</vt:lpstr>
      <vt:lpstr>Matthew 5:25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17</cp:revision>
  <dcterms:created xsi:type="dcterms:W3CDTF">2021-11-15T18:24:30Z</dcterms:created>
  <dcterms:modified xsi:type="dcterms:W3CDTF">2022-07-13T23:12:36Z</dcterms:modified>
</cp:coreProperties>
</file>