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60" r:id="rId3"/>
    <p:sldId id="310" r:id="rId4"/>
    <p:sldId id="307" r:id="rId5"/>
    <p:sldId id="308" r:id="rId6"/>
    <p:sldId id="311" r:id="rId7"/>
    <p:sldId id="317" r:id="rId8"/>
    <p:sldId id="312" r:id="rId9"/>
    <p:sldId id="313" r:id="rId10"/>
    <p:sldId id="315" r:id="rId11"/>
    <p:sldId id="314" r:id="rId12"/>
    <p:sldId id="316" r:id="rId13"/>
    <p:sldId id="318" r:id="rId14"/>
    <p:sldId id="319" r:id="rId15"/>
    <p:sldId id="320" r:id="rId16"/>
    <p:sldId id="321" r:id="rId17"/>
    <p:sldId id="322" r:id="rId18"/>
    <p:sldId id="323" r:id="rId19"/>
    <p:sldId id="324" r:id="rId20"/>
    <p:sldId id="326" r:id="rId21"/>
    <p:sldId id="325" r:id="rId22"/>
    <p:sldId id="328" r:id="rId23"/>
    <p:sldId id="327" r:id="rId24"/>
    <p:sldId id="330" r:id="rId25"/>
    <p:sldId id="329" r:id="rId26"/>
    <p:sldId id="331" r:id="rId27"/>
    <p:sldId id="332" r:id="rId28"/>
    <p:sldId id="333" r:id="rId29"/>
    <p:sldId id="334" r:id="rId30"/>
    <p:sldId id="335" r:id="rId31"/>
    <p:sldId id="336" r:id="rId32"/>
    <p:sldId id="337" r:id="rId33"/>
    <p:sldId id="338" r:id="rId34"/>
    <p:sldId id="339" r:id="rId35"/>
    <p:sldId id="340" r:id="rId36"/>
    <p:sldId id="341" r:id="rId37"/>
    <p:sldId id="343" r:id="rId38"/>
    <p:sldId id="345" r:id="rId39"/>
    <p:sldId id="342" r:id="rId40"/>
    <p:sldId id="344" r:id="rId41"/>
    <p:sldId id="409" r:id="rId42"/>
    <p:sldId id="346" r:id="rId43"/>
    <p:sldId id="347" r:id="rId44"/>
    <p:sldId id="348" r:id="rId45"/>
    <p:sldId id="349" r:id="rId46"/>
    <p:sldId id="350" r:id="rId47"/>
    <p:sldId id="351" r:id="rId48"/>
    <p:sldId id="410" r:id="rId49"/>
    <p:sldId id="352" r:id="rId50"/>
    <p:sldId id="353" r:id="rId51"/>
    <p:sldId id="365" r:id="rId52"/>
    <p:sldId id="366" r:id="rId53"/>
    <p:sldId id="367" r:id="rId54"/>
    <p:sldId id="369" r:id="rId55"/>
    <p:sldId id="368" r:id="rId56"/>
    <p:sldId id="370" r:id="rId57"/>
    <p:sldId id="371" r:id="rId58"/>
    <p:sldId id="375" r:id="rId59"/>
    <p:sldId id="372" r:id="rId60"/>
    <p:sldId id="373" r:id="rId61"/>
    <p:sldId id="374" r:id="rId62"/>
    <p:sldId id="376" r:id="rId63"/>
    <p:sldId id="377" r:id="rId64"/>
    <p:sldId id="378" r:id="rId65"/>
    <p:sldId id="379" r:id="rId66"/>
    <p:sldId id="380" r:id="rId67"/>
    <p:sldId id="381" r:id="rId68"/>
    <p:sldId id="382" r:id="rId69"/>
    <p:sldId id="383" r:id="rId70"/>
    <p:sldId id="384" r:id="rId71"/>
    <p:sldId id="411" r:id="rId72"/>
    <p:sldId id="385" r:id="rId73"/>
    <p:sldId id="386" r:id="rId74"/>
    <p:sldId id="387" r:id="rId75"/>
    <p:sldId id="388" r:id="rId76"/>
    <p:sldId id="389" r:id="rId77"/>
    <p:sldId id="390" r:id="rId78"/>
    <p:sldId id="392" r:id="rId79"/>
    <p:sldId id="391" r:id="rId80"/>
    <p:sldId id="393" r:id="rId81"/>
    <p:sldId id="394" r:id="rId82"/>
    <p:sldId id="395" r:id="rId83"/>
    <p:sldId id="396" r:id="rId84"/>
    <p:sldId id="397" r:id="rId85"/>
    <p:sldId id="398" r:id="rId86"/>
    <p:sldId id="399" r:id="rId87"/>
    <p:sldId id="400" r:id="rId88"/>
    <p:sldId id="401" r:id="rId89"/>
    <p:sldId id="403" r:id="rId90"/>
    <p:sldId id="402" r:id="rId91"/>
    <p:sldId id="404" r:id="rId92"/>
    <p:sldId id="406" r:id="rId93"/>
    <p:sldId id="405" r:id="rId94"/>
    <p:sldId id="407" r:id="rId95"/>
    <p:sldId id="408" r:id="rId96"/>
    <p:sldId id="412" r:id="rId97"/>
    <p:sldId id="413" r:id="rId98"/>
    <p:sldId id="414" r:id="rId99"/>
    <p:sldId id="415" r:id="rId100"/>
    <p:sldId id="416" r:id="rId101"/>
    <p:sldId id="417" r:id="rId102"/>
    <p:sldId id="419" r:id="rId103"/>
    <p:sldId id="420" r:id="rId104"/>
    <p:sldId id="421" r:id="rId105"/>
    <p:sldId id="418" r:id="rId106"/>
    <p:sldId id="422" r:id="rId107"/>
    <p:sldId id="423" r:id="rId108"/>
    <p:sldId id="424" r:id="rId109"/>
    <p:sldId id="425" r:id="rId110"/>
    <p:sldId id="426" r:id="rId111"/>
    <p:sldId id="427" r:id="rId112"/>
    <p:sldId id="428" r:id="rId113"/>
    <p:sldId id="429" r:id="rId114"/>
    <p:sldId id="434" r:id="rId115"/>
    <p:sldId id="430" r:id="rId116"/>
    <p:sldId id="431" r:id="rId117"/>
    <p:sldId id="432" r:id="rId118"/>
    <p:sldId id="433" r:id="rId119"/>
    <p:sldId id="435" r:id="rId120"/>
    <p:sldId id="436" r:id="rId121"/>
    <p:sldId id="437" r:id="rId122"/>
    <p:sldId id="438" r:id="rId123"/>
    <p:sldId id="439" r:id="rId1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a:solidFill>
            <a:srgbClr val="BF9000"/>
          </a:solidFill>
        </p:spPr>
        <p:txBody>
          <a:bodyPr anchor="b"/>
          <a:lstStyle>
            <a:lvl1pPr marL="0" indent="0" algn="ctr">
              <a:buNone/>
              <a:defRPr sz="2400" b="1">
                <a:latin typeface="Source Sans Pro Black"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a:solidFill>
            <a:srgbClr val="BF9000"/>
          </a:solidFill>
        </p:spPr>
        <p:txBody>
          <a:bodyPr anchor="b"/>
          <a:lstStyle>
            <a:lvl1pPr marL="0" indent="0" algn="ctr">
              <a:buNone/>
              <a:defRPr sz="2400" b="1">
                <a:latin typeface="Source Sans Pro Black"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4/20/2022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4/20/2022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22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F1D4-B40B-4559-86A0-DC478F5CB510}"/>
              </a:ext>
            </a:extLst>
          </p:cNvPr>
          <p:cNvSpPr>
            <a:spLocks noGrp="1"/>
          </p:cNvSpPr>
          <p:nvPr>
            <p:ph type="title"/>
          </p:nvPr>
        </p:nvSpPr>
        <p:spPr>
          <a:xfrm>
            <a:off x="213645" y="365125"/>
            <a:ext cx="11799769" cy="1325563"/>
          </a:xfrm>
        </p:spPr>
        <p:txBody>
          <a:bodyPr/>
          <a:lstStyle/>
          <a:p>
            <a:r>
              <a:rPr lang="en-US" dirty="0"/>
              <a:t>The Influence of Isaiah 61</a:t>
            </a:r>
          </a:p>
        </p:txBody>
      </p:sp>
      <p:sp>
        <p:nvSpPr>
          <p:cNvPr id="3" name="Text Placeholder 2">
            <a:extLst>
              <a:ext uri="{FF2B5EF4-FFF2-40B4-BE49-F238E27FC236}">
                <a16:creationId xmlns:a16="http://schemas.microsoft.com/office/drawing/2014/main" id="{295A36FA-5175-4E95-99D8-64C3AA45A460}"/>
              </a:ext>
            </a:extLst>
          </p:cNvPr>
          <p:cNvSpPr>
            <a:spLocks noGrp="1"/>
          </p:cNvSpPr>
          <p:nvPr>
            <p:ph type="body" idx="1"/>
          </p:nvPr>
        </p:nvSpPr>
        <p:spPr>
          <a:xfrm>
            <a:off x="213646" y="1681163"/>
            <a:ext cx="5783930" cy="463831"/>
          </a:xfrm>
        </p:spPr>
        <p:txBody>
          <a:bodyPr/>
          <a:lstStyle/>
          <a:p>
            <a:r>
              <a:rPr lang="en-US" dirty="0"/>
              <a:t>Isaiah 61:1-3</a:t>
            </a:r>
          </a:p>
        </p:txBody>
      </p:sp>
      <p:sp>
        <p:nvSpPr>
          <p:cNvPr id="4" name="Content Placeholder 3">
            <a:extLst>
              <a:ext uri="{FF2B5EF4-FFF2-40B4-BE49-F238E27FC236}">
                <a16:creationId xmlns:a16="http://schemas.microsoft.com/office/drawing/2014/main" id="{6D396F68-B426-4EF9-A4BB-7BC68B914954}"/>
              </a:ext>
            </a:extLst>
          </p:cNvPr>
          <p:cNvSpPr>
            <a:spLocks noGrp="1"/>
          </p:cNvSpPr>
          <p:nvPr>
            <p:ph sz="half" idx="2"/>
          </p:nvPr>
        </p:nvSpPr>
        <p:spPr>
          <a:xfrm>
            <a:off x="213646" y="2144994"/>
            <a:ext cx="5783930" cy="4044669"/>
          </a:xfrm>
        </p:spPr>
        <p:txBody>
          <a:bodyPr>
            <a:noAutofit/>
          </a:bodyPr>
          <a:lstStyle/>
          <a:p>
            <a:r>
              <a:rPr lang="en-US" sz="2000" dirty="0"/>
              <a:t>“The Spirit of the Lord </a:t>
            </a:r>
            <a:r>
              <a:rPr lang="en-US" sz="2000" cap="small" dirty="0"/>
              <a:t>God</a:t>
            </a:r>
            <a:r>
              <a:rPr lang="en-US" sz="2000" dirty="0"/>
              <a:t> is upon Me, Because the </a:t>
            </a:r>
            <a:r>
              <a:rPr lang="en-US" sz="2000" cap="small" dirty="0"/>
              <a:t>Lord</a:t>
            </a:r>
            <a:r>
              <a:rPr lang="en-US" sz="2000" dirty="0"/>
              <a:t> has anointed Me To preach good tidings to the </a:t>
            </a:r>
            <a:r>
              <a:rPr lang="en-US" sz="2000" dirty="0">
                <a:solidFill>
                  <a:srgbClr val="FF0000"/>
                </a:solidFill>
                <a:latin typeface="Source Sans Pro Black" panose="020B0803030403020204" pitchFamily="34" charset="0"/>
              </a:rPr>
              <a:t>poor</a:t>
            </a:r>
            <a:r>
              <a:rPr lang="en-US" sz="2000" dirty="0"/>
              <a:t>; He has sent Me to heal the brokenhearted, To proclaim liberty to the captives, And the opening of the prison to those who are bound; To proclaim the acceptable year of the </a:t>
            </a:r>
            <a:r>
              <a:rPr lang="en-US" sz="2000" cap="small" dirty="0"/>
              <a:t>Lord</a:t>
            </a:r>
            <a:r>
              <a:rPr lang="en-US" sz="2000" dirty="0"/>
              <a:t>, And the day of vengeance of our God; To </a:t>
            </a:r>
            <a:r>
              <a:rPr lang="en-US" sz="2000" dirty="0">
                <a:solidFill>
                  <a:schemeClr val="accent1">
                    <a:lumMod val="50000"/>
                  </a:schemeClr>
                </a:solidFill>
                <a:latin typeface="Source Sans Pro Black" panose="020B0803030403020204" pitchFamily="34" charset="0"/>
              </a:rPr>
              <a:t>comfort</a:t>
            </a:r>
            <a:r>
              <a:rPr lang="en-US" sz="2000" dirty="0"/>
              <a:t> all who </a:t>
            </a:r>
            <a:r>
              <a:rPr lang="en-US" sz="2000" dirty="0">
                <a:solidFill>
                  <a:schemeClr val="accent1">
                    <a:lumMod val="50000"/>
                  </a:schemeClr>
                </a:solidFill>
                <a:latin typeface="Source Sans Pro Black" panose="020B0803030403020204" pitchFamily="34" charset="0"/>
              </a:rPr>
              <a:t>mourn</a:t>
            </a:r>
            <a:r>
              <a:rPr lang="en-US" sz="2000" dirty="0"/>
              <a:t>, To console those who </a:t>
            </a:r>
            <a:r>
              <a:rPr lang="en-US" sz="2000" dirty="0">
                <a:solidFill>
                  <a:schemeClr val="accent1">
                    <a:lumMod val="50000"/>
                  </a:schemeClr>
                </a:solidFill>
                <a:latin typeface="Source Sans Pro Black" panose="020B0803030403020204" pitchFamily="34" charset="0"/>
              </a:rPr>
              <a:t>mourn</a:t>
            </a:r>
            <a:r>
              <a:rPr lang="en-US" sz="2000" dirty="0"/>
              <a:t> in Zion, To give them beauty for ashes, The oil of joy for mourning, The garment of praise for the spirit of heaviness; That they may be called trees of righteousness, The planting of the </a:t>
            </a:r>
            <a:r>
              <a:rPr lang="en-US" sz="2000" cap="small" dirty="0"/>
              <a:t>Lord</a:t>
            </a:r>
            <a:r>
              <a:rPr lang="en-US" sz="2000" dirty="0"/>
              <a:t>, that He may be glorified.”</a:t>
            </a:r>
          </a:p>
        </p:txBody>
      </p:sp>
      <p:sp>
        <p:nvSpPr>
          <p:cNvPr id="5" name="Text Placeholder 4">
            <a:extLst>
              <a:ext uri="{FF2B5EF4-FFF2-40B4-BE49-F238E27FC236}">
                <a16:creationId xmlns:a16="http://schemas.microsoft.com/office/drawing/2014/main" id="{F2BAC1B3-6AAA-4B1E-91BC-9A8ABD4C8138}"/>
              </a:ext>
            </a:extLst>
          </p:cNvPr>
          <p:cNvSpPr>
            <a:spLocks noGrp="1"/>
          </p:cNvSpPr>
          <p:nvPr>
            <p:ph type="body" sz="quarter" idx="3"/>
          </p:nvPr>
        </p:nvSpPr>
        <p:spPr>
          <a:xfrm>
            <a:off x="6197253" y="1681163"/>
            <a:ext cx="5816161" cy="463831"/>
          </a:xfrm>
        </p:spPr>
        <p:txBody>
          <a:bodyPr/>
          <a:lstStyle/>
          <a:p>
            <a:r>
              <a:rPr lang="en-US" dirty="0"/>
              <a:t>Matthew 5:3-12</a:t>
            </a:r>
          </a:p>
        </p:txBody>
      </p:sp>
      <p:sp>
        <p:nvSpPr>
          <p:cNvPr id="6" name="Content Placeholder 5">
            <a:extLst>
              <a:ext uri="{FF2B5EF4-FFF2-40B4-BE49-F238E27FC236}">
                <a16:creationId xmlns:a16="http://schemas.microsoft.com/office/drawing/2014/main" id="{295A421C-DE2C-45F2-A423-29C31EA977D5}"/>
              </a:ext>
            </a:extLst>
          </p:cNvPr>
          <p:cNvSpPr>
            <a:spLocks noGrp="1"/>
          </p:cNvSpPr>
          <p:nvPr>
            <p:ph sz="quarter" idx="4"/>
          </p:nvPr>
        </p:nvSpPr>
        <p:spPr>
          <a:xfrm>
            <a:off x="6197253" y="2144994"/>
            <a:ext cx="5816161" cy="4512180"/>
          </a:xfrm>
        </p:spPr>
        <p:txBody>
          <a:bodyPr>
            <a:normAutofit/>
          </a:bodyPr>
          <a:lstStyle/>
          <a:p>
            <a:pPr marL="0" indent="0">
              <a:buNone/>
            </a:pPr>
            <a:r>
              <a:rPr lang="en-US" sz="2000" dirty="0"/>
              <a:t>Blessed are the </a:t>
            </a:r>
            <a:r>
              <a:rPr lang="en-US" sz="2000" dirty="0">
                <a:solidFill>
                  <a:srgbClr val="FF0000"/>
                </a:solidFill>
                <a:latin typeface="Source Sans Pro Black" panose="020B0803030403020204" pitchFamily="34" charset="0"/>
              </a:rPr>
              <a:t>poor in spirit</a:t>
            </a:r>
            <a:r>
              <a:rPr lang="en-US" sz="2000" dirty="0"/>
              <a:t>, For theirs is the kingdom of heaven. Blessed are those who </a:t>
            </a:r>
            <a:r>
              <a:rPr lang="en-US" sz="2000" dirty="0">
                <a:solidFill>
                  <a:schemeClr val="accent1">
                    <a:lumMod val="50000"/>
                  </a:schemeClr>
                </a:solidFill>
                <a:latin typeface="Source Sans Pro Black" panose="020B0803030403020204" pitchFamily="34" charset="0"/>
              </a:rPr>
              <a:t>mourn</a:t>
            </a:r>
            <a:r>
              <a:rPr lang="en-US" sz="2000" dirty="0"/>
              <a:t>, For they shall be </a:t>
            </a:r>
            <a:r>
              <a:rPr lang="en-US" sz="2000" dirty="0">
                <a:solidFill>
                  <a:schemeClr val="accent1">
                    <a:lumMod val="50000"/>
                  </a:schemeClr>
                </a:solidFill>
                <a:latin typeface="Source Sans Pro Black" panose="020B0803030403020204" pitchFamily="34" charset="0"/>
              </a:rPr>
              <a:t>comforted</a:t>
            </a:r>
            <a:r>
              <a:rPr lang="en-US" sz="2000" dirty="0"/>
              <a:t>. Blessed are the meek, For they shall inherit the earth. Blessed are those who hunger and thirst for righteousness, For they shall be filled. Blessed are the merciful, For they shall obtain mercy. Blessed are the pure in heart, For they shall see God. Blessed are the peacemakers, For they shall be called sons of God. Blessed are those who are persecuted for righteousness’ sake, For theirs is the kingdom of heaven. Blessed are you when they revile and persecute you, and say all kinds of evil against you falsely for My sake. Rejoice and be exceedingly glad, for great is your reward in heaven, for so they persecuted the prophets who were before you. (Mat</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6556002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D424-9767-4C4C-85A6-1B2230150DDA}"/>
              </a:ext>
            </a:extLst>
          </p:cNvPr>
          <p:cNvSpPr>
            <a:spLocks noGrp="1"/>
          </p:cNvSpPr>
          <p:nvPr>
            <p:ph type="title"/>
          </p:nvPr>
        </p:nvSpPr>
        <p:spPr/>
        <p:txBody>
          <a:bodyPr/>
          <a:lstStyle/>
          <a:p>
            <a:r>
              <a:rPr lang="en-US" dirty="0"/>
              <a:t>4. On Oaths (5:33-37)</a:t>
            </a:r>
          </a:p>
        </p:txBody>
      </p:sp>
      <p:sp>
        <p:nvSpPr>
          <p:cNvPr id="3" name="Content Placeholder 2">
            <a:extLst>
              <a:ext uri="{FF2B5EF4-FFF2-40B4-BE49-F238E27FC236}">
                <a16:creationId xmlns:a16="http://schemas.microsoft.com/office/drawing/2014/main" id="{7C03920E-3106-435B-B3EC-F7939DFE42A1}"/>
              </a:ext>
            </a:extLst>
          </p:cNvPr>
          <p:cNvSpPr>
            <a:spLocks noGrp="1"/>
          </p:cNvSpPr>
          <p:nvPr>
            <p:ph idx="1"/>
          </p:nvPr>
        </p:nvSpPr>
        <p:spPr/>
        <p:txBody>
          <a:bodyPr>
            <a:normAutofit fontScale="92500" lnSpcReduction="10000"/>
          </a:bodyPr>
          <a:lstStyle/>
          <a:p>
            <a:r>
              <a:rPr lang="en-US" dirty="0"/>
              <a:t>“Again you have heard that it was said to those of old, ‘You shall not swear falsely, but shall perform your oaths to the Lord.’ But I say to you, do not swear at all: neither by heaven, for it is God’s throne; nor by the earth, for it is His footstool; nor by Jerusalem, for it is the city of the great King. Nor shall you swear by your head, because you cannot make one hair white or black. But let your ‘Yes’ be ‘Yes,’ and your ‘No,’ ‘No.’ For whatever is more than these is from the evil one.”</a:t>
            </a:r>
          </a:p>
          <a:p>
            <a:r>
              <a:rPr lang="en-US" dirty="0"/>
              <a:t>Written before Matthew’s gospel, James’s reference to Jesus’s teaching shows that this teaching was very early in Christianity: “But above all, my brethren, do not swear, either by heaven or by earth or with any other oath. But let your ‘Yes,’ be ‘Yes,’ and your ‘No,’ ‘No,’ lest you fall into judgment” (James 5:12).</a:t>
            </a:r>
          </a:p>
          <a:p>
            <a:endParaRPr lang="en-US" dirty="0"/>
          </a:p>
          <a:p>
            <a:endParaRPr lang="en-US" dirty="0"/>
          </a:p>
        </p:txBody>
      </p:sp>
    </p:spTree>
    <p:extLst>
      <p:ext uri="{BB962C8B-B14F-4D97-AF65-F5344CB8AC3E}">
        <p14:creationId xmlns:p14="http://schemas.microsoft.com/office/powerpoint/2010/main" val="98520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410F-B42D-4018-987C-883E455CE787}"/>
              </a:ext>
            </a:extLst>
          </p:cNvPr>
          <p:cNvSpPr>
            <a:spLocks noGrp="1"/>
          </p:cNvSpPr>
          <p:nvPr>
            <p:ph type="title"/>
          </p:nvPr>
        </p:nvSpPr>
        <p:spPr/>
        <p:txBody>
          <a:bodyPr/>
          <a:lstStyle/>
          <a:p>
            <a:r>
              <a:rPr lang="en-US" dirty="0"/>
              <a:t>Bible Teaching on Oaths</a:t>
            </a:r>
          </a:p>
        </p:txBody>
      </p:sp>
      <p:sp>
        <p:nvSpPr>
          <p:cNvPr id="3" name="Content Placeholder 2">
            <a:extLst>
              <a:ext uri="{FF2B5EF4-FFF2-40B4-BE49-F238E27FC236}">
                <a16:creationId xmlns:a16="http://schemas.microsoft.com/office/drawing/2014/main" id="{414EC211-7989-4B67-A16D-B8FD0E4D81C7}"/>
              </a:ext>
            </a:extLst>
          </p:cNvPr>
          <p:cNvSpPr>
            <a:spLocks noGrp="1"/>
          </p:cNvSpPr>
          <p:nvPr>
            <p:ph idx="1"/>
          </p:nvPr>
        </p:nvSpPr>
        <p:spPr/>
        <p:txBody>
          <a:bodyPr>
            <a:normAutofit lnSpcReduction="10000"/>
          </a:bodyPr>
          <a:lstStyle/>
          <a:p>
            <a:r>
              <a:rPr lang="en-US" dirty="0"/>
              <a:t>The Lord Himself swears (Deut. 31:7; Gen. 22:16-18; Luke 1:73; Acts 2:29-32; Psa. 110:4; Heb. 7:17-28) and takes oaths (Gen. 26:3).</a:t>
            </a:r>
          </a:p>
          <a:p>
            <a:r>
              <a:rPr lang="en-US" dirty="0"/>
              <a:t>Oaths taken in Yahweh’s name were acceptable (Deut. 6:13; 10:20) and sometimes commanded (Num. 5:19ff).</a:t>
            </a:r>
          </a:p>
          <a:p>
            <a:r>
              <a:rPr lang="en-US" dirty="0"/>
              <a:t>Oaths taken in God’s name but not kept profaned the name of Yahweh (Lev. 19:12; Exod. 20:7). </a:t>
            </a:r>
          </a:p>
          <a:p>
            <a:r>
              <a:rPr lang="en-US" dirty="0"/>
              <a:t>Jesus Himself was put under oath during His trial (Matt. 26:63f.).</a:t>
            </a:r>
          </a:p>
          <a:p>
            <a:r>
              <a:rPr lang="en-US" dirty="0"/>
              <a:t>Paul called God as His witness one some occasions (1 Thess. 2:5; 2 Cor. 1:23; Gal. 1:20; Phil. 1:8; Rom. 1:9).</a:t>
            </a:r>
          </a:p>
          <a:p>
            <a:r>
              <a:rPr lang="en-US" dirty="0"/>
              <a:t>Perjuring oneself is sinful (1 Tim. 1:10).</a:t>
            </a:r>
          </a:p>
        </p:txBody>
      </p:sp>
    </p:spTree>
    <p:extLst>
      <p:ext uri="{BB962C8B-B14F-4D97-AF65-F5344CB8AC3E}">
        <p14:creationId xmlns:p14="http://schemas.microsoft.com/office/powerpoint/2010/main" val="338302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01E9-343A-4A3E-9033-B0A1B0931220}"/>
              </a:ext>
            </a:extLst>
          </p:cNvPr>
          <p:cNvSpPr>
            <a:spLocks noGrp="1"/>
          </p:cNvSpPr>
          <p:nvPr>
            <p:ph type="title"/>
          </p:nvPr>
        </p:nvSpPr>
        <p:spPr/>
        <p:txBody>
          <a:bodyPr/>
          <a:lstStyle/>
          <a:p>
            <a:r>
              <a:rPr lang="en-US" dirty="0"/>
              <a:t>Summary of OT Teaching</a:t>
            </a:r>
          </a:p>
        </p:txBody>
      </p:sp>
      <p:sp>
        <p:nvSpPr>
          <p:cNvPr id="3" name="Content Placeholder 2">
            <a:extLst>
              <a:ext uri="{FF2B5EF4-FFF2-40B4-BE49-F238E27FC236}">
                <a16:creationId xmlns:a16="http://schemas.microsoft.com/office/drawing/2014/main" id="{0FEA58DA-95C1-4022-B655-F8132065C71F}"/>
              </a:ext>
            </a:extLst>
          </p:cNvPr>
          <p:cNvSpPr>
            <a:spLocks noGrp="1"/>
          </p:cNvSpPr>
          <p:nvPr>
            <p:ph idx="1"/>
          </p:nvPr>
        </p:nvSpPr>
        <p:spPr/>
        <p:txBody>
          <a:bodyPr/>
          <a:lstStyle/>
          <a:p>
            <a:r>
              <a:rPr lang="en-US" dirty="0"/>
              <a:t>“And you shall not swear by My name falsely, nor shall you profane the name of your God: I am the </a:t>
            </a:r>
            <a:r>
              <a:rPr lang="en-US" cap="small" dirty="0"/>
              <a:t>Lord</a:t>
            </a:r>
            <a:r>
              <a:rPr lang="en-US" dirty="0"/>
              <a:t>” (Lev. 19:12).</a:t>
            </a:r>
          </a:p>
          <a:p>
            <a:r>
              <a:rPr lang="en-US" dirty="0"/>
              <a:t>“If a man makes a vow to the </a:t>
            </a:r>
            <a:r>
              <a:rPr lang="en-US" cap="small" dirty="0"/>
              <a:t>Lord</a:t>
            </a:r>
            <a:r>
              <a:rPr lang="en-US" dirty="0"/>
              <a:t>, or swears an oath to bind himself by some agreement, he shall not break his word; he shall do according to all that proceeds out of his mouth” (Num. 30:2).</a:t>
            </a:r>
          </a:p>
          <a:p>
            <a:endParaRPr lang="en-US" dirty="0"/>
          </a:p>
          <a:p>
            <a:endParaRPr lang="en-US" dirty="0"/>
          </a:p>
        </p:txBody>
      </p:sp>
    </p:spTree>
    <p:extLst>
      <p:ext uri="{BB962C8B-B14F-4D97-AF65-F5344CB8AC3E}">
        <p14:creationId xmlns:p14="http://schemas.microsoft.com/office/powerpoint/2010/main" val="58507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C36B-8DA1-479B-A3A0-CC6BDC56E1C6}"/>
              </a:ext>
            </a:extLst>
          </p:cNvPr>
          <p:cNvSpPr>
            <a:spLocks noGrp="1"/>
          </p:cNvSpPr>
          <p:nvPr>
            <p:ph type="title"/>
          </p:nvPr>
        </p:nvSpPr>
        <p:spPr/>
        <p:txBody>
          <a:bodyPr/>
          <a:lstStyle/>
          <a:p>
            <a:r>
              <a:rPr lang="en-US" dirty="0"/>
              <a:t>Matthew 5:33</a:t>
            </a:r>
          </a:p>
        </p:txBody>
      </p:sp>
      <p:sp>
        <p:nvSpPr>
          <p:cNvPr id="3" name="Content Placeholder 2">
            <a:extLst>
              <a:ext uri="{FF2B5EF4-FFF2-40B4-BE49-F238E27FC236}">
                <a16:creationId xmlns:a16="http://schemas.microsoft.com/office/drawing/2014/main" id="{82553754-D063-4CB5-8CC7-03D673EE6417}"/>
              </a:ext>
            </a:extLst>
          </p:cNvPr>
          <p:cNvSpPr>
            <a:spLocks noGrp="1"/>
          </p:cNvSpPr>
          <p:nvPr>
            <p:ph idx="1"/>
          </p:nvPr>
        </p:nvSpPr>
        <p:spPr/>
        <p:txBody>
          <a:bodyPr/>
          <a:lstStyle/>
          <a:p>
            <a:r>
              <a:rPr lang="en-US" dirty="0">
                <a:latin typeface="Source Sans Pro Black" panose="020B0803030403020204" pitchFamily="34" charset="0"/>
              </a:rPr>
              <a:t>“Again you have heard that it was said to those of old, ‘You shall not swear falsely, but shall perform your oaths to the Lord.’”</a:t>
            </a:r>
          </a:p>
          <a:p>
            <a:pPr lvl="1"/>
            <a:r>
              <a:rPr lang="en-US" dirty="0"/>
              <a:t>The Old Testament held men responsible to fulfill the vows and oaths that they take, as shown in a previous chart.</a:t>
            </a:r>
          </a:p>
          <a:p>
            <a:pPr lvl="2"/>
            <a:endParaRPr lang="en-US" dirty="0"/>
          </a:p>
        </p:txBody>
      </p:sp>
    </p:spTree>
    <p:extLst>
      <p:ext uri="{BB962C8B-B14F-4D97-AF65-F5344CB8AC3E}">
        <p14:creationId xmlns:p14="http://schemas.microsoft.com/office/powerpoint/2010/main" val="28245372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2976-AE35-4630-A221-AB0B8F3F6EE0}"/>
              </a:ext>
            </a:extLst>
          </p:cNvPr>
          <p:cNvSpPr>
            <a:spLocks noGrp="1"/>
          </p:cNvSpPr>
          <p:nvPr>
            <p:ph type="title"/>
          </p:nvPr>
        </p:nvSpPr>
        <p:spPr/>
        <p:txBody>
          <a:bodyPr/>
          <a:lstStyle/>
          <a:p>
            <a:r>
              <a:rPr lang="en-US" dirty="0"/>
              <a:t>Matthew 5:34-36</a:t>
            </a:r>
          </a:p>
        </p:txBody>
      </p:sp>
      <p:sp>
        <p:nvSpPr>
          <p:cNvPr id="3" name="Content Placeholder 2">
            <a:extLst>
              <a:ext uri="{FF2B5EF4-FFF2-40B4-BE49-F238E27FC236}">
                <a16:creationId xmlns:a16="http://schemas.microsoft.com/office/drawing/2014/main" id="{555B5EF9-6F1D-4C81-9406-2DD5D016BD92}"/>
              </a:ext>
            </a:extLst>
          </p:cNvPr>
          <p:cNvSpPr>
            <a:spLocks noGrp="1"/>
          </p:cNvSpPr>
          <p:nvPr>
            <p:ph idx="1"/>
          </p:nvPr>
        </p:nvSpPr>
        <p:spPr/>
        <p:txBody>
          <a:bodyPr/>
          <a:lstStyle/>
          <a:p>
            <a:r>
              <a:rPr lang="en-US" dirty="0"/>
              <a:t>“But I say to you, do not swear at all: neither by heaven, for it is God’s throne; nor by the earth, for it is His footstool; nor by Jerusalem, for it is the city of the great King. Nor shall you swear by your head, because you cannot make one hair white or black.”</a:t>
            </a:r>
          </a:p>
        </p:txBody>
      </p:sp>
    </p:spTree>
    <p:extLst>
      <p:ext uri="{BB962C8B-B14F-4D97-AF65-F5344CB8AC3E}">
        <p14:creationId xmlns:p14="http://schemas.microsoft.com/office/powerpoint/2010/main" val="41451887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51EA-F302-4BAD-8165-DD3798A3059D}"/>
              </a:ext>
            </a:extLst>
          </p:cNvPr>
          <p:cNvSpPr>
            <a:spLocks noGrp="1"/>
          </p:cNvSpPr>
          <p:nvPr>
            <p:ph type="title"/>
          </p:nvPr>
        </p:nvSpPr>
        <p:spPr/>
        <p:txBody>
          <a:bodyPr/>
          <a:lstStyle/>
          <a:p>
            <a:r>
              <a:rPr lang="en-US" dirty="0"/>
              <a:t>First Century Jewish Practices</a:t>
            </a:r>
          </a:p>
        </p:txBody>
      </p:sp>
      <p:sp>
        <p:nvSpPr>
          <p:cNvPr id="3" name="Content Placeholder 2">
            <a:extLst>
              <a:ext uri="{FF2B5EF4-FFF2-40B4-BE49-F238E27FC236}">
                <a16:creationId xmlns:a16="http://schemas.microsoft.com/office/drawing/2014/main" id="{E04BD669-5FB1-437B-BA1C-D77BA8FBC875}"/>
              </a:ext>
            </a:extLst>
          </p:cNvPr>
          <p:cNvSpPr>
            <a:spLocks noGrp="1"/>
          </p:cNvSpPr>
          <p:nvPr>
            <p:ph idx="1"/>
          </p:nvPr>
        </p:nvSpPr>
        <p:spPr/>
        <p:txBody>
          <a:bodyPr>
            <a:normAutofit lnSpcReduction="10000"/>
          </a:bodyPr>
          <a:lstStyle/>
          <a:p>
            <a:r>
              <a:rPr lang="en-US" dirty="0"/>
              <a:t>“Woe to you, blind guides, who say, ‘Whoever swears by the temple, it is nothing; but whoever swears by the gold of the temple, he is obliged to perform it.’ Fools and blind! For which is greater, the gold or the temple that sanctifies the gold? And, ‘Whoever swears by the altar, it is nothing; but whoever swears by the gift that is on it, he is obliged to perform it.’ Fools and blind! For which is greater, the gift or the altar that sanctifies the gift? Therefore he who swears by the altar, swears by it and by all things on it. He who swears by the temple, swears by it and by Him who dwells in it. And he who swears by heaven, swears by the throne of God and by Him who sits on it” (Matt. 23:16-22).</a:t>
            </a:r>
          </a:p>
          <a:p>
            <a:r>
              <a:rPr lang="en-US" dirty="0"/>
              <a:t>Several tractates in the </a:t>
            </a:r>
            <a:r>
              <a:rPr lang="en-US" i="1" dirty="0"/>
              <a:t>Mishnah</a:t>
            </a:r>
            <a:r>
              <a:rPr lang="en-US" dirty="0"/>
              <a:t> regulate Jewish oaths.</a:t>
            </a:r>
          </a:p>
        </p:txBody>
      </p:sp>
    </p:spTree>
    <p:extLst>
      <p:ext uri="{BB962C8B-B14F-4D97-AF65-F5344CB8AC3E}">
        <p14:creationId xmlns:p14="http://schemas.microsoft.com/office/powerpoint/2010/main" val="31531459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B52E-39E7-434E-BC51-F761C1409752}"/>
              </a:ext>
            </a:extLst>
          </p:cNvPr>
          <p:cNvSpPr>
            <a:spLocks noGrp="1"/>
          </p:cNvSpPr>
          <p:nvPr>
            <p:ph type="title"/>
          </p:nvPr>
        </p:nvSpPr>
        <p:spPr/>
        <p:txBody>
          <a:bodyPr/>
          <a:lstStyle/>
          <a:p>
            <a:r>
              <a:rPr lang="en-US" dirty="0"/>
              <a:t>A Rejection of Jewish Casuistry</a:t>
            </a:r>
          </a:p>
        </p:txBody>
      </p:sp>
      <p:sp>
        <p:nvSpPr>
          <p:cNvPr id="3" name="Content Placeholder 2">
            <a:extLst>
              <a:ext uri="{FF2B5EF4-FFF2-40B4-BE49-F238E27FC236}">
                <a16:creationId xmlns:a16="http://schemas.microsoft.com/office/drawing/2014/main" id="{1D738746-DD22-4D7E-B8AA-03FA84DF83CC}"/>
              </a:ext>
            </a:extLst>
          </p:cNvPr>
          <p:cNvSpPr>
            <a:spLocks noGrp="1"/>
          </p:cNvSpPr>
          <p:nvPr>
            <p:ph idx="1"/>
          </p:nvPr>
        </p:nvSpPr>
        <p:spPr/>
        <p:txBody>
          <a:bodyPr>
            <a:normAutofit/>
          </a:bodyPr>
          <a:lstStyle/>
          <a:p>
            <a:r>
              <a:rPr lang="en-US" dirty="0"/>
              <a:t>Jesus is rejecting the silly games by which the scribes and Pharisees manufactured an approved way of lying!</a:t>
            </a:r>
          </a:p>
          <a:p>
            <a:r>
              <a:rPr lang="en-US" dirty="0">
                <a:latin typeface="Source Sans Pro Black" panose="020B0803030403020204" pitchFamily="34" charset="0"/>
              </a:rPr>
              <a:t>Leon Morris: </a:t>
            </a:r>
            <a:r>
              <a:rPr lang="en-US" dirty="0"/>
              <a:t>“The Jews held that unless the name of God was specifically mentioned the oath was not binding; there were lengthy discussions about when an oath is or is not binding, and people would sometimes swear by heaven or earth or a similar oath and later claim that they were not bound by that oath because God was not mentioned” (</a:t>
            </a:r>
            <a:r>
              <a:rPr lang="en-US" i="1" dirty="0"/>
              <a:t>The Gospel according to Matthew</a:t>
            </a:r>
            <a:r>
              <a:rPr lang="en-US" dirty="0"/>
              <a:t>, 124).</a:t>
            </a:r>
          </a:p>
        </p:txBody>
      </p:sp>
    </p:spTree>
    <p:extLst>
      <p:ext uri="{BB962C8B-B14F-4D97-AF65-F5344CB8AC3E}">
        <p14:creationId xmlns:p14="http://schemas.microsoft.com/office/powerpoint/2010/main" val="3048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C550-9610-486B-8BB7-24BF22351B25}"/>
              </a:ext>
            </a:extLst>
          </p:cNvPr>
          <p:cNvSpPr>
            <a:spLocks noGrp="1"/>
          </p:cNvSpPr>
          <p:nvPr>
            <p:ph type="title"/>
          </p:nvPr>
        </p:nvSpPr>
        <p:spPr/>
        <p:txBody>
          <a:bodyPr/>
          <a:lstStyle/>
          <a:p>
            <a:r>
              <a:rPr lang="en-US" dirty="0"/>
              <a:t>Matthew 5:37</a:t>
            </a:r>
          </a:p>
        </p:txBody>
      </p:sp>
      <p:sp>
        <p:nvSpPr>
          <p:cNvPr id="3" name="Content Placeholder 2">
            <a:extLst>
              <a:ext uri="{FF2B5EF4-FFF2-40B4-BE49-F238E27FC236}">
                <a16:creationId xmlns:a16="http://schemas.microsoft.com/office/drawing/2014/main" id="{D800B338-5258-4D83-9E95-524386342ACC}"/>
              </a:ext>
            </a:extLst>
          </p:cNvPr>
          <p:cNvSpPr>
            <a:spLocks noGrp="1"/>
          </p:cNvSpPr>
          <p:nvPr>
            <p:ph idx="1"/>
          </p:nvPr>
        </p:nvSpPr>
        <p:spPr/>
        <p:txBody>
          <a:bodyPr/>
          <a:lstStyle/>
          <a:p>
            <a:r>
              <a:rPr lang="en-US" dirty="0">
                <a:latin typeface="Source Sans Pro Black" panose="020B0803030403020204" pitchFamily="34" charset="0"/>
              </a:rPr>
              <a:t>“But let your ‘Yes’ be ‘Yes,’ and your ‘No,’ ‘No.’ For whatever is more than these is from the evil one.”</a:t>
            </a:r>
          </a:p>
          <a:p>
            <a:pPr lvl="1"/>
            <a:r>
              <a:rPr lang="en-US" dirty="0"/>
              <a:t>Jesus’s solution was simple: Always tell the truth!</a:t>
            </a:r>
          </a:p>
          <a:p>
            <a:pPr lvl="1"/>
            <a:r>
              <a:rPr lang="en-US" dirty="0"/>
              <a:t>Even when one tries to always tell the truth, sometimes he needs to modify his answer by “my perception is. . . .” There is a great deal of human subjectivity in what we perceive another to have done or said.</a:t>
            </a:r>
          </a:p>
          <a:p>
            <a:pPr lvl="2"/>
            <a:r>
              <a:rPr lang="en-US" dirty="0"/>
              <a:t>Can you think of an example of where you have only heard part of a conversation that you lacked context to fully understand what was going on?</a:t>
            </a:r>
          </a:p>
          <a:p>
            <a:endParaRPr lang="en-US" dirty="0"/>
          </a:p>
          <a:p>
            <a:endParaRPr lang="en-US" dirty="0"/>
          </a:p>
        </p:txBody>
      </p:sp>
    </p:spTree>
    <p:extLst>
      <p:ext uri="{BB962C8B-B14F-4D97-AF65-F5344CB8AC3E}">
        <p14:creationId xmlns:p14="http://schemas.microsoft.com/office/powerpoint/2010/main" val="34306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83BB-54B2-4979-8C6B-0ECD60516D09}"/>
              </a:ext>
            </a:extLst>
          </p:cNvPr>
          <p:cNvSpPr>
            <a:spLocks noGrp="1"/>
          </p:cNvSpPr>
          <p:nvPr>
            <p:ph type="title"/>
          </p:nvPr>
        </p:nvSpPr>
        <p:spPr/>
        <p:txBody>
          <a:bodyPr/>
          <a:lstStyle/>
          <a:p>
            <a:r>
              <a:rPr lang="en-US" dirty="0"/>
              <a:t>5. On Retaliation (5:38-42)</a:t>
            </a:r>
          </a:p>
        </p:txBody>
      </p:sp>
      <p:sp>
        <p:nvSpPr>
          <p:cNvPr id="3" name="Content Placeholder 2">
            <a:extLst>
              <a:ext uri="{FF2B5EF4-FFF2-40B4-BE49-F238E27FC236}">
                <a16:creationId xmlns:a16="http://schemas.microsoft.com/office/drawing/2014/main" id="{EB4E7D7C-8E23-4AF5-9028-75B2388C0D0B}"/>
              </a:ext>
            </a:extLst>
          </p:cNvPr>
          <p:cNvSpPr>
            <a:spLocks noGrp="1"/>
          </p:cNvSpPr>
          <p:nvPr>
            <p:ph idx="1"/>
          </p:nvPr>
        </p:nvSpPr>
        <p:spPr/>
        <p:txBody>
          <a:bodyPr/>
          <a:lstStyle/>
          <a:p>
            <a:r>
              <a:rPr lang="en-US" dirty="0"/>
              <a:t>“You have heard that it was said, ‘An eye for an eye and a tooth for a tooth.’ But I tell you not to resist an evil person. But whoever slaps you on your right cheek, turn the other to him also. If anyone wants to sue you and take away your tunic, let him have your cloak also. And whoever compels you to go one mile, go with him two. Give to him who asks you, and from him who wants to borrow from you do not turn away.”</a:t>
            </a:r>
          </a:p>
        </p:txBody>
      </p:sp>
    </p:spTree>
    <p:extLst>
      <p:ext uri="{BB962C8B-B14F-4D97-AF65-F5344CB8AC3E}">
        <p14:creationId xmlns:p14="http://schemas.microsoft.com/office/powerpoint/2010/main" val="36521481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55B9-4814-42CE-AA8C-1D21E4D0D861}"/>
              </a:ext>
            </a:extLst>
          </p:cNvPr>
          <p:cNvSpPr>
            <a:spLocks noGrp="1"/>
          </p:cNvSpPr>
          <p:nvPr>
            <p:ph type="title"/>
          </p:nvPr>
        </p:nvSpPr>
        <p:spPr/>
        <p:txBody>
          <a:bodyPr/>
          <a:lstStyle/>
          <a:p>
            <a:r>
              <a:rPr lang="en-US" dirty="0"/>
              <a:t>Matthew 5:38</a:t>
            </a:r>
          </a:p>
        </p:txBody>
      </p:sp>
      <p:sp>
        <p:nvSpPr>
          <p:cNvPr id="3" name="Content Placeholder 2">
            <a:extLst>
              <a:ext uri="{FF2B5EF4-FFF2-40B4-BE49-F238E27FC236}">
                <a16:creationId xmlns:a16="http://schemas.microsoft.com/office/drawing/2014/main" id="{F4836D2C-EB7A-4284-871B-5864F9A157CB}"/>
              </a:ext>
            </a:extLst>
          </p:cNvPr>
          <p:cNvSpPr>
            <a:spLocks noGrp="1"/>
          </p:cNvSpPr>
          <p:nvPr>
            <p:ph idx="1"/>
          </p:nvPr>
        </p:nvSpPr>
        <p:spPr/>
        <p:txBody>
          <a:bodyPr/>
          <a:lstStyle/>
          <a:p>
            <a:r>
              <a:rPr lang="en-US" dirty="0">
                <a:latin typeface="Source Sans Pro Black" panose="020B0803030403020204" pitchFamily="34" charset="0"/>
              </a:rPr>
              <a:t>“You have heard that it was said, ‘An eye for an eye and a tooth for a tooth.’”</a:t>
            </a:r>
          </a:p>
          <a:p>
            <a:pPr lvl="1"/>
            <a:r>
              <a:rPr lang="en-US" dirty="0"/>
              <a:t>“If men fight, and hurt a woman with child, so that she gives birth prematurely, yet no harm follows, he shall surely be punished accordingly as the woman’s husband imposes on him; and he shall pay as the judges determine. But if any harm follows, then you shall give life for life, eye for eye, tooth for tooth, hand for hand, foot for foot, burn for burn, wound for wound, stripe for stripe” (Exod. 21:22-25).</a:t>
            </a:r>
          </a:p>
          <a:p>
            <a:pPr lvl="1"/>
            <a:r>
              <a:rPr lang="en-US" dirty="0"/>
              <a:t>“Your eye shall not pity: life shall be for life, eye for eye, tooth for tooth, hand for hand, foot for foot” (Deut. 19:21).</a:t>
            </a:r>
          </a:p>
          <a:p>
            <a:pPr lvl="1"/>
            <a:r>
              <a:rPr lang="en-US" dirty="0"/>
              <a:t>Cf. also Leviticus 24:17-23</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43149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724B-7766-4AB4-A873-D8CF11AB200B}"/>
              </a:ext>
            </a:extLst>
          </p:cNvPr>
          <p:cNvSpPr>
            <a:spLocks noGrp="1"/>
          </p:cNvSpPr>
          <p:nvPr>
            <p:ph type="title"/>
          </p:nvPr>
        </p:nvSpPr>
        <p:spPr/>
        <p:txBody>
          <a:bodyPr/>
          <a:lstStyle/>
          <a:p>
            <a:r>
              <a:rPr lang="en-US" dirty="0"/>
              <a:t>Key Word</a:t>
            </a:r>
          </a:p>
        </p:txBody>
      </p:sp>
      <p:sp>
        <p:nvSpPr>
          <p:cNvPr id="3" name="Content Placeholder 2">
            <a:extLst>
              <a:ext uri="{FF2B5EF4-FFF2-40B4-BE49-F238E27FC236}">
                <a16:creationId xmlns:a16="http://schemas.microsoft.com/office/drawing/2014/main" id="{708C0482-037C-4CF7-BA25-181A00370744}"/>
              </a:ext>
            </a:extLst>
          </p:cNvPr>
          <p:cNvSpPr>
            <a:spLocks noGrp="1"/>
          </p:cNvSpPr>
          <p:nvPr>
            <p:ph idx="1"/>
          </p:nvPr>
        </p:nvSpPr>
        <p:spPr/>
        <p:txBody>
          <a:bodyPr/>
          <a:lstStyle/>
          <a:p>
            <a:r>
              <a:rPr lang="en-US" dirty="0">
                <a:latin typeface="Source Sans Pro Black" panose="020B0803030403020204" pitchFamily="34" charset="0"/>
              </a:rPr>
              <a:t>Blessed</a:t>
            </a:r>
            <a:r>
              <a:rPr lang="en-US" dirty="0"/>
              <a:t> (</a:t>
            </a:r>
            <a:r>
              <a:rPr lang="en-US" i="1" dirty="0" err="1"/>
              <a:t>makarios</a:t>
            </a:r>
            <a:r>
              <a:rPr lang="en-US" dirty="0"/>
              <a:t>): “pertaining to being especially favored, </a:t>
            </a:r>
            <a:r>
              <a:rPr lang="en-US" i="1" dirty="0"/>
              <a:t>blessed, fortunate, happy, privileged. . . </a:t>
            </a:r>
            <a:r>
              <a:rPr lang="en-US" dirty="0"/>
              <a:t>a. of humans </a:t>
            </a:r>
            <a:r>
              <a:rPr lang="en-US" i="1" dirty="0"/>
              <a:t>privileged recipient of divine favor</a:t>
            </a:r>
            <a:r>
              <a:rPr lang="en-US" dirty="0"/>
              <a:t>” (BDAG, 611).</a:t>
            </a:r>
          </a:p>
          <a:p>
            <a:pPr lvl="1"/>
            <a:r>
              <a:rPr lang="en-US" dirty="0"/>
              <a:t>Cf. Psalm 1:1-2—“Blessed is the man Who walks not in the counsel of the ungodly, Nor stands in the path of sinners, Nor sits in the seat of the scornful; But his delight is in the law of the </a:t>
            </a:r>
            <a:r>
              <a:rPr lang="en-US" cap="small" dirty="0"/>
              <a:t>Lord</a:t>
            </a:r>
            <a:r>
              <a:rPr lang="en-US" dirty="0"/>
              <a:t>, And in His law he meditates day and night.”</a:t>
            </a:r>
          </a:p>
          <a:p>
            <a:pPr lvl="1"/>
            <a:r>
              <a:rPr lang="en-US" dirty="0"/>
              <a:t>The sense is this: These dispositions of heart and conduct toward others and toward God will lead to eternal blessings in heaven and the happiest life on earth!</a:t>
            </a:r>
          </a:p>
          <a:p>
            <a:pPr lvl="1"/>
            <a:endParaRPr lang="en-US" dirty="0"/>
          </a:p>
          <a:p>
            <a:pPr lvl="1"/>
            <a:endParaRPr lang="en-US" dirty="0"/>
          </a:p>
        </p:txBody>
      </p:sp>
    </p:spTree>
    <p:extLst>
      <p:ext uri="{BB962C8B-B14F-4D97-AF65-F5344CB8AC3E}">
        <p14:creationId xmlns:p14="http://schemas.microsoft.com/office/powerpoint/2010/main" val="268452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10BC-8E17-479C-96C1-57B7CFD5AAAB}"/>
              </a:ext>
            </a:extLst>
          </p:cNvPr>
          <p:cNvSpPr>
            <a:spLocks noGrp="1"/>
          </p:cNvSpPr>
          <p:nvPr>
            <p:ph type="title"/>
          </p:nvPr>
        </p:nvSpPr>
        <p:spPr/>
        <p:txBody>
          <a:bodyPr/>
          <a:lstStyle/>
          <a:p>
            <a:r>
              <a:rPr lang="en-US" dirty="0"/>
              <a:t>The Purpose of the Civil Law</a:t>
            </a:r>
          </a:p>
        </p:txBody>
      </p:sp>
      <p:sp>
        <p:nvSpPr>
          <p:cNvPr id="3" name="Content Placeholder 2">
            <a:extLst>
              <a:ext uri="{FF2B5EF4-FFF2-40B4-BE49-F238E27FC236}">
                <a16:creationId xmlns:a16="http://schemas.microsoft.com/office/drawing/2014/main" id="{893E67A9-E5F5-4404-B2EC-5014A1862644}"/>
              </a:ext>
            </a:extLst>
          </p:cNvPr>
          <p:cNvSpPr>
            <a:spLocks noGrp="1"/>
          </p:cNvSpPr>
          <p:nvPr>
            <p:ph idx="1"/>
          </p:nvPr>
        </p:nvSpPr>
        <p:spPr>
          <a:xfrm>
            <a:off x="838200" y="1825625"/>
            <a:ext cx="10515600" cy="4667250"/>
          </a:xfrm>
        </p:spPr>
        <p:txBody>
          <a:bodyPr>
            <a:normAutofit fontScale="92500" lnSpcReduction="20000"/>
          </a:bodyPr>
          <a:lstStyle/>
          <a:p>
            <a:r>
              <a:rPr lang="en-US" dirty="0">
                <a:latin typeface="Source Sans Pro Black" panose="020B0803030403020204" pitchFamily="34" charset="0"/>
              </a:rPr>
              <a:t>R. T. France: </a:t>
            </a:r>
            <a:r>
              <a:rPr lang="en-US" dirty="0"/>
              <a:t>“Its intention was not to sanction revenge, but to prevent the excesses of the blood-feud by stating that the legal punishment must not exceed the crime. By the time of Jesus physical penalties had generally been replaced by financial damages. What Jesus is opposing here is not therefore brutality, or even physical retaliation, but the principle of insisting on even legitimate retribution” (</a:t>
            </a:r>
            <a:r>
              <a:rPr lang="en-US" i="1" dirty="0"/>
              <a:t>Matthew: An Introduction and Commentary</a:t>
            </a:r>
            <a:r>
              <a:rPr lang="en-US" dirty="0"/>
              <a:t>, 130).</a:t>
            </a:r>
          </a:p>
          <a:p>
            <a:r>
              <a:rPr lang="en-US" dirty="0">
                <a:latin typeface="Source Sans Pro Black" panose="020B0803030403020204" pitchFamily="34" charset="0"/>
              </a:rPr>
              <a:t>Craig L. Blomberg: </a:t>
            </a:r>
            <a:r>
              <a:rPr lang="en-US" dirty="0"/>
              <a:t>“This law originally prohibited the formal exaction of an overly severe punishment that did not fit a crime as well as informal, self-appointed vigilante action. Now Jesus teaches the principle that Christian kindness should transcend even straightforward tit-for-tat retribution” (</a:t>
            </a:r>
            <a:r>
              <a:rPr lang="en-US" i="1" dirty="0"/>
              <a:t>Matthew</a:t>
            </a:r>
            <a:r>
              <a:rPr lang="en-US" dirty="0"/>
              <a:t>, 113).</a:t>
            </a:r>
          </a:p>
          <a:p>
            <a:r>
              <a:rPr lang="en-US" dirty="0"/>
              <a:t>The Hatfield-McCoy feud in West Virginia demonstrates the need for limiting punishments.</a:t>
            </a:r>
          </a:p>
          <a:p>
            <a:pPr lvl="1"/>
            <a:r>
              <a:rPr lang="en-US" dirty="0"/>
              <a:t>What does this law say about the limits of compensatory damages?</a:t>
            </a:r>
          </a:p>
        </p:txBody>
      </p:sp>
    </p:spTree>
    <p:extLst>
      <p:ext uri="{BB962C8B-B14F-4D97-AF65-F5344CB8AC3E}">
        <p14:creationId xmlns:p14="http://schemas.microsoft.com/office/powerpoint/2010/main" val="29816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9982-C960-4CC0-9AED-A8BE6A869595}"/>
              </a:ext>
            </a:extLst>
          </p:cNvPr>
          <p:cNvSpPr>
            <a:spLocks noGrp="1"/>
          </p:cNvSpPr>
          <p:nvPr>
            <p:ph type="title"/>
          </p:nvPr>
        </p:nvSpPr>
        <p:spPr/>
        <p:txBody>
          <a:bodyPr/>
          <a:lstStyle/>
          <a:p>
            <a:r>
              <a:rPr lang="en-US" dirty="0"/>
              <a:t>Matthew 5:39</a:t>
            </a:r>
          </a:p>
        </p:txBody>
      </p:sp>
      <p:sp>
        <p:nvSpPr>
          <p:cNvPr id="3" name="Content Placeholder 2">
            <a:extLst>
              <a:ext uri="{FF2B5EF4-FFF2-40B4-BE49-F238E27FC236}">
                <a16:creationId xmlns:a16="http://schemas.microsoft.com/office/drawing/2014/main" id="{F9C69129-55BC-4502-8B0F-D1931915C496}"/>
              </a:ext>
            </a:extLst>
          </p:cNvPr>
          <p:cNvSpPr>
            <a:spLocks noGrp="1"/>
          </p:cNvSpPr>
          <p:nvPr>
            <p:ph idx="1"/>
          </p:nvPr>
        </p:nvSpPr>
        <p:spPr/>
        <p:txBody>
          <a:bodyPr/>
          <a:lstStyle/>
          <a:p>
            <a:r>
              <a:rPr lang="en-US" dirty="0">
                <a:latin typeface="Source Sans Pro Black" panose="020B0803030403020204" pitchFamily="34" charset="0"/>
              </a:rPr>
              <a:t>“But I tell you not to resist an evil person. But whoever slaps you on your right cheek, turn the other to him also.”</a:t>
            </a:r>
          </a:p>
          <a:p>
            <a:pPr lvl="1"/>
            <a:r>
              <a:rPr lang="en-US" dirty="0"/>
              <a:t>What principle does Jesus present for His disciples in the first sentence?</a:t>
            </a:r>
          </a:p>
          <a:p>
            <a:pPr lvl="1"/>
            <a:r>
              <a:rPr lang="en-US" dirty="0"/>
              <a:t>Why is this not a fitting principle for police and judges to follow in their professional jobs?</a:t>
            </a:r>
          </a:p>
          <a:p>
            <a:pPr lvl="2"/>
            <a:r>
              <a:rPr lang="en-US" dirty="0"/>
              <a:t>If it were followed, we would have evil triumphing throughout the cities, states, and nation.</a:t>
            </a:r>
          </a:p>
          <a:p>
            <a:pPr lvl="1"/>
            <a:r>
              <a:rPr lang="en-US" dirty="0"/>
              <a:t>What, then, is Jesus forbidding?</a:t>
            </a:r>
          </a:p>
          <a:p>
            <a:pPr lvl="1"/>
            <a:r>
              <a:rPr lang="en-US" dirty="0"/>
              <a:t>What is a “slap on your right cheek”?</a:t>
            </a:r>
          </a:p>
          <a:p>
            <a:pPr lvl="2"/>
            <a:r>
              <a:rPr lang="en-US" dirty="0"/>
              <a:t>What two options are available when someone slaps your cheek?</a:t>
            </a:r>
          </a:p>
          <a:p>
            <a:pPr lvl="2"/>
            <a:r>
              <a:rPr lang="en-US" dirty="0"/>
              <a:t>What then is Jesus teaching?</a:t>
            </a:r>
          </a:p>
        </p:txBody>
      </p:sp>
    </p:spTree>
    <p:extLst>
      <p:ext uri="{BB962C8B-B14F-4D97-AF65-F5344CB8AC3E}">
        <p14:creationId xmlns:p14="http://schemas.microsoft.com/office/powerpoint/2010/main" val="36979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A8C1-E266-47E0-920F-99F67A10CD32}"/>
              </a:ext>
            </a:extLst>
          </p:cNvPr>
          <p:cNvSpPr>
            <a:spLocks noGrp="1"/>
          </p:cNvSpPr>
          <p:nvPr>
            <p:ph type="title"/>
          </p:nvPr>
        </p:nvSpPr>
        <p:spPr>
          <a:xfrm>
            <a:off x="838200" y="365125"/>
            <a:ext cx="10515600" cy="979581"/>
          </a:xfrm>
        </p:spPr>
        <p:txBody>
          <a:bodyPr/>
          <a:lstStyle/>
          <a:p>
            <a:r>
              <a:rPr lang="en-US" dirty="0"/>
              <a:t>Matthew 5:40</a:t>
            </a:r>
          </a:p>
        </p:txBody>
      </p:sp>
      <p:sp>
        <p:nvSpPr>
          <p:cNvPr id="3" name="Content Placeholder 2">
            <a:extLst>
              <a:ext uri="{FF2B5EF4-FFF2-40B4-BE49-F238E27FC236}">
                <a16:creationId xmlns:a16="http://schemas.microsoft.com/office/drawing/2014/main" id="{0E30D5A2-BB41-4CFF-9340-E491F7514DE5}"/>
              </a:ext>
            </a:extLst>
          </p:cNvPr>
          <p:cNvSpPr>
            <a:spLocks noGrp="1"/>
          </p:cNvSpPr>
          <p:nvPr>
            <p:ph idx="1"/>
          </p:nvPr>
        </p:nvSpPr>
        <p:spPr>
          <a:xfrm>
            <a:off x="838200" y="1825625"/>
            <a:ext cx="3473824" cy="4351338"/>
          </a:xfrm>
        </p:spPr>
        <p:txBody>
          <a:bodyPr/>
          <a:lstStyle/>
          <a:p>
            <a:r>
              <a:rPr lang="en-US" dirty="0">
                <a:latin typeface="Source Sans Pro Black" panose="020B0803030403020204" pitchFamily="34" charset="0"/>
              </a:rPr>
              <a:t>“If anyone wants to sue you and take away your tunic, let him have your cloak also.”</a:t>
            </a:r>
          </a:p>
        </p:txBody>
      </p:sp>
      <p:pic>
        <p:nvPicPr>
          <p:cNvPr id="1026" name="Picture 2">
            <a:extLst>
              <a:ext uri="{FF2B5EF4-FFF2-40B4-BE49-F238E27FC236}">
                <a16:creationId xmlns:a16="http://schemas.microsoft.com/office/drawing/2014/main" id="{3D955072-0CB8-4196-AA53-1C0B2BA46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519" y="1506529"/>
            <a:ext cx="7167282" cy="44692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2F1A19-A4A1-4817-A50D-E756B4147A3D}"/>
              </a:ext>
            </a:extLst>
          </p:cNvPr>
          <p:cNvSpPr txBox="1"/>
          <p:nvPr/>
        </p:nvSpPr>
        <p:spPr>
          <a:xfrm>
            <a:off x="2474259" y="6094776"/>
            <a:ext cx="8879541" cy="400110"/>
          </a:xfrm>
          <a:prstGeom prst="rect">
            <a:avLst/>
          </a:prstGeom>
          <a:noFill/>
        </p:spPr>
        <p:txBody>
          <a:bodyPr wrap="square" rtlCol="0">
            <a:spAutoFit/>
          </a:bodyPr>
          <a:lstStyle/>
          <a:p>
            <a:pPr algn="r"/>
            <a:r>
              <a:rPr lang="en-US" sz="2000" dirty="0" err="1">
                <a:latin typeface="Source Sans Pro Semibold" panose="020B0603030403020204" pitchFamily="34" charset="0"/>
              </a:rPr>
              <a:t>Duro</a:t>
            </a:r>
            <a:r>
              <a:rPr lang="en-US" sz="2000" dirty="0">
                <a:latin typeface="Source Sans Pro Semibold" panose="020B0603030403020204" pitchFamily="34" charset="0"/>
              </a:rPr>
              <a:t>-Europos synagogue paintings (3</a:t>
            </a:r>
            <a:r>
              <a:rPr lang="en-US" sz="2000" baseline="30000" dirty="0">
                <a:latin typeface="Source Sans Pro Semibold" panose="020B0603030403020204" pitchFamily="34" charset="0"/>
              </a:rPr>
              <a:t>rd</a:t>
            </a:r>
            <a:r>
              <a:rPr lang="en-US" sz="2000" dirty="0">
                <a:latin typeface="Source Sans Pro Semibold" panose="020B0603030403020204" pitchFamily="34" charset="0"/>
              </a:rPr>
              <a:t> century AD), note the tunic and cloaks</a:t>
            </a:r>
          </a:p>
        </p:txBody>
      </p:sp>
    </p:spTree>
    <p:extLst>
      <p:ext uri="{BB962C8B-B14F-4D97-AF65-F5344CB8AC3E}">
        <p14:creationId xmlns:p14="http://schemas.microsoft.com/office/powerpoint/2010/main" val="11901136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2326-937B-4783-B269-8214BA610F16}"/>
              </a:ext>
            </a:extLst>
          </p:cNvPr>
          <p:cNvSpPr>
            <a:spLocks noGrp="1"/>
          </p:cNvSpPr>
          <p:nvPr>
            <p:ph type="title"/>
          </p:nvPr>
        </p:nvSpPr>
        <p:spPr/>
        <p:txBody>
          <a:bodyPr/>
          <a:lstStyle/>
          <a:p>
            <a:r>
              <a:rPr lang="en-US" dirty="0"/>
              <a:t>The Two Garments</a:t>
            </a:r>
          </a:p>
        </p:txBody>
      </p:sp>
      <p:sp>
        <p:nvSpPr>
          <p:cNvPr id="3" name="Content Placeholder 2">
            <a:extLst>
              <a:ext uri="{FF2B5EF4-FFF2-40B4-BE49-F238E27FC236}">
                <a16:creationId xmlns:a16="http://schemas.microsoft.com/office/drawing/2014/main" id="{DBF1880A-F5F5-4A0A-8726-8963F1E699F5}"/>
              </a:ext>
            </a:extLst>
          </p:cNvPr>
          <p:cNvSpPr>
            <a:spLocks noGrp="1"/>
          </p:cNvSpPr>
          <p:nvPr>
            <p:ph idx="1"/>
          </p:nvPr>
        </p:nvSpPr>
        <p:spPr/>
        <p:txBody>
          <a:bodyPr/>
          <a:lstStyle/>
          <a:p>
            <a:r>
              <a:rPr lang="en-US" dirty="0"/>
              <a:t>The </a:t>
            </a:r>
            <a:r>
              <a:rPr lang="en-US" dirty="0">
                <a:latin typeface="Source Sans Pro Black" panose="020B0803030403020204" pitchFamily="34" charset="0"/>
              </a:rPr>
              <a:t>tunic</a:t>
            </a:r>
            <a:r>
              <a:rPr lang="en-US" dirty="0"/>
              <a:t> (</a:t>
            </a:r>
            <a:r>
              <a:rPr lang="en-US" i="1" dirty="0" err="1"/>
              <a:t>chitōna</a:t>
            </a:r>
            <a:r>
              <a:rPr lang="en-US" dirty="0"/>
              <a:t>): The robe-like garment worn next to the skin under the outer garments</a:t>
            </a:r>
          </a:p>
          <a:p>
            <a:r>
              <a:rPr lang="en-US" dirty="0"/>
              <a:t>The </a:t>
            </a:r>
            <a:r>
              <a:rPr lang="en-US" dirty="0">
                <a:latin typeface="Source Sans Pro Black" panose="020B0803030403020204" pitchFamily="34" charset="0"/>
              </a:rPr>
              <a:t>cloak</a:t>
            </a:r>
            <a:r>
              <a:rPr lang="en-US" dirty="0"/>
              <a:t> (</a:t>
            </a:r>
            <a:r>
              <a:rPr lang="en-US" i="1" dirty="0"/>
              <a:t>himation</a:t>
            </a:r>
            <a:r>
              <a:rPr lang="en-US" dirty="0"/>
              <a:t>): The outer-garment, often used to protect oneself from the weather</a:t>
            </a:r>
          </a:p>
          <a:p>
            <a:r>
              <a:rPr lang="en-US" dirty="0"/>
              <a:t>If one literally did what Jesus commanded, what would his condition be?</a:t>
            </a:r>
          </a:p>
          <a:p>
            <a:r>
              <a:rPr lang="en-US" dirty="0"/>
              <a:t>If the passage is not to be literally applied, what is it teaching?</a:t>
            </a:r>
          </a:p>
        </p:txBody>
      </p:sp>
    </p:spTree>
    <p:extLst>
      <p:ext uri="{BB962C8B-B14F-4D97-AF65-F5344CB8AC3E}">
        <p14:creationId xmlns:p14="http://schemas.microsoft.com/office/powerpoint/2010/main" val="137581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1172-7B33-4E70-8ACE-591A97A8ABD0}"/>
              </a:ext>
            </a:extLst>
          </p:cNvPr>
          <p:cNvSpPr>
            <a:spLocks noGrp="1"/>
          </p:cNvSpPr>
          <p:nvPr>
            <p:ph type="title"/>
          </p:nvPr>
        </p:nvSpPr>
        <p:spPr>
          <a:xfrm>
            <a:off x="838200" y="365125"/>
            <a:ext cx="10515600" cy="898899"/>
          </a:xfrm>
        </p:spPr>
        <p:txBody>
          <a:bodyPr/>
          <a:lstStyle/>
          <a:p>
            <a:r>
              <a:rPr lang="en-US" dirty="0"/>
              <a:t>1 Corinthians 6:1-8</a:t>
            </a:r>
          </a:p>
        </p:txBody>
      </p:sp>
      <p:sp>
        <p:nvSpPr>
          <p:cNvPr id="3" name="Content Placeholder 2">
            <a:extLst>
              <a:ext uri="{FF2B5EF4-FFF2-40B4-BE49-F238E27FC236}">
                <a16:creationId xmlns:a16="http://schemas.microsoft.com/office/drawing/2014/main" id="{405F73F9-B975-4BF1-AC9C-2D844C2EA837}"/>
              </a:ext>
            </a:extLst>
          </p:cNvPr>
          <p:cNvSpPr>
            <a:spLocks noGrp="1"/>
          </p:cNvSpPr>
          <p:nvPr>
            <p:ph idx="1"/>
          </p:nvPr>
        </p:nvSpPr>
        <p:spPr>
          <a:xfrm>
            <a:off x="838200" y="1398494"/>
            <a:ext cx="10515600" cy="4778469"/>
          </a:xfrm>
        </p:spPr>
        <p:txBody>
          <a:bodyPr>
            <a:normAutofit fontScale="92500" lnSpcReduction="10000"/>
          </a:bodyPr>
          <a:lstStyle/>
          <a:p>
            <a:r>
              <a:rPr lang="en-US" dirty="0"/>
              <a:t>“Dare any of you, having a matter against another, go to law before the unrighteous, and not before the saints? Do you not know that the saints will judge the world? And if the world will be judged by you, are you unworthy to judge the smallest matters? Do you not know that we shall judge angels? How much more, things that pertain to this life? If then you have judgments concerning things pertaining to this life, do you appoint those who are least esteemed by the church to judge? I say this to your shame. Is it so, that there is not a wise man among you, not even one, who will be able to judge between his brethren? But brother goes to law against brother, and that before unbelievers! Now therefore, it is already an utter failure for you that you go to law against one another. Why do you not rather accept wrong? Why do you not rather let yourselves be cheated? No, you yourselves do wrong and cheat, and you do these things to your brethren!”</a:t>
            </a:r>
          </a:p>
          <a:p>
            <a:endParaRPr lang="en-US" dirty="0"/>
          </a:p>
        </p:txBody>
      </p:sp>
    </p:spTree>
    <p:extLst>
      <p:ext uri="{BB962C8B-B14F-4D97-AF65-F5344CB8AC3E}">
        <p14:creationId xmlns:p14="http://schemas.microsoft.com/office/powerpoint/2010/main" val="16962895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1A68-E904-4EB9-A89A-4605549454F6}"/>
              </a:ext>
            </a:extLst>
          </p:cNvPr>
          <p:cNvSpPr>
            <a:spLocks noGrp="1"/>
          </p:cNvSpPr>
          <p:nvPr>
            <p:ph type="title"/>
          </p:nvPr>
        </p:nvSpPr>
        <p:spPr/>
        <p:txBody>
          <a:bodyPr/>
          <a:lstStyle/>
          <a:p>
            <a:r>
              <a:rPr lang="en-US" dirty="0"/>
              <a:t>Matthew 5:41</a:t>
            </a:r>
          </a:p>
        </p:txBody>
      </p:sp>
      <p:sp>
        <p:nvSpPr>
          <p:cNvPr id="3" name="Content Placeholder 2">
            <a:extLst>
              <a:ext uri="{FF2B5EF4-FFF2-40B4-BE49-F238E27FC236}">
                <a16:creationId xmlns:a16="http://schemas.microsoft.com/office/drawing/2014/main" id="{C3283214-4342-4E74-91A2-2520134CF3E4}"/>
              </a:ext>
            </a:extLst>
          </p:cNvPr>
          <p:cNvSpPr>
            <a:spLocks noGrp="1"/>
          </p:cNvSpPr>
          <p:nvPr>
            <p:ph idx="1"/>
          </p:nvPr>
        </p:nvSpPr>
        <p:spPr/>
        <p:txBody>
          <a:bodyPr/>
          <a:lstStyle/>
          <a:p>
            <a:r>
              <a:rPr lang="en-US" dirty="0">
                <a:latin typeface="Source Sans Pro Black" panose="020B0803030403020204" pitchFamily="34" charset="0"/>
              </a:rPr>
              <a:t>“And whoever compels you to go one mile, go with him two.”</a:t>
            </a:r>
          </a:p>
          <a:p>
            <a:pPr lvl="1"/>
            <a:r>
              <a:rPr lang="en-US" dirty="0">
                <a:latin typeface="Source Sans Pro Black" panose="020B0803030403020204" pitchFamily="34" charset="0"/>
              </a:rPr>
              <a:t>Compels</a:t>
            </a:r>
            <a:r>
              <a:rPr lang="en-US" dirty="0"/>
              <a:t> (</a:t>
            </a:r>
            <a:r>
              <a:rPr lang="en-US" i="1" dirty="0" err="1"/>
              <a:t>aggareuō</a:t>
            </a:r>
            <a:r>
              <a:rPr lang="en-US" dirty="0"/>
              <a:t>): “</a:t>
            </a:r>
            <a:r>
              <a:rPr lang="en-US" i="1" dirty="0"/>
              <a:t>press into service</a:t>
            </a:r>
            <a:r>
              <a:rPr lang="en-US" dirty="0"/>
              <a:t>, and so </a:t>
            </a:r>
            <a:r>
              <a:rPr lang="en-US" i="1" dirty="0"/>
              <a:t>force, compel</a:t>
            </a:r>
            <a:r>
              <a:rPr lang="en-US" dirty="0"/>
              <a:t>” (BDAG, 7).</a:t>
            </a:r>
          </a:p>
          <a:p>
            <a:pPr lvl="1"/>
            <a:r>
              <a:rPr lang="en-US" dirty="0"/>
              <a:t>Think of Simon of Cyrene: “Now as they came out, they found a man of Cyrene, Simon by name. Him they compelled to bear His cross” (Matt. 27:32).</a:t>
            </a:r>
          </a:p>
          <a:p>
            <a:pPr lvl="1"/>
            <a:r>
              <a:rPr lang="en-US" dirty="0"/>
              <a:t>Being forced into service by a Roman soldier was “fiercely resented” by Jews of the first century AD (France, </a:t>
            </a:r>
            <a:r>
              <a:rPr lang="en-US" i="1" dirty="0"/>
              <a:t>Matthew: An Introduction and Commentary, </a:t>
            </a:r>
            <a:r>
              <a:rPr lang="en-US" dirty="0"/>
              <a:t>132).</a:t>
            </a:r>
          </a:p>
          <a:p>
            <a:pPr lvl="1"/>
            <a:r>
              <a:rPr lang="en-US" dirty="0"/>
              <a:t>What is the point of Jesus’s commandment?</a:t>
            </a:r>
          </a:p>
        </p:txBody>
      </p:sp>
    </p:spTree>
    <p:extLst>
      <p:ext uri="{BB962C8B-B14F-4D97-AF65-F5344CB8AC3E}">
        <p14:creationId xmlns:p14="http://schemas.microsoft.com/office/powerpoint/2010/main" val="204395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A47F-FBB2-4EBA-8CA8-93BA35B84FB1}"/>
              </a:ext>
            </a:extLst>
          </p:cNvPr>
          <p:cNvSpPr>
            <a:spLocks noGrp="1"/>
          </p:cNvSpPr>
          <p:nvPr>
            <p:ph type="title"/>
          </p:nvPr>
        </p:nvSpPr>
        <p:spPr/>
        <p:txBody>
          <a:bodyPr/>
          <a:lstStyle/>
          <a:p>
            <a:r>
              <a:rPr lang="en-US" dirty="0"/>
              <a:t>Matthew 5:42</a:t>
            </a:r>
          </a:p>
        </p:txBody>
      </p:sp>
      <p:sp>
        <p:nvSpPr>
          <p:cNvPr id="3" name="Content Placeholder 2">
            <a:extLst>
              <a:ext uri="{FF2B5EF4-FFF2-40B4-BE49-F238E27FC236}">
                <a16:creationId xmlns:a16="http://schemas.microsoft.com/office/drawing/2014/main" id="{32B08C37-3925-4FF5-AABD-2C3F1CE62276}"/>
              </a:ext>
            </a:extLst>
          </p:cNvPr>
          <p:cNvSpPr>
            <a:spLocks noGrp="1"/>
          </p:cNvSpPr>
          <p:nvPr>
            <p:ph idx="1"/>
          </p:nvPr>
        </p:nvSpPr>
        <p:spPr/>
        <p:txBody>
          <a:bodyPr/>
          <a:lstStyle/>
          <a:p>
            <a:r>
              <a:rPr lang="en-US" dirty="0">
                <a:latin typeface="Source Sans Pro Black" panose="020B0803030403020204" pitchFamily="34" charset="0"/>
              </a:rPr>
              <a:t>“Give to him who asks you, and from him who wants to borrow from you do not turn away.”</a:t>
            </a:r>
          </a:p>
          <a:p>
            <a:pPr lvl="1"/>
            <a:r>
              <a:rPr lang="en-US" dirty="0"/>
              <a:t>What would happen if this were literally applied to every person in society?</a:t>
            </a:r>
          </a:p>
          <a:p>
            <a:pPr lvl="2"/>
            <a:r>
              <a:rPr lang="en-US" dirty="0"/>
              <a:t>To a person personally?</a:t>
            </a:r>
          </a:p>
          <a:p>
            <a:pPr lvl="2"/>
            <a:r>
              <a:rPr lang="en-US" dirty="0"/>
              <a:t>To the banking system?</a:t>
            </a:r>
          </a:p>
          <a:p>
            <a:pPr lvl="2"/>
            <a:r>
              <a:rPr lang="en-US" dirty="0"/>
              <a:t>To lend to neighbors who never return what they “borrow”?</a:t>
            </a:r>
          </a:p>
          <a:p>
            <a:pPr lvl="1"/>
            <a:endParaRPr lang="en-US" dirty="0"/>
          </a:p>
        </p:txBody>
      </p:sp>
    </p:spTree>
    <p:extLst>
      <p:ext uri="{BB962C8B-B14F-4D97-AF65-F5344CB8AC3E}">
        <p14:creationId xmlns:p14="http://schemas.microsoft.com/office/powerpoint/2010/main" val="13321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63BA-3452-4AD4-97A2-D1545A3EBBCD}"/>
              </a:ext>
            </a:extLst>
          </p:cNvPr>
          <p:cNvSpPr>
            <a:spLocks noGrp="1"/>
          </p:cNvSpPr>
          <p:nvPr>
            <p:ph type="title"/>
          </p:nvPr>
        </p:nvSpPr>
        <p:spPr/>
        <p:txBody>
          <a:bodyPr/>
          <a:lstStyle/>
          <a:p>
            <a:r>
              <a:rPr lang="en-US" dirty="0"/>
              <a:t>So, What Is Jesus Teaching?</a:t>
            </a:r>
          </a:p>
        </p:txBody>
      </p:sp>
      <p:sp>
        <p:nvSpPr>
          <p:cNvPr id="3" name="Content Placeholder 2">
            <a:extLst>
              <a:ext uri="{FF2B5EF4-FFF2-40B4-BE49-F238E27FC236}">
                <a16:creationId xmlns:a16="http://schemas.microsoft.com/office/drawing/2014/main" id="{10F35882-078C-4E98-BB63-ED336777EC12}"/>
              </a:ext>
            </a:extLst>
          </p:cNvPr>
          <p:cNvSpPr>
            <a:spLocks noGrp="1"/>
          </p:cNvSpPr>
          <p:nvPr>
            <p:ph idx="1"/>
          </p:nvPr>
        </p:nvSpPr>
        <p:spPr/>
        <p:txBody>
          <a:bodyPr>
            <a:normAutofit fontScale="92500"/>
          </a:bodyPr>
          <a:lstStyle/>
          <a:p>
            <a:r>
              <a:rPr lang="en-US" dirty="0"/>
              <a:t>He severely rebukes the taking of personal vengeance—an eye for an eye (5:38).</a:t>
            </a:r>
          </a:p>
          <a:p>
            <a:r>
              <a:rPr lang="en-US" dirty="0"/>
              <a:t>He severely condemns the tit-for-tat reaction to insults (5:39).</a:t>
            </a:r>
          </a:p>
          <a:p>
            <a:r>
              <a:rPr lang="en-US" dirty="0"/>
              <a:t>He condemns the “standing up for your rights” at all times approach to life (5:40).</a:t>
            </a:r>
          </a:p>
          <a:p>
            <a:r>
              <a:rPr lang="en-US" dirty="0"/>
              <a:t>He commands the “go the second mile” approach to human relationships. </a:t>
            </a:r>
          </a:p>
          <a:p>
            <a:pPr lvl="1"/>
            <a:r>
              <a:rPr lang="en-US" dirty="0"/>
              <a:t>Does that leave one vulnerable?</a:t>
            </a:r>
          </a:p>
          <a:p>
            <a:r>
              <a:rPr lang="en-US" dirty="0"/>
              <a:t>He commands a generous spirit toward those poor who genuinely need our help, without approving professional begging (2 Thess. 3:10).</a:t>
            </a:r>
          </a:p>
        </p:txBody>
      </p:sp>
    </p:spTree>
    <p:extLst>
      <p:ext uri="{BB962C8B-B14F-4D97-AF65-F5344CB8AC3E}">
        <p14:creationId xmlns:p14="http://schemas.microsoft.com/office/powerpoint/2010/main" val="190425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A558-21F3-44BF-8D38-6D2136E6342F}"/>
              </a:ext>
            </a:extLst>
          </p:cNvPr>
          <p:cNvSpPr>
            <a:spLocks noGrp="1"/>
          </p:cNvSpPr>
          <p:nvPr>
            <p:ph type="title"/>
          </p:nvPr>
        </p:nvSpPr>
        <p:spPr/>
        <p:txBody>
          <a:bodyPr/>
          <a:lstStyle/>
          <a:p>
            <a:r>
              <a:rPr lang="en-US" dirty="0"/>
              <a:t>6. On Loving One’s Enemies (5:43-48)</a:t>
            </a:r>
          </a:p>
        </p:txBody>
      </p:sp>
      <p:sp>
        <p:nvSpPr>
          <p:cNvPr id="3" name="Content Placeholder 2">
            <a:extLst>
              <a:ext uri="{FF2B5EF4-FFF2-40B4-BE49-F238E27FC236}">
                <a16:creationId xmlns:a16="http://schemas.microsoft.com/office/drawing/2014/main" id="{B15E02B5-FA60-406C-BD83-1725C96AB3B6}"/>
              </a:ext>
            </a:extLst>
          </p:cNvPr>
          <p:cNvSpPr>
            <a:spLocks noGrp="1"/>
          </p:cNvSpPr>
          <p:nvPr>
            <p:ph idx="1"/>
          </p:nvPr>
        </p:nvSpPr>
        <p:spPr/>
        <p:txBody>
          <a:bodyPr/>
          <a:lstStyle/>
          <a:p>
            <a:r>
              <a:rPr lang="en-US" dirty="0"/>
              <a:t>“You have heard that it was said, ‘You shall love your neighbor and hate your enemy.’ But I say to you, love your enemies, bless those who curse you, do good to those who hate you, and pray for those who spitefully use you and persecute you, that you may be sons of your Father in heaven; for He makes His sun rise on the evil and on the good, and sends rain on the just and on the unjust. For if you love those who love you, what reward have you? Do not even the tax collectors do the same? And if you greet your brethren only, what do you do more than others? Do not even the tax collectors do so? Therefore you shall be perfect, just as your Father in heaven is perfect.</a:t>
            </a:r>
          </a:p>
        </p:txBody>
      </p:sp>
    </p:spTree>
    <p:extLst>
      <p:ext uri="{BB962C8B-B14F-4D97-AF65-F5344CB8AC3E}">
        <p14:creationId xmlns:p14="http://schemas.microsoft.com/office/powerpoint/2010/main" val="33622496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C18B-BF3C-4CD3-81F1-F53CD0FCFE13}"/>
              </a:ext>
            </a:extLst>
          </p:cNvPr>
          <p:cNvSpPr>
            <a:spLocks noGrp="1"/>
          </p:cNvSpPr>
          <p:nvPr>
            <p:ph type="title"/>
          </p:nvPr>
        </p:nvSpPr>
        <p:spPr/>
        <p:txBody>
          <a:bodyPr/>
          <a:lstStyle/>
          <a:p>
            <a:r>
              <a:rPr lang="en-US" dirty="0"/>
              <a:t>Matthew 5:43</a:t>
            </a:r>
          </a:p>
        </p:txBody>
      </p:sp>
      <p:sp>
        <p:nvSpPr>
          <p:cNvPr id="3" name="Content Placeholder 2">
            <a:extLst>
              <a:ext uri="{FF2B5EF4-FFF2-40B4-BE49-F238E27FC236}">
                <a16:creationId xmlns:a16="http://schemas.microsoft.com/office/drawing/2014/main" id="{4299FAD8-19FB-4E3E-91A4-4B5AFD817E26}"/>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“You have heard that it was said, ‘You shall love your neighbor and hate your enemy.’”</a:t>
            </a:r>
          </a:p>
          <a:p>
            <a:pPr lvl="1"/>
            <a:r>
              <a:rPr lang="en-US" dirty="0"/>
              <a:t>Leviticus 19:18—“You shall not take vengeance, nor bear any grudge against the children of your people, </a:t>
            </a:r>
            <a:r>
              <a:rPr lang="en-US" dirty="0">
                <a:latin typeface="Source Sans Pro Black" panose="020B0803030403020204" pitchFamily="34" charset="0"/>
              </a:rPr>
              <a:t>but you shall love your neighbor as yourself:</a:t>
            </a:r>
            <a:r>
              <a:rPr lang="en-US" dirty="0"/>
              <a:t> I am the </a:t>
            </a:r>
            <a:r>
              <a:rPr lang="en-US" cap="small" dirty="0"/>
              <a:t>Lord.”</a:t>
            </a:r>
          </a:p>
          <a:p>
            <a:pPr lvl="1"/>
            <a:r>
              <a:rPr lang="en-US" dirty="0"/>
              <a:t>Jesus made application of this verse in other texts:</a:t>
            </a:r>
          </a:p>
          <a:p>
            <a:pPr lvl="2"/>
            <a:r>
              <a:rPr lang="en-US" dirty="0"/>
              <a:t>The Good Samaritan (Luke 10:25-37)</a:t>
            </a:r>
          </a:p>
          <a:p>
            <a:pPr lvl="2"/>
            <a:r>
              <a:rPr lang="en-US" dirty="0"/>
              <a:t>The first and second greatest commandments (Matt. 22:36-40) </a:t>
            </a:r>
          </a:p>
          <a:p>
            <a:pPr lvl="1"/>
            <a:r>
              <a:rPr lang="en-US" dirty="0"/>
              <a:t>“Hate your enemy” does not appear in the Old Testament and must be understood as a jibe at contemporary Jewish attitudes.</a:t>
            </a:r>
          </a:p>
          <a:p>
            <a:pPr lvl="2"/>
            <a:r>
              <a:rPr lang="en-US" dirty="0"/>
              <a:t>The lawyer in the Parable of the Good Samaritan wanted to limit who was one’s neighbor.</a:t>
            </a:r>
          </a:p>
          <a:p>
            <a:pPr lvl="2"/>
            <a:r>
              <a:rPr lang="en-US" dirty="0"/>
              <a:t>The Qumran Essenes said that the “sons of light were ‘to hate . . . All the sons of darkness, each according to his guilt at the time of God’s vengeance’ (1 QS 1:10-11)” (</a:t>
            </a:r>
            <a:r>
              <a:rPr lang="en-US" i="1" dirty="0"/>
              <a:t>Commentary on Matthew, </a:t>
            </a:r>
            <a:r>
              <a:rPr lang="en-US" dirty="0"/>
              <a:t>I:549-550).</a:t>
            </a:r>
          </a:p>
        </p:txBody>
      </p:sp>
    </p:spTree>
    <p:extLst>
      <p:ext uri="{BB962C8B-B14F-4D97-AF65-F5344CB8AC3E}">
        <p14:creationId xmlns:p14="http://schemas.microsoft.com/office/powerpoint/2010/main" val="24335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E0CE-0644-4B5D-83D2-B75D2159E85A}"/>
              </a:ext>
            </a:extLst>
          </p:cNvPr>
          <p:cNvSpPr>
            <a:spLocks noGrp="1"/>
          </p:cNvSpPr>
          <p:nvPr>
            <p:ph type="title"/>
          </p:nvPr>
        </p:nvSpPr>
        <p:spPr/>
        <p:txBody>
          <a:bodyPr/>
          <a:lstStyle/>
          <a:p>
            <a:r>
              <a:rPr lang="en-US" dirty="0"/>
              <a:t>First Beatitude</a:t>
            </a:r>
          </a:p>
        </p:txBody>
      </p:sp>
      <p:sp>
        <p:nvSpPr>
          <p:cNvPr id="3" name="Content Placeholder 2">
            <a:extLst>
              <a:ext uri="{FF2B5EF4-FFF2-40B4-BE49-F238E27FC236}">
                <a16:creationId xmlns:a16="http://schemas.microsoft.com/office/drawing/2014/main" id="{68C5F19B-7E0F-4A2C-8EE8-7DB6243EADE6}"/>
              </a:ext>
            </a:extLst>
          </p:cNvPr>
          <p:cNvSpPr>
            <a:spLocks noGrp="1"/>
          </p:cNvSpPr>
          <p:nvPr>
            <p:ph idx="1"/>
          </p:nvPr>
        </p:nvSpPr>
        <p:spPr/>
        <p:txBody>
          <a:bodyPr>
            <a:normAutofit fontScale="92500"/>
          </a:bodyPr>
          <a:lstStyle/>
          <a:p>
            <a:r>
              <a:rPr lang="en-US" dirty="0">
                <a:latin typeface="Source Sans Pro Black" panose="020B0803030403020204" pitchFamily="34" charset="0"/>
              </a:rPr>
              <a:t>“Blessed are the poor in spirit, For theirs is the kingdom of heaven” (5:3).</a:t>
            </a:r>
          </a:p>
          <a:p>
            <a:pPr lvl="1"/>
            <a:r>
              <a:rPr lang="en-US" dirty="0">
                <a:latin typeface="Source Sans Pro Black" panose="020B0803030403020204" pitchFamily="34" charset="0"/>
              </a:rPr>
              <a:t>Poor in spirit: </a:t>
            </a:r>
            <a:r>
              <a:rPr lang="en-US" dirty="0"/>
              <a:t>“lacking in spiritual worth” (BDAG, 896).</a:t>
            </a:r>
          </a:p>
          <a:p>
            <a:pPr lvl="2"/>
            <a:r>
              <a:rPr lang="en-US" dirty="0"/>
              <a:t>Contrast John’s words to the church at Laodicea : “Because you say, ‘I am rich, have become wealthy, and have need of nothing’—and do not know that you are wretched, miserable, poor, blind, and naked—” (Rev. 3:17).</a:t>
            </a:r>
          </a:p>
          <a:p>
            <a:pPr lvl="2"/>
            <a:r>
              <a:rPr lang="en-US" dirty="0"/>
              <a:t>The language of poverty is the language of neediness.</a:t>
            </a:r>
          </a:p>
          <a:p>
            <a:pPr lvl="2"/>
            <a:r>
              <a:rPr lang="en-US" dirty="0"/>
              <a:t>The significance is the recognition of one’s sinfulness and need of divine grace (Isa. 6:5—“Woe is me, for I am undone! Because I am a man of unclean lips, And I dwell in the midst of a people of unclean lips; For my eyes have seen the King, The </a:t>
            </a:r>
            <a:r>
              <a:rPr lang="en-US" cap="small" dirty="0"/>
              <a:t>Lord</a:t>
            </a:r>
            <a:r>
              <a:rPr lang="en-US" dirty="0"/>
              <a:t> of hosts.”)</a:t>
            </a:r>
          </a:p>
          <a:p>
            <a:pPr lvl="2"/>
            <a:r>
              <a:rPr lang="en-US" dirty="0"/>
              <a:t>Those who are not poor in spirit can never have membership in the kingdom!</a:t>
            </a:r>
          </a:p>
          <a:p>
            <a:pPr lvl="1"/>
            <a:r>
              <a:rPr lang="en-US" dirty="0"/>
              <a:t>“Kingdom of heaven” in this context refers to the state of eternal blessedness.</a:t>
            </a:r>
          </a:p>
        </p:txBody>
      </p:sp>
    </p:spTree>
    <p:extLst>
      <p:ext uri="{BB962C8B-B14F-4D97-AF65-F5344CB8AC3E}">
        <p14:creationId xmlns:p14="http://schemas.microsoft.com/office/powerpoint/2010/main" val="6798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CD695-38AB-45A1-8B7C-AC66B0BAB088}"/>
              </a:ext>
            </a:extLst>
          </p:cNvPr>
          <p:cNvSpPr>
            <a:spLocks noGrp="1"/>
          </p:cNvSpPr>
          <p:nvPr>
            <p:ph type="title"/>
          </p:nvPr>
        </p:nvSpPr>
        <p:spPr/>
        <p:txBody>
          <a:bodyPr/>
          <a:lstStyle/>
          <a:p>
            <a:r>
              <a:rPr lang="en-US" dirty="0"/>
              <a:t>Matthew 5:44</a:t>
            </a:r>
          </a:p>
        </p:txBody>
      </p:sp>
      <p:sp>
        <p:nvSpPr>
          <p:cNvPr id="3" name="Content Placeholder 2">
            <a:extLst>
              <a:ext uri="{FF2B5EF4-FFF2-40B4-BE49-F238E27FC236}">
                <a16:creationId xmlns:a16="http://schemas.microsoft.com/office/drawing/2014/main" id="{4A06CA03-07EB-4B7A-8E72-09119FAAFA87}"/>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I say to you, love your enemies, bless those who curse you, do good to those who hate you, and pray for those who spitefully use you and persecute you, . . .”</a:t>
            </a:r>
          </a:p>
          <a:p>
            <a:pPr lvl="1"/>
            <a:r>
              <a:rPr lang="en-US" dirty="0"/>
              <a:t>Jesus calls us to a higher standard. We are to </a:t>
            </a:r>
            <a:r>
              <a:rPr lang="en-US" dirty="0">
                <a:latin typeface="Source Sans Pro Black" panose="020B0803030403020204" pitchFamily="34" charset="0"/>
              </a:rPr>
              <a:t>love, bless, do good to, and pray </a:t>
            </a:r>
            <a:r>
              <a:rPr lang="en-US" dirty="0"/>
              <a:t>for our enemies, those who curse us, those who hate us, and those who spitefully use us and persecute us.</a:t>
            </a:r>
          </a:p>
          <a:p>
            <a:pPr lvl="1"/>
            <a:r>
              <a:rPr lang="en-US" dirty="0"/>
              <a:t>Peter remembered this about Jesus: “who, when He was reviled, did not revile in return; when He suffered, He did not threaten, but committed Himself to Him who judges righteously” (1 Pet. 2:23).</a:t>
            </a:r>
          </a:p>
          <a:p>
            <a:pPr lvl="1"/>
            <a:r>
              <a:rPr lang="en-US" dirty="0">
                <a:latin typeface="Source Sans Pro Black" panose="020B0803030403020204" pitchFamily="34" charset="0"/>
              </a:rPr>
              <a:t>Crail L. Blomberg: </a:t>
            </a:r>
            <a:r>
              <a:rPr lang="en-US" dirty="0"/>
              <a:t>“The true test of genuine Christianity is how believers treat those whom they are naturally inclined to hate or who mistreat or persecute them” (Matthew, 114–115).</a:t>
            </a:r>
          </a:p>
        </p:txBody>
      </p:sp>
    </p:spTree>
    <p:extLst>
      <p:ext uri="{BB962C8B-B14F-4D97-AF65-F5344CB8AC3E}">
        <p14:creationId xmlns:p14="http://schemas.microsoft.com/office/powerpoint/2010/main" val="180928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6660-F038-4152-9B7C-0C9FD49F07EE}"/>
              </a:ext>
            </a:extLst>
          </p:cNvPr>
          <p:cNvSpPr>
            <a:spLocks noGrp="1"/>
          </p:cNvSpPr>
          <p:nvPr>
            <p:ph type="title"/>
          </p:nvPr>
        </p:nvSpPr>
        <p:spPr/>
        <p:txBody>
          <a:bodyPr/>
          <a:lstStyle/>
          <a:p>
            <a:r>
              <a:rPr lang="en-US" dirty="0"/>
              <a:t>Matthew 5:45</a:t>
            </a:r>
          </a:p>
        </p:txBody>
      </p:sp>
      <p:sp>
        <p:nvSpPr>
          <p:cNvPr id="3" name="Content Placeholder 2">
            <a:extLst>
              <a:ext uri="{FF2B5EF4-FFF2-40B4-BE49-F238E27FC236}">
                <a16:creationId xmlns:a16="http://schemas.microsoft.com/office/drawing/2014/main" id="{37D74F72-4ED2-4859-B6D4-D90AE893D1A1}"/>
              </a:ext>
            </a:extLst>
          </p:cNvPr>
          <p:cNvSpPr>
            <a:spLocks noGrp="1"/>
          </p:cNvSpPr>
          <p:nvPr>
            <p:ph idx="1"/>
          </p:nvPr>
        </p:nvSpPr>
        <p:spPr/>
        <p:txBody>
          <a:bodyPr>
            <a:normAutofit fontScale="92500"/>
          </a:bodyPr>
          <a:lstStyle/>
          <a:p>
            <a:r>
              <a:rPr lang="en-US" dirty="0">
                <a:latin typeface="Source Sans Pro Black" panose="020B0803030403020204" pitchFamily="34" charset="0"/>
              </a:rPr>
              <a:t>“. . . that you may be sons of your Father in heaven; for He makes His sun rise on the evil and on the good, and sends rain on the just and on the unjust.”</a:t>
            </a:r>
          </a:p>
          <a:p>
            <a:pPr lvl="1"/>
            <a:r>
              <a:rPr lang="en-US" dirty="0">
                <a:latin typeface="Source Sans Pro Black" panose="020B0803030403020204" pitchFamily="34" charset="0"/>
              </a:rPr>
              <a:t>Be </a:t>
            </a:r>
            <a:r>
              <a:rPr lang="en-US" dirty="0"/>
              <a:t>(</a:t>
            </a:r>
            <a:r>
              <a:rPr lang="en-US" i="1" dirty="0" err="1"/>
              <a:t>ginomai</a:t>
            </a:r>
            <a:r>
              <a:rPr lang="en-US" dirty="0"/>
              <a:t>) means this: “</a:t>
            </a:r>
            <a:r>
              <a:rPr lang="en-US" dirty="0" err="1"/>
              <a:t>γένησθε</a:t>
            </a:r>
            <a:r>
              <a:rPr lang="en-US" dirty="0"/>
              <a:t> might be understood as ‘become’ (so GNB); disciples are not to be content with what they are but to ‘become’ increasingly God’s children. It is not only that they act in love to show what they are now (Zahn); that is true, but they also go on to become what they are not yet. This does not mean that they qualify for membership in the family by their deeds, but rather that they continually progress in the service of God. Cf. Bruner, ‘that we might really be in act what we have been made in fact—sons and daughters of the Father’ (p. 221)” (Leon Morris, </a:t>
            </a:r>
            <a:r>
              <a:rPr lang="en-US" i="1" dirty="0"/>
              <a:t>The Gospel according to Matthew</a:t>
            </a:r>
            <a:r>
              <a:rPr lang="en-US" dirty="0"/>
              <a:t>, 131).</a:t>
            </a:r>
          </a:p>
          <a:p>
            <a:pPr lvl="1"/>
            <a:r>
              <a:rPr lang="en-US" dirty="0"/>
              <a:t>The character of the Father that we are to emulate is His showing grace and favor to both the evil and the good.</a:t>
            </a:r>
          </a:p>
        </p:txBody>
      </p:sp>
    </p:spTree>
    <p:extLst>
      <p:ext uri="{BB962C8B-B14F-4D97-AF65-F5344CB8AC3E}">
        <p14:creationId xmlns:p14="http://schemas.microsoft.com/office/powerpoint/2010/main" val="244451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7FA6-D296-48A2-B5A4-6D70887F78A0}"/>
              </a:ext>
            </a:extLst>
          </p:cNvPr>
          <p:cNvSpPr>
            <a:spLocks noGrp="1"/>
          </p:cNvSpPr>
          <p:nvPr>
            <p:ph type="title"/>
          </p:nvPr>
        </p:nvSpPr>
        <p:spPr/>
        <p:txBody>
          <a:bodyPr/>
          <a:lstStyle/>
          <a:p>
            <a:r>
              <a:rPr lang="en-US" dirty="0"/>
              <a:t>Matthew 5:46-47</a:t>
            </a:r>
          </a:p>
        </p:txBody>
      </p:sp>
      <p:sp>
        <p:nvSpPr>
          <p:cNvPr id="3" name="Content Placeholder 2">
            <a:extLst>
              <a:ext uri="{FF2B5EF4-FFF2-40B4-BE49-F238E27FC236}">
                <a16:creationId xmlns:a16="http://schemas.microsoft.com/office/drawing/2014/main" id="{7691E3D2-AB60-400D-9332-EA843F6F2044}"/>
              </a:ext>
            </a:extLst>
          </p:cNvPr>
          <p:cNvSpPr>
            <a:spLocks noGrp="1"/>
          </p:cNvSpPr>
          <p:nvPr>
            <p:ph idx="1"/>
          </p:nvPr>
        </p:nvSpPr>
        <p:spPr/>
        <p:txBody>
          <a:bodyPr/>
          <a:lstStyle/>
          <a:p>
            <a:r>
              <a:rPr lang="en-US" dirty="0">
                <a:latin typeface="Source Sans Pro Black" panose="020B0803030403020204" pitchFamily="34" charset="0"/>
              </a:rPr>
              <a:t>“For if you love those who love you, what reward have you? Do not even the tax collectors do the same? And if you greet your brethren only, what do you do more than others? Do not even the tax collectors do so?”</a:t>
            </a:r>
          </a:p>
          <a:p>
            <a:pPr lvl="1"/>
            <a:r>
              <a:rPr lang="en-US" dirty="0"/>
              <a:t>Tax collectors were usually held in contempt by Jewish people.</a:t>
            </a:r>
          </a:p>
          <a:p>
            <a:pPr lvl="1"/>
            <a:r>
              <a:rPr lang="en-US" dirty="0"/>
              <a:t>Doing good to those who have done good to you is only reciprocating and repaying.</a:t>
            </a:r>
          </a:p>
          <a:p>
            <a:pPr lvl="1"/>
            <a:r>
              <a:rPr lang="en-US" dirty="0"/>
              <a:t>Jesus calls His disciples to a higher standard—loving and greeting those who hate and mistreat us. </a:t>
            </a:r>
          </a:p>
          <a:p>
            <a:pPr lvl="1"/>
            <a:r>
              <a:rPr lang="en-US" dirty="0"/>
              <a:t>Who gave us the right not to love and not to speak to those who are our enemies? Are these not a way of showing contempt toward our enemies?</a:t>
            </a:r>
          </a:p>
          <a:p>
            <a:endParaRPr lang="en-US" dirty="0"/>
          </a:p>
        </p:txBody>
      </p:sp>
    </p:spTree>
    <p:extLst>
      <p:ext uri="{BB962C8B-B14F-4D97-AF65-F5344CB8AC3E}">
        <p14:creationId xmlns:p14="http://schemas.microsoft.com/office/powerpoint/2010/main" val="8860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6FDC-88FE-4501-9730-B53AF7419388}"/>
              </a:ext>
            </a:extLst>
          </p:cNvPr>
          <p:cNvSpPr>
            <a:spLocks noGrp="1"/>
          </p:cNvSpPr>
          <p:nvPr>
            <p:ph type="title"/>
          </p:nvPr>
        </p:nvSpPr>
        <p:spPr/>
        <p:txBody>
          <a:bodyPr/>
          <a:lstStyle/>
          <a:p>
            <a:r>
              <a:rPr lang="en-US" dirty="0"/>
              <a:t>Matthew 5:48</a:t>
            </a:r>
          </a:p>
        </p:txBody>
      </p:sp>
      <p:sp>
        <p:nvSpPr>
          <p:cNvPr id="3" name="Content Placeholder 2">
            <a:extLst>
              <a:ext uri="{FF2B5EF4-FFF2-40B4-BE49-F238E27FC236}">
                <a16:creationId xmlns:a16="http://schemas.microsoft.com/office/drawing/2014/main" id="{2BECAB3A-07AE-45BD-BC14-C91868D5304C}"/>
              </a:ext>
            </a:extLst>
          </p:cNvPr>
          <p:cNvSpPr>
            <a:spLocks noGrp="1"/>
          </p:cNvSpPr>
          <p:nvPr>
            <p:ph idx="1"/>
          </p:nvPr>
        </p:nvSpPr>
        <p:spPr/>
        <p:txBody>
          <a:bodyPr/>
          <a:lstStyle/>
          <a:p>
            <a:r>
              <a:rPr lang="en-US" dirty="0">
                <a:latin typeface="Source Sans Pro Black" panose="020B0803030403020204" pitchFamily="34" charset="0"/>
              </a:rPr>
              <a:t>“Therefore you shall be perfect, just as your Father in heaven is perfect.”</a:t>
            </a:r>
          </a:p>
          <a:p>
            <a:pPr lvl="1"/>
            <a:r>
              <a:rPr lang="en-US" dirty="0"/>
              <a:t>The point is not that man can be sinless, like God’s nature, but that we are ever growing to become like God.</a:t>
            </a:r>
          </a:p>
          <a:p>
            <a:pPr lvl="1"/>
            <a:r>
              <a:rPr lang="en-US" dirty="0"/>
              <a:t>We should show perfect (fully mature) love like God does. </a:t>
            </a:r>
          </a:p>
        </p:txBody>
      </p:sp>
    </p:spTree>
    <p:extLst>
      <p:ext uri="{BB962C8B-B14F-4D97-AF65-F5344CB8AC3E}">
        <p14:creationId xmlns:p14="http://schemas.microsoft.com/office/powerpoint/2010/main" val="146576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64AF-74D4-4500-A5A1-572372D67F48}"/>
              </a:ext>
            </a:extLst>
          </p:cNvPr>
          <p:cNvSpPr>
            <a:spLocks noGrp="1"/>
          </p:cNvSpPr>
          <p:nvPr>
            <p:ph type="title"/>
          </p:nvPr>
        </p:nvSpPr>
        <p:spPr>
          <a:xfrm>
            <a:off x="838200" y="365125"/>
            <a:ext cx="10515600" cy="1087157"/>
          </a:xfrm>
        </p:spPr>
        <p:txBody>
          <a:bodyPr/>
          <a:lstStyle/>
          <a:p>
            <a:r>
              <a:rPr lang="en-US" dirty="0"/>
              <a:t>Second Beatitude</a:t>
            </a:r>
          </a:p>
        </p:txBody>
      </p:sp>
      <p:sp>
        <p:nvSpPr>
          <p:cNvPr id="3" name="Content Placeholder 2">
            <a:extLst>
              <a:ext uri="{FF2B5EF4-FFF2-40B4-BE49-F238E27FC236}">
                <a16:creationId xmlns:a16="http://schemas.microsoft.com/office/drawing/2014/main" id="{58941B6E-3D21-43D2-9533-6D197B2164D3}"/>
              </a:ext>
            </a:extLst>
          </p:cNvPr>
          <p:cNvSpPr>
            <a:spLocks noGrp="1"/>
          </p:cNvSpPr>
          <p:nvPr>
            <p:ph idx="1"/>
          </p:nvPr>
        </p:nvSpPr>
        <p:spPr>
          <a:xfrm>
            <a:off x="838200" y="1568824"/>
            <a:ext cx="10515600" cy="4924051"/>
          </a:xfrm>
        </p:spPr>
        <p:txBody>
          <a:bodyPr>
            <a:normAutofit lnSpcReduction="10000"/>
          </a:bodyPr>
          <a:lstStyle/>
          <a:p>
            <a:r>
              <a:rPr lang="en-US" dirty="0">
                <a:latin typeface="Source Sans Pro Black" panose="020B0803030403020204" pitchFamily="34" charset="0"/>
              </a:rPr>
              <a:t>Blessed are those who mourn, For they shall be comforted (5:4).</a:t>
            </a:r>
          </a:p>
          <a:p>
            <a:pPr lvl="1"/>
            <a:r>
              <a:rPr lang="en-US" dirty="0">
                <a:latin typeface="Source Sans Pro Black" panose="020B0803030403020204" pitchFamily="34" charset="0"/>
              </a:rPr>
              <a:t>Mourn</a:t>
            </a:r>
            <a:r>
              <a:rPr lang="en-US" dirty="0"/>
              <a:t> (</a:t>
            </a:r>
            <a:r>
              <a:rPr lang="en-US" i="1" dirty="0" err="1"/>
              <a:t>pentheō</a:t>
            </a:r>
            <a:r>
              <a:rPr lang="en-US" dirty="0"/>
              <a:t>) means “to experience sadness as the result of some condition or circumstances, </a:t>
            </a:r>
            <a:r>
              <a:rPr lang="en-US" i="1" dirty="0"/>
              <a:t>be sad, grieve, mourn,</a:t>
            </a:r>
            <a:r>
              <a:rPr lang="en-US" dirty="0"/>
              <a:t>” but the mourning in this context is “sorrow for sins one has committed” (BDAG, 795).</a:t>
            </a:r>
          </a:p>
          <a:p>
            <a:pPr lvl="2"/>
            <a:r>
              <a:rPr lang="en-US" dirty="0"/>
              <a:t>The sense is not the sadness one feels with reference to the rampant wickedness in our society, but refers to the sadness one should feel for his own sins. One without this feeling toward his sin will never find divine comfort.</a:t>
            </a:r>
          </a:p>
          <a:p>
            <a:pPr lvl="2"/>
            <a:r>
              <a:rPr lang="en-US" dirty="0"/>
              <a:t>“Be afflicted, and mourn, and weep: let your laughter be turned to mourning, and your joy to heaviness” (James 4:9, KJV).</a:t>
            </a:r>
          </a:p>
          <a:p>
            <a:pPr lvl="2"/>
            <a:r>
              <a:rPr lang="en-US" dirty="0"/>
              <a:t>There is an attitude toward sin that does not grieve over sin, but brags about it and resolves to repeat it as often as he can.</a:t>
            </a:r>
          </a:p>
          <a:p>
            <a:pPr lvl="1"/>
            <a:r>
              <a:rPr lang="en-US" dirty="0">
                <a:latin typeface="Source Sans Pro Black" panose="020B0803030403020204" pitchFamily="34" charset="0"/>
              </a:rPr>
              <a:t>Shall be comforted </a:t>
            </a:r>
            <a:r>
              <a:rPr lang="en-US" dirty="0"/>
              <a:t>(future passive of </a:t>
            </a:r>
            <a:r>
              <a:rPr lang="en-US" i="1" dirty="0" err="1"/>
              <a:t>parakaleō</a:t>
            </a:r>
            <a:r>
              <a:rPr lang="en-US" dirty="0"/>
              <a:t>) in a divine passive, in that sense that God is the one comforting the mourning sinner.</a:t>
            </a:r>
            <a:endParaRPr lang="en-US" i="1" dirty="0"/>
          </a:p>
        </p:txBody>
      </p:sp>
    </p:spTree>
    <p:extLst>
      <p:ext uri="{BB962C8B-B14F-4D97-AF65-F5344CB8AC3E}">
        <p14:creationId xmlns:p14="http://schemas.microsoft.com/office/powerpoint/2010/main" val="347664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034F-D7C7-4820-AE33-F462AC867E2C}"/>
              </a:ext>
            </a:extLst>
          </p:cNvPr>
          <p:cNvSpPr>
            <a:spLocks noGrp="1"/>
          </p:cNvSpPr>
          <p:nvPr>
            <p:ph type="title"/>
          </p:nvPr>
        </p:nvSpPr>
        <p:spPr/>
        <p:txBody>
          <a:bodyPr/>
          <a:lstStyle/>
          <a:p>
            <a:r>
              <a:rPr lang="en-US" dirty="0"/>
              <a:t>Third Beatitude</a:t>
            </a:r>
          </a:p>
        </p:txBody>
      </p:sp>
      <p:sp>
        <p:nvSpPr>
          <p:cNvPr id="3" name="Content Placeholder 2">
            <a:extLst>
              <a:ext uri="{FF2B5EF4-FFF2-40B4-BE49-F238E27FC236}">
                <a16:creationId xmlns:a16="http://schemas.microsoft.com/office/drawing/2014/main" id="{87DFFA2E-1831-4A36-A113-F118B32A2D0B}"/>
              </a:ext>
            </a:extLst>
          </p:cNvPr>
          <p:cNvSpPr>
            <a:spLocks noGrp="1"/>
          </p:cNvSpPr>
          <p:nvPr>
            <p:ph idx="1"/>
          </p:nvPr>
        </p:nvSpPr>
        <p:spPr/>
        <p:txBody>
          <a:bodyPr/>
          <a:lstStyle/>
          <a:p>
            <a:r>
              <a:rPr lang="en-US" dirty="0">
                <a:latin typeface="Source Sans Pro Black" panose="020B0803030403020204" pitchFamily="34" charset="0"/>
              </a:rPr>
              <a:t>Blessed are the meek, For they shall inherit the earth (5:5).</a:t>
            </a:r>
          </a:p>
          <a:p>
            <a:pPr lvl="1"/>
            <a:r>
              <a:rPr lang="en-US" dirty="0">
                <a:latin typeface="Source Sans Pro Black" panose="020B0803030403020204" pitchFamily="34" charset="0"/>
              </a:rPr>
              <a:t>Meek</a:t>
            </a:r>
            <a:r>
              <a:rPr lang="en-US" dirty="0"/>
              <a:t> (</a:t>
            </a:r>
            <a:r>
              <a:rPr lang="en-US" i="1" dirty="0" err="1"/>
              <a:t>praǘs</a:t>
            </a:r>
            <a:r>
              <a:rPr lang="en-US" dirty="0"/>
              <a:t>): “Meekness is not synonymous with weakness or timidity. </a:t>
            </a:r>
            <a:r>
              <a:rPr lang="en-US" i="1" dirty="0"/>
              <a:t>Praus</a:t>
            </a:r>
            <a:r>
              <a:rPr lang="en-US" dirty="0"/>
              <a:t> (or </a:t>
            </a:r>
            <a:r>
              <a:rPr lang="en-US" i="1" dirty="0" err="1"/>
              <a:t>praos</a:t>
            </a:r>
            <a:r>
              <a:rPr lang="en-US" dirty="0"/>
              <a:t>), </a:t>
            </a:r>
            <a:r>
              <a:rPr lang="en-US" dirty="0">
                <a:solidFill>
                  <a:srgbClr val="FF0000"/>
                </a:solidFill>
              </a:rPr>
              <a:t>the word Jesus uses here, was used by Xenophon in reference to a horse that was well-controlled (</a:t>
            </a:r>
            <a:r>
              <a:rPr lang="en-US" i="1" dirty="0">
                <a:solidFill>
                  <a:srgbClr val="FF0000"/>
                </a:solidFill>
              </a:rPr>
              <a:t>The Art of Horsemanship </a:t>
            </a:r>
            <a:r>
              <a:rPr lang="en-US" dirty="0">
                <a:solidFill>
                  <a:srgbClr val="FF0000"/>
                </a:solidFill>
              </a:rPr>
              <a:t>3.12). The </a:t>
            </a:r>
            <a:r>
              <a:rPr lang="en-US" dirty="0">
                <a:solidFill>
                  <a:srgbClr val="FF0000"/>
                </a:solidFill>
                <a:latin typeface="Source Sans Pro Black" panose="020B0803030403020204" pitchFamily="34" charset="0"/>
              </a:rPr>
              <a:t>meek</a:t>
            </a:r>
            <a:r>
              <a:rPr lang="en-US" dirty="0">
                <a:solidFill>
                  <a:srgbClr val="FF0000"/>
                </a:solidFill>
              </a:rPr>
              <a:t> soul yields his will to the bridle of God’s will exercising restraint and self-control</a:t>
            </a:r>
            <a:r>
              <a:rPr lang="en-US" dirty="0"/>
              <a:t>. Aristotle said of the adjective form </a:t>
            </a:r>
            <a:r>
              <a:rPr lang="en-US" i="1" dirty="0" err="1"/>
              <a:t>praotēs</a:t>
            </a:r>
            <a:r>
              <a:rPr lang="en-US" dirty="0"/>
              <a:t>, that “Meekness is the virtue of the high-spirited by which one is hard to be moved to become angry” (</a:t>
            </a:r>
            <a:r>
              <a:rPr lang="en-US" i="1" dirty="0"/>
              <a:t>Virtues and Vices </a:t>
            </a:r>
            <a:r>
              <a:rPr lang="en-US" dirty="0"/>
              <a:t>1250a.2, Pope)” (Kyle Pope, </a:t>
            </a:r>
            <a:r>
              <a:rPr lang="en-US" i="1" dirty="0"/>
              <a:t>Matthew:</a:t>
            </a:r>
            <a:r>
              <a:rPr lang="en-US" dirty="0"/>
              <a:t> Truth Commentaries, 127).</a:t>
            </a:r>
          </a:p>
          <a:p>
            <a:pPr lvl="1"/>
            <a:r>
              <a:rPr lang="en-US" dirty="0"/>
              <a:t>“But the meek shall inherit the earth, And shall delight themselves in the abundance of peace” (Psa. 37:11). </a:t>
            </a:r>
          </a:p>
          <a:p>
            <a:pPr lvl="1"/>
            <a:endParaRPr lang="en-US" dirty="0"/>
          </a:p>
          <a:p>
            <a:pPr lvl="1"/>
            <a:endParaRPr lang="en-US" dirty="0"/>
          </a:p>
        </p:txBody>
      </p:sp>
    </p:spTree>
    <p:extLst>
      <p:ext uri="{BB962C8B-B14F-4D97-AF65-F5344CB8AC3E}">
        <p14:creationId xmlns:p14="http://schemas.microsoft.com/office/powerpoint/2010/main" val="53013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F75B-A4E1-4CF8-8CC4-94D71A3B7017}"/>
              </a:ext>
            </a:extLst>
          </p:cNvPr>
          <p:cNvSpPr>
            <a:spLocks noGrp="1"/>
          </p:cNvSpPr>
          <p:nvPr>
            <p:ph type="title"/>
          </p:nvPr>
        </p:nvSpPr>
        <p:spPr/>
        <p:txBody>
          <a:bodyPr/>
          <a:lstStyle/>
          <a:p>
            <a:r>
              <a:rPr lang="en-US" dirty="0"/>
              <a:t>Inherit the Earth</a:t>
            </a:r>
          </a:p>
        </p:txBody>
      </p:sp>
      <p:sp>
        <p:nvSpPr>
          <p:cNvPr id="3" name="Content Placeholder 2">
            <a:extLst>
              <a:ext uri="{FF2B5EF4-FFF2-40B4-BE49-F238E27FC236}">
                <a16:creationId xmlns:a16="http://schemas.microsoft.com/office/drawing/2014/main" id="{07B9D197-0985-4FFC-BE81-996766DF841C}"/>
              </a:ext>
            </a:extLst>
          </p:cNvPr>
          <p:cNvSpPr>
            <a:spLocks noGrp="1"/>
          </p:cNvSpPr>
          <p:nvPr>
            <p:ph idx="1"/>
          </p:nvPr>
        </p:nvSpPr>
        <p:spPr/>
        <p:txBody>
          <a:bodyPr/>
          <a:lstStyle/>
          <a:p>
            <a:r>
              <a:rPr lang="en-US" dirty="0">
                <a:latin typeface="Source Sans Pro Black" panose="020B0803030403020204" pitchFamily="34" charset="0"/>
              </a:rPr>
              <a:t>Alan Hugh </a:t>
            </a:r>
            <a:r>
              <a:rPr lang="en-US" dirty="0" err="1">
                <a:latin typeface="Source Sans Pro Black" panose="020B0803030403020204" pitchFamily="34" charset="0"/>
              </a:rPr>
              <a:t>M‘Neile</a:t>
            </a:r>
            <a:r>
              <a:rPr lang="en-US" dirty="0">
                <a:latin typeface="Source Sans Pro Black" panose="020B0803030403020204" pitchFamily="34" charset="0"/>
              </a:rPr>
              <a:t>: </a:t>
            </a:r>
            <a:r>
              <a:rPr lang="en-US" dirty="0"/>
              <a:t>“The metaphor of inheritance . . . was primarily derived from the occupation of Canaan by the Israelites who had been oppressed in Egypt. . . . The Psalmist . . . uses it of ultimate prosperity in this life, and triumph over the wicked, which are described in the remainder of the Psalm” (</a:t>
            </a:r>
            <a:r>
              <a:rPr lang="en-US" i="1" dirty="0"/>
              <a:t>The Gospel According to St. Matthew</a:t>
            </a:r>
            <a:r>
              <a:rPr lang="en-US" dirty="0"/>
              <a:t>, 51).</a:t>
            </a:r>
          </a:p>
          <a:p>
            <a:endParaRPr lang="en-US" dirty="0"/>
          </a:p>
        </p:txBody>
      </p:sp>
    </p:spTree>
    <p:extLst>
      <p:ext uri="{BB962C8B-B14F-4D97-AF65-F5344CB8AC3E}">
        <p14:creationId xmlns:p14="http://schemas.microsoft.com/office/powerpoint/2010/main" val="8798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6C42-C3F4-44E2-838C-1BF8483D6315}"/>
              </a:ext>
            </a:extLst>
          </p:cNvPr>
          <p:cNvSpPr>
            <a:spLocks noGrp="1"/>
          </p:cNvSpPr>
          <p:nvPr>
            <p:ph type="title"/>
          </p:nvPr>
        </p:nvSpPr>
        <p:spPr/>
        <p:txBody>
          <a:bodyPr/>
          <a:lstStyle/>
          <a:p>
            <a:r>
              <a:rPr lang="en-US" dirty="0"/>
              <a:t>Meek, Not Weak</a:t>
            </a:r>
          </a:p>
        </p:txBody>
      </p:sp>
      <p:sp>
        <p:nvSpPr>
          <p:cNvPr id="3" name="Content Placeholder 2">
            <a:extLst>
              <a:ext uri="{FF2B5EF4-FFF2-40B4-BE49-F238E27FC236}">
                <a16:creationId xmlns:a16="http://schemas.microsoft.com/office/drawing/2014/main" id="{3BDC635B-38C1-46E9-AAE5-92B4BC2DBDCB}"/>
              </a:ext>
            </a:extLst>
          </p:cNvPr>
          <p:cNvSpPr>
            <a:spLocks noGrp="1"/>
          </p:cNvSpPr>
          <p:nvPr>
            <p:ph idx="1"/>
          </p:nvPr>
        </p:nvSpPr>
        <p:spPr/>
        <p:txBody>
          <a:bodyPr/>
          <a:lstStyle/>
          <a:p>
            <a:r>
              <a:rPr lang="en-US" dirty="0"/>
              <a:t>Sometimes we think that those who are most wealthy and generally prosperous are those who are arrogant, selfishly ambitious, willing to trod on the rights of others to get what they want.</a:t>
            </a:r>
          </a:p>
          <a:p>
            <a:pPr lvl="1"/>
            <a:r>
              <a:rPr lang="en-US" dirty="0"/>
              <a:t>Early in Jacob’s life, he displayed some of these sinful attitudes in making sure that he would inherit the birthright and, in the process, abused his brother Esau, making him an enemy who wanted to kill him.</a:t>
            </a:r>
          </a:p>
          <a:p>
            <a:pPr lvl="1"/>
            <a:r>
              <a:rPr lang="en-US" dirty="0"/>
              <a:t>Jacob had to learn to trust and rely upon God in order to receive the Abrahamic blessing (including </a:t>
            </a:r>
            <a:r>
              <a:rPr lang="en-US" dirty="0">
                <a:latin typeface="Source Sans Pro Black" panose="020B0803030403020204" pitchFamily="34" charset="0"/>
              </a:rPr>
              <a:t>inheriting the land </a:t>
            </a:r>
            <a:r>
              <a:rPr lang="en-US" dirty="0"/>
              <a:t>of Canaan). </a:t>
            </a:r>
          </a:p>
          <a:p>
            <a:pPr lvl="1"/>
            <a:r>
              <a:rPr lang="en-US" dirty="0"/>
              <a:t>Yielding one’s self to the bridle of God’s word requires a different approach to life to what most people think is necessary for success.</a:t>
            </a:r>
          </a:p>
          <a:p>
            <a:pPr lvl="1"/>
            <a:endParaRPr lang="en-US" dirty="0"/>
          </a:p>
        </p:txBody>
      </p:sp>
    </p:spTree>
    <p:extLst>
      <p:ext uri="{BB962C8B-B14F-4D97-AF65-F5344CB8AC3E}">
        <p14:creationId xmlns:p14="http://schemas.microsoft.com/office/powerpoint/2010/main" val="255311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9CFE-D273-4B7A-B361-CAB0A0FFFAA9}"/>
              </a:ext>
            </a:extLst>
          </p:cNvPr>
          <p:cNvSpPr>
            <a:spLocks noGrp="1"/>
          </p:cNvSpPr>
          <p:nvPr>
            <p:ph type="title"/>
          </p:nvPr>
        </p:nvSpPr>
        <p:spPr/>
        <p:txBody>
          <a:bodyPr/>
          <a:lstStyle/>
          <a:p>
            <a:r>
              <a:rPr lang="en-US" dirty="0"/>
              <a:t>Fourth Beatitude</a:t>
            </a:r>
          </a:p>
        </p:txBody>
      </p:sp>
      <p:sp>
        <p:nvSpPr>
          <p:cNvPr id="3" name="Content Placeholder 2">
            <a:extLst>
              <a:ext uri="{FF2B5EF4-FFF2-40B4-BE49-F238E27FC236}">
                <a16:creationId xmlns:a16="http://schemas.microsoft.com/office/drawing/2014/main" id="{79686C4B-6F70-43BA-9008-3FE2E816EAFA}"/>
              </a:ext>
            </a:extLst>
          </p:cNvPr>
          <p:cNvSpPr>
            <a:spLocks noGrp="1"/>
          </p:cNvSpPr>
          <p:nvPr>
            <p:ph idx="1"/>
          </p:nvPr>
        </p:nvSpPr>
        <p:spPr/>
        <p:txBody>
          <a:bodyPr/>
          <a:lstStyle/>
          <a:p>
            <a:r>
              <a:rPr lang="en-US" dirty="0">
                <a:latin typeface="Source Sans Pro Black" panose="020B0803030403020204" pitchFamily="34" charset="0"/>
              </a:rPr>
              <a:t>Blessed are those who hunger and thirst for righteousness, For they shall be filled (5:6).</a:t>
            </a:r>
          </a:p>
          <a:p>
            <a:pPr lvl="1"/>
            <a:r>
              <a:rPr lang="en-US" dirty="0"/>
              <a:t>Both “hunger” and “thirst” are used in the sense of “have a strong desire to attain some goal” (BDAG, 792, 253).</a:t>
            </a:r>
          </a:p>
          <a:p>
            <a:pPr lvl="1"/>
            <a:r>
              <a:rPr lang="en-US" dirty="0">
                <a:latin typeface="Source Sans Pro Black" panose="020B0803030403020204" pitchFamily="34" charset="0"/>
              </a:rPr>
              <a:t>Righteousness </a:t>
            </a:r>
            <a:r>
              <a:rPr lang="en-US" dirty="0"/>
              <a:t>appears</a:t>
            </a:r>
            <a:r>
              <a:rPr lang="en-US" dirty="0">
                <a:latin typeface="Source Sans Pro Black" panose="020B0803030403020204" pitchFamily="34" charset="0"/>
              </a:rPr>
              <a:t> </a:t>
            </a:r>
            <a:r>
              <a:rPr lang="en-US" dirty="0"/>
              <a:t>five times in the Sermon on the Mount (5:6, 10, 20; 6:1, 33) and two times elsewhere (3:15; 21:32). In all of them, the meaning is “the right conduct which God requires.” </a:t>
            </a:r>
          </a:p>
          <a:p>
            <a:pPr lvl="2"/>
            <a:r>
              <a:rPr lang="en-US" dirty="0"/>
              <a:t>Just a few verses later, in v. 10, it is used of something characteristic of Jesus’s disciples for which they are being persecuted.</a:t>
            </a:r>
          </a:p>
        </p:txBody>
      </p:sp>
    </p:spTree>
    <p:extLst>
      <p:ext uri="{BB962C8B-B14F-4D97-AF65-F5344CB8AC3E}">
        <p14:creationId xmlns:p14="http://schemas.microsoft.com/office/powerpoint/2010/main" val="28913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E39F-AF2D-4764-9EB4-F028407F43F9}"/>
              </a:ext>
            </a:extLst>
          </p:cNvPr>
          <p:cNvSpPr>
            <a:spLocks noGrp="1"/>
          </p:cNvSpPr>
          <p:nvPr>
            <p:ph type="title"/>
          </p:nvPr>
        </p:nvSpPr>
        <p:spPr/>
        <p:txBody>
          <a:bodyPr/>
          <a:lstStyle/>
          <a:p>
            <a:r>
              <a:rPr lang="en-US" dirty="0"/>
              <a:t>Shall Be Filled</a:t>
            </a:r>
          </a:p>
        </p:txBody>
      </p:sp>
      <p:sp>
        <p:nvSpPr>
          <p:cNvPr id="3" name="Content Placeholder 2">
            <a:extLst>
              <a:ext uri="{FF2B5EF4-FFF2-40B4-BE49-F238E27FC236}">
                <a16:creationId xmlns:a16="http://schemas.microsoft.com/office/drawing/2014/main" id="{960DC209-E0AA-42FB-B621-6249C7819CC7}"/>
              </a:ext>
            </a:extLst>
          </p:cNvPr>
          <p:cNvSpPr>
            <a:spLocks noGrp="1"/>
          </p:cNvSpPr>
          <p:nvPr>
            <p:ph idx="1"/>
          </p:nvPr>
        </p:nvSpPr>
        <p:spPr/>
        <p:txBody>
          <a:bodyPr/>
          <a:lstStyle/>
          <a:p>
            <a:r>
              <a:rPr lang="en-US" dirty="0"/>
              <a:t>The work translated </a:t>
            </a:r>
            <a:r>
              <a:rPr lang="en-US" dirty="0">
                <a:latin typeface="Source Sans Pro Black" panose="020B0803030403020204" pitchFamily="34" charset="0"/>
              </a:rPr>
              <a:t>filled</a:t>
            </a:r>
            <a:r>
              <a:rPr lang="en-US" dirty="0"/>
              <a:t> (</a:t>
            </a:r>
            <a:r>
              <a:rPr lang="en-US" i="1" dirty="0" err="1"/>
              <a:t>chortazō</a:t>
            </a:r>
            <a:r>
              <a:rPr lang="en-US" dirty="0"/>
              <a:t>) means “be satisfied.”</a:t>
            </a:r>
          </a:p>
          <a:p>
            <a:pPr lvl="1"/>
            <a:r>
              <a:rPr lang="en-US" dirty="0">
                <a:latin typeface="Source Sans Pro Black" panose="020B0803030403020204" pitchFamily="34" charset="0"/>
              </a:rPr>
              <a:t>Davies and Allison </a:t>
            </a:r>
            <a:r>
              <a:rPr lang="en-US" dirty="0"/>
              <a:t>observed, “The meek are not given meekness. The pure in heart are not given purity. The peacemakers are not given peace. It is therefore far from obvious that those who hunger and thirst for righteousness gain righteousness” (1:452-453).</a:t>
            </a:r>
          </a:p>
          <a:p>
            <a:pPr lvl="1"/>
            <a:r>
              <a:rPr lang="en-US" dirty="0"/>
              <a:t>Those who think they have attained righteousness through their own works are condemned in the parable of the Pharisee and the tax collector (Luke 18:9-14).</a:t>
            </a:r>
          </a:p>
          <a:p>
            <a:pPr lvl="1"/>
            <a:r>
              <a:rPr lang="en-US" dirty="0"/>
              <a:t>The sense of this text is this: “The one who hungers for both aspects of righteousness (that is the desire to be right with God and to do right before God, mw) will be satisfied” (Kyle Pope, 129).</a:t>
            </a:r>
          </a:p>
        </p:txBody>
      </p:sp>
    </p:spTree>
    <p:extLst>
      <p:ext uri="{BB962C8B-B14F-4D97-AF65-F5344CB8AC3E}">
        <p14:creationId xmlns:p14="http://schemas.microsoft.com/office/powerpoint/2010/main" val="192099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0078-FF14-4D29-AE7F-78F0F21507FF}"/>
              </a:ext>
            </a:extLst>
          </p:cNvPr>
          <p:cNvSpPr>
            <a:spLocks noGrp="1"/>
          </p:cNvSpPr>
          <p:nvPr>
            <p:ph type="title"/>
          </p:nvPr>
        </p:nvSpPr>
        <p:spPr/>
        <p:txBody>
          <a:bodyPr/>
          <a:lstStyle/>
          <a:p>
            <a:r>
              <a:rPr lang="en-US" dirty="0"/>
              <a:t>Satisfied and Gratified</a:t>
            </a:r>
          </a:p>
        </p:txBody>
      </p:sp>
      <p:sp>
        <p:nvSpPr>
          <p:cNvPr id="3" name="Content Placeholder 2">
            <a:extLst>
              <a:ext uri="{FF2B5EF4-FFF2-40B4-BE49-F238E27FC236}">
                <a16:creationId xmlns:a16="http://schemas.microsoft.com/office/drawing/2014/main" id="{CDDE261D-A0DD-4343-B82F-F22DFAC06AC6}"/>
              </a:ext>
            </a:extLst>
          </p:cNvPr>
          <p:cNvSpPr>
            <a:spLocks noGrp="1"/>
          </p:cNvSpPr>
          <p:nvPr>
            <p:ph idx="1"/>
          </p:nvPr>
        </p:nvSpPr>
        <p:spPr/>
        <p:txBody>
          <a:bodyPr>
            <a:normAutofit fontScale="92500" lnSpcReduction="10000"/>
          </a:bodyPr>
          <a:lstStyle/>
          <a:p>
            <a:r>
              <a:rPr lang="en-US" dirty="0"/>
              <a:t>Solomon speaks about all earthly quests for happiness and concludes: </a:t>
            </a:r>
          </a:p>
          <a:p>
            <a:pPr lvl="1"/>
            <a:r>
              <a:rPr lang="en-US" dirty="0"/>
              <a:t>“‘Vanity of vanities,’ says the Preacher; ‘Vanity of vanities, all is vanity’” (Eccl. 1:2).</a:t>
            </a:r>
          </a:p>
          <a:p>
            <a:pPr lvl="1"/>
            <a:r>
              <a:rPr lang="en-US" dirty="0"/>
              <a:t>“Then I looked on all the works that my hands had done And on the labor in which I had toiled; And indeed all was vanity and grasping for the wind. There was no profit under the sun” (Eccl. 2:11).</a:t>
            </a:r>
          </a:p>
          <a:p>
            <a:pPr lvl="1"/>
            <a:r>
              <a:rPr lang="en-US" dirty="0"/>
              <a:t>Think of those who have found that what they chased for all of </a:t>
            </a:r>
            <a:r>
              <a:rPr lang="en-US"/>
              <a:t>their lives (under the sun) </a:t>
            </a:r>
            <a:r>
              <a:rPr lang="en-US" dirty="0"/>
              <a:t>was vanity and in their disappointment took their own lives.</a:t>
            </a:r>
          </a:p>
          <a:p>
            <a:r>
              <a:rPr lang="en-US" dirty="0"/>
              <a:t>By contrast, Paul wrote, “exercise yourself toward godliness. For bodily exercise profits a little, but godliness is profitable for all things, having promise of the life that now is and of that which is to come” (1 Tim. 4:7-8).</a:t>
            </a:r>
          </a:p>
          <a:p>
            <a:pPr lvl="1"/>
            <a:r>
              <a:rPr lang="en-US" dirty="0"/>
              <a:t>Devotion to service to God will not leave you disappointed!</a:t>
            </a:r>
          </a:p>
          <a:p>
            <a:endParaRPr lang="en-US" dirty="0"/>
          </a:p>
          <a:p>
            <a:pPr lvl="1"/>
            <a:endParaRPr lang="en-US" dirty="0"/>
          </a:p>
          <a:p>
            <a:pPr lvl="1"/>
            <a:endParaRPr lang="en-US" dirty="0"/>
          </a:p>
        </p:txBody>
      </p:sp>
    </p:spTree>
    <p:extLst>
      <p:ext uri="{BB962C8B-B14F-4D97-AF65-F5344CB8AC3E}">
        <p14:creationId xmlns:p14="http://schemas.microsoft.com/office/powerpoint/2010/main" val="329377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5</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2473-60FA-4F4C-9474-54DD47DB4A4C}"/>
              </a:ext>
            </a:extLst>
          </p:cNvPr>
          <p:cNvSpPr>
            <a:spLocks noGrp="1"/>
          </p:cNvSpPr>
          <p:nvPr>
            <p:ph type="title"/>
          </p:nvPr>
        </p:nvSpPr>
        <p:spPr/>
        <p:txBody>
          <a:bodyPr/>
          <a:lstStyle/>
          <a:p>
            <a:r>
              <a:rPr lang="en-US" dirty="0"/>
              <a:t>Beatitudes 5-7</a:t>
            </a:r>
          </a:p>
        </p:txBody>
      </p:sp>
      <p:sp>
        <p:nvSpPr>
          <p:cNvPr id="3" name="Content Placeholder 2">
            <a:extLst>
              <a:ext uri="{FF2B5EF4-FFF2-40B4-BE49-F238E27FC236}">
                <a16:creationId xmlns:a16="http://schemas.microsoft.com/office/drawing/2014/main" id="{C6535D03-30FB-440D-BBEE-9B4D945F89E9}"/>
              </a:ext>
            </a:extLst>
          </p:cNvPr>
          <p:cNvSpPr>
            <a:spLocks noGrp="1"/>
          </p:cNvSpPr>
          <p:nvPr>
            <p:ph idx="1"/>
          </p:nvPr>
        </p:nvSpPr>
        <p:spPr/>
        <p:txBody>
          <a:bodyPr/>
          <a:lstStyle/>
          <a:p>
            <a:r>
              <a:rPr lang="en-US" dirty="0"/>
              <a:t>Beatitudes 1-4 emphasized one’s relationship to God, as one spiritually poor, mourning over his sins, meekness (yielding to God’s divine word), and hungering and thirsting after righteousness.</a:t>
            </a:r>
          </a:p>
          <a:p>
            <a:r>
              <a:rPr lang="en-US" dirty="0"/>
              <a:t>Beatitudes 5-7 addresses dealing with the needs of those whom we encounter:</a:t>
            </a:r>
          </a:p>
          <a:p>
            <a:pPr lvl="1"/>
            <a:r>
              <a:rPr lang="en-US" dirty="0"/>
              <a:t>Showing mercy</a:t>
            </a:r>
          </a:p>
          <a:p>
            <a:pPr lvl="1"/>
            <a:r>
              <a:rPr lang="en-US" dirty="0"/>
              <a:t>Having a clean heart</a:t>
            </a:r>
          </a:p>
          <a:p>
            <a:pPr lvl="1"/>
            <a:r>
              <a:rPr lang="en-US" dirty="0"/>
              <a:t>Being a peacemaker</a:t>
            </a:r>
          </a:p>
        </p:txBody>
      </p:sp>
    </p:spTree>
    <p:extLst>
      <p:ext uri="{BB962C8B-B14F-4D97-AF65-F5344CB8AC3E}">
        <p14:creationId xmlns:p14="http://schemas.microsoft.com/office/powerpoint/2010/main" val="40812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9A0A-AC08-48FD-9651-325BDDB76399}"/>
              </a:ext>
            </a:extLst>
          </p:cNvPr>
          <p:cNvSpPr>
            <a:spLocks noGrp="1"/>
          </p:cNvSpPr>
          <p:nvPr>
            <p:ph type="title"/>
          </p:nvPr>
        </p:nvSpPr>
        <p:spPr/>
        <p:txBody>
          <a:bodyPr/>
          <a:lstStyle/>
          <a:p>
            <a:r>
              <a:rPr lang="en-US" dirty="0"/>
              <a:t>The Fifth Beatitude</a:t>
            </a:r>
          </a:p>
        </p:txBody>
      </p:sp>
      <p:sp>
        <p:nvSpPr>
          <p:cNvPr id="3" name="Content Placeholder 2">
            <a:extLst>
              <a:ext uri="{FF2B5EF4-FFF2-40B4-BE49-F238E27FC236}">
                <a16:creationId xmlns:a16="http://schemas.microsoft.com/office/drawing/2014/main" id="{4823C645-60B8-4A7D-80DD-45EC7F534600}"/>
              </a:ext>
            </a:extLst>
          </p:cNvPr>
          <p:cNvSpPr>
            <a:spLocks noGrp="1"/>
          </p:cNvSpPr>
          <p:nvPr>
            <p:ph idx="1"/>
          </p:nvPr>
        </p:nvSpPr>
        <p:spPr/>
        <p:txBody>
          <a:bodyPr>
            <a:normAutofit/>
          </a:bodyPr>
          <a:lstStyle/>
          <a:p>
            <a:r>
              <a:rPr lang="en-US" dirty="0">
                <a:latin typeface="Source Sans Pro Black" panose="020B0803030403020204" pitchFamily="34" charset="0"/>
              </a:rPr>
              <a:t>Blessed are the merciful, For they shall obtain mercy (5:7).</a:t>
            </a:r>
          </a:p>
          <a:p>
            <a:pPr lvl="1"/>
            <a:r>
              <a:rPr lang="en-US" dirty="0"/>
              <a:t>What is mercy?</a:t>
            </a:r>
          </a:p>
          <a:p>
            <a:pPr lvl="2"/>
            <a:r>
              <a:rPr lang="en-US" dirty="0">
                <a:latin typeface="Source Sans Pro Black" panose="020B0803030403020204" pitchFamily="34" charset="0"/>
              </a:rPr>
              <a:t>Merciful</a:t>
            </a:r>
            <a:r>
              <a:rPr lang="en-US" dirty="0"/>
              <a:t> (</a:t>
            </a:r>
            <a:r>
              <a:rPr lang="en-US" i="1" dirty="0" err="1"/>
              <a:t>eleēmōn</a:t>
            </a:r>
            <a:r>
              <a:rPr lang="en-US" dirty="0"/>
              <a:t>): “pertaining to being concerned about people in need, </a:t>
            </a:r>
            <a:r>
              <a:rPr lang="en-US" i="1" dirty="0"/>
              <a:t>merciful, sympathetic, compassionate</a:t>
            </a:r>
            <a:r>
              <a:rPr lang="en-US" dirty="0"/>
              <a:t>” (BDAG, 316).</a:t>
            </a:r>
          </a:p>
          <a:p>
            <a:pPr lvl="1"/>
            <a:r>
              <a:rPr lang="en-US" dirty="0"/>
              <a:t>There is a tendency not to show mercy:</a:t>
            </a:r>
          </a:p>
          <a:p>
            <a:pPr lvl="2"/>
            <a:r>
              <a:rPr lang="en-US" dirty="0"/>
              <a:t>To our enemies, judging instead that at the moment they need mercy, we should step with a good kick or slap implying, “We thank God that you now are getting what you deserve.”</a:t>
            </a:r>
          </a:p>
          <a:p>
            <a:pPr lvl="2"/>
            <a:r>
              <a:rPr lang="en-US" dirty="0"/>
              <a:t>To those homeless and poor, justifying our lack of help by saying, “We don’t want to be enablers,” “you are reaping the effects of your bad choices,” etc.</a:t>
            </a:r>
          </a:p>
          <a:p>
            <a:pPr lvl="1"/>
            <a:r>
              <a:rPr lang="en-US" dirty="0"/>
              <a:t>We want mercy for ourselves, but justice for those who harm or hurt us.</a:t>
            </a:r>
          </a:p>
          <a:p>
            <a:pPr lvl="1"/>
            <a:r>
              <a:rPr lang="en-US" dirty="0"/>
              <a:t>The Scriptures teach mankind to be merciful one to another.</a:t>
            </a:r>
          </a:p>
          <a:p>
            <a:endParaRPr lang="en-US" dirty="0"/>
          </a:p>
        </p:txBody>
      </p:sp>
    </p:spTree>
    <p:extLst>
      <p:ext uri="{BB962C8B-B14F-4D97-AF65-F5344CB8AC3E}">
        <p14:creationId xmlns:p14="http://schemas.microsoft.com/office/powerpoint/2010/main" val="324876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4CA9-9CB3-4603-8E16-7A2C1D3B0698}"/>
              </a:ext>
            </a:extLst>
          </p:cNvPr>
          <p:cNvSpPr>
            <a:spLocks noGrp="1"/>
          </p:cNvSpPr>
          <p:nvPr>
            <p:ph type="title"/>
          </p:nvPr>
        </p:nvSpPr>
        <p:spPr/>
        <p:txBody>
          <a:bodyPr/>
          <a:lstStyle/>
          <a:p>
            <a:r>
              <a:rPr lang="en-US" dirty="0"/>
              <a:t>Showing Mercy Makes One Godlike</a:t>
            </a:r>
          </a:p>
        </p:txBody>
      </p:sp>
      <p:sp>
        <p:nvSpPr>
          <p:cNvPr id="3" name="Content Placeholder 2">
            <a:extLst>
              <a:ext uri="{FF2B5EF4-FFF2-40B4-BE49-F238E27FC236}">
                <a16:creationId xmlns:a16="http://schemas.microsoft.com/office/drawing/2014/main" id="{DBC61606-BBCC-495D-B147-1F57A7A63F66}"/>
              </a:ext>
            </a:extLst>
          </p:cNvPr>
          <p:cNvSpPr>
            <a:spLocks noGrp="1"/>
          </p:cNvSpPr>
          <p:nvPr>
            <p:ph idx="1"/>
          </p:nvPr>
        </p:nvSpPr>
        <p:spPr/>
        <p:txBody>
          <a:bodyPr>
            <a:normAutofit fontScale="85000" lnSpcReduction="10000"/>
          </a:bodyPr>
          <a:lstStyle/>
          <a:p>
            <a:r>
              <a:rPr lang="en-US" dirty="0"/>
              <a:t>“And the </a:t>
            </a:r>
            <a:r>
              <a:rPr lang="en-US" cap="small" dirty="0"/>
              <a:t>Lord</a:t>
            </a:r>
            <a:r>
              <a:rPr lang="en-US" dirty="0"/>
              <a:t> passed before him and proclaimed, ‘The </a:t>
            </a:r>
            <a:r>
              <a:rPr lang="en-US" cap="small" dirty="0"/>
              <a:t>Lord</a:t>
            </a:r>
            <a:r>
              <a:rPr lang="en-US" dirty="0"/>
              <a:t>, the </a:t>
            </a:r>
            <a:r>
              <a:rPr lang="en-US" cap="small" dirty="0"/>
              <a:t>Lord</a:t>
            </a:r>
            <a:r>
              <a:rPr lang="en-US" dirty="0"/>
              <a:t> God, </a:t>
            </a:r>
            <a:r>
              <a:rPr lang="en-US" dirty="0">
                <a:latin typeface="Source Sans Pro Black" panose="020B0803030403020204" pitchFamily="34" charset="0"/>
              </a:rPr>
              <a:t>merciful and gracious</a:t>
            </a:r>
            <a:r>
              <a:rPr lang="en-US" dirty="0"/>
              <a:t>, longsuffering, and abounding in goodness and truth, </a:t>
            </a:r>
            <a:r>
              <a:rPr lang="en-US" dirty="0">
                <a:latin typeface="Source Sans Pro Black" panose="020B0803030403020204" pitchFamily="34" charset="0"/>
              </a:rPr>
              <a:t>keeping mercy for thousands</a:t>
            </a:r>
            <a:r>
              <a:rPr lang="en-US" dirty="0"/>
              <a:t>, forgiving iniquity and transgression and sin, by no means clearing the guilty, visiting the iniquity of the fathers upon the children and the children’s children to the third and the fourth generation’” (Exod. 34:6-7).</a:t>
            </a:r>
          </a:p>
          <a:p>
            <a:r>
              <a:rPr lang="en-US" dirty="0"/>
              <a:t>God said of the “mercy seat” in the Tabernacle: “And there I will meet with you, and I will speak with you from above the </a:t>
            </a:r>
            <a:r>
              <a:rPr lang="en-US" dirty="0">
                <a:latin typeface="Source Sans Pro Black" panose="020B0803030403020204" pitchFamily="34" charset="0"/>
              </a:rPr>
              <a:t>mercy seat</a:t>
            </a:r>
            <a:r>
              <a:rPr lang="en-US" dirty="0"/>
              <a:t>, from between the two cherubim which are on the ark of the Testimony, about everything which I will give you in commandment to the children of Israel” (Exod. 25:22). </a:t>
            </a:r>
          </a:p>
          <a:p>
            <a:r>
              <a:rPr lang="en-US" dirty="0"/>
              <a:t>“The </a:t>
            </a:r>
            <a:r>
              <a:rPr lang="en-US" cap="small" dirty="0"/>
              <a:t>Lord</a:t>
            </a:r>
            <a:r>
              <a:rPr lang="en-US" dirty="0"/>
              <a:t> is longsuffering and </a:t>
            </a:r>
            <a:r>
              <a:rPr lang="en-US" dirty="0">
                <a:latin typeface="Source Sans Pro Black" panose="020B0803030403020204" pitchFamily="34" charset="0"/>
              </a:rPr>
              <a:t>abundant in mercy</a:t>
            </a:r>
            <a:r>
              <a:rPr lang="en-US" dirty="0"/>
              <a:t>, forgiving iniquity and transgression; but He by no means clears the guilty, visiting the iniquity of the fathers on the children to the third and fourth generation” (Num. 14:18).</a:t>
            </a:r>
          </a:p>
          <a:p>
            <a:endParaRPr lang="en-US" dirty="0"/>
          </a:p>
          <a:p>
            <a:endParaRPr lang="en-US" dirty="0"/>
          </a:p>
        </p:txBody>
      </p:sp>
    </p:spTree>
    <p:extLst>
      <p:ext uri="{BB962C8B-B14F-4D97-AF65-F5344CB8AC3E}">
        <p14:creationId xmlns:p14="http://schemas.microsoft.com/office/powerpoint/2010/main" val="27106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3655-6AC5-4911-9366-B6E5DBD9D818}"/>
              </a:ext>
            </a:extLst>
          </p:cNvPr>
          <p:cNvSpPr>
            <a:spLocks noGrp="1"/>
          </p:cNvSpPr>
          <p:nvPr>
            <p:ph type="title"/>
          </p:nvPr>
        </p:nvSpPr>
        <p:spPr/>
        <p:txBody>
          <a:bodyPr/>
          <a:lstStyle/>
          <a:p>
            <a:r>
              <a:rPr lang="en-US" dirty="0"/>
              <a:t>God’s People Show Mercy</a:t>
            </a:r>
          </a:p>
        </p:txBody>
      </p:sp>
      <p:sp>
        <p:nvSpPr>
          <p:cNvPr id="3" name="Content Placeholder 2">
            <a:extLst>
              <a:ext uri="{FF2B5EF4-FFF2-40B4-BE49-F238E27FC236}">
                <a16:creationId xmlns:a16="http://schemas.microsoft.com/office/drawing/2014/main" id="{BAC3C1E9-1EFF-4DF0-B20C-A53D37DEF1C9}"/>
              </a:ext>
            </a:extLst>
          </p:cNvPr>
          <p:cNvSpPr>
            <a:spLocks noGrp="1"/>
          </p:cNvSpPr>
          <p:nvPr>
            <p:ph idx="1"/>
          </p:nvPr>
        </p:nvSpPr>
        <p:spPr/>
        <p:txBody>
          <a:bodyPr>
            <a:normAutofit fontScale="92500" lnSpcReduction="10000"/>
          </a:bodyPr>
          <a:lstStyle/>
          <a:p>
            <a:r>
              <a:rPr lang="en-US" dirty="0"/>
              <a:t>“He has shown you, O man, what is good; And what does the </a:t>
            </a:r>
            <a:r>
              <a:rPr lang="en-US" cap="small" dirty="0"/>
              <a:t>Lord</a:t>
            </a:r>
            <a:r>
              <a:rPr lang="en-US" dirty="0"/>
              <a:t> require of you But to do justly, To love mercy, And to walk humbly with your God?” (Mic. 6:8).</a:t>
            </a:r>
          </a:p>
          <a:p>
            <a:r>
              <a:rPr lang="en-US" dirty="0"/>
              <a:t>“For I desire mercy and not sacrifice, And the knowledge of God more than burnt offerings” (Hos. 6:6; Matt. 9:13; 12:7).</a:t>
            </a:r>
          </a:p>
          <a:p>
            <a:r>
              <a:rPr lang="en-US" dirty="0"/>
              <a:t>“And Saul said, ‘Blessed are you (David) of the </a:t>
            </a:r>
            <a:r>
              <a:rPr lang="en-US" cap="small" dirty="0"/>
              <a:t>Lord</a:t>
            </a:r>
            <a:r>
              <a:rPr lang="en-US" dirty="0"/>
              <a:t>, for you have compassion on me’” (1 Sam. 23:21).</a:t>
            </a:r>
          </a:p>
          <a:p>
            <a:r>
              <a:rPr lang="en-US" dirty="0"/>
              <a:t>“He will spare the poor and needy, And will save the souls of the needy” (Psa. 72:13).</a:t>
            </a:r>
          </a:p>
          <a:p>
            <a:r>
              <a:rPr lang="en-US" dirty="0"/>
              <a:t>“He who despises his neighbor sins; But he who has mercy on the poor, happy is he” (Prov. 14:21).</a:t>
            </a:r>
          </a:p>
          <a:p>
            <a:endParaRPr lang="en-US" dirty="0"/>
          </a:p>
          <a:p>
            <a:endParaRPr lang="en-US" dirty="0"/>
          </a:p>
        </p:txBody>
      </p:sp>
    </p:spTree>
    <p:extLst>
      <p:ext uri="{BB962C8B-B14F-4D97-AF65-F5344CB8AC3E}">
        <p14:creationId xmlns:p14="http://schemas.microsoft.com/office/powerpoint/2010/main" val="38419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C2D2-6C91-452B-BE49-959DE2BA3659}"/>
              </a:ext>
            </a:extLst>
          </p:cNvPr>
          <p:cNvSpPr>
            <a:spLocks noGrp="1"/>
          </p:cNvSpPr>
          <p:nvPr>
            <p:ph type="title"/>
          </p:nvPr>
        </p:nvSpPr>
        <p:spPr>
          <a:xfrm>
            <a:off x="838200" y="365125"/>
            <a:ext cx="10515600" cy="874015"/>
          </a:xfrm>
        </p:spPr>
        <p:txBody>
          <a:bodyPr/>
          <a:lstStyle/>
          <a:p>
            <a:r>
              <a:rPr lang="en-US" dirty="0"/>
              <a:t>They Shall Obtain Mercy</a:t>
            </a:r>
          </a:p>
        </p:txBody>
      </p:sp>
      <p:sp>
        <p:nvSpPr>
          <p:cNvPr id="3" name="Content Placeholder 2">
            <a:extLst>
              <a:ext uri="{FF2B5EF4-FFF2-40B4-BE49-F238E27FC236}">
                <a16:creationId xmlns:a16="http://schemas.microsoft.com/office/drawing/2014/main" id="{2C07BE62-D5E6-4E62-9045-F2F25C4AC574}"/>
              </a:ext>
            </a:extLst>
          </p:cNvPr>
          <p:cNvSpPr>
            <a:spLocks noGrp="1"/>
          </p:cNvSpPr>
          <p:nvPr>
            <p:ph idx="1"/>
          </p:nvPr>
        </p:nvSpPr>
        <p:spPr>
          <a:xfrm>
            <a:off x="838200" y="1435693"/>
            <a:ext cx="10515600" cy="4741270"/>
          </a:xfrm>
        </p:spPr>
        <p:txBody>
          <a:bodyPr>
            <a:normAutofit fontScale="92500" lnSpcReduction="10000"/>
          </a:bodyPr>
          <a:lstStyle/>
          <a:p>
            <a:r>
              <a:rPr lang="en-US" dirty="0"/>
              <a:t>On earth.</a:t>
            </a:r>
          </a:p>
          <a:p>
            <a:pPr lvl="1"/>
            <a:r>
              <a:rPr lang="en-US" dirty="0">
                <a:latin typeface="Source Sans Pro Black" panose="020B0803030403020204" pitchFamily="34" charset="0"/>
              </a:rPr>
              <a:t>God will forgive them of their sins: </a:t>
            </a:r>
            <a:r>
              <a:rPr lang="en-US" dirty="0"/>
              <a:t>“For if you forgive men their trespasses, your heavenly Father will also forgive you. But if you do not forgive men their trespasses, neither will your Father forgive your trespasses” (Matt. 6:14-15; 18:21-35, the Parable of Two Servants).</a:t>
            </a:r>
          </a:p>
          <a:p>
            <a:pPr lvl="1"/>
            <a:r>
              <a:rPr lang="en-US" dirty="0">
                <a:latin typeface="Source Sans Pro Black" panose="020B0803030403020204" pitchFamily="34" charset="0"/>
              </a:rPr>
              <a:t>Their fellow men will treat them with the same kindness they received from them.</a:t>
            </a:r>
          </a:p>
          <a:p>
            <a:pPr lvl="2"/>
            <a:r>
              <a:rPr lang="en-US" dirty="0"/>
              <a:t>“Whoever shuts his ears to the cry of the poor Will also cry himself and not be heard” (Prov. 21:13).</a:t>
            </a:r>
          </a:p>
          <a:p>
            <a:pPr lvl="2"/>
            <a:r>
              <a:rPr lang="en-US" dirty="0"/>
              <a:t>Forgiving the penitent brother: “so that, on the contrary, you ought rather to forgive and comfort him, lest perhaps such a one be swallowed up with too much sorrow. Therefore I urge you to reaffirm your love to him” (2 Cor. 2:7-8).</a:t>
            </a:r>
          </a:p>
          <a:p>
            <a:r>
              <a:rPr lang="en-US" dirty="0"/>
              <a:t>Eternal mercy.</a:t>
            </a:r>
          </a:p>
          <a:p>
            <a:pPr lvl="1"/>
            <a:r>
              <a:rPr lang="en-US" dirty="0"/>
              <a:t>“For judgment is without mercy to the one who has shown no mercy. </a:t>
            </a:r>
            <a:r>
              <a:rPr lang="en-US" dirty="0">
                <a:latin typeface="Source Sans Pro Black" panose="020B0803030403020204" pitchFamily="34" charset="0"/>
              </a:rPr>
              <a:t>Mercy triumphs over judgment</a:t>
            </a:r>
            <a:r>
              <a:rPr lang="en-US" dirty="0"/>
              <a:t>” (James 2:13).</a:t>
            </a:r>
          </a:p>
        </p:txBody>
      </p:sp>
    </p:spTree>
    <p:extLst>
      <p:ext uri="{BB962C8B-B14F-4D97-AF65-F5344CB8AC3E}">
        <p14:creationId xmlns:p14="http://schemas.microsoft.com/office/powerpoint/2010/main" val="59200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F377-2C5C-49BF-8338-6A8071CA6598}"/>
              </a:ext>
            </a:extLst>
          </p:cNvPr>
          <p:cNvSpPr>
            <a:spLocks noGrp="1"/>
          </p:cNvSpPr>
          <p:nvPr>
            <p:ph type="title"/>
          </p:nvPr>
        </p:nvSpPr>
        <p:spPr>
          <a:xfrm>
            <a:off x="838200" y="365126"/>
            <a:ext cx="10515600" cy="1010748"/>
          </a:xfrm>
        </p:spPr>
        <p:txBody>
          <a:bodyPr/>
          <a:lstStyle/>
          <a:p>
            <a:r>
              <a:rPr lang="en-US" dirty="0"/>
              <a:t>The Sixth Beatitude</a:t>
            </a:r>
          </a:p>
        </p:txBody>
      </p:sp>
      <p:sp>
        <p:nvSpPr>
          <p:cNvPr id="3" name="Content Placeholder 2">
            <a:extLst>
              <a:ext uri="{FF2B5EF4-FFF2-40B4-BE49-F238E27FC236}">
                <a16:creationId xmlns:a16="http://schemas.microsoft.com/office/drawing/2014/main" id="{63549FC9-59F1-488E-AD71-DE361EA13668}"/>
              </a:ext>
            </a:extLst>
          </p:cNvPr>
          <p:cNvSpPr>
            <a:spLocks noGrp="1"/>
          </p:cNvSpPr>
          <p:nvPr>
            <p:ph idx="1"/>
          </p:nvPr>
        </p:nvSpPr>
        <p:spPr>
          <a:xfrm>
            <a:off x="838200" y="1538243"/>
            <a:ext cx="10515600" cy="4638720"/>
          </a:xfrm>
        </p:spPr>
        <p:txBody>
          <a:bodyPr>
            <a:normAutofit fontScale="92500" lnSpcReduction="20000"/>
          </a:bodyPr>
          <a:lstStyle/>
          <a:p>
            <a:r>
              <a:rPr lang="en-US" dirty="0">
                <a:latin typeface="Source Sans Pro Black" panose="020B0803030403020204" pitchFamily="34" charset="0"/>
              </a:rPr>
              <a:t>Blessed are the pure in heart, For they shall see God (Matt. 5:8).</a:t>
            </a:r>
          </a:p>
          <a:p>
            <a:pPr lvl="1"/>
            <a:r>
              <a:rPr lang="en-US" dirty="0"/>
              <a:t>What does it mean to be pure in heart?</a:t>
            </a:r>
          </a:p>
          <a:p>
            <a:pPr lvl="2"/>
            <a:r>
              <a:rPr lang="en-US" dirty="0">
                <a:latin typeface="Source Sans Pro Black" panose="020B0803030403020204" pitchFamily="34" charset="0"/>
              </a:rPr>
              <a:t>Pure</a:t>
            </a:r>
            <a:r>
              <a:rPr lang="en-US" dirty="0"/>
              <a:t> (</a:t>
            </a:r>
            <a:r>
              <a:rPr lang="en-US" i="1" dirty="0" err="1"/>
              <a:t>katharos</a:t>
            </a:r>
            <a:r>
              <a:rPr lang="en-US" dirty="0"/>
              <a:t>): “pertaining to being free from moral guilt, </a:t>
            </a:r>
            <a:r>
              <a:rPr lang="en-US" i="1" dirty="0"/>
              <a:t>pure, free from sin</a:t>
            </a:r>
            <a:r>
              <a:rPr lang="en-US" dirty="0"/>
              <a:t>” (BDAG, 489). </a:t>
            </a:r>
          </a:p>
          <a:p>
            <a:pPr lvl="2"/>
            <a:r>
              <a:rPr lang="en-US" dirty="0">
                <a:latin typeface="Source Sans Pro Black" panose="020B0803030403020204" pitchFamily="34" charset="0"/>
              </a:rPr>
              <a:t>Heart</a:t>
            </a:r>
            <a:r>
              <a:rPr lang="en-US" dirty="0"/>
              <a:t> (</a:t>
            </a:r>
            <a:r>
              <a:rPr lang="en-US" i="1" dirty="0" err="1"/>
              <a:t>kardia</a:t>
            </a:r>
            <a:r>
              <a:rPr lang="en-US" dirty="0"/>
              <a:t>): “as the center of the whole inner life, with its thinking, feeling, and volition” (BDAG, 508).</a:t>
            </a:r>
          </a:p>
          <a:p>
            <a:pPr lvl="1"/>
            <a:r>
              <a:rPr lang="en-US" dirty="0"/>
              <a:t>Is it possible to have a pure heart?</a:t>
            </a:r>
          </a:p>
          <a:p>
            <a:pPr lvl="1"/>
            <a:r>
              <a:rPr lang="en-US" dirty="0"/>
              <a:t>“Woe to you, scribes and Pharisees, hypocrites! For you cleanse the outside of the cup and dish, but inside they are full of extortion and self-indulgence. Blind Pharisee, first </a:t>
            </a:r>
            <a:r>
              <a:rPr lang="en-US" dirty="0">
                <a:latin typeface="Source Sans Pro Black" panose="020B0803030403020204" pitchFamily="34" charset="0"/>
              </a:rPr>
              <a:t>cleanse the inside of the cup and dish</a:t>
            </a:r>
            <a:r>
              <a:rPr lang="en-US" dirty="0"/>
              <a:t>, that the outside of them may be clean also” (Matt. 23:25-26).</a:t>
            </a:r>
          </a:p>
          <a:p>
            <a:pPr lvl="1"/>
            <a:r>
              <a:rPr lang="en-US" dirty="0">
                <a:latin typeface="Source Sans Pro Black" panose="020B0803030403020204" pitchFamily="34" charset="0"/>
              </a:rPr>
              <a:t>Leon Morris: </a:t>
            </a:r>
            <a:r>
              <a:rPr lang="en-US" dirty="0"/>
              <a:t>“This beatitude thus leads us to purity at the very center of our being. This is no truism. Jesus later said, ‘out of the heart proceed evil thoughts, murders, adulteries, fornications, thefts, false witness, blasphemies’ (15:19). The heart is not the place where we naturally expect purity, but Jesus demands purity right there. To be pure in heart is to be pure throughout (cf. Ps. 24:4)” (</a:t>
            </a:r>
            <a:r>
              <a:rPr lang="en-US" i="1" dirty="0"/>
              <a:t>The Gospel according to Matthew</a:t>
            </a:r>
            <a:r>
              <a:rPr lang="en-US" dirty="0"/>
              <a:t>, 100).</a:t>
            </a:r>
          </a:p>
        </p:txBody>
      </p:sp>
    </p:spTree>
    <p:extLst>
      <p:ext uri="{BB962C8B-B14F-4D97-AF65-F5344CB8AC3E}">
        <p14:creationId xmlns:p14="http://schemas.microsoft.com/office/powerpoint/2010/main" val="226943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CF3A-46A5-4A40-A0E9-20AA9FE2940B}"/>
              </a:ext>
            </a:extLst>
          </p:cNvPr>
          <p:cNvSpPr>
            <a:spLocks noGrp="1"/>
          </p:cNvSpPr>
          <p:nvPr>
            <p:ph type="title"/>
          </p:nvPr>
        </p:nvSpPr>
        <p:spPr/>
        <p:txBody>
          <a:bodyPr/>
          <a:lstStyle/>
          <a:p>
            <a:r>
              <a:rPr lang="en-US" dirty="0"/>
              <a:t>Sinful Man in the Presence of God</a:t>
            </a:r>
          </a:p>
        </p:txBody>
      </p:sp>
      <p:sp>
        <p:nvSpPr>
          <p:cNvPr id="3" name="Content Placeholder 2">
            <a:extLst>
              <a:ext uri="{FF2B5EF4-FFF2-40B4-BE49-F238E27FC236}">
                <a16:creationId xmlns:a16="http://schemas.microsoft.com/office/drawing/2014/main" id="{11CE473E-84AE-4C12-859A-844FDB352F83}"/>
              </a:ext>
            </a:extLst>
          </p:cNvPr>
          <p:cNvSpPr>
            <a:spLocks noGrp="1"/>
          </p:cNvSpPr>
          <p:nvPr>
            <p:ph idx="1"/>
          </p:nvPr>
        </p:nvSpPr>
        <p:spPr/>
        <p:txBody>
          <a:bodyPr/>
          <a:lstStyle/>
          <a:p>
            <a:r>
              <a:rPr lang="en-US" dirty="0">
                <a:latin typeface="Source Sans Pro Black" panose="020B0803030403020204" pitchFamily="34" charset="0"/>
              </a:rPr>
              <a:t>Isaiah: </a:t>
            </a:r>
            <a:r>
              <a:rPr lang="en-US" dirty="0"/>
              <a:t>“So I said: ‘Woe is me, for I am undone! Because I am a man of unclean lips, And I dwell in the midst of a people of unclean lips; For my eyes have seen the King, The L</a:t>
            </a:r>
            <a:r>
              <a:rPr lang="en-US" cap="small" dirty="0"/>
              <a:t>ord</a:t>
            </a:r>
            <a:r>
              <a:rPr lang="en-US" dirty="0"/>
              <a:t> of hosts’” (Isa. 6:5).</a:t>
            </a:r>
          </a:p>
          <a:p>
            <a:r>
              <a:rPr lang="en-US" dirty="0">
                <a:latin typeface="Source Sans Pro Black" panose="020B0803030403020204" pitchFamily="34" charset="0"/>
              </a:rPr>
              <a:t>Peter: </a:t>
            </a:r>
            <a:r>
              <a:rPr lang="en-US" dirty="0"/>
              <a:t>“When Simon Peter saw it, he fell down at Jesus’ knees, saying, ‘Depart from me, for I am a sinful man, O Lord!’” (Luke 5:8).</a:t>
            </a:r>
          </a:p>
        </p:txBody>
      </p:sp>
    </p:spTree>
    <p:extLst>
      <p:ext uri="{BB962C8B-B14F-4D97-AF65-F5344CB8AC3E}">
        <p14:creationId xmlns:p14="http://schemas.microsoft.com/office/powerpoint/2010/main" val="343130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A158-466A-43E2-A548-1BA1834BF7EA}"/>
              </a:ext>
            </a:extLst>
          </p:cNvPr>
          <p:cNvSpPr>
            <a:spLocks noGrp="1"/>
          </p:cNvSpPr>
          <p:nvPr>
            <p:ph type="title"/>
          </p:nvPr>
        </p:nvSpPr>
        <p:spPr/>
        <p:txBody>
          <a:bodyPr/>
          <a:lstStyle/>
          <a:p>
            <a:r>
              <a:rPr lang="en-US" dirty="0"/>
              <a:t>Shall See God</a:t>
            </a:r>
          </a:p>
        </p:txBody>
      </p:sp>
      <p:sp>
        <p:nvSpPr>
          <p:cNvPr id="3" name="Content Placeholder 2">
            <a:extLst>
              <a:ext uri="{FF2B5EF4-FFF2-40B4-BE49-F238E27FC236}">
                <a16:creationId xmlns:a16="http://schemas.microsoft.com/office/drawing/2014/main" id="{EE8946D8-0E15-4B53-9947-D5E2EE541DE7}"/>
              </a:ext>
            </a:extLst>
          </p:cNvPr>
          <p:cNvSpPr>
            <a:spLocks noGrp="1"/>
          </p:cNvSpPr>
          <p:nvPr>
            <p:ph idx="1"/>
          </p:nvPr>
        </p:nvSpPr>
        <p:spPr/>
        <p:txBody>
          <a:bodyPr/>
          <a:lstStyle/>
          <a:p>
            <a:r>
              <a:rPr lang="en-US" dirty="0"/>
              <a:t>“As for me, </a:t>
            </a:r>
            <a:r>
              <a:rPr lang="en-US" dirty="0">
                <a:latin typeface="Source Sans Pro Black" panose="020B0803030403020204" pitchFamily="34" charset="0"/>
              </a:rPr>
              <a:t>I will see Your face </a:t>
            </a:r>
            <a:r>
              <a:rPr lang="en-US" dirty="0"/>
              <a:t>in righteousness; I shall be satisfied when I awake in Your likeness” (Psa. 17:15).</a:t>
            </a:r>
          </a:p>
          <a:p>
            <a:r>
              <a:rPr lang="en-US" dirty="0"/>
              <a:t>“For I know that my Redeemer lives, And He shall stand at last on the earth; And after my skin is destroyed, this I know, </a:t>
            </a:r>
            <a:r>
              <a:rPr lang="en-US" dirty="0">
                <a:latin typeface="Source Sans Pro Black" panose="020B0803030403020204" pitchFamily="34" charset="0"/>
              </a:rPr>
              <a:t>That in my flesh I shall see God</a:t>
            </a:r>
            <a:r>
              <a:rPr lang="en-US" dirty="0"/>
              <a:t>” (Job 19:25-26).</a:t>
            </a:r>
          </a:p>
          <a:p>
            <a:r>
              <a:rPr lang="en-US" dirty="0"/>
              <a:t>“Beloved, now we are children of God; and it has not yet been revealed what we shall be, but we know that when He is revealed, we shall be like Him, </a:t>
            </a:r>
            <a:r>
              <a:rPr lang="en-US" dirty="0">
                <a:latin typeface="Source Sans Pro Black" panose="020B0803030403020204" pitchFamily="34" charset="0"/>
              </a:rPr>
              <a:t>for we shall see Him as He is</a:t>
            </a:r>
            <a:r>
              <a:rPr lang="en-US" dirty="0"/>
              <a:t>” (1 John 3:2).</a:t>
            </a:r>
          </a:p>
          <a:p>
            <a:endParaRPr lang="en-US" dirty="0"/>
          </a:p>
          <a:p>
            <a:endParaRPr lang="en-US" dirty="0"/>
          </a:p>
        </p:txBody>
      </p:sp>
    </p:spTree>
    <p:extLst>
      <p:ext uri="{BB962C8B-B14F-4D97-AF65-F5344CB8AC3E}">
        <p14:creationId xmlns:p14="http://schemas.microsoft.com/office/powerpoint/2010/main" val="137143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89E8-4ED4-41EF-8E5A-5FBA0E9C8BAC}"/>
              </a:ext>
            </a:extLst>
          </p:cNvPr>
          <p:cNvSpPr>
            <a:spLocks noGrp="1"/>
          </p:cNvSpPr>
          <p:nvPr>
            <p:ph type="title"/>
          </p:nvPr>
        </p:nvSpPr>
        <p:spPr/>
        <p:txBody>
          <a:bodyPr/>
          <a:lstStyle/>
          <a:p>
            <a:r>
              <a:rPr lang="en-US" dirty="0"/>
              <a:t>The Seventh Beatitude</a:t>
            </a:r>
          </a:p>
        </p:txBody>
      </p:sp>
      <p:sp>
        <p:nvSpPr>
          <p:cNvPr id="3" name="Content Placeholder 2">
            <a:extLst>
              <a:ext uri="{FF2B5EF4-FFF2-40B4-BE49-F238E27FC236}">
                <a16:creationId xmlns:a16="http://schemas.microsoft.com/office/drawing/2014/main" id="{B2339D8A-56C4-4F96-A2EA-D14CF4DCF96B}"/>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Blessed are the peacemakers, For they shall be called sons of God (Matt. 5:9).</a:t>
            </a:r>
          </a:p>
          <a:p>
            <a:pPr lvl="1"/>
            <a:r>
              <a:rPr lang="en-US" dirty="0"/>
              <a:t>What is a peacemaker?</a:t>
            </a:r>
          </a:p>
          <a:p>
            <a:pPr lvl="1"/>
            <a:r>
              <a:rPr lang="en-US" dirty="0"/>
              <a:t>The word </a:t>
            </a:r>
            <a:r>
              <a:rPr lang="en-US" i="1" dirty="0" err="1"/>
              <a:t>eirēnopoios</a:t>
            </a:r>
            <a:r>
              <a:rPr lang="en-US" dirty="0"/>
              <a:t> (</a:t>
            </a:r>
            <a:r>
              <a:rPr lang="en-US" dirty="0">
                <a:latin typeface="Source Sans Pro Black" panose="020B0803030403020204" pitchFamily="34" charset="0"/>
              </a:rPr>
              <a:t>peacemaker</a:t>
            </a:r>
            <a:r>
              <a:rPr lang="en-US" dirty="0"/>
              <a:t>) means “pertaining to endeavor to reconcile person who has disagreements, </a:t>
            </a:r>
            <a:r>
              <a:rPr lang="en-US" i="1" dirty="0"/>
              <a:t>making peace</a:t>
            </a:r>
            <a:r>
              <a:rPr lang="en-US" dirty="0"/>
              <a:t>” (BDAG, 288). What is envisaged is not particularly intervention of a third party but rather peace-seeking ways of handling one’s own situation (</a:t>
            </a:r>
            <a:r>
              <a:rPr lang="en-US" dirty="0" err="1"/>
              <a:t>Nolland</a:t>
            </a:r>
            <a:r>
              <a:rPr lang="en-US" dirty="0"/>
              <a:t>, 205). Other passages on the subject of “peace-making”: </a:t>
            </a:r>
          </a:p>
          <a:p>
            <a:pPr lvl="2"/>
            <a:r>
              <a:rPr lang="en-US" dirty="0"/>
              <a:t>Cf. James 3:17—“easy to be entreated” (KJV), “willing to yield” (NKJV), “open to reason” (RSV). </a:t>
            </a:r>
            <a:r>
              <a:rPr lang="en-US" i="1" dirty="0" err="1"/>
              <a:t>Eupeithēs</a:t>
            </a:r>
            <a:r>
              <a:rPr lang="en-US" dirty="0"/>
              <a:t> means “pertaining to being easily persuaded, with the implication of being open to reason or willing to listen” (Louw-Nida, 33.305).</a:t>
            </a:r>
          </a:p>
          <a:p>
            <a:pPr lvl="2"/>
            <a:r>
              <a:rPr lang="en-US" dirty="0"/>
              <a:t>Cf. Rom. 1:31—“implacable” (KJV), “unforgiving” (NKJV), “heartless” (RSV). The word </a:t>
            </a:r>
            <a:r>
              <a:rPr lang="en-US" i="1" dirty="0" err="1"/>
              <a:t>aspondos</a:t>
            </a:r>
            <a:r>
              <a:rPr lang="en-US" dirty="0"/>
              <a:t> is defined as “pertaining to being unwilling to be reconciled to others—‘irreconcilable, unwilling to be at peace with others” (Louw-Nida, 40.7); “admitting of no truce, implacable” (LS, 260).</a:t>
            </a:r>
          </a:p>
          <a:p>
            <a:pPr lvl="1"/>
            <a:r>
              <a:rPr lang="en-US" dirty="0"/>
              <a:t>“Seek peace and pursue it” (Psa. 34:14).</a:t>
            </a:r>
          </a:p>
        </p:txBody>
      </p:sp>
    </p:spTree>
    <p:extLst>
      <p:ext uri="{BB962C8B-B14F-4D97-AF65-F5344CB8AC3E}">
        <p14:creationId xmlns:p14="http://schemas.microsoft.com/office/powerpoint/2010/main" val="297031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F0D0-99A1-4C80-ADF9-B378F80DC523}"/>
              </a:ext>
            </a:extLst>
          </p:cNvPr>
          <p:cNvSpPr>
            <a:spLocks noGrp="1"/>
          </p:cNvSpPr>
          <p:nvPr>
            <p:ph type="title"/>
          </p:nvPr>
        </p:nvSpPr>
        <p:spPr/>
        <p:txBody>
          <a:bodyPr/>
          <a:lstStyle/>
          <a:p>
            <a:r>
              <a:rPr lang="en-US" dirty="0"/>
              <a:t>A Peacemaker</a:t>
            </a:r>
          </a:p>
        </p:txBody>
      </p:sp>
      <p:sp>
        <p:nvSpPr>
          <p:cNvPr id="3" name="Content Placeholder 2">
            <a:extLst>
              <a:ext uri="{FF2B5EF4-FFF2-40B4-BE49-F238E27FC236}">
                <a16:creationId xmlns:a16="http://schemas.microsoft.com/office/drawing/2014/main" id="{F668B844-F8EA-45D7-8B85-E98418DA6416}"/>
              </a:ext>
            </a:extLst>
          </p:cNvPr>
          <p:cNvSpPr>
            <a:spLocks noGrp="1"/>
          </p:cNvSpPr>
          <p:nvPr>
            <p:ph idx="1"/>
          </p:nvPr>
        </p:nvSpPr>
        <p:spPr/>
        <p:txBody>
          <a:bodyPr>
            <a:normAutofit/>
          </a:bodyPr>
          <a:lstStyle/>
          <a:p>
            <a:r>
              <a:rPr lang="en-US" dirty="0">
                <a:latin typeface="Source Sans Pro Black" panose="020B0803030403020204" pitchFamily="34" charset="0"/>
              </a:rPr>
              <a:t>Leon Morris: </a:t>
            </a:r>
            <a:r>
              <a:rPr lang="en-US" dirty="0"/>
              <a:t>“There is a quality of </a:t>
            </a:r>
            <a:r>
              <a:rPr lang="en-US" dirty="0" err="1"/>
              <a:t>peaceableness</a:t>
            </a:r>
            <a:r>
              <a:rPr lang="en-US" dirty="0"/>
              <a:t>, a disinclination to engage in disputes, that is admirable, but Jesus is talking about more than that. He refers not to peace-keepers but to peace-makers, people who end hostilities and bring the quarrelsome together. Argyle points out that these are ‘not appeasers, but those who actively overcome evil with good.’ A person may be known as one who ends hostilities throughout his whole sphere of life, whether that sphere be great or small” (</a:t>
            </a:r>
            <a:r>
              <a:rPr lang="en-US" i="1" dirty="0"/>
              <a:t>The Gospel according to Matthew</a:t>
            </a:r>
            <a:r>
              <a:rPr lang="en-US" dirty="0"/>
              <a:t>, 100–101).</a:t>
            </a:r>
          </a:p>
        </p:txBody>
      </p:sp>
    </p:spTree>
    <p:extLst>
      <p:ext uri="{BB962C8B-B14F-4D97-AF65-F5344CB8AC3E}">
        <p14:creationId xmlns:p14="http://schemas.microsoft.com/office/powerpoint/2010/main" val="46066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38DE-A50D-4506-9B6E-B4FA65B709E6}"/>
              </a:ext>
            </a:extLst>
          </p:cNvPr>
          <p:cNvSpPr>
            <a:spLocks noGrp="1"/>
          </p:cNvSpPr>
          <p:nvPr>
            <p:ph type="title"/>
          </p:nvPr>
        </p:nvSpPr>
        <p:spPr/>
        <p:txBody>
          <a:bodyPr/>
          <a:lstStyle/>
          <a:p>
            <a:r>
              <a:rPr lang="en-US" dirty="0"/>
              <a:t>Five Sermons in Matthew</a:t>
            </a:r>
          </a:p>
        </p:txBody>
      </p:sp>
      <p:sp>
        <p:nvSpPr>
          <p:cNvPr id="3" name="Content Placeholder 2">
            <a:extLst>
              <a:ext uri="{FF2B5EF4-FFF2-40B4-BE49-F238E27FC236}">
                <a16:creationId xmlns:a16="http://schemas.microsoft.com/office/drawing/2014/main" id="{340D3620-346B-465C-ADF7-1090C3D93480}"/>
              </a:ext>
            </a:extLst>
          </p:cNvPr>
          <p:cNvSpPr>
            <a:spLocks noGrp="1"/>
          </p:cNvSpPr>
          <p:nvPr>
            <p:ph idx="1"/>
          </p:nvPr>
        </p:nvSpPr>
        <p:spPr/>
        <p:txBody>
          <a:bodyPr/>
          <a:lstStyle/>
          <a:p>
            <a:r>
              <a:rPr lang="en-US" dirty="0"/>
              <a:t>The Sermon on the Mount (5:1‐7:28)</a:t>
            </a:r>
          </a:p>
          <a:p>
            <a:r>
              <a:rPr lang="en-US" dirty="0"/>
              <a:t>Discourse on Mission and Martyrdom (9:36‐10:42)</a:t>
            </a:r>
          </a:p>
          <a:p>
            <a:r>
              <a:rPr lang="en-US" dirty="0"/>
              <a:t>Teaching on the Kingdom of Heaven (13:1-52)</a:t>
            </a:r>
          </a:p>
          <a:p>
            <a:r>
              <a:rPr lang="en-US" dirty="0"/>
              <a:t>Discourse on Church Administration (17:22‐18:35)</a:t>
            </a:r>
          </a:p>
          <a:p>
            <a:r>
              <a:rPr lang="en-US" dirty="0"/>
              <a:t>Discourse on Eschatology and Farewell Address (23:1‐25:46)</a:t>
            </a:r>
          </a:p>
        </p:txBody>
      </p:sp>
    </p:spTree>
    <p:extLst>
      <p:ext uri="{BB962C8B-B14F-4D97-AF65-F5344CB8AC3E}">
        <p14:creationId xmlns:p14="http://schemas.microsoft.com/office/powerpoint/2010/main" val="60349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56CA-DBAE-4FF7-AC15-5664F0151D10}"/>
              </a:ext>
            </a:extLst>
          </p:cNvPr>
          <p:cNvSpPr>
            <a:spLocks noGrp="1"/>
          </p:cNvSpPr>
          <p:nvPr>
            <p:ph type="title"/>
          </p:nvPr>
        </p:nvSpPr>
        <p:spPr/>
        <p:txBody>
          <a:bodyPr/>
          <a:lstStyle/>
          <a:p>
            <a:r>
              <a:rPr lang="en-US" dirty="0"/>
              <a:t>“Sons of God”</a:t>
            </a:r>
          </a:p>
        </p:txBody>
      </p:sp>
      <p:sp>
        <p:nvSpPr>
          <p:cNvPr id="3" name="Content Placeholder 2">
            <a:extLst>
              <a:ext uri="{FF2B5EF4-FFF2-40B4-BE49-F238E27FC236}">
                <a16:creationId xmlns:a16="http://schemas.microsoft.com/office/drawing/2014/main" id="{A51530F3-5A36-4248-B6E0-ECDF0ED3B2AE}"/>
              </a:ext>
            </a:extLst>
          </p:cNvPr>
          <p:cNvSpPr>
            <a:spLocks noGrp="1"/>
          </p:cNvSpPr>
          <p:nvPr>
            <p:ph idx="1"/>
          </p:nvPr>
        </p:nvSpPr>
        <p:spPr/>
        <p:txBody>
          <a:bodyPr>
            <a:normAutofit/>
          </a:bodyPr>
          <a:lstStyle/>
          <a:p>
            <a:r>
              <a:rPr lang="en-US" dirty="0">
                <a:latin typeface="Source Sans Pro Black" panose="020B0803030403020204" pitchFamily="34" charset="0"/>
              </a:rPr>
              <a:t>Leon Morris: </a:t>
            </a:r>
            <a:r>
              <a:rPr lang="en-US" dirty="0"/>
              <a:t>“There is something godlike in bringing peace to people and people to peace. There is, of course, a sense in which all believers are members of the family of God, whether they are distinguished as makers of peace or not. </a:t>
            </a:r>
            <a:r>
              <a:rPr lang="en-US" dirty="0">
                <a:latin typeface="Source Sans Pro Black" panose="020B0803030403020204" pitchFamily="34" charset="0"/>
              </a:rPr>
              <a:t>But those who make peace are fulfilling what membership in the family really means</a:t>
            </a:r>
            <a:r>
              <a:rPr lang="en-US" dirty="0"/>
              <a:t>, and this is something to which all the members of the family must aspire” (ibid., 101).</a:t>
            </a:r>
          </a:p>
        </p:txBody>
      </p:sp>
    </p:spTree>
    <p:extLst>
      <p:ext uri="{BB962C8B-B14F-4D97-AF65-F5344CB8AC3E}">
        <p14:creationId xmlns:p14="http://schemas.microsoft.com/office/powerpoint/2010/main" val="747855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0F8A-3627-4625-BB05-DB68EF4F0E32}"/>
              </a:ext>
            </a:extLst>
          </p:cNvPr>
          <p:cNvSpPr>
            <a:spLocks noGrp="1"/>
          </p:cNvSpPr>
          <p:nvPr>
            <p:ph type="title"/>
          </p:nvPr>
        </p:nvSpPr>
        <p:spPr/>
        <p:txBody>
          <a:bodyPr/>
          <a:lstStyle/>
          <a:p>
            <a:r>
              <a:rPr lang="en-US" dirty="0"/>
              <a:t>The Eighth Beatitude</a:t>
            </a:r>
          </a:p>
        </p:txBody>
      </p:sp>
      <p:sp>
        <p:nvSpPr>
          <p:cNvPr id="3" name="Content Placeholder 2">
            <a:extLst>
              <a:ext uri="{FF2B5EF4-FFF2-40B4-BE49-F238E27FC236}">
                <a16:creationId xmlns:a16="http://schemas.microsoft.com/office/drawing/2014/main" id="{A6AF7883-F5A9-4404-B4B6-44C52D046CDA}"/>
              </a:ext>
            </a:extLst>
          </p:cNvPr>
          <p:cNvSpPr>
            <a:spLocks noGrp="1"/>
          </p:cNvSpPr>
          <p:nvPr>
            <p:ph idx="1"/>
          </p:nvPr>
        </p:nvSpPr>
        <p:spPr/>
        <p:txBody>
          <a:bodyPr>
            <a:normAutofit lnSpcReduction="10000"/>
          </a:bodyPr>
          <a:lstStyle/>
          <a:p>
            <a:r>
              <a:rPr lang="en-US" dirty="0">
                <a:latin typeface="Source Sans Pro Black" panose="020B0803030403020204" pitchFamily="34" charset="0"/>
              </a:rPr>
              <a:t>Blessed are those who are persecuted for righteousness’ sake, For theirs is the kingdom of heaven (Matt. 5:10).</a:t>
            </a:r>
          </a:p>
          <a:p>
            <a:pPr lvl="1"/>
            <a:r>
              <a:rPr lang="en-US" dirty="0"/>
              <a:t>What does it mean to be </a:t>
            </a:r>
            <a:r>
              <a:rPr lang="en-US" dirty="0">
                <a:latin typeface="Source Sans Pro Black" panose="020B0803030403020204" pitchFamily="34" charset="0"/>
              </a:rPr>
              <a:t>persecuted</a:t>
            </a:r>
            <a:r>
              <a:rPr lang="en-US" dirty="0"/>
              <a:t>?</a:t>
            </a:r>
          </a:p>
          <a:p>
            <a:pPr lvl="1"/>
            <a:r>
              <a:rPr lang="en-US" dirty="0"/>
              <a:t>The word </a:t>
            </a:r>
            <a:r>
              <a:rPr lang="en-US" dirty="0">
                <a:latin typeface="Source Sans Pro Black" panose="020B0803030403020204" pitchFamily="34" charset="0"/>
              </a:rPr>
              <a:t>persecute</a:t>
            </a:r>
            <a:r>
              <a:rPr lang="en-US" dirty="0"/>
              <a:t> (</a:t>
            </a:r>
            <a:r>
              <a:rPr lang="en-US" i="1" dirty="0" err="1"/>
              <a:t>diōkō</a:t>
            </a:r>
            <a:r>
              <a:rPr lang="en-US" dirty="0"/>
              <a:t>) means “to harass someone, especially because of beliefs, </a:t>
            </a:r>
            <a:r>
              <a:rPr lang="en-US" i="1" dirty="0"/>
              <a:t>persecute</a:t>
            </a:r>
            <a:r>
              <a:rPr lang="en-US" dirty="0"/>
              <a:t>” (BDAG, 254). Matthew uses this word six times (5:10, 11, 12, 44; 10:23; 23:34). The word does not appear in Mark and appears in Luke (3 times) and John (3 times in 2 verses). </a:t>
            </a:r>
          </a:p>
          <a:p>
            <a:pPr lvl="1"/>
            <a:r>
              <a:rPr lang="en-US" dirty="0"/>
              <a:t>Jesus foresees the time when His disciples will experience persecution, unfortunately at the hand of one’s Jewish kinsmen.</a:t>
            </a:r>
          </a:p>
          <a:p>
            <a:pPr lvl="1"/>
            <a:r>
              <a:rPr lang="en-US" dirty="0"/>
              <a:t>The reason for persecution is </a:t>
            </a:r>
            <a:r>
              <a:rPr lang="en-US" dirty="0">
                <a:latin typeface="Source Sans Pro Black" panose="020B0803030403020204" pitchFamily="34" charset="0"/>
              </a:rPr>
              <a:t>for righteousness’ sake</a:t>
            </a:r>
            <a:r>
              <a:rPr lang="en-US" dirty="0"/>
              <a:t>. In Matthew, the word is used of conduct that is consistent with a right standing before God.</a:t>
            </a:r>
          </a:p>
          <a:p>
            <a:endParaRPr lang="en-US" dirty="0"/>
          </a:p>
          <a:p>
            <a:endParaRPr lang="en-US" dirty="0"/>
          </a:p>
          <a:p>
            <a:endParaRPr lang="en-US" dirty="0"/>
          </a:p>
        </p:txBody>
      </p:sp>
    </p:spTree>
    <p:extLst>
      <p:ext uri="{BB962C8B-B14F-4D97-AF65-F5344CB8AC3E}">
        <p14:creationId xmlns:p14="http://schemas.microsoft.com/office/powerpoint/2010/main" val="249303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AD65-E1BE-46CD-BC8A-C5009339C3E0}"/>
              </a:ext>
            </a:extLst>
          </p:cNvPr>
          <p:cNvSpPr>
            <a:spLocks noGrp="1"/>
          </p:cNvSpPr>
          <p:nvPr>
            <p:ph type="title"/>
          </p:nvPr>
        </p:nvSpPr>
        <p:spPr/>
        <p:txBody>
          <a:bodyPr/>
          <a:lstStyle/>
          <a:p>
            <a:r>
              <a:rPr lang="en-US" dirty="0"/>
              <a:t>For Righteousness’ Sake</a:t>
            </a:r>
          </a:p>
        </p:txBody>
      </p:sp>
      <p:sp>
        <p:nvSpPr>
          <p:cNvPr id="3" name="Content Placeholder 2">
            <a:extLst>
              <a:ext uri="{FF2B5EF4-FFF2-40B4-BE49-F238E27FC236}">
                <a16:creationId xmlns:a16="http://schemas.microsoft.com/office/drawing/2014/main" id="{1793EBD3-D703-44FA-8C08-5AEDAB9FC7F7}"/>
              </a:ext>
            </a:extLst>
          </p:cNvPr>
          <p:cNvSpPr>
            <a:spLocks noGrp="1"/>
          </p:cNvSpPr>
          <p:nvPr>
            <p:ph idx="1"/>
          </p:nvPr>
        </p:nvSpPr>
        <p:spPr/>
        <p:txBody>
          <a:bodyPr/>
          <a:lstStyle/>
          <a:p>
            <a:r>
              <a:rPr lang="en-US" dirty="0"/>
              <a:t>There is no promise of blessing for being persecuted because of one’s political beliefs (marching on the White House, opposing other political stances).</a:t>
            </a:r>
          </a:p>
          <a:p>
            <a:pPr lvl="1"/>
            <a:r>
              <a:rPr lang="en-US" dirty="0"/>
              <a:t>“Therefore I exhort first of all that supplications, prayers, intercessions, and giving of thanks be made for all men, for kings and all who are in authority, that we may lead a quiet and peaceable life in all godliness and reverence” (1 Tim. 2:1-2).</a:t>
            </a:r>
          </a:p>
          <a:p>
            <a:pPr lvl="1"/>
            <a:r>
              <a:rPr lang="en-US" dirty="0"/>
              <a:t>“And seek the peace of the city where I have caused you to be carried away captive, and pray to the </a:t>
            </a:r>
            <a:r>
              <a:rPr lang="en-US" cap="small" dirty="0"/>
              <a:t>Lord</a:t>
            </a:r>
            <a:r>
              <a:rPr lang="en-US" dirty="0"/>
              <a:t> for it; for in its peace you will have peace” (Jer. 29:7).</a:t>
            </a:r>
          </a:p>
        </p:txBody>
      </p:sp>
    </p:spTree>
    <p:extLst>
      <p:ext uri="{BB962C8B-B14F-4D97-AF65-F5344CB8AC3E}">
        <p14:creationId xmlns:p14="http://schemas.microsoft.com/office/powerpoint/2010/main" val="332866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8E70-1BC5-43DF-A206-4BEC399A659F}"/>
              </a:ext>
            </a:extLst>
          </p:cNvPr>
          <p:cNvSpPr>
            <a:spLocks noGrp="1"/>
          </p:cNvSpPr>
          <p:nvPr>
            <p:ph type="title"/>
          </p:nvPr>
        </p:nvSpPr>
        <p:spPr/>
        <p:txBody>
          <a:bodyPr/>
          <a:lstStyle/>
          <a:p>
            <a:r>
              <a:rPr lang="en-US" dirty="0"/>
              <a:t>The Ninth Beatitude</a:t>
            </a:r>
          </a:p>
        </p:txBody>
      </p:sp>
      <p:sp>
        <p:nvSpPr>
          <p:cNvPr id="3" name="Content Placeholder 2">
            <a:extLst>
              <a:ext uri="{FF2B5EF4-FFF2-40B4-BE49-F238E27FC236}">
                <a16:creationId xmlns:a16="http://schemas.microsoft.com/office/drawing/2014/main" id="{0A4C2BC9-EB17-4127-99D0-9836E2AD95CF}"/>
              </a:ext>
            </a:extLst>
          </p:cNvPr>
          <p:cNvSpPr>
            <a:spLocks noGrp="1"/>
          </p:cNvSpPr>
          <p:nvPr>
            <p:ph idx="1"/>
          </p:nvPr>
        </p:nvSpPr>
        <p:spPr/>
        <p:txBody>
          <a:bodyPr>
            <a:normAutofit lnSpcReduction="10000"/>
          </a:bodyPr>
          <a:lstStyle/>
          <a:p>
            <a:r>
              <a:rPr lang="en-US" dirty="0">
                <a:latin typeface="Source Sans Pro Black" panose="020B0803030403020204" pitchFamily="34" charset="0"/>
              </a:rPr>
              <a:t>Blessed are you when they revile and persecute you, and say all kinds of evil against you falsely for My sake. Rejoice and be exceedingly glad, for great is your reward in heaven, for so they persecuted the prophets who were before you (Matt. 5:11-12).</a:t>
            </a:r>
          </a:p>
          <a:p>
            <a:pPr lvl="1"/>
            <a:r>
              <a:rPr lang="en-US" dirty="0"/>
              <a:t>This beatitude is an expansion of the one before. What is added?</a:t>
            </a:r>
          </a:p>
          <a:p>
            <a:pPr lvl="1"/>
            <a:r>
              <a:rPr lang="en-US" dirty="0"/>
              <a:t>The word </a:t>
            </a:r>
            <a:r>
              <a:rPr lang="en-US" dirty="0">
                <a:latin typeface="Source Sans Pro Black" panose="020B0803030403020204" pitchFamily="34" charset="0"/>
              </a:rPr>
              <a:t>revile</a:t>
            </a:r>
            <a:r>
              <a:rPr lang="en-US" dirty="0"/>
              <a:t> (</a:t>
            </a:r>
            <a:r>
              <a:rPr lang="en-US" i="1" dirty="0" err="1"/>
              <a:t>oneidizō</a:t>
            </a:r>
            <a:r>
              <a:rPr lang="en-US" dirty="0"/>
              <a:t>) also appears in 11:20 and 27:44 (of what the mockers did to Jesus). It means “to find fault in a way that demeans the other, </a:t>
            </a:r>
            <a:r>
              <a:rPr lang="en-US" i="1" dirty="0"/>
              <a:t>reproach, revile, mock, heap insults upon</a:t>
            </a:r>
            <a:r>
              <a:rPr lang="en-US" dirty="0"/>
              <a:t> as a way of shaming” (BDAG, 710).</a:t>
            </a:r>
          </a:p>
          <a:p>
            <a:pPr lvl="1"/>
            <a:r>
              <a:rPr lang="en-US" dirty="0"/>
              <a:t>Who among us would expect the Lord to call being reviled and persecuted a blessing?</a:t>
            </a:r>
          </a:p>
          <a:p>
            <a:endParaRPr lang="en-US" dirty="0"/>
          </a:p>
        </p:txBody>
      </p:sp>
    </p:spTree>
    <p:extLst>
      <p:ext uri="{BB962C8B-B14F-4D97-AF65-F5344CB8AC3E}">
        <p14:creationId xmlns:p14="http://schemas.microsoft.com/office/powerpoint/2010/main" val="29037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1AB7-C5BA-4D61-B1CC-0E6868FDE0F3}"/>
              </a:ext>
            </a:extLst>
          </p:cNvPr>
          <p:cNvSpPr>
            <a:spLocks noGrp="1"/>
          </p:cNvSpPr>
          <p:nvPr>
            <p:ph type="title"/>
          </p:nvPr>
        </p:nvSpPr>
        <p:spPr/>
        <p:txBody>
          <a:bodyPr/>
          <a:lstStyle/>
          <a:p>
            <a:r>
              <a:rPr lang="en-US" dirty="0"/>
              <a:t>“Falsely”</a:t>
            </a:r>
          </a:p>
        </p:txBody>
      </p:sp>
      <p:sp>
        <p:nvSpPr>
          <p:cNvPr id="3" name="Content Placeholder 2">
            <a:extLst>
              <a:ext uri="{FF2B5EF4-FFF2-40B4-BE49-F238E27FC236}">
                <a16:creationId xmlns:a16="http://schemas.microsoft.com/office/drawing/2014/main" id="{D41FAC12-C041-427B-AC3D-0A282EFEAD07}"/>
              </a:ext>
            </a:extLst>
          </p:cNvPr>
          <p:cNvSpPr>
            <a:spLocks noGrp="1"/>
          </p:cNvSpPr>
          <p:nvPr>
            <p:ph idx="1"/>
          </p:nvPr>
        </p:nvSpPr>
        <p:spPr/>
        <p:txBody>
          <a:bodyPr/>
          <a:lstStyle/>
          <a:p>
            <a:r>
              <a:rPr lang="en-US" dirty="0">
                <a:latin typeface="Source Sans Pro Black" panose="020B0803030403020204" pitchFamily="34" charset="0"/>
              </a:rPr>
              <a:t>“say all kinds of evil against you </a:t>
            </a:r>
            <a:r>
              <a:rPr lang="en-US" i="1" dirty="0">
                <a:latin typeface="Source Sans Pro Black" panose="020B0803030403020204" pitchFamily="34" charset="0"/>
              </a:rPr>
              <a:t>falsely</a:t>
            </a:r>
            <a:r>
              <a:rPr lang="en-US" dirty="0">
                <a:latin typeface="Source Sans Pro Black" panose="020B0803030403020204" pitchFamily="34" charset="0"/>
              </a:rPr>
              <a:t>. . . .”</a:t>
            </a:r>
          </a:p>
          <a:p>
            <a:pPr lvl="1"/>
            <a:r>
              <a:rPr lang="en-US" dirty="0"/>
              <a:t>Are we blessed if these evil things said about us are true?</a:t>
            </a:r>
          </a:p>
          <a:p>
            <a:pPr lvl="1"/>
            <a:r>
              <a:rPr lang="en-US" dirty="0"/>
              <a:t>The word “falsely” is omitted in a few important texts, so you might have a note in your Bible indicating this.</a:t>
            </a:r>
          </a:p>
          <a:p>
            <a:pPr lvl="1"/>
            <a:r>
              <a:rPr lang="en-US" dirty="0"/>
              <a:t>Peter wrote, “But let none of you suffer as a murderer, a thief, an evildoer, or as a busybody in other people’s matters. Yet if anyone suffers as a Christian, let him not be ashamed, but let him glorify God in this matter” (1 Pet. 4:15-16).</a:t>
            </a:r>
          </a:p>
          <a:p>
            <a:pPr lvl="2"/>
            <a:r>
              <a:rPr lang="en-US" dirty="0"/>
              <a:t>If what the enemy said against us is true, it would be no evil to say it.</a:t>
            </a:r>
          </a:p>
          <a:p>
            <a:r>
              <a:rPr lang="en-US" dirty="0"/>
              <a:t>In v. 11, </a:t>
            </a:r>
            <a:r>
              <a:rPr lang="en-US" dirty="0">
                <a:latin typeface="Source Sans Pro Black" panose="020B0803030403020204" pitchFamily="34" charset="0"/>
              </a:rPr>
              <a:t>on account of me </a:t>
            </a:r>
            <a:r>
              <a:rPr lang="en-US" dirty="0"/>
              <a:t>is parallel to </a:t>
            </a:r>
            <a:r>
              <a:rPr lang="en-US" dirty="0">
                <a:latin typeface="Source Sans Pro Black" panose="020B0803030403020204" pitchFamily="34" charset="0"/>
              </a:rPr>
              <a:t>for righteousness’ sake </a:t>
            </a:r>
            <a:r>
              <a:rPr lang="en-US" dirty="0"/>
              <a:t>in v. 10.</a:t>
            </a:r>
          </a:p>
        </p:txBody>
      </p:sp>
    </p:spTree>
    <p:extLst>
      <p:ext uri="{BB962C8B-B14F-4D97-AF65-F5344CB8AC3E}">
        <p14:creationId xmlns:p14="http://schemas.microsoft.com/office/powerpoint/2010/main" val="229806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ABC0-AC87-457C-81CA-03FEF2E25C58}"/>
              </a:ext>
            </a:extLst>
          </p:cNvPr>
          <p:cNvSpPr>
            <a:spLocks noGrp="1"/>
          </p:cNvSpPr>
          <p:nvPr>
            <p:ph type="title"/>
          </p:nvPr>
        </p:nvSpPr>
        <p:spPr/>
        <p:txBody>
          <a:bodyPr/>
          <a:lstStyle/>
          <a:p>
            <a:r>
              <a:rPr lang="en-US" dirty="0"/>
              <a:t>How to React to Persecution</a:t>
            </a:r>
          </a:p>
        </p:txBody>
      </p:sp>
      <p:sp>
        <p:nvSpPr>
          <p:cNvPr id="3" name="Content Placeholder 2">
            <a:extLst>
              <a:ext uri="{FF2B5EF4-FFF2-40B4-BE49-F238E27FC236}">
                <a16:creationId xmlns:a16="http://schemas.microsoft.com/office/drawing/2014/main" id="{A55100C6-EEBC-4307-9CE2-7D1402500571}"/>
              </a:ext>
            </a:extLst>
          </p:cNvPr>
          <p:cNvSpPr>
            <a:spLocks noGrp="1"/>
          </p:cNvSpPr>
          <p:nvPr>
            <p:ph idx="1"/>
          </p:nvPr>
        </p:nvSpPr>
        <p:spPr/>
        <p:txBody>
          <a:bodyPr>
            <a:normAutofit/>
          </a:bodyPr>
          <a:lstStyle/>
          <a:p>
            <a:r>
              <a:rPr lang="en-US" dirty="0">
                <a:latin typeface="Source Sans Pro Black" panose="020B0803030403020204" pitchFamily="34" charset="0"/>
              </a:rPr>
              <a:t>Rejoice and be exceedingly glad, for great is your reward in heaven, for so they persecuted the prophets who were before you (Matt. 5:12).</a:t>
            </a:r>
          </a:p>
          <a:p>
            <a:pPr lvl="1"/>
            <a:r>
              <a:rPr lang="en-US" dirty="0"/>
              <a:t>How is one able to do what this commandment teaches?</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“Verbal abuse, persecution, and defamation easily make one feel a failure and readily label one a failure in the eyes of others. The text provides another perspective by appealing to a set of instances on which there was common agreement that suffering did not have such significance, but quite the opposite” (</a:t>
            </a:r>
            <a:r>
              <a:rPr lang="en-US" i="1" dirty="0"/>
              <a:t>The Gospel of Matthew: A Commentary on the Greek Text</a:t>
            </a:r>
            <a:r>
              <a:rPr lang="en-US" dirty="0"/>
              <a:t>, 210). </a:t>
            </a:r>
          </a:p>
          <a:p>
            <a:pPr lvl="1"/>
            <a:r>
              <a:rPr lang="en-US" dirty="0"/>
              <a:t>It requires a Christian worldview to view persecutions in this manner.</a:t>
            </a:r>
          </a:p>
          <a:p>
            <a:endParaRPr lang="en-US" dirty="0"/>
          </a:p>
          <a:p>
            <a:endParaRPr lang="en-US" dirty="0"/>
          </a:p>
        </p:txBody>
      </p:sp>
    </p:spTree>
    <p:extLst>
      <p:ext uri="{BB962C8B-B14F-4D97-AF65-F5344CB8AC3E}">
        <p14:creationId xmlns:p14="http://schemas.microsoft.com/office/powerpoint/2010/main" val="351925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290A-B02F-42E1-B028-D705EB19B89E}"/>
              </a:ext>
            </a:extLst>
          </p:cNvPr>
          <p:cNvSpPr>
            <a:spLocks noGrp="1"/>
          </p:cNvSpPr>
          <p:nvPr>
            <p:ph type="title"/>
          </p:nvPr>
        </p:nvSpPr>
        <p:spPr/>
        <p:txBody>
          <a:bodyPr/>
          <a:lstStyle/>
          <a:p>
            <a:r>
              <a:rPr lang="en-US" dirty="0"/>
              <a:t>Accept the Different Perspective</a:t>
            </a:r>
          </a:p>
        </p:txBody>
      </p:sp>
      <p:sp>
        <p:nvSpPr>
          <p:cNvPr id="3" name="Content Placeholder 2">
            <a:extLst>
              <a:ext uri="{FF2B5EF4-FFF2-40B4-BE49-F238E27FC236}">
                <a16:creationId xmlns:a16="http://schemas.microsoft.com/office/drawing/2014/main" id="{F470D8E8-87FB-42A2-8128-F5C39BDFCC8D}"/>
              </a:ext>
            </a:extLst>
          </p:cNvPr>
          <p:cNvSpPr>
            <a:spLocks noGrp="1"/>
          </p:cNvSpPr>
          <p:nvPr>
            <p:ph idx="1"/>
          </p:nvPr>
        </p:nvSpPr>
        <p:spPr/>
        <p:txBody>
          <a:bodyPr>
            <a:normAutofit fontScale="85000" lnSpcReduction="10000"/>
          </a:bodyPr>
          <a:lstStyle/>
          <a:p>
            <a:r>
              <a:rPr lang="en-US" dirty="0"/>
              <a:t>Rejoice in that day and leap for joy! For indeed your reward is great in heaven, For in like manner their fathers did to the prophets (Luke 6:23).</a:t>
            </a:r>
          </a:p>
          <a:p>
            <a:r>
              <a:rPr lang="en-US" dirty="0"/>
              <a:t>So they departed from the presence of the council, rejoicing that they were counted worthy to suffer shame for His name (Acts 5:41).</a:t>
            </a:r>
          </a:p>
          <a:p>
            <a:r>
              <a:rPr lang="en-US" dirty="0"/>
              <a:t>And not only that, but we also glory in tribulations, knowing that tribulation produces perseverance (Rom. 5:3).</a:t>
            </a:r>
          </a:p>
          <a:p>
            <a:r>
              <a:rPr lang="en-US" dirty="0"/>
              <a:t>My brethren, count it all joy when you fall into various trials” (James 1:2).</a:t>
            </a:r>
          </a:p>
          <a:p>
            <a:r>
              <a:rPr lang="en-US" dirty="0"/>
              <a:t>. . . who are kept by the power of God through faith for salvation ready to be revealed in the last time. In this you greatly rejoice, though now for a little while, if need be, you have been grieved by various trials (1 Pet. 1:5-6).</a:t>
            </a:r>
          </a:p>
          <a:p>
            <a:r>
              <a:rPr lang="en-US" dirty="0"/>
              <a:t>. . . but rejoice to the extent that you partake of Christ’s sufferings, that when His glory is revealed, you may also be glad with exceeding joy (1 Pet. 4:13).</a:t>
            </a:r>
          </a:p>
          <a:p>
            <a:endParaRPr lang="en-US" dirty="0"/>
          </a:p>
          <a:p>
            <a:endParaRPr lang="en-US" dirty="0"/>
          </a:p>
        </p:txBody>
      </p:sp>
    </p:spTree>
    <p:extLst>
      <p:ext uri="{BB962C8B-B14F-4D97-AF65-F5344CB8AC3E}">
        <p14:creationId xmlns:p14="http://schemas.microsoft.com/office/powerpoint/2010/main" val="67024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90F3-096C-4933-B44F-C8CBA9C6C4C8}"/>
              </a:ext>
            </a:extLst>
          </p:cNvPr>
          <p:cNvSpPr>
            <a:spLocks noGrp="1"/>
          </p:cNvSpPr>
          <p:nvPr>
            <p:ph type="title"/>
          </p:nvPr>
        </p:nvSpPr>
        <p:spPr/>
        <p:txBody>
          <a:bodyPr/>
          <a:lstStyle/>
          <a:p>
            <a:r>
              <a:rPr lang="en-US" dirty="0"/>
              <a:t>Look at Jesus’s Disciples</a:t>
            </a:r>
          </a:p>
        </p:txBody>
      </p:sp>
      <p:sp>
        <p:nvSpPr>
          <p:cNvPr id="3" name="Content Placeholder 2">
            <a:extLst>
              <a:ext uri="{FF2B5EF4-FFF2-40B4-BE49-F238E27FC236}">
                <a16:creationId xmlns:a16="http://schemas.microsoft.com/office/drawing/2014/main" id="{0A81EE9B-60B3-4D2B-8B28-19FE56937880}"/>
              </a:ext>
            </a:extLst>
          </p:cNvPr>
          <p:cNvSpPr>
            <a:spLocks noGrp="1"/>
          </p:cNvSpPr>
          <p:nvPr>
            <p:ph idx="1"/>
          </p:nvPr>
        </p:nvSpPr>
        <p:spPr/>
        <p:txBody>
          <a:bodyPr>
            <a:normAutofit fontScale="92500" lnSpcReduction="10000"/>
          </a:bodyPr>
          <a:lstStyle/>
          <a:p>
            <a:r>
              <a:rPr lang="en-US" dirty="0"/>
              <a:t>Poor in spirit</a:t>
            </a:r>
          </a:p>
          <a:p>
            <a:r>
              <a:rPr lang="en-US" dirty="0"/>
              <a:t>Mourning for sin</a:t>
            </a:r>
          </a:p>
          <a:p>
            <a:r>
              <a:rPr lang="en-US" dirty="0"/>
              <a:t>Meek (submitting to the will of the Father)</a:t>
            </a:r>
          </a:p>
          <a:p>
            <a:r>
              <a:rPr lang="en-US" dirty="0"/>
              <a:t>Hungering and thirsting after righteousness</a:t>
            </a:r>
          </a:p>
          <a:p>
            <a:r>
              <a:rPr lang="en-US" dirty="0"/>
              <a:t>Merciful</a:t>
            </a:r>
          </a:p>
          <a:p>
            <a:r>
              <a:rPr lang="en-US" dirty="0"/>
              <a:t>Pure in heart</a:t>
            </a:r>
          </a:p>
          <a:p>
            <a:r>
              <a:rPr lang="en-US" dirty="0"/>
              <a:t>Peacemakers</a:t>
            </a:r>
          </a:p>
          <a:p>
            <a:r>
              <a:rPr lang="en-US" dirty="0"/>
              <a:t>Suffering for the kingdom of heaven’s sake</a:t>
            </a:r>
          </a:p>
          <a:p>
            <a:pPr marL="0" indent="0">
              <a:buNone/>
            </a:pPr>
            <a:r>
              <a:rPr lang="en-US" dirty="0">
                <a:latin typeface="Source Sans Pro Black" panose="020B0803030403020204" pitchFamily="34" charset="0"/>
              </a:rPr>
              <a:t>Do these sound like characteristics of soldiers for an army? This is one of the proofs that Jesus was never a revolutionary leader!</a:t>
            </a:r>
          </a:p>
        </p:txBody>
      </p:sp>
    </p:spTree>
    <p:extLst>
      <p:ext uri="{BB962C8B-B14F-4D97-AF65-F5344CB8AC3E}">
        <p14:creationId xmlns:p14="http://schemas.microsoft.com/office/powerpoint/2010/main" val="41034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circle(in)">
                                      <p:cBhvr>
                                        <p:cTn id="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1108-4BA6-46CC-8458-9E0D8EF59DF2}"/>
              </a:ext>
            </a:extLst>
          </p:cNvPr>
          <p:cNvSpPr>
            <a:spLocks noGrp="1"/>
          </p:cNvSpPr>
          <p:nvPr>
            <p:ph type="title"/>
          </p:nvPr>
        </p:nvSpPr>
        <p:spPr/>
        <p:txBody>
          <a:bodyPr/>
          <a:lstStyle/>
          <a:p>
            <a:r>
              <a:rPr lang="en-US" dirty="0"/>
              <a:t>Contrary to Our Culture</a:t>
            </a:r>
          </a:p>
        </p:txBody>
      </p:sp>
      <p:sp>
        <p:nvSpPr>
          <p:cNvPr id="3" name="Content Placeholder 2">
            <a:extLst>
              <a:ext uri="{FF2B5EF4-FFF2-40B4-BE49-F238E27FC236}">
                <a16:creationId xmlns:a16="http://schemas.microsoft.com/office/drawing/2014/main" id="{754F1F05-249B-4EE7-A674-BC5829E713D2}"/>
              </a:ext>
            </a:extLst>
          </p:cNvPr>
          <p:cNvSpPr>
            <a:spLocks noGrp="1"/>
          </p:cNvSpPr>
          <p:nvPr>
            <p:ph idx="1"/>
          </p:nvPr>
        </p:nvSpPr>
        <p:spPr/>
        <p:txBody>
          <a:bodyPr>
            <a:normAutofit/>
          </a:bodyPr>
          <a:lstStyle/>
          <a:p>
            <a:r>
              <a:rPr lang="en-US" dirty="0">
                <a:latin typeface="Source Sans Pro Black" panose="020B0803030403020204" pitchFamily="34" charset="0"/>
              </a:rPr>
              <a:t>Craig Blomberg: </a:t>
            </a:r>
            <a:r>
              <a:rPr lang="en-US" dirty="0"/>
              <a:t>“The upshot of the Beatitudes is a complete inversion of the attitude popularly known in our culture as ‘machismo.’ In fact, this attitude is not limited to a particular culture but characterizes humanity’s self-centered, self-arrogating pride which invariably seeks personal security and survival above the good of others. We are enabled to invert these natural, worldly values only when we recognize that God will in turn invert our marginalized status and grant eternal compensation” (</a:t>
            </a:r>
            <a:r>
              <a:rPr lang="en-US" i="1" dirty="0"/>
              <a:t>Matthew: The New American Commentary, </a:t>
            </a:r>
            <a:r>
              <a:rPr lang="en-US" dirty="0"/>
              <a:t>101–102).</a:t>
            </a:r>
          </a:p>
        </p:txBody>
      </p:sp>
    </p:spTree>
    <p:extLst>
      <p:ext uri="{BB962C8B-B14F-4D97-AF65-F5344CB8AC3E}">
        <p14:creationId xmlns:p14="http://schemas.microsoft.com/office/powerpoint/2010/main" val="3560462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91FA-268F-4B0D-8815-38C587B1BCEC}"/>
              </a:ext>
            </a:extLst>
          </p:cNvPr>
          <p:cNvSpPr>
            <a:spLocks noGrp="1"/>
          </p:cNvSpPr>
          <p:nvPr>
            <p:ph type="title"/>
          </p:nvPr>
        </p:nvSpPr>
        <p:spPr/>
        <p:txBody>
          <a:bodyPr/>
          <a:lstStyle/>
          <a:p>
            <a:r>
              <a:rPr lang="en-US" dirty="0"/>
              <a:t>What Is Heaven Going to Be Like</a:t>
            </a:r>
          </a:p>
        </p:txBody>
      </p:sp>
      <p:sp>
        <p:nvSpPr>
          <p:cNvPr id="3" name="Content Placeholder 2">
            <a:extLst>
              <a:ext uri="{FF2B5EF4-FFF2-40B4-BE49-F238E27FC236}">
                <a16:creationId xmlns:a16="http://schemas.microsoft.com/office/drawing/2014/main" id="{178EAEE9-D005-4C2A-9CF5-94298345CE11}"/>
              </a:ext>
            </a:extLst>
          </p:cNvPr>
          <p:cNvSpPr>
            <a:spLocks noGrp="1"/>
          </p:cNvSpPr>
          <p:nvPr>
            <p:ph idx="1"/>
          </p:nvPr>
        </p:nvSpPr>
        <p:spPr/>
        <p:txBody>
          <a:bodyPr/>
          <a:lstStyle/>
          <a:p>
            <a:r>
              <a:rPr lang="en-US" dirty="0"/>
              <a:t>Being a citizen in God’s kingdom</a:t>
            </a:r>
          </a:p>
          <a:p>
            <a:r>
              <a:rPr lang="en-US" dirty="0"/>
              <a:t>Being comforted</a:t>
            </a:r>
          </a:p>
          <a:p>
            <a:r>
              <a:rPr lang="en-US" dirty="0"/>
              <a:t>Like inheriting the earth (abundant blessings)</a:t>
            </a:r>
          </a:p>
          <a:p>
            <a:r>
              <a:rPr lang="en-US" dirty="0"/>
              <a:t>Being satisfied</a:t>
            </a:r>
          </a:p>
          <a:p>
            <a:r>
              <a:rPr lang="en-US" dirty="0"/>
              <a:t>Receiving God’s mercy</a:t>
            </a:r>
          </a:p>
          <a:p>
            <a:r>
              <a:rPr lang="en-US" dirty="0"/>
              <a:t>Seeing God</a:t>
            </a:r>
          </a:p>
          <a:p>
            <a:r>
              <a:rPr lang="en-US" dirty="0"/>
              <a:t>Being God’s son </a:t>
            </a:r>
          </a:p>
          <a:p>
            <a:r>
              <a:rPr lang="en-US" dirty="0"/>
              <a:t>Having heaven as a reward</a:t>
            </a:r>
          </a:p>
        </p:txBody>
      </p:sp>
    </p:spTree>
    <p:extLst>
      <p:ext uri="{BB962C8B-B14F-4D97-AF65-F5344CB8AC3E}">
        <p14:creationId xmlns:p14="http://schemas.microsoft.com/office/powerpoint/2010/main" val="28763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7A13-1C93-4490-B101-61530645C8DC}"/>
              </a:ext>
            </a:extLst>
          </p:cNvPr>
          <p:cNvSpPr>
            <a:spLocks noGrp="1"/>
          </p:cNvSpPr>
          <p:nvPr>
            <p:ph type="title"/>
          </p:nvPr>
        </p:nvSpPr>
        <p:spPr/>
        <p:txBody>
          <a:bodyPr/>
          <a:lstStyle/>
          <a:p>
            <a:r>
              <a:rPr lang="en-US" dirty="0"/>
              <a:t>Introduction to the Sermon on the Mount (Matt. 5:1-2)</a:t>
            </a:r>
          </a:p>
        </p:txBody>
      </p:sp>
      <p:pic>
        <p:nvPicPr>
          <p:cNvPr id="3074" name="Picture 2" descr="Mount of Beatitudes building near sea of galilee - Crossroads Initiative">
            <a:extLst>
              <a:ext uri="{FF2B5EF4-FFF2-40B4-BE49-F238E27FC236}">
                <a16:creationId xmlns:a16="http://schemas.microsoft.com/office/drawing/2014/main" id="{BA6E5AA0-2DB3-47DD-8766-1077175E1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1819274"/>
            <a:ext cx="9048750" cy="4524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C29A0E-9EF8-4BFF-91A3-365943237E25}"/>
              </a:ext>
            </a:extLst>
          </p:cNvPr>
          <p:cNvSpPr txBox="1"/>
          <p:nvPr/>
        </p:nvSpPr>
        <p:spPr>
          <a:xfrm>
            <a:off x="619125" y="5697318"/>
            <a:ext cx="1524000" cy="646331"/>
          </a:xfrm>
          <a:prstGeom prst="rect">
            <a:avLst/>
          </a:prstGeom>
          <a:noFill/>
        </p:spPr>
        <p:txBody>
          <a:bodyPr wrap="square" rtlCol="0">
            <a:spAutoFit/>
          </a:bodyPr>
          <a:lstStyle/>
          <a:p>
            <a:pPr algn="r"/>
            <a:r>
              <a:rPr lang="en-US" dirty="0">
                <a:latin typeface="Source Sans Pro Semibold" panose="020B0603030403020204" pitchFamily="34" charset="0"/>
              </a:rPr>
              <a:t>Church of the Beatitudes</a:t>
            </a:r>
          </a:p>
        </p:txBody>
      </p:sp>
    </p:spTree>
    <p:extLst>
      <p:ext uri="{BB962C8B-B14F-4D97-AF65-F5344CB8AC3E}">
        <p14:creationId xmlns:p14="http://schemas.microsoft.com/office/powerpoint/2010/main" val="2083251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0880-A3A5-4CBC-BBEB-54D78989B3A0}"/>
              </a:ext>
            </a:extLst>
          </p:cNvPr>
          <p:cNvSpPr>
            <a:spLocks noGrp="1"/>
          </p:cNvSpPr>
          <p:nvPr>
            <p:ph type="title"/>
          </p:nvPr>
        </p:nvSpPr>
        <p:spPr/>
        <p:txBody>
          <a:bodyPr/>
          <a:lstStyle/>
          <a:p>
            <a:r>
              <a:rPr lang="en-US" dirty="0"/>
              <a:t>Salt and Light (5:13-16)</a:t>
            </a:r>
          </a:p>
        </p:txBody>
      </p:sp>
      <p:pic>
        <p:nvPicPr>
          <p:cNvPr id="1026" name="Picture 2" descr="Salt &amp;amp; Light - What Does it Mean to Serve God">
            <a:extLst>
              <a:ext uri="{FF2B5EF4-FFF2-40B4-BE49-F238E27FC236}">
                <a16:creationId xmlns:a16="http://schemas.microsoft.com/office/drawing/2014/main" id="{8C7606EF-E376-44DF-B60E-C5083F962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114" y="1781339"/>
            <a:ext cx="4887686" cy="488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93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C962-3B1E-45F5-8F86-2443681AC3E7}"/>
              </a:ext>
            </a:extLst>
          </p:cNvPr>
          <p:cNvSpPr>
            <a:spLocks noGrp="1"/>
          </p:cNvSpPr>
          <p:nvPr>
            <p:ph type="title"/>
          </p:nvPr>
        </p:nvSpPr>
        <p:spPr/>
        <p:txBody>
          <a:bodyPr/>
          <a:lstStyle/>
          <a:p>
            <a:r>
              <a:rPr lang="en-US" dirty="0"/>
              <a:t>Matthew 5:13-16</a:t>
            </a:r>
          </a:p>
        </p:txBody>
      </p:sp>
      <p:sp>
        <p:nvSpPr>
          <p:cNvPr id="3" name="Content Placeholder 2">
            <a:extLst>
              <a:ext uri="{FF2B5EF4-FFF2-40B4-BE49-F238E27FC236}">
                <a16:creationId xmlns:a16="http://schemas.microsoft.com/office/drawing/2014/main" id="{B832CFEC-FACE-4345-8012-D7CB7D842D68}"/>
              </a:ext>
            </a:extLst>
          </p:cNvPr>
          <p:cNvSpPr>
            <a:spLocks noGrp="1"/>
          </p:cNvSpPr>
          <p:nvPr>
            <p:ph idx="1"/>
          </p:nvPr>
        </p:nvSpPr>
        <p:spPr/>
        <p:txBody>
          <a:bodyPr/>
          <a:lstStyle/>
          <a:p>
            <a:r>
              <a:rPr lang="en-US" dirty="0"/>
              <a:t>“You are the salt of the earth; but if the salt loses its flavor, how shall it be seasoned? It is then good for nothing but to be thrown out and trampled underfoot by men. You are the light of the world. A city that is set on a hill cannot be hidden. Nor do they light a lamp and put it under a basket, but on a lampstand, and it gives light to all who are in the house. Let your light so shine before men, that they may see your good works and glorify your Father in heaven.”</a:t>
            </a:r>
          </a:p>
          <a:p>
            <a:endParaRPr lang="en-US" dirty="0"/>
          </a:p>
          <a:p>
            <a:endParaRPr lang="en-US" dirty="0"/>
          </a:p>
        </p:txBody>
      </p:sp>
    </p:spTree>
    <p:extLst>
      <p:ext uri="{BB962C8B-B14F-4D97-AF65-F5344CB8AC3E}">
        <p14:creationId xmlns:p14="http://schemas.microsoft.com/office/powerpoint/2010/main" val="3119787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D3E5-28AF-4BB7-977B-8DBF5BE50188}"/>
              </a:ext>
            </a:extLst>
          </p:cNvPr>
          <p:cNvSpPr>
            <a:spLocks noGrp="1"/>
          </p:cNvSpPr>
          <p:nvPr>
            <p:ph type="title"/>
          </p:nvPr>
        </p:nvSpPr>
        <p:spPr>
          <a:xfrm>
            <a:off x="838200" y="365125"/>
            <a:ext cx="10515600" cy="788557"/>
          </a:xfrm>
        </p:spPr>
        <p:txBody>
          <a:bodyPr/>
          <a:lstStyle/>
          <a:p>
            <a:r>
              <a:rPr lang="en-US" dirty="0"/>
              <a:t>Matthew 5:13</a:t>
            </a:r>
          </a:p>
        </p:txBody>
      </p:sp>
      <p:sp>
        <p:nvSpPr>
          <p:cNvPr id="3" name="Content Placeholder 2">
            <a:extLst>
              <a:ext uri="{FF2B5EF4-FFF2-40B4-BE49-F238E27FC236}">
                <a16:creationId xmlns:a16="http://schemas.microsoft.com/office/drawing/2014/main" id="{4F6B84BD-4014-4BFB-835E-6E8403D513F5}"/>
              </a:ext>
            </a:extLst>
          </p:cNvPr>
          <p:cNvSpPr>
            <a:spLocks noGrp="1"/>
          </p:cNvSpPr>
          <p:nvPr>
            <p:ph idx="1"/>
          </p:nvPr>
        </p:nvSpPr>
        <p:spPr>
          <a:xfrm>
            <a:off x="838200" y="1401510"/>
            <a:ext cx="10515600" cy="4775453"/>
          </a:xfrm>
        </p:spPr>
        <p:txBody>
          <a:bodyPr>
            <a:normAutofit fontScale="92500" lnSpcReduction="20000"/>
          </a:bodyPr>
          <a:lstStyle/>
          <a:p>
            <a:r>
              <a:rPr lang="en-US" dirty="0">
                <a:latin typeface="Source Sans Pro Black" panose="020B0803030403020204" pitchFamily="34" charset="0"/>
              </a:rPr>
              <a:t>“You are the salt of the earth; but if the salt loses its flavor, how shall it be seasoned? It is then good for nothing but to be thrown out and trampled underfoot by men.” </a:t>
            </a:r>
          </a:p>
          <a:p>
            <a:r>
              <a:rPr lang="en-US" dirty="0">
                <a:latin typeface="Source Sans Pro Black" panose="020B0803030403020204" pitchFamily="34" charset="0"/>
              </a:rPr>
              <a:t>Leon Morris: </a:t>
            </a:r>
            <a:r>
              <a:rPr lang="en-US" dirty="0"/>
              <a:t>Jesus has spoken of the blessedness of being Jesus’s disciple; now He turns to their responsibility (104).</a:t>
            </a:r>
          </a:p>
          <a:p>
            <a:r>
              <a:rPr lang="en-US" dirty="0"/>
              <a:t>What is the significance of Christians being compared to salt?</a:t>
            </a:r>
          </a:p>
          <a:p>
            <a:pPr lvl="1"/>
            <a:r>
              <a:rPr lang="en-US" dirty="0">
                <a:latin typeface="Source Sans Pro Black" panose="020B0803030403020204" pitchFamily="34" charset="0"/>
              </a:rPr>
              <a:t>Davies and Allison </a:t>
            </a:r>
            <a:r>
              <a:rPr lang="en-US" dirty="0"/>
              <a:t>list eleven uses of salt in the ancient world (1:472-473).</a:t>
            </a:r>
          </a:p>
          <a:p>
            <a:pPr lvl="1"/>
            <a:r>
              <a:rPr lang="en-US" dirty="0">
                <a:latin typeface="Source Sans Pro Black" panose="020B0803030403020204" pitchFamily="34" charset="0"/>
              </a:rPr>
              <a:t>Blomberg</a:t>
            </a:r>
            <a:r>
              <a:rPr lang="en-US" dirty="0"/>
              <a:t> adds that being a food preservative was its most basic function and then adds: “Jesus thus calls his disciples to arrest corruption and prevent moral decay in their world” (102). </a:t>
            </a:r>
          </a:p>
          <a:p>
            <a:pPr lvl="1"/>
            <a:r>
              <a:rPr lang="en-US" dirty="0"/>
              <a:t>“How shall it be seasoned” also alludes to using salt to enhance taste.</a:t>
            </a:r>
          </a:p>
          <a:p>
            <a:pPr lvl="1"/>
            <a:r>
              <a:rPr lang="en-US" dirty="0">
                <a:latin typeface="Source Sans Pro Black" panose="020B0803030403020204" pitchFamily="34" charset="0"/>
              </a:rPr>
              <a:t>Of the earth</a:t>
            </a:r>
            <a:r>
              <a:rPr lang="en-US" dirty="0"/>
              <a:t> gives their influence a wide application.</a:t>
            </a:r>
          </a:p>
          <a:p>
            <a:pPr lvl="2"/>
            <a:r>
              <a:rPr lang="en-US" dirty="0"/>
              <a:t>It is not God’s will that Christians withdraw from the world behind cloistered walls into monasteries and convents. </a:t>
            </a:r>
          </a:p>
          <a:p>
            <a:pPr lvl="2"/>
            <a:r>
              <a:rPr lang="en-US" dirty="0"/>
              <a:t>It is God’s will that we influence for good the communities and cultures in which we live.</a:t>
            </a:r>
          </a:p>
        </p:txBody>
      </p:sp>
    </p:spTree>
    <p:extLst>
      <p:ext uri="{BB962C8B-B14F-4D97-AF65-F5344CB8AC3E}">
        <p14:creationId xmlns:p14="http://schemas.microsoft.com/office/powerpoint/2010/main" val="427356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8275-1447-4CEE-B210-672EB938F851}"/>
              </a:ext>
            </a:extLst>
          </p:cNvPr>
          <p:cNvSpPr>
            <a:spLocks noGrp="1"/>
          </p:cNvSpPr>
          <p:nvPr>
            <p:ph type="title"/>
          </p:nvPr>
        </p:nvSpPr>
        <p:spPr/>
        <p:txBody>
          <a:bodyPr/>
          <a:lstStyle/>
          <a:p>
            <a:r>
              <a:rPr lang="en-US" dirty="0"/>
              <a:t>If the Salt Shall Lose Its Flavor</a:t>
            </a:r>
          </a:p>
        </p:txBody>
      </p:sp>
      <p:sp>
        <p:nvSpPr>
          <p:cNvPr id="3" name="Content Placeholder 2">
            <a:extLst>
              <a:ext uri="{FF2B5EF4-FFF2-40B4-BE49-F238E27FC236}">
                <a16:creationId xmlns:a16="http://schemas.microsoft.com/office/drawing/2014/main" id="{9E4A1F45-37C8-423D-A995-C5A6A10A0BB0}"/>
              </a:ext>
            </a:extLst>
          </p:cNvPr>
          <p:cNvSpPr>
            <a:spLocks noGrp="1"/>
          </p:cNvSpPr>
          <p:nvPr>
            <p:ph idx="1"/>
          </p:nvPr>
        </p:nvSpPr>
        <p:spPr/>
        <p:txBody>
          <a:bodyPr/>
          <a:lstStyle/>
          <a:p>
            <a:r>
              <a:rPr lang="en-US" dirty="0"/>
              <a:t>Pure sodium chloride does not lose its flavor, but the impurities in the salts of the first century caused salt to lose its flavor. In that case it had no good purpose.</a:t>
            </a:r>
          </a:p>
          <a:p>
            <a:r>
              <a:rPr lang="en-US" dirty="0"/>
              <a:t>Enemies sometimes poured salt on ground in order to make it unproductive (Deut. 29:23; Judg. 9:45), such as occurs when one disposes of the water from homemade ice cream on one’s grass. </a:t>
            </a:r>
          </a:p>
          <a:p>
            <a:r>
              <a:rPr lang="en-US" dirty="0"/>
              <a:t>The implied parallel is that of a Christian whose conduct makes them worthless as agents for moral change and redemption.</a:t>
            </a:r>
          </a:p>
        </p:txBody>
      </p:sp>
    </p:spTree>
    <p:extLst>
      <p:ext uri="{BB962C8B-B14F-4D97-AF65-F5344CB8AC3E}">
        <p14:creationId xmlns:p14="http://schemas.microsoft.com/office/powerpoint/2010/main" val="6547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B65C-2FFB-4A41-AA8F-4D2320EBBA89}"/>
              </a:ext>
            </a:extLst>
          </p:cNvPr>
          <p:cNvSpPr>
            <a:spLocks noGrp="1"/>
          </p:cNvSpPr>
          <p:nvPr>
            <p:ph type="title"/>
          </p:nvPr>
        </p:nvSpPr>
        <p:spPr/>
        <p:txBody>
          <a:bodyPr/>
          <a:lstStyle/>
          <a:p>
            <a:r>
              <a:rPr lang="en-US" dirty="0"/>
              <a:t>Good for Nothing</a:t>
            </a:r>
          </a:p>
        </p:txBody>
      </p:sp>
      <p:sp>
        <p:nvSpPr>
          <p:cNvPr id="3" name="Content Placeholder 2">
            <a:extLst>
              <a:ext uri="{FF2B5EF4-FFF2-40B4-BE49-F238E27FC236}">
                <a16:creationId xmlns:a16="http://schemas.microsoft.com/office/drawing/2014/main" id="{0997AAAE-76BD-4B27-A748-2B00E1319B7D}"/>
              </a:ext>
            </a:extLst>
          </p:cNvPr>
          <p:cNvSpPr>
            <a:spLocks noGrp="1"/>
          </p:cNvSpPr>
          <p:nvPr>
            <p:ph idx="1"/>
          </p:nvPr>
        </p:nvSpPr>
        <p:spPr/>
        <p:txBody>
          <a:bodyPr/>
          <a:lstStyle/>
          <a:p>
            <a:r>
              <a:rPr lang="en-US" dirty="0"/>
              <a:t>What makes salt good for nothing?</a:t>
            </a:r>
          </a:p>
          <a:p>
            <a:r>
              <a:rPr lang="en-US" dirty="0">
                <a:latin typeface="Source Sans Pro Black" panose="020B0803030403020204" pitchFamily="34" charset="0"/>
              </a:rPr>
              <a:t>Blomberg: </a:t>
            </a:r>
            <a:r>
              <a:rPr lang="en-US" dirty="0"/>
              <a:t>“Christianity may make its peace with the world and avoid persecution, but it is thereby rendered impotent to fulfill its divinely ordained role. It will thus ultimately be rejected by </a:t>
            </a:r>
            <a:r>
              <a:rPr lang="en-US" dirty="0" err="1"/>
              <a:t>by</a:t>
            </a:r>
            <a:r>
              <a:rPr lang="en-US" dirty="0"/>
              <a:t> those with whom it has sought compromise” (102).</a:t>
            </a:r>
          </a:p>
          <a:p>
            <a:pPr lvl="1"/>
            <a:r>
              <a:rPr lang="en-US" dirty="0"/>
              <a:t>Think of those liberal denominations which defend abortion, approve of homosexuality, want to make it a crime to interfere with a teenager becoming transgender! </a:t>
            </a:r>
          </a:p>
          <a:p>
            <a:pPr lvl="1"/>
            <a:r>
              <a:rPr lang="en-US" dirty="0"/>
              <a:t>They are worthless so far as the promotion of moral purity and the cause of Jesus is concerned!</a:t>
            </a:r>
          </a:p>
        </p:txBody>
      </p:sp>
    </p:spTree>
    <p:extLst>
      <p:ext uri="{BB962C8B-B14F-4D97-AF65-F5344CB8AC3E}">
        <p14:creationId xmlns:p14="http://schemas.microsoft.com/office/powerpoint/2010/main" val="64562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D6EB-23DF-4756-9E64-DE6A59371862}"/>
              </a:ext>
            </a:extLst>
          </p:cNvPr>
          <p:cNvSpPr>
            <a:spLocks noGrp="1"/>
          </p:cNvSpPr>
          <p:nvPr>
            <p:ph type="title"/>
          </p:nvPr>
        </p:nvSpPr>
        <p:spPr/>
        <p:txBody>
          <a:bodyPr/>
          <a:lstStyle/>
          <a:p>
            <a:r>
              <a:rPr lang="en-US" dirty="0"/>
              <a:t>Matthew 5:14</a:t>
            </a:r>
          </a:p>
        </p:txBody>
      </p:sp>
      <p:sp>
        <p:nvSpPr>
          <p:cNvPr id="3" name="Content Placeholder 2">
            <a:extLst>
              <a:ext uri="{FF2B5EF4-FFF2-40B4-BE49-F238E27FC236}">
                <a16:creationId xmlns:a16="http://schemas.microsoft.com/office/drawing/2014/main" id="{2AAB61DB-232B-4B39-8045-CEFA55935C10}"/>
              </a:ext>
            </a:extLst>
          </p:cNvPr>
          <p:cNvSpPr>
            <a:spLocks noGrp="1"/>
          </p:cNvSpPr>
          <p:nvPr>
            <p:ph idx="1"/>
          </p:nvPr>
        </p:nvSpPr>
        <p:spPr>
          <a:xfrm>
            <a:off x="8052318" y="2939141"/>
            <a:ext cx="3301482" cy="2603241"/>
          </a:xfrm>
        </p:spPr>
        <p:txBody>
          <a:bodyPr>
            <a:normAutofit fontScale="92500" lnSpcReduction="10000"/>
          </a:bodyPr>
          <a:lstStyle/>
          <a:p>
            <a:r>
              <a:rPr lang="en-US" dirty="0">
                <a:latin typeface="Source Sans Pro Black" panose="020B0803030403020204" pitchFamily="34" charset="0"/>
              </a:rPr>
              <a:t>“You are the light of the world. A city that is set on a hill cannot be hidden.”</a:t>
            </a:r>
          </a:p>
          <a:p>
            <a:pPr marL="0" indent="0">
              <a:buNone/>
            </a:pPr>
            <a:endParaRPr lang="en-US" dirty="0">
              <a:latin typeface="Source Sans Pro Black" panose="020B0803030403020204" pitchFamily="34" charset="0"/>
            </a:endParaRPr>
          </a:p>
          <a:p>
            <a:r>
              <a:rPr lang="en-US" dirty="0"/>
              <a:t>What is the point of the comparison?</a:t>
            </a:r>
          </a:p>
        </p:txBody>
      </p:sp>
      <p:pic>
        <p:nvPicPr>
          <p:cNvPr id="2050" name="Picture 2" descr="A City Set on a Hill: On Worldliness in the Church | Fr. Dwight Longenecker">
            <a:extLst>
              <a:ext uri="{FF2B5EF4-FFF2-40B4-BE49-F238E27FC236}">
                <a16:creationId xmlns:a16="http://schemas.microsoft.com/office/drawing/2014/main" id="{32ABBB11-EE61-451C-A8CB-6436BBD5F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894113"/>
            <a:ext cx="7039949" cy="469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31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6E2F-F11B-4C7B-AE13-1961B66C741F}"/>
              </a:ext>
            </a:extLst>
          </p:cNvPr>
          <p:cNvSpPr>
            <a:spLocks noGrp="1"/>
          </p:cNvSpPr>
          <p:nvPr>
            <p:ph type="title"/>
          </p:nvPr>
        </p:nvSpPr>
        <p:spPr/>
        <p:txBody>
          <a:bodyPr/>
          <a:lstStyle/>
          <a:p>
            <a:r>
              <a:rPr lang="en-US" dirty="0"/>
              <a:t>Light of the World</a:t>
            </a:r>
          </a:p>
        </p:txBody>
      </p:sp>
      <p:sp>
        <p:nvSpPr>
          <p:cNvPr id="3" name="Content Placeholder 2">
            <a:extLst>
              <a:ext uri="{FF2B5EF4-FFF2-40B4-BE49-F238E27FC236}">
                <a16:creationId xmlns:a16="http://schemas.microsoft.com/office/drawing/2014/main" id="{9E5483ED-C7BA-463A-B63E-004E5BF7D7B9}"/>
              </a:ext>
            </a:extLst>
          </p:cNvPr>
          <p:cNvSpPr>
            <a:spLocks noGrp="1"/>
          </p:cNvSpPr>
          <p:nvPr>
            <p:ph idx="1"/>
          </p:nvPr>
        </p:nvSpPr>
        <p:spPr/>
        <p:txBody>
          <a:bodyPr>
            <a:normAutofit fontScale="92500" lnSpcReduction="20000"/>
          </a:bodyPr>
          <a:lstStyle/>
          <a:p>
            <a:r>
              <a:rPr lang="en-US" dirty="0"/>
              <a:t>“A city set on a hill cannot be hidden” implies the impossibility of concealing one’s righteous influence. Christians stand out in the midst of a wicked world like a city on the top of a hill!</a:t>
            </a:r>
          </a:p>
          <a:p>
            <a:r>
              <a:rPr lang="en-US" dirty="0"/>
              <a:t>What does “you are the light of the world” imply about the world?</a:t>
            </a:r>
          </a:p>
          <a:p>
            <a:r>
              <a:rPr lang="en-US" dirty="0"/>
              <a:t>What does “you are the light of the world” imply about Christians?</a:t>
            </a:r>
          </a:p>
          <a:p>
            <a:r>
              <a:rPr lang="en-US" dirty="0"/>
              <a:t>You are the “light of the world” implies that Christians by their wholesome conduct influence the world for good.</a:t>
            </a:r>
          </a:p>
          <a:p>
            <a:pPr lvl="1"/>
            <a:r>
              <a:rPr lang="en-US" dirty="0"/>
              <a:t>This demands association and contact with the world.</a:t>
            </a:r>
          </a:p>
          <a:p>
            <a:pPr lvl="1"/>
            <a:r>
              <a:rPr lang="en-US" dirty="0"/>
              <a:t>This demands interaction with the moral discussions of our day and moral rebukes of the different kinds of wickedness in our society.</a:t>
            </a:r>
          </a:p>
          <a:p>
            <a:pPr lvl="1"/>
            <a:r>
              <a:rPr lang="en-US" dirty="0"/>
              <a:t>Jesus wants us to bring light to the darkness of the world.</a:t>
            </a:r>
          </a:p>
          <a:p>
            <a:r>
              <a:rPr lang="en-US" dirty="0"/>
              <a:t>What does “world” say about the size of the task before us?</a:t>
            </a:r>
          </a:p>
        </p:txBody>
      </p:sp>
    </p:spTree>
    <p:extLst>
      <p:ext uri="{BB962C8B-B14F-4D97-AF65-F5344CB8AC3E}">
        <p14:creationId xmlns:p14="http://schemas.microsoft.com/office/powerpoint/2010/main" val="33151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73EA-A656-469A-B2B7-B272058145AD}"/>
              </a:ext>
            </a:extLst>
          </p:cNvPr>
          <p:cNvSpPr>
            <a:spLocks noGrp="1"/>
          </p:cNvSpPr>
          <p:nvPr>
            <p:ph type="title"/>
          </p:nvPr>
        </p:nvSpPr>
        <p:spPr/>
        <p:txBody>
          <a:bodyPr/>
          <a:lstStyle/>
          <a:p>
            <a:r>
              <a:rPr lang="en-US" dirty="0"/>
              <a:t>Matthew 5:15</a:t>
            </a:r>
          </a:p>
        </p:txBody>
      </p:sp>
      <p:sp>
        <p:nvSpPr>
          <p:cNvPr id="3" name="Content Placeholder 2">
            <a:extLst>
              <a:ext uri="{FF2B5EF4-FFF2-40B4-BE49-F238E27FC236}">
                <a16:creationId xmlns:a16="http://schemas.microsoft.com/office/drawing/2014/main" id="{82B96C3E-0E7A-4440-98E7-1D3D279E5645}"/>
              </a:ext>
            </a:extLst>
          </p:cNvPr>
          <p:cNvSpPr>
            <a:spLocks noGrp="1"/>
          </p:cNvSpPr>
          <p:nvPr>
            <p:ph idx="1"/>
          </p:nvPr>
        </p:nvSpPr>
        <p:spPr>
          <a:xfrm>
            <a:off x="838200" y="1825624"/>
            <a:ext cx="10515600" cy="4575175"/>
          </a:xfrm>
        </p:spPr>
        <p:txBody>
          <a:bodyPr>
            <a:normAutofit fontScale="92500"/>
          </a:bodyPr>
          <a:lstStyle/>
          <a:p>
            <a:r>
              <a:rPr lang="en-US" dirty="0">
                <a:latin typeface="Source Sans Pro Black" panose="020B0803030403020204" pitchFamily="34" charset="0"/>
              </a:rPr>
              <a:t>“Nor do they light a lamp and put it under a basket, but on a lampstand, and it gives light to all who are in the house.”</a:t>
            </a:r>
          </a:p>
          <a:p>
            <a:r>
              <a:rPr lang="en-US" dirty="0"/>
              <a:t>What is this comparison saying about our action as Christians?</a:t>
            </a:r>
          </a:p>
          <a:p>
            <a:pPr lvl="1"/>
            <a:r>
              <a:rPr lang="en-US" dirty="0"/>
              <a:t>The purpose for lighting a lamp is to give light. Putting it under a basket defeats the purpose for lighting a lamp.</a:t>
            </a:r>
          </a:p>
          <a:p>
            <a:pPr lvl="1"/>
            <a:r>
              <a:rPr lang="en-US" dirty="0"/>
              <a:t>A lamp is lit to put it on a lampstand in order to provide as much light as possible.</a:t>
            </a:r>
          </a:p>
          <a:p>
            <a:pPr lvl="1"/>
            <a:r>
              <a:rPr lang="en-US" dirty="0"/>
              <a:t>How might we hide our light?</a:t>
            </a:r>
          </a:p>
          <a:p>
            <a:r>
              <a:rPr lang="en-US" dirty="0"/>
              <a:t>The very purpose of being Jesus’s disciple is to give light to others.</a:t>
            </a:r>
          </a:p>
          <a:p>
            <a:pPr lvl="1"/>
            <a:r>
              <a:rPr lang="en-US" dirty="0"/>
              <a:t>Giving light is inherent to being a disciple of Christ; it is not optional.</a:t>
            </a:r>
          </a:p>
          <a:p>
            <a:pPr lvl="1"/>
            <a:r>
              <a:rPr lang="en-US" dirty="0"/>
              <a:t>The challenge is to live out one’s life in public consistently with one’s commitment to Christ.</a:t>
            </a:r>
          </a:p>
        </p:txBody>
      </p:sp>
    </p:spTree>
    <p:extLst>
      <p:ext uri="{BB962C8B-B14F-4D97-AF65-F5344CB8AC3E}">
        <p14:creationId xmlns:p14="http://schemas.microsoft.com/office/powerpoint/2010/main" val="23090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تويتر \ James Martin, SJ على تويتر: &amp;amp;quot;Gospel: &amp;amp;quot;Is a lamp brought in to be  placed under a bushel basket?&amp;amp;quot; asks Jesus today (Mk 4). Many try to ignore  or hide the">
            <a:extLst>
              <a:ext uri="{FF2B5EF4-FFF2-40B4-BE49-F238E27FC236}">
                <a16:creationId xmlns:a16="http://schemas.microsoft.com/office/drawing/2014/main" id="{CF7AAEDB-E3D6-4213-AD27-5841A203C1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7C6132-BFFB-486D-80DC-BE66DB8839FA}"/>
              </a:ext>
            </a:extLst>
          </p:cNvPr>
          <p:cNvSpPr txBox="1"/>
          <p:nvPr/>
        </p:nvSpPr>
        <p:spPr>
          <a:xfrm>
            <a:off x="1371600" y="590550"/>
            <a:ext cx="9248775" cy="1200329"/>
          </a:xfrm>
          <a:prstGeom prst="rect">
            <a:avLst/>
          </a:prstGeom>
          <a:noFill/>
        </p:spPr>
        <p:txBody>
          <a:bodyPr wrap="square" rtlCol="0">
            <a:spAutoFit/>
          </a:bodyPr>
          <a:lstStyle/>
          <a:p>
            <a:pPr algn="ctr"/>
            <a:r>
              <a:rPr lang="en-US" sz="3600" dirty="0">
                <a:solidFill>
                  <a:schemeClr val="bg1"/>
                </a:solidFill>
                <a:latin typeface="Source Sans Pro Semibold" panose="020B0603030403020204" pitchFamily="34" charset="0"/>
              </a:rPr>
              <a:t>How might we be guilty of doing what Jesus instructs us not to do?</a:t>
            </a:r>
          </a:p>
        </p:txBody>
      </p:sp>
    </p:spTree>
    <p:extLst>
      <p:ext uri="{BB962C8B-B14F-4D97-AF65-F5344CB8AC3E}">
        <p14:creationId xmlns:p14="http://schemas.microsoft.com/office/powerpoint/2010/main" val="340189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2558-F6C6-455D-BF58-3C9EBEEB9D5B}"/>
              </a:ext>
            </a:extLst>
          </p:cNvPr>
          <p:cNvSpPr>
            <a:spLocks noGrp="1"/>
          </p:cNvSpPr>
          <p:nvPr>
            <p:ph type="title"/>
          </p:nvPr>
        </p:nvSpPr>
        <p:spPr/>
        <p:txBody>
          <a:bodyPr/>
          <a:lstStyle/>
          <a:p>
            <a:r>
              <a:rPr lang="en-US" dirty="0"/>
              <a:t>Matthew 5:16</a:t>
            </a:r>
          </a:p>
        </p:txBody>
      </p:sp>
      <p:sp>
        <p:nvSpPr>
          <p:cNvPr id="3" name="Content Placeholder 2">
            <a:extLst>
              <a:ext uri="{FF2B5EF4-FFF2-40B4-BE49-F238E27FC236}">
                <a16:creationId xmlns:a16="http://schemas.microsoft.com/office/drawing/2014/main" id="{8D012BC3-8366-44C0-B5AE-023064E778ED}"/>
              </a:ext>
            </a:extLst>
          </p:cNvPr>
          <p:cNvSpPr>
            <a:spLocks noGrp="1"/>
          </p:cNvSpPr>
          <p:nvPr>
            <p:ph idx="1"/>
          </p:nvPr>
        </p:nvSpPr>
        <p:spPr/>
        <p:txBody>
          <a:bodyPr>
            <a:normAutofit lnSpcReduction="10000"/>
          </a:bodyPr>
          <a:lstStyle/>
          <a:p>
            <a:r>
              <a:rPr lang="en-US" dirty="0">
                <a:latin typeface="Source Sans Pro Black" panose="020B0803030403020204" pitchFamily="34" charset="0"/>
              </a:rPr>
              <a:t>“Let your light so shine before men, that they may see your good works and glorify your Father in heaven.”</a:t>
            </a:r>
          </a:p>
          <a:p>
            <a:pPr lvl="1"/>
            <a:r>
              <a:rPr lang="en-US" dirty="0"/>
              <a:t>Jesus make His application in v. 16. What does it mean?</a:t>
            </a:r>
          </a:p>
          <a:p>
            <a:pPr lvl="1"/>
            <a:r>
              <a:rPr lang="en-US" dirty="0"/>
              <a:t>It is the will of God that Christian illuminate the darkness of the age in which they live to bring others to Christ.</a:t>
            </a:r>
          </a:p>
          <a:p>
            <a:pPr lvl="1"/>
            <a:r>
              <a:rPr lang="en-US" dirty="0"/>
              <a:t>They do this by the good works that they do for others! See the example of Dorcas in Acts 9:36-39.</a:t>
            </a:r>
          </a:p>
          <a:p>
            <a:pPr lvl="1"/>
            <a:r>
              <a:rPr lang="en-US" dirty="0"/>
              <a:t>What Jesus teaches in this verse is not intended to contradict His condemnation of the Pharisees who did their works to be seen by men (Matt. 23:5).</a:t>
            </a:r>
          </a:p>
          <a:p>
            <a:pPr lvl="2"/>
            <a:r>
              <a:rPr lang="en-US" dirty="0"/>
              <a:t>The Pharisees wanted to glorify themselves rather than to glorify their heavenly Father.</a:t>
            </a:r>
          </a:p>
        </p:txBody>
      </p:sp>
    </p:spTree>
    <p:extLst>
      <p:ext uri="{BB962C8B-B14F-4D97-AF65-F5344CB8AC3E}">
        <p14:creationId xmlns:p14="http://schemas.microsoft.com/office/powerpoint/2010/main" val="413185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at on the water&#10;&#10;Description automatically generated with low confidence">
            <a:extLst>
              <a:ext uri="{FF2B5EF4-FFF2-40B4-BE49-F238E27FC236}">
                <a16:creationId xmlns:a16="http://schemas.microsoft.com/office/drawing/2014/main" id="{6D0452F4-8828-4DED-8148-FDAF64614E7B}"/>
              </a:ext>
            </a:extLst>
          </p:cNvPr>
          <p:cNvPicPr>
            <a:picLocks noChangeAspect="1"/>
          </p:cNvPicPr>
          <p:nvPr/>
        </p:nvPicPr>
        <p:blipFill rotWithShape="1">
          <a:blip r:embed="rId2">
            <a:extLst>
              <a:ext uri="{28A0092B-C50C-407E-A947-70E740481C1C}">
                <a14:useLocalDpi xmlns:a14="http://schemas.microsoft.com/office/drawing/2010/main" val="0"/>
              </a:ext>
            </a:extLst>
          </a:blip>
          <a:srcRect t="5189" b="10240"/>
          <a:stretch/>
        </p:blipFill>
        <p:spPr>
          <a:xfrm>
            <a:off x="20" y="1282"/>
            <a:ext cx="12191980" cy="6856718"/>
          </a:xfrm>
          <a:prstGeom prst="rect">
            <a:avLst/>
          </a:prstGeom>
        </p:spPr>
      </p:pic>
      <p:sp>
        <p:nvSpPr>
          <p:cNvPr id="4" name="Arrow: Down 3">
            <a:extLst>
              <a:ext uri="{FF2B5EF4-FFF2-40B4-BE49-F238E27FC236}">
                <a16:creationId xmlns:a16="http://schemas.microsoft.com/office/drawing/2014/main" id="{6A64FFCC-0C04-4A56-99EF-4B76805A95CD}"/>
              </a:ext>
            </a:extLst>
          </p:cNvPr>
          <p:cNvSpPr/>
          <p:nvPr/>
        </p:nvSpPr>
        <p:spPr>
          <a:xfrm>
            <a:off x="4714875" y="563494"/>
            <a:ext cx="438150" cy="100965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TextBox 4">
            <a:extLst>
              <a:ext uri="{FF2B5EF4-FFF2-40B4-BE49-F238E27FC236}">
                <a16:creationId xmlns:a16="http://schemas.microsoft.com/office/drawing/2014/main" id="{92FA7ACB-BF99-4BCA-A1DC-66032934F93C}"/>
              </a:ext>
            </a:extLst>
          </p:cNvPr>
          <p:cNvSpPr txBox="1"/>
          <p:nvPr/>
        </p:nvSpPr>
        <p:spPr>
          <a:xfrm>
            <a:off x="6311153" y="358588"/>
            <a:ext cx="5217459" cy="830997"/>
          </a:xfrm>
          <a:prstGeom prst="rect">
            <a:avLst/>
          </a:prstGeom>
          <a:noFill/>
        </p:spPr>
        <p:txBody>
          <a:bodyPr wrap="square" rtlCol="0">
            <a:spAutoFit/>
          </a:bodyPr>
          <a:lstStyle/>
          <a:p>
            <a:pPr algn="ctr"/>
            <a:r>
              <a:rPr lang="en-US" sz="2400" dirty="0">
                <a:latin typeface="Source Sans Pro Semibold" panose="020B0603030403020204" pitchFamily="34" charset="0"/>
              </a:rPr>
              <a:t>Church of the Beatitudes from the Sea of Galilee</a:t>
            </a:r>
          </a:p>
        </p:txBody>
      </p:sp>
    </p:spTree>
    <p:extLst>
      <p:ext uri="{BB962C8B-B14F-4D97-AF65-F5344CB8AC3E}">
        <p14:creationId xmlns:p14="http://schemas.microsoft.com/office/powerpoint/2010/main" val="383494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BF6E1-DFF0-435D-ABC1-4F2643FFB165}"/>
              </a:ext>
            </a:extLst>
          </p:cNvPr>
          <p:cNvSpPr>
            <a:spLocks noGrp="1"/>
          </p:cNvSpPr>
          <p:nvPr>
            <p:ph type="title"/>
          </p:nvPr>
        </p:nvSpPr>
        <p:spPr/>
        <p:txBody>
          <a:bodyPr/>
          <a:lstStyle/>
          <a:p>
            <a:r>
              <a:rPr lang="en-US" dirty="0"/>
              <a:t>“Glorify Your Father in Heaven”</a:t>
            </a:r>
          </a:p>
        </p:txBody>
      </p:sp>
      <p:sp>
        <p:nvSpPr>
          <p:cNvPr id="3" name="Content Placeholder 2">
            <a:extLst>
              <a:ext uri="{FF2B5EF4-FFF2-40B4-BE49-F238E27FC236}">
                <a16:creationId xmlns:a16="http://schemas.microsoft.com/office/drawing/2014/main" id="{60BC948A-2E01-48DF-AA50-1489D8144750}"/>
              </a:ext>
            </a:extLst>
          </p:cNvPr>
          <p:cNvSpPr>
            <a:spLocks noGrp="1"/>
          </p:cNvSpPr>
          <p:nvPr>
            <p:ph idx="1"/>
          </p:nvPr>
        </p:nvSpPr>
        <p:spPr/>
        <p:txBody>
          <a:bodyPr>
            <a:normAutofit/>
          </a:bodyPr>
          <a:lstStyle/>
          <a:p>
            <a:r>
              <a:rPr lang="en-US" dirty="0"/>
              <a:t>This is the first time this phrase appears in Matthew.</a:t>
            </a:r>
          </a:p>
          <a:p>
            <a:r>
              <a:rPr lang="en-US" dirty="0"/>
              <a:t>It occurs 44 times (only John’s gospel uses it more frequently).</a:t>
            </a:r>
          </a:p>
          <a:p>
            <a:r>
              <a:rPr lang="en-US" dirty="0">
                <a:latin typeface="Source Sans Pro Black" panose="020B0803030403020204" pitchFamily="34" charset="0"/>
              </a:rPr>
              <a:t>Leon Morris: </a:t>
            </a:r>
            <a:r>
              <a:rPr lang="en-US" dirty="0"/>
              <a:t>“We are so accustomed to referring to God as ‘the Father’ that we do not stop to reflect that this is a revolutionary way of thinking of ‘the high and lofty One who inhabits eternity, whose name is Holy’ (Isa. 57:15). Jesus altered forever the way we think of God” (</a:t>
            </a:r>
            <a:r>
              <a:rPr lang="en-US" i="1" dirty="0"/>
              <a:t>The Gospel according to Matthew</a:t>
            </a:r>
            <a:r>
              <a:rPr lang="en-US" dirty="0"/>
              <a:t>, 106).</a:t>
            </a:r>
          </a:p>
          <a:p>
            <a:pPr lvl="1"/>
            <a:r>
              <a:rPr lang="en-US" dirty="0"/>
              <a:t>The phrase makes one  think of having an intimate relationship with the Almighty God comparable to that between a child and his father!</a:t>
            </a:r>
          </a:p>
        </p:txBody>
      </p:sp>
    </p:spTree>
    <p:extLst>
      <p:ext uri="{BB962C8B-B14F-4D97-AF65-F5344CB8AC3E}">
        <p14:creationId xmlns:p14="http://schemas.microsoft.com/office/powerpoint/2010/main" val="25909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B2D9-7684-4EF9-AF11-F9FA2B35B3A5}"/>
              </a:ext>
            </a:extLst>
          </p:cNvPr>
          <p:cNvSpPr>
            <a:spLocks noGrp="1"/>
          </p:cNvSpPr>
          <p:nvPr>
            <p:ph type="title"/>
          </p:nvPr>
        </p:nvSpPr>
        <p:spPr/>
        <p:txBody>
          <a:bodyPr/>
          <a:lstStyle/>
          <a:p>
            <a:r>
              <a:rPr lang="en-US" dirty="0"/>
              <a:t>Jesus’s Attitude to the OT</a:t>
            </a:r>
            <a:br>
              <a:rPr lang="en-US" dirty="0"/>
            </a:br>
            <a:r>
              <a:rPr lang="en-US" sz="2400" dirty="0"/>
              <a:t>Matthew 5:17-20</a:t>
            </a:r>
          </a:p>
        </p:txBody>
      </p:sp>
      <p:pic>
        <p:nvPicPr>
          <p:cNvPr id="1026" name="Picture 2" descr="Dead Sea Scrolls | Facsimile Editions">
            <a:extLst>
              <a:ext uri="{FF2B5EF4-FFF2-40B4-BE49-F238E27FC236}">
                <a16:creationId xmlns:a16="http://schemas.microsoft.com/office/drawing/2014/main" id="{F1E5D6B0-146E-4333-8FD6-4F2748ECA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746" y="2171443"/>
            <a:ext cx="8170507" cy="432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84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73F2-6FF5-4167-9198-56F593426063}"/>
              </a:ext>
            </a:extLst>
          </p:cNvPr>
          <p:cNvSpPr>
            <a:spLocks noGrp="1"/>
          </p:cNvSpPr>
          <p:nvPr>
            <p:ph type="title"/>
          </p:nvPr>
        </p:nvSpPr>
        <p:spPr/>
        <p:txBody>
          <a:bodyPr/>
          <a:lstStyle/>
          <a:p>
            <a:r>
              <a:rPr lang="en-US" dirty="0"/>
              <a:t>Matthew 5:17-20</a:t>
            </a:r>
          </a:p>
        </p:txBody>
      </p:sp>
      <p:sp>
        <p:nvSpPr>
          <p:cNvPr id="3" name="Content Placeholder 2">
            <a:extLst>
              <a:ext uri="{FF2B5EF4-FFF2-40B4-BE49-F238E27FC236}">
                <a16:creationId xmlns:a16="http://schemas.microsoft.com/office/drawing/2014/main" id="{368B7167-E177-478B-97C6-EE67F2B46AE0}"/>
              </a:ext>
            </a:extLst>
          </p:cNvPr>
          <p:cNvSpPr>
            <a:spLocks noGrp="1"/>
          </p:cNvSpPr>
          <p:nvPr>
            <p:ph idx="1"/>
          </p:nvPr>
        </p:nvSpPr>
        <p:spPr/>
        <p:txBody>
          <a:bodyPr/>
          <a:lstStyle/>
          <a:p>
            <a:r>
              <a:rPr lang="en-US" dirty="0"/>
              <a:t>“Do not think that I came to destroy the Law or the Prophets. I did not come to destroy but to fulfill. For assuredly, I say to you, till heaven and earth pass away, one jot or one tittle will by no means pass from the law till all is fulfilled. Whoever therefore breaks one of the least of these commandments, and teaches men so, shall be called least in the kingdom of heaven; but whoever does and teaches them, he shall be called great in the kingdom of heaven. For I say to you, that unless your righteousness exceeds the righteousness of the scribes and Pharisees, you will by no means enter the kingdom of heaven.”</a:t>
            </a:r>
          </a:p>
          <a:p>
            <a:endParaRPr lang="en-US" dirty="0"/>
          </a:p>
          <a:p>
            <a:endParaRPr lang="en-US" dirty="0"/>
          </a:p>
        </p:txBody>
      </p:sp>
    </p:spTree>
    <p:extLst>
      <p:ext uri="{BB962C8B-B14F-4D97-AF65-F5344CB8AC3E}">
        <p14:creationId xmlns:p14="http://schemas.microsoft.com/office/powerpoint/2010/main" val="235154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BE277-925F-44F9-8B85-F342CFC57CBD}"/>
              </a:ext>
            </a:extLst>
          </p:cNvPr>
          <p:cNvSpPr>
            <a:spLocks noGrp="1"/>
          </p:cNvSpPr>
          <p:nvPr>
            <p:ph type="title"/>
          </p:nvPr>
        </p:nvSpPr>
        <p:spPr/>
        <p:txBody>
          <a:bodyPr>
            <a:normAutofit/>
          </a:bodyPr>
          <a:lstStyle/>
          <a:p>
            <a:r>
              <a:rPr lang="en-US" sz="3600" dirty="0"/>
              <a:t>Jesus Was Charged with Undermining the Law</a:t>
            </a:r>
          </a:p>
        </p:txBody>
      </p:sp>
      <p:sp>
        <p:nvSpPr>
          <p:cNvPr id="3" name="Content Placeholder 2">
            <a:extLst>
              <a:ext uri="{FF2B5EF4-FFF2-40B4-BE49-F238E27FC236}">
                <a16:creationId xmlns:a16="http://schemas.microsoft.com/office/drawing/2014/main" id="{0882CCF2-6F14-47F8-97F9-DA773CB2C7D7}"/>
              </a:ext>
            </a:extLst>
          </p:cNvPr>
          <p:cNvSpPr>
            <a:spLocks noGrp="1"/>
          </p:cNvSpPr>
          <p:nvPr>
            <p:ph idx="1"/>
          </p:nvPr>
        </p:nvSpPr>
        <p:spPr/>
        <p:txBody>
          <a:bodyPr/>
          <a:lstStyle/>
          <a:p>
            <a:r>
              <a:rPr lang="en-US" dirty="0"/>
              <a:t>Evidences of Jewish opposition:</a:t>
            </a:r>
          </a:p>
          <a:p>
            <a:pPr lvl="1"/>
            <a:r>
              <a:rPr lang="en-US" dirty="0"/>
              <a:t>Questions about fasting (Matt. 9:14-17; Mark 2:18-22; Luke 5:33-39)</a:t>
            </a:r>
          </a:p>
          <a:p>
            <a:pPr lvl="1"/>
            <a:r>
              <a:rPr lang="en-US" dirty="0"/>
              <a:t>Plucking grain on the Sabbath (Matt. 12:1-8; Mark 2:23-28; Luke 6:1-5)</a:t>
            </a:r>
          </a:p>
          <a:p>
            <a:pPr lvl="1"/>
            <a:r>
              <a:rPr lang="en-US" dirty="0"/>
              <a:t>Healing on the Sabbath (Matt. 12:9-14; Mark 3:1-6; Luke 6:6-11)</a:t>
            </a:r>
          </a:p>
          <a:p>
            <a:pPr lvl="1"/>
            <a:r>
              <a:rPr lang="en-US" dirty="0"/>
              <a:t>He does not keep the Sabbath (John 9:16)</a:t>
            </a:r>
          </a:p>
          <a:p>
            <a:pPr lvl="1"/>
            <a:r>
              <a:rPr lang="en-US" dirty="0"/>
              <a:t>Eating with </a:t>
            </a:r>
            <a:r>
              <a:rPr lang="en-US" dirty="0" err="1"/>
              <a:t>unwashen</a:t>
            </a:r>
            <a:r>
              <a:rPr lang="en-US" dirty="0"/>
              <a:t> hands (Matt. 15:1-20; Mark 7:1-23)</a:t>
            </a:r>
          </a:p>
          <a:p>
            <a:pPr lvl="1"/>
            <a:r>
              <a:rPr lang="en-US" dirty="0"/>
              <a:t>Paying the Temple-tax (Matt. 17:24-27)</a:t>
            </a:r>
          </a:p>
          <a:p>
            <a:pPr lvl="1"/>
            <a:r>
              <a:rPr lang="en-US" dirty="0"/>
              <a:t>Charge that Jesus intended to destroy the Temple (Matt. 26:61)</a:t>
            </a:r>
          </a:p>
        </p:txBody>
      </p:sp>
    </p:spTree>
    <p:extLst>
      <p:ext uri="{BB962C8B-B14F-4D97-AF65-F5344CB8AC3E}">
        <p14:creationId xmlns:p14="http://schemas.microsoft.com/office/powerpoint/2010/main" val="1893282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84E7-0534-4B8D-B790-28887F51C9B6}"/>
              </a:ext>
            </a:extLst>
          </p:cNvPr>
          <p:cNvSpPr>
            <a:spLocks noGrp="1"/>
          </p:cNvSpPr>
          <p:nvPr>
            <p:ph type="title"/>
          </p:nvPr>
        </p:nvSpPr>
        <p:spPr/>
        <p:txBody>
          <a:bodyPr/>
          <a:lstStyle/>
          <a:p>
            <a:r>
              <a:rPr lang="en-US" dirty="0"/>
              <a:t>Jewish Opposition to Christians</a:t>
            </a:r>
          </a:p>
        </p:txBody>
      </p:sp>
      <p:sp>
        <p:nvSpPr>
          <p:cNvPr id="3" name="Content Placeholder 2">
            <a:extLst>
              <a:ext uri="{FF2B5EF4-FFF2-40B4-BE49-F238E27FC236}">
                <a16:creationId xmlns:a16="http://schemas.microsoft.com/office/drawing/2014/main" id="{F5FCC463-3BB2-4A89-A140-ABB86E34F265}"/>
              </a:ext>
            </a:extLst>
          </p:cNvPr>
          <p:cNvSpPr>
            <a:spLocks noGrp="1"/>
          </p:cNvSpPr>
          <p:nvPr>
            <p:ph idx="1"/>
          </p:nvPr>
        </p:nvSpPr>
        <p:spPr/>
        <p:txBody>
          <a:bodyPr/>
          <a:lstStyle/>
          <a:p>
            <a:r>
              <a:rPr lang="en-US" dirty="0"/>
              <a:t>Initially, Jewish leaders were grieved that the Disciples preached the resurrection of the dead through Jesus (Acts 4:2).</a:t>
            </a:r>
          </a:p>
          <a:p>
            <a:r>
              <a:rPr lang="en-US" dirty="0"/>
              <a:t>Leaders hoped that this preaching would die a natural death, so they followed the advice of Gamaliel (Acts 5:33-40).</a:t>
            </a:r>
          </a:p>
        </p:txBody>
      </p:sp>
    </p:spTree>
    <p:extLst>
      <p:ext uri="{BB962C8B-B14F-4D97-AF65-F5344CB8AC3E}">
        <p14:creationId xmlns:p14="http://schemas.microsoft.com/office/powerpoint/2010/main" val="265179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D4C6-1CEE-4254-842C-D8C010AEA138}"/>
              </a:ext>
            </a:extLst>
          </p:cNvPr>
          <p:cNvSpPr>
            <a:spLocks noGrp="1"/>
          </p:cNvSpPr>
          <p:nvPr>
            <p:ph type="title"/>
          </p:nvPr>
        </p:nvSpPr>
        <p:spPr/>
        <p:txBody>
          <a:bodyPr/>
          <a:lstStyle/>
          <a:p>
            <a:r>
              <a:rPr lang="en-US" dirty="0"/>
              <a:t>Charges Against the Church</a:t>
            </a:r>
          </a:p>
        </p:txBody>
      </p:sp>
      <p:sp>
        <p:nvSpPr>
          <p:cNvPr id="3" name="Content Placeholder 2">
            <a:extLst>
              <a:ext uri="{FF2B5EF4-FFF2-40B4-BE49-F238E27FC236}">
                <a16:creationId xmlns:a16="http://schemas.microsoft.com/office/drawing/2014/main" id="{ED072289-9D69-415A-9659-996BBFA1512E}"/>
              </a:ext>
            </a:extLst>
          </p:cNvPr>
          <p:cNvSpPr>
            <a:spLocks noGrp="1"/>
          </p:cNvSpPr>
          <p:nvPr>
            <p:ph idx="1"/>
          </p:nvPr>
        </p:nvSpPr>
        <p:spPr/>
        <p:txBody>
          <a:bodyPr/>
          <a:lstStyle/>
          <a:p>
            <a:r>
              <a:rPr lang="en-US" dirty="0">
                <a:latin typeface="Source Sans Pro Black" panose="020B0803030403020204" pitchFamily="34" charset="0"/>
              </a:rPr>
              <a:t>Stephen: </a:t>
            </a:r>
            <a:r>
              <a:rPr lang="en-US" dirty="0"/>
              <a:t>“Then they secretly induced men to say, ‘We have heard him speak blasphemous words against Moses and God.’ And they stirred up the people, the elders, and the scribes; and they came upon him, seized him, and brought him to the council. They also set up false witnesses who said, ‘This man does not cease to speak blasphemous words against this holy place and the law; for we have heard him say that this Jesus of Nazareth will destroy this place and change the customs which Moses delivered to us’” (Acts 6:11-14).</a:t>
            </a:r>
          </a:p>
          <a:p>
            <a:endParaRPr lang="en-US" dirty="0"/>
          </a:p>
          <a:p>
            <a:endParaRPr lang="en-US" dirty="0"/>
          </a:p>
        </p:txBody>
      </p:sp>
    </p:spTree>
    <p:extLst>
      <p:ext uri="{BB962C8B-B14F-4D97-AF65-F5344CB8AC3E}">
        <p14:creationId xmlns:p14="http://schemas.microsoft.com/office/powerpoint/2010/main" val="2388147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6C8B-F43B-4E0A-ABCB-C4388F6D2DA0}"/>
              </a:ext>
            </a:extLst>
          </p:cNvPr>
          <p:cNvSpPr>
            <a:spLocks noGrp="1"/>
          </p:cNvSpPr>
          <p:nvPr>
            <p:ph type="title"/>
          </p:nvPr>
        </p:nvSpPr>
        <p:spPr/>
        <p:txBody>
          <a:bodyPr/>
          <a:lstStyle/>
          <a:p>
            <a:r>
              <a:rPr lang="en-US" dirty="0"/>
              <a:t>Persecution</a:t>
            </a:r>
          </a:p>
        </p:txBody>
      </p:sp>
      <p:sp>
        <p:nvSpPr>
          <p:cNvPr id="3" name="Content Placeholder 2">
            <a:extLst>
              <a:ext uri="{FF2B5EF4-FFF2-40B4-BE49-F238E27FC236}">
                <a16:creationId xmlns:a16="http://schemas.microsoft.com/office/drawing/2014/main" id="{45591F27-80DC-4CA3-9FAD-1D2FF14CDDC9}"/>
              </a:ext>
            </a:extLst>
          </p:cNvPr>
          <p:cNvSpPr>
            <a:spLocks noGrp="1"/>
          </p:cNvSpPr>
          <p:nvPr>
            <p:ph idx="1"/>
          </p:nvPr>
        </p:nvSpPr>
        <p:spPr/>
        <p:txBody>
          <a:bodyPr>
            <a:normAutofit lnSpcReduction="10000"/>
          </a:bodyPr>
          <a:lstStyle/>
          <a:p>
            <a:r>
              <a:rPr lang="en-US" dirty="0"/>
              <a:t>Saul’s opposition was to the preaching of Christ (Acts 8:1-3; 9:1-14).</a:t>
            </a:r>
          </a:p>
          <a:p>
            <a:r>
              <a:rPr lang="en-US" dirty="0"/>
              <a:t>The opposition soon rose to the level of casting Christians out of the synagogue (John 9:22; 12:42; 15:20; 16:2) and persecuting them (Matt. 10:17; 24:9; Mark 13:9; Luke 21:12).</a:t>
            </a:r>
          </a:p>
          <a:p>
            <a:r>
              <a:rPr lang="en-US" dirty="0"/>
              <a:t>The Jewish defense was that Jesus was a false teacher, a heretic— “This fellow does not cast out demons except by Beelzebub, the ruler of the demons” (Matt. 12:24). </a:t>
            </a:r>
          </a:p>
          <a:p>
            <a:r>
              <a:rPr lang="en-US" dirty="0"/>
              <a:t>Matthew 5:17-20 is designed to show that Jesus did not oppose the Law and prophets. Rather, He was the fulfillment of the Law and prophets!</a:t>
            </a:r>
          </a:p>
        </p:txBody>
      </p:sp>
    </p:spTree>
    <p:extLst>
      <p:ext uri="{BB962C8B-B14F-4D97-AF65-F5344CB8AC3E}">
        <p14:creationId xmlns:p14="http://schemas.microsoft.com/office/powerpoint/2010/main" val="654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EFB6-6C14-4E45-999E-8DB7D8C4392A}"/>
              </a:ext>
            </a:extLst>
          </p:cNvPr>
          <p:cNvSpPr>
            <a:spLocks noGrp="1"/>
          </p:cNvSpPr>
          <p:nvPr>
            <p:ph type="title"/>
          </p:nvPr>
        </p:nvSpPr>
        <p:spPr/>
        <p:txBody>
          <a:bodyPr/>
          <a:lstStyle/>
          <a:p>
            <a:r>
              <a:rPr lang="en-US" dirty="0"/>
              <a:t>Matthew 5:17</a:t>
            </a:r>
          </a:p>
        </p:txBody>
      </p:sp>
      <p:sp>
        <p:nvSpPr>
          <p:cNvPr id="3" name="Content Placeholder 2">
            <a:extLst>
              <a:ext uri="{FF2B5EF4-FFF2-40B4-BE49-F238E27FC236}">
                <a16:creationId xmlns:a16="http://schemas.microsoft.com/office/drawing/2014/main" id="{560BCCA3-174E-48FB-BFCB-9AD6568D272E}"/>
              </a:ext>
            </a:extLst>
          </p:cNvPr>
          <p:cNvSpPr>
            <a:spLocks noGrp="1"/>
          </p:cNvSpPr>
          <p:nvPr>
            <p:ph idx="1"/>
          </p:nvPr>
        </p:nvSpPr>
        <p:spPr/>
        <p:txBody>
          <a:bodyPr>
            <a:normAutofit/>
          </a:bodyPr>
          <a:lstStyle/>
          <a:p>
            <a:r>
              <a:rPr lang="en-US" dirty="0">
                <a:latin typeface="Source Sans Pro Black" panose="020B0803030403020204" pitchFamily="34" charset="0"/>
              </a:rPr>
              <a:t>“Do not think that I came to destroy the Law or the Prophets. I did not come to destroy but to fulfill.”</a:t>
            </a:r>
          </a:p>
          <a:p>
            <a:pPr lvl="1"/>
            <a:r>
              <a:rPr lang="en-US" dirty="0"/>
              <a:t>What does “do not think” mean in this context?</a:t>
            </a:r>
          </a:p>
          <a:p>
            <a:pPr lvl="2"/>
            <a:r>
              <a:rPr lang="en-US" dirty="0">
                <a:latin typeface="Source Sans Pro Black" panose="020B0803030403020204" pitchFamily="34" charset="0"/>
              </a:rPr>
              <a:t>Think</a:t>
            </a:r>
            <a:r>
              <a:rPr lang="en-US" dirty="0"/>
              <a:t> (</a:t>
            </a:r>
            <a:r>
              <a:rPr lang="en-US" i="1" dirty="0" err="1"/>
              <a:t>nomizō</a:t>
            </a:r>
            <a:r>
              <a:rPr lang="en-US" dirty="0"/>
              <a:t>): “to form an idea about something, but with some suggestion of tentativeness or refraining from a definitive statement” (BDAG, 675).</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Nolland’s</a:t>
            </a:r>
            <a:r>
              <a:rPr lang="en-US" dirty="0">
                <a:latin typeface="Source Sans Pro Black" panose="020B0803030403020204" pitchFamily="34" charset="0"/>
              </a:rPr>
              <a:t> translation: </a:t>
            </a:r>
            <a:r>
              <a:rPr lang="en-US" dirty="0"/>
              <a:t>“Do not make the judgment </a:t>
            </a:r>
            <a:r>
              <a:rPr lang="en-US" i="1" dirty="0"/>
              <a:t>[when you find me critical of what you have heard it was said to the people of old] </a:t>
            </a:r>
            <a:r>
              <a:rPr lang="en-US" dirty="0"/>
              <a:t>that I came to annul the Law or the Prophets; I came not to annul but to fulfil” (215).</a:t>
            </a:r>
          </a:p>
          <a:p>
            <a:pPr lvl="2"/>
            <a:r>
              <a:rPr lang="en-US" dirty="0"/>
              <a:t>His parenthetical insertion makes the point that Jesus is answering criticism that arose against Him.</a:t>
            </a:r>
          </a:p>
        </p:txBody>
      </p:sp>
    </p:spTree>
    <p:extLst>
      <p:ext uri="{BB962C8B-B14F-4D97-AF65-F5344CB8AC3E}">
        <p14:creationId xmlns:p14="http://schemas.microsoft.com/office/powerpoint/2010/main" val="425253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AEE-9A7B-4EE4-81EA-FEF64DABEF1C}"/>
              </a:ext>
            </a:extLst>
          </p:cNvPr>
          <p:cNvSpPr>
            <a:spLocks noGrp="1"/>
          </p:cNvSpPr>
          <p:nvPr>
            <p:ph type="title"/>
          </p:nvPr>
        </p:nvSpPr>
        <p:spPr/>
        <p:txBody>
          <a:bodyPr/>
          <a:lstStyle/>
          <a:p>
            <a:r>
              <a:rPr lang="en-US" dirty="0"/>
              <a:t>Jesus and Scripture</a:t>
            </a:r>
          </a:p>
        </p:txBody>
      </p:sp>
      <p:sp>
        <p:nvSpPr>
          <p:cNvPr id="3" name="Content Placeholder 2">
            <a:extLst>
              <a:ext uri="{FF2B5EF4-FFF2-40B4-BE49-F238E27FC236}">
                <a16:creationId xmlns:a16="http://schemas.microsoft.com/office/drawing/2014/main" id="{DE51D3DF-2086-402C-99AC-E8345022B68D}"/>
              </a:ext>
            </a:extLst>
          </p:cNvPr>
          <p:cNvSpPr>
            <a:spLocks noGrp="1"/>
          </p:cNvSpPr>
          <p:nvPr>
            <p:ph idx="1"/>
          </p:nvPr>
        </p:nvSpPr>
        <p:spPr/>
        <p:txBody>
          <a:bodyPr>
            <a:normAutofit/>
          </a:bodyPr>
          <a:lstStyle/>
          <a:p>
            <a:r>
              <a:rPr lang="en-US" dirty="0"/>
              <a:t>Jesus firmly disclaims any intention of doing away with any part of the Bible.</a:t>
            </a:r>
          </a:p>
          <a:p>
            <a:r>
              <a:rPr lang="en-US" dirty="0"/>
              <a:t>Jesus respected the words of Scripture, as His frequent references to the Old Testament demonstrate.</a:t>
            </a:r>
          </a:p>
          <a:p>
            <a:r>
              <a:rPr lang="en-US" dirty="0">
                <a:latin typeface="Source Sans Pro Black" panose="020B0803030403020204" pitchFamily="34" charset="0"/>
              </a:rPr>
              <a:t>R. T. France: </a:t>
            </a:r>
            <a:r>
              <a:rPr lang="en-US" dirty="0"/>
              <a:t>“Jesus is bringing that to which the Old Testament looked forward; his teaching will transcend the Old Testament revelation, but, far from abolishing it, is itself its intended culmination” (</a:t>
            </a:r>
            <a:r>
              <a:rPr lang="en-US" i="1" dirty="0"/>
              <a:t>Matthew: An Introduction and Commentary</a:t>
            </a:r>
            <a:r>
              <a:rPr lang="en-US" dirty="0"/>
              <a:t>, 120).</a:t>
            </a:r>
          </a:p>
          <a:p>
            <a:endParaRPr lang="en-US" dirty="0"/>
          </a:p>
        </p:txBody>
      </p:sp>
    </p:spTree>
    <p:extLst>
      <p:ext uri="{BB962C8B-B14F-4D97-AF65-F5344CB8AC3E}">
        <p14:creationId xmlns:p14="http://schemas.microsoft.com/office/powerpoint/2010/main" val="1260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E053-E2F0-420A-937C-8FD613C37BC6}"/>
              </a:ext>
            </a:extLst>
          </p:cNvPr>
          <p:cNvSpPr>
            <a:spLocks noGrp="1"/>
          </p:cNvSpPr>
          <p:nvPr>
            <p:ph type="title"/>
          </p:nvPr>
        </p:nvSpPr>
        <p:spPr/>
        <p:txBody>
          <a:bodyPr/>
          <a:lstStyle/>
          <a:p>
            <a:r>
              <a:rPr lang="en-US" dirty="0"/>
              <a:t>To Destroy</a:t>
            </a:r>
          </a:p>
        </p:txBody>
      </p:sp>
      <p:sp>
        <p:nvSpPr>
          <p:cNvPr id="3" name="Content Placeholder 2">
            <a:extLst>
              <a:ext uri="{FF2B5EF4-FFF2-40B4-BE49-F238E27FC236}">
                <a16:creationId xmlns:a16="http://schemas.microsoft.com/office/drawing/2014/main" id="{E9BFE568-0192-4891-8FD8-AEEE168AA162}"/>
              </a:ext>
            </a:extLst>
          </p:cNvPr>
          <p:cNvSpPr>
            <a:spLocks noGrp="1"/>
          </p:cNvSpPr>
          <p:nvPr>
            <p:ph idx="1"/>
          </p:nvPr>
        </p:nvSpPr>
        <p:spPr/>
        <p:txBody>
          <a:bodyPr>
            <a:normAutofit lnSpcReduction="10000"/>
          </a:bodyPr>
          <a:lstStyle/>
          <a:p>
            <a:r>
              <a:rPr lang="en-US" i="1" dirty="0" err="1"/>
              <a:t>Kataluō</a:t>
            </a:r>
            <a:r>
              <a:rPr lang="en-US" i="1" dirty="0"/>
              <a:t> </a:t>
            </a:r>
            <a:r>
              <a:rPr lang="en-US" dirty="0"/>
              <a:t>means “to end the effect or validity of something, put an end to. . . . To cause to be no longer in force, abolish, annul, make invalid” (BDAG, 522).</a:t>
            </a:r>
          </a:p>
          <a:p>
            <a:pPr lvl="1"/>
            <a:r>
              <a:rPr lang="en-US" dirty="0"/>
              <a:t>Think of Jesus’s relationship to the law in the sense of an engagement followed by a wedding. The wedding does not nullify or make void the engagement but fulfills the promise of marriage.</a:t>
            </a:r>
          </a:p>
          <a:p>
            <a:pPr lvl="1"/>
            <a:r>
              <a:rPr lang="en-US" dirty="0"/>
              <a:t>Jesus did not nullify the Old Testament promises and prophecies, but fulfilled them. </a:t>
            </a:r>
          </a:p>
          <a:p>
            <a:pPr lvl="1"/>
            <a:r>
              <a:rPr lang="en-US" dirty="0"/>
              <a:t>Jesus did not release men from obligation to divine law, but brought the Law to its promised end. </a:t>
            </a:r>
          </a:p>
          <a:p>
            <a:r>
              <a:rPr lang="en-US" dirty="0"/>
              <a:t>Fulfilment can only confirm the Torah’s truth, not cast double upon it.</a:t>
            </a:r>
          </a:p>
        </p:txBody>
      </p:sp>
    </p:spTree>
    <p:extLst>
      <p:ext uri="{BB962C8B-B14F-4D97-AF65-F5344CB8AC3E}">
        <p14:creationId xmlns:p14="http://schemas.microsoft.com/office/powerpoint/2010/main" val="26464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8552-9924-4876-A51B-2282696755AD}"/>
              </a:ext>
            </a:extLst>
          </p:cNvPr>
          <p:cNvSpPr>
            <a:spLocks noGrp="1"/>
          </p:cNvSpPr>
          <p:nvPr>
            <p:ph type="title"/>
          </p:nvPr>
        </p:nvSpPr>
        <p:spPr/>
        <p:txBody>
          <a:bodyPr/>
          <a:lstStyle/>
          <a:p>
            <a:r>
              <a:rPr lang="en-US" dirty="0"/>
              <a:t>Matthew 5:1-2</a:t>
            </a:r>
          </a:p>
        </p:txBody>
      </p:sp>
      <p:sp>
        <p:nvSpPr>
          <p:cNvPr id="3" name="Content Placeholder 2">
            <a:extLst>
              <a:ext uri="{FF2B5EF4-FFF2-40B4-BE49-F238E27FC236}">
                <a16:creationId xmlns:a16="http://schemas.microsoft.com/office/drawing/2014/main" id="{50B24A8D-36C2-420D-AEDB-E21E9C6B3BA4}"/>
              </a:ext>
            </a:extLst>
          </p:cNvPr>
          <p:cNvSpPr>
            <a:spLocks noGrp="1"/>
          </p:cNvSpPr>
          <p:nvPr>
            <p:ph idx="1"/>
          </p:nvPr>
        </p:nvSpPr>
        <p:spPr/>
        <p:txBody>
          <a:bodyPr/>
          <a:lstStyle/>
          <a:p>
            <a:r>
              <a:rPr lang="en-US" dirty="0">
                <a:latin typeface="Source Sans Pro Black" panose="020B0803030403020204" pitchFamily="34" charset="0"/>
              </a:rPr>
              <a:t>And seeing the multitudes, He went up on a mountain, and when He was seated His disciples came to Him. Then He opened His mouth and taught them, saying. . .</a:t>
            </a:r>
          </a:p>
          <a:p>
            <a:pPr lvl="1"/>
            <a:r>
              <a:rPr lang="en-US" dirty="0"/>
              <a:t>This is a continuation of 4:23-25.</a:t>
            </a:r>
          </a:p>
          <a:p>
            <a:pPr lvl="1"/>
            <a:r>
              <a:rPr lang="en-US" dirty="0"/>
              <a:t>The crowd is drawn from those bringing their sick being healed (4:24-25).</a:t>
            </a:r>
          </a:p>
          <a:p>
            <a:pPr lvl="2"/>
            <a:r>
              <a:rPr lang="en-US" dirty="0"/>
              <a:t>Other crowds were drawn at the Feeding of the 5000 and 4000</a:t>
            </a:r>
          </a:p>
          <a:p>
            <a:pPr lvl="1"/>
            <a:r>
              <a:rPr lang="en-US" dirty="0"/>
              <a:t>The location is not certainly known. The tourist site has been built in a place that might fit.</a:t>
            </a:r>
          </a:p>
          <a:p>
            <a:pPr lvl="1"/>
            <a:r>
              <a:rPr lang="en-US" dirty="0"/>
              <a:t>“He went up on a mountain” recalls Moses’ going up into a mountain at Mt. Sinai.</a:t>
            </a:r>
          </a:p>
          <a:p>
            <a:endParaRPr lang="en-US" dirty="0"/>
          </a:p>
          <a:p>
            <a:endParaRPr lang="en-US" dirty="0"/>
          </a:p>
        </p:txBody>
      </p:sp>
    </p:spTree>
    <p:extLst>
      <p:ext uri="{BB962C8B-B14F-4D97-AF65-F5344CB8AC3E}">
        <p14:creationId xmlns:p14="http://schemas.microsoft.com/office/powerpoint/2010/main" val="35146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3DD5-1E54-4BA3-A998-58B558A7BA8E}"/>
              </a:ext>
            </a:extLst>
          </p:cNvPr>
          <p:cNvSpPr>
            <a:spLocks noGrp="1"/>
          </p:cNvSpPr>
          <p:nvPr>
            <p:ph type="title"/>
          </p:nvPr>
        </p:nvSpPr>
        <p:spPr/>
        <p:txBody>
          <a:bodyPr/>
          <a:lstStyle/>
          <a:p>
            <a:r>
              <a:rPr lang="en-US" dirty="0"/>
              <a:t>Galatians, Romans, &amp; Hebrews</a:t>
            </a:r>
          </a:p>
        </p:txBody>
      </p:sp>
      <p:sp>
        <p:nvSpPr>
          <p:cNvPr id="3" name="Content Placeholder 2">
            <a:extLst>
              <a:ext uri="{FF2B5EF4-FFF2-40B4-BE49-F238E27FC236}">
                <a16:creationId xmlns:a16="http://schemas.microsoft.com/office/drawing/2014/main" id="{FB0C668D-2F8C-4021-AA41-DEB318858072}"/>
              </a:ext>
            </a:extLst>
          </p:cNvPr>
          <p:cNvSpPr>
            <a:spLocks noGrp="1"/>
          </p:cNvSpPr>
          <p:nvPr>
            <p:ph idx="1"/>
          </p:nvPr>
        </p:nvSpPr>
        <p:spPr/>
        <p:txBody>
          <a:bodyPr>
            <a:normAutofit fontScale="92500" lnSpcReduction="10000"/>
          </a:bodyPr>
          <a:lstStyle/>
          <a:p>
            <a:r>
              <a:rPr lang="en-US" dirty="0"/>
              <a:t>“What purpose then does the law serve? It was added because of transgressions, </a:t>
            </a:r>
            <a:r>
              <a:rPr lang="en-US" i="1" dirty="0"/>
              <a:t>till the Seed should come to whom the promise was made</a:t>
            </a:r>
            <a:r>
              <a:rPr lang="en-US" dirty="0"/>
              <a:t>; and it was appointed through angels by the hand of a mediator” (Gal. 3:19).</a:t>
            </a:r>
          </a:p>
          <a:p>
            <a:r>
              <a:rPr lang="en-US" dirty="0"/>
              <a:t>“But before faith came, we were kept under guard by the law, kept for the faith which would afterward be revealed. Therefore </a:t>
            </a:r>
            <a:r>
              <a:rPr lang="en-US" i="1" dirty="0"/>
              <a:t>the law was our tutor to bring us to Christ</a:t>
            </a:r>
            <a:r>
              <a:rPr lang="en-US" dirty="0"/>
              <a:t>, that we might be justified by faith. </a:t>
            </a:r>
            <a:r>
              <a:rPr lang="en-US" i="1" dirty="0"/>
              <a:t>But after faith has come, we are no longer under a tutor”</a:t>
            </a:r>
            <a:r>
              <a:rPr lang="en-US" dirty="0"/>
              <a:t> (Gal. 3:23-25).</a:t>
            </a:r>
          </a:p>
          <a:p>
            <a:r>
              <a:rPr lang="en-US" dirty="0"/>
              <a:t>“For Christ is the end of the law for righteousness to everyone who believes” (Rom. 10:4).</a:t>
            </a:r>
          </a:p>
          <a:p>
            <a:r>
              <a:rPr lang="en-US" dirty="0"/>
              <a:t>“For the priesthood being changed, of necessity there is also a change of the law” (Heb. 7:12).</a:t>
            </a:r>
          </a:p>
          <a:p>
            <a:endParaRPr lang="en-US" dirty="0"/>
          </a:p>
        </p:txBody>
      </p:sp>
    </p:spTree>
    <p:extLst>
      <p:ext uri="{BB962C8B-B14F-4D97-AF65-F5344CB8AC3E}">
        <p14:creationId xmlns:p14="http://schemas.microsoft.com/office/powerpoint/2010/main" val="39859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22E7-0063-49FD-9CF8-6A4E15028CDD}"/>
              </a:ext>
            </a:extLst>
          </p:cNvPr>
          <p:cNvSpPr>
            <a:spLocks noGrp="1"/>
          </p:cNvSpPr>
          <p:nvPr>
            <p:ph type="title"/>
          </p:nvPr>
        </p:nvSpPr>
        <p:spPr/>
        <p:txBody>
          <a:bodyPr/>
          <a:lstStyle/>
          <a:p>
            <a:r>
              <a:rPr lang="en-US" dirty="0"/>
              <a:t>“I Came”</a:t>
            </a:r>
          </a:p>
        </p:txBody>
      </p:sp>
      <p:sp>
        <p:nvSpPr>
          <p:cNvPr id="3" name="Content Placeholder 2">
            <a:extLst>
              <a:ext uri="{FF2B5EF4-FFF2-40B4-BE49-F238E27FC236}">
                <a16:creationId xmlns:a16="http://schemas.microsoft.com/office/drawing/2014/main" id="{5BF5E45B-4154-458E-876C-A37B21E6A5FD}"/>
              </a:ext>
            </a:extLst>
          </p:cNvPr>
          <p:cNvSpPr>
            <a:spLocks noGrp="1"/>
          </p:cNvSpPr>
          <p:nvPr>
            <p:ph idx="1"/>
          </p:nvPr>
        </p:nvSpPr>
        <p:spPr/>
        <p:txBody>
          <a:bodyPr/>
          <a:lstStyle/>
          <a:p>
            <a:r>
              <a:rPr lang="en-US" dirty="0">
                <a:latin typeface="Source Sans Pro Black" panose="020B0803030403020204" pitchFamily="34" charset="0"/>
              </a:rPr>
              <a:t>Leon Morris: </a:t>
            </a:r>
            <a:r>
              <a:rPr lang="en-US" dirty="0"/>
              <a:t>“</a:t>
            </a:r>
            <a:r>
              <a:rPr lang="en-US" i="1" dirty="0"/>
              <a:t>I came </a:t>
            </a:r>
            <a:r>
              <a:rPr lang="en-US" dirty="0"/>
              <a:t>is a significant expression; it is not one that a person would normally use of himself. It will have a meaning like ‘came into the world,’ ‘came from God’ and points to a consciousness of mission” (</a:t>
            </a:r>
            <a:r>
              <a:rPr lang="en-US" i="1" dirty="0"/>
              <a:t>The Gospel according to Matthew</a:t>
            </a:r>
            <a:r>
              <a:rPr lang="en-US" dirty="0"/>
              <a:t>, 107).</a:t>
            </a:r>
          </a:p>
        </p:txBody>
      </p:sp>
    </p:spTree>
    <p:extLst>
      <p:ext uri="{BB962C8B-B14F-4D97-AF65-F5344CB8AC3E}">
        <p14:creationId xmlns:p14="http://schemas.microsoft.com/office/powerpoint/2010/main" val="4033561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C163-83E2-492F-939A-3ABF045DBBCB}"/>
              </a:ext>
            </a:extLst>
          </p:cNvPr>
          <p:cNvSpPr>
            <a:spLocks noGrp="1"/>
          </p:cNvSpPr>
          <p:nvPr>
            <p:ph type="title"/>
          </p:nvPr>
        </p:nvSpPr>
        <p:spPr/>
        <p:txBody>
          <a:bodyPr/>
          <a:lstStyle/>
          <a:p>
            <a:r>
              <a:rPr lang="en-US" dirty="0"/>
              <a:t>Matthew 5:18</a:t>
            </a:r>
          </a:p>
        </p:txBody>
      </p:sp>
      <p:sp>
        <p:nvSpPr>
          <p:cNvPr id="3" name="Content Placeholder 2">
            <a:extLst>
              <a:ext uri="{FF2B5EF4-FFF2-40B4-BE49-F238E27FC236}">
                <a16:creationId xmlns:a16="http://schemas.microsoft.com/office/drawing/2014/main" id="{C6AE83B6-192A-4B6E-BDFC-35AD55260C8E}"/>
              </a:ext>
            </a:extLst>
          </p:cNvPr>
          <p:cNvSpPr>
            <a:spLocks noGrp="1"/>
          </p:cNvSpPr>
          <p:nvPr>
            <p:ph idx="1"/>
          </p:nvPr>
        </p:nvSpPr>
        <p:spPr/>
        <p:txBody>
          <a:bodyPr/>
          <a:lstStyle/>
          <a:p>
            <a:r>
              <a:rPr lang="en-US" dirty="0">
                <a:latin typeface="Source Sans Pro Black" panose="020B0803030403020204" pitchFamily="34" charset="0"/>
              </a:rPr>
              <a:t>“For assuredly, I say to you, till heaven and earth pass away, one jot or one tittle will by no means pass from the law till all is fulfilled.”</a:t>
            </a:r>
          </a:p>
          <a:p>
            <a:pPr lvl="1"/>
            <a:r>
              <a:rPr lang="en-US" dirty="0"/>
              <a:t>What is the purpose of this statement by Jesus?</a:t>
            </a:r>
          </a:p>
          <a:p>
            <a:pPr lvl="1"/>
            <a:r>
              <a:rPr lang="en-US" dirty="0">
                <a:latin typeface="Source Sans Pro Black" panose="020B0803030403020204" pitchFamily="34" charset="0"/>
              </a:rPr>
              <a:t>For assuredly </a:t>
            </a:r>
            <a:r>
              <a:rPr lang="en-US" dirty="0"/>
              <a:t>(“verily,” </a:t>
            </a:r>
            <a:r>
              <a:rPr lang="en-US" i="1" dirty="0" err="1"/>
              <a:t>amēn</a:t>
            </a:r>
            <a:r>
              <a:rPr lang="en-US" dirty="0"/>
              <a:t>) introduces one of the 31 “verily” passages, where Jesus solemnly emphasizes and affirms the certainty of what He says on His own authority (</a:t>
            </a:r>
            <a:r>
              <a:rPr lang="en-US" dirty="0">
                <a:latin typeface="Source Sans Pro Black" panose="020B0803030403020204" pitchFamily="34" charset="0"/>
              </a:rPr>
              <a:t>I say unto you</a:t>
            </a:r>
            <a:r>
              <a:rPr lang="en-US" dirty="0"/>
              <a:t>).</a:t>
            </a:r>
          </a:p>
          <a:p>
            <a:pPr lvl="1"/>
            <a:r>
              <a:rPr lang="en-US" dirty="0"/>
              <a:t>The purpose of the saying is to affirm the permanent validity of Scripture.</a:t>
            </a:r>
          </a:p>
          <a:p>
            <a:pPr lvl="1"/>
            <a:r>
              <a:rPr lang="en-US" dirty="0">
                <a:latin typeface="Source Sans Pro Black" panose="020B0803030403020204" pitchFamily="34" charset="0"/>
              </a:rPr>
              <a:t>Pass away </a:t>
            </a:r>
            <a:r>
              <a:rPr lang="en-US" dirty="0"/>
              <a:t>(</a:t>
            </a:r>
            <a:r>
              <a:rPr lang="en-US" i="1" dirty="0" err="1"/>
              <a:t>parerchomai</a:t>
            </a:r>
            <a:r>
              <a:rPr lang="en-US" dirty="0"/>
              <a:t>) means “to come to an end and so no longer be there, </a:t>
            </a:r>
            <a:r>
              <a:rPr lang="en-US" i="1" dirty="0"/>
              <a:t>pass away, disappear</a:t>
            </a:r>
            <a:r>
              <a:rPr lang="en-US" dirty="0"/>
              <a:t>. . . </a:t>
            </a:r>
            <a:r>
              <a:rPr lang="en-US" i="1" dirty="0"/>
              <a:t>Pass away </a:t>
            </a:r>
            <a:r>
              <a:rPr lang="en-US" dirty="0"/>
              <a:t>in the sense of </a:t>
            </a:r>
            <a:r>
              <a:rPr lang="en-US" i="1" dirty="0"/>
              <a:t>lose force, become invalid</a:t>
            </a:r>
            <a:r>
              <a:rPr lang="en-US" dirty="0"/>
              <a:t>” (BDAG, 776).</a:t>
            </a:r>
          </a:p>
        </p:txBody>
      </p:sp>
    </p:spTree>
    <p:extLst>
      <p:ext uri="{BB962C8B-B14F-4D97-AF65-F5344CB8AC3E}">
        <p14:creationId xmlns:p14="http://schemas.microsoft.com/office/powerpoint/2010/main" val="13084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9E2D-A762-43C6-9772-5ED19A57C81A}"/>
              </a:ext>
            </a:extLst>
          </p:cNvPr>
          <p:cNvSpPr>
            <a:spLocks noGrp="1"/>
          </p:cNvSpPr>
          <p:nvPr>
            <p:ph type="title"/>
          </p:nvPr>
        </p:nvSpPr>
        <p:spPr/>
        <p:txBody>
          <a:bodyPr/>
          <a:lstStyle/>
          <a:p>
            <a:r>
              <a:rPr lang="en-US" dirty="0"/>
              <a:t>One Jot and One Tittle</a:t>
            </a:r>
          </a:p>
        </p:txBody>
      </p:sp>
      <p:sp>
        <p:nvSpPr>
          <p:cNvPr id="3" name="Content Placeholder 2">
            <a:extLst>
              <a:ext uri="{FF2B5EF4-FFF2-40B4-BE49-F238E27FC236}">
                <a16:creationId xmlns:a16="http://schemas.microsoft.com/office/drawing/2014/main" id="{5422E1F7-C96F-4FF3-B753-EE6E5DE2995E}"/>
              </a:ext>
            </a:extLst>
          </p:cNvPr>
          <p:cNvSpPr>
            <a:spLocks noGrp="1"/>
          </p:cNvSpPr>
          <p:nvPr>
            <p:ph idx="1"/>
          </p:nvPr>
        </p:nvSpPr>
        <p:spPr/>
        <p:txBody>
          <a:bodyPr>
            <a:normAutofit fontScale="92500" lnSpcReduction="10000"/>
          </a:bodyPr>
          <a:lstStyle/>
          <a:p>
            <a:r>
              <a:rPr lang="en-US" dirty="0"/>
              <a:t>The Greek word </a:t>
            </a:r>
            <a:r>
              <a:rPr lang="en-US" dirty="0">
                <a:latin typeface="Source Sans Pro Black" panose="020B0803030403020204" pitchFamily="34" charset="0"/>
              </a:rPr>
              <a:t>jot</a:t>
            </a:r>
            <a:r>
              <a:rPr lang="en-US" dirty="0"/>
              <a:t> (</a:t>
            </a:r>
            <a:r>
              <a:rPr lang="en-US" i="1" dirty="0"/>
              <a:t>iota</a:t>
            </a:r>
            <a:r>
              <a:rPr lang="en-US" dirty="0"/>
              <a:t> is the Greek letter which is equivalent to the English “</a:t>
            </a:r>
            <a:r>
              <a:rPr lang="en-US" dirty="0" err="1"/>
              <a:t>i</a:t>
            </a:r>
            <a:r>
              <a:rPr lang="en-US" dirty="0"/>
              <a:t>”). However, it is referring to the smallest letter of the Hebrew alphabet, the </a:t>
            </a:r>
            <a:r>
              <a:rPr lang="en-US" i="1" dirty="0"/>
              <a:t>yod </a:t>
            </a:r>
            <a:r>
              <a:rPr lang="en-US" dirty="0"/>
              <a:t>(</a:t>
            </a:r>
            <a:r>
              <a:rPr lang="he-IL" dirty="0">
                <a:latin typeface="Adobe Hebrew" panose="02040503050201020203" pitchFamily="18" charset="-79"/>
                <a:cs typeface="Adobe Hebrew" panose="02040503050201020203" pitchFamily="18" charset="-79"/>
              </a:rPr>
              <a:t>י</a:t>
            </a:r>
            <a:r>
              <a:rPr lang="en-US" dirty="0">
                <a:cs typeface="Adobe Hebrew" panose="02040503050201020203" pitchFamily="18" charset="-79"/>
              </a:rPr>
              <a:t>). There are 66,420 </a:t>
            </a:r>
            <a:r>
              <a:rPr lang="en-US" i="1" dirty="0">
                <a:cs typeface="Adobe Hebrew" panose="02040503050201020203" pitchFamily="18" charset="-79"/>
              </a:rPr>
              <a:t>yods</a:t>
            </a:r>
            <a:r>
              <a:rPr lang="en-US" dirty="0">
                <a:cs typeface="Adobe Hebrew" panose="02040503050201020203" pitchFamily="18" charset="-79"/>
              </a:rPr>
              <a:t> in the OT and not one of them will pass away. </a:t>
            </a:r>
          </a:p>
          <a:p>
            <a:r>
              <a:rPr lang="en-US" dirty="0">
                <a:cs typeface="Adobe Hebrew" panose="02040503050201020203" pitchFamily="18" charset="-79"/>
              </a:rPr>
              <a:t>The word </a:t>
            </a:r>
            <a:r>
              <a:rPr lang="en-US" dirty="0">
                <a:latin typeface="Source Sans Pro Black" panose="020B0803030403020204" pitchFamily="34" charset="0"/>
                <a:cs typeface="Adobe Hebrew" panose="02040503050201020203" pitchFamily="18" charset="-79"/>
              </a:rPr>
              <a:t>tittle</a:t>
            </a:r>
            <a:r>
              <a:rPr lang="en-US" dirty="0">
                <a:cs typeface="Adobe Hebrew" panose="02040503050201020203" pitchFamily="18" charset="-79"/>
              </a:rPr>
              <a:t> (</a:t>
            </a:r>
            <a:r>
              <a:rPr lang="en-US" i="1" dirty="0" err="1">
                <a:cs typeface="Adobe Hebrew" panose="02040503050201020203" pitchFamily="18" charset="-79"/>
              </a:rPr>
              <a:t>keraia</a:t>
            </a:r>
            <a:r>
              <a:rPr lang="en-US" dirty="0">
                <a:cs typeface="Adobe Hebrew" panose="02040503050201020203" pitchFamily="18" charset="-79"/>
              </a:rPr>
              <a:t>) means “horn, then anything that projects like a horn,</a:t>
            </a:r>
            <a:r>
              <a:rPr lang="en-US" i="1" dirty="0">
                <a:cs typeface="Adobe Hebrew" panose="02040503050201020203" pitchFamily="18" charset="-79"/>
              </a:rPr>
              <a:t> projection, hook</a:t>
            </a:r>
            <a:r>
              <a:rPr lang="en-US" dirty="0">
                <a:cs typeface="Adobe Hebrew" panose="02040503050201020203" pitchFamily="18" charset="-79"/>
              </a:rPr>
              <a:t>” (BDAG, 540). It is the small projections on letters that distinguish them from each other (</a:t>
            </a:r>
            <a:r>
              <a:rPr lang="he-IL" dirty="0">
                <a:latin typeface="Adobe Hebrew" panose="02040503050201020203" pitchFamily="18" charset="-79"/>
                <a:cs typeface="Adobe Hebrew" panose="02040503050201020203" pitchFamily="18" charset="-79"/>
              </a:rPr>
              <a:t>ה</a:t>
            </a:r>
            <a:r>
              <a:rPr lang="en-US" dirty="0">
                <a:latin typeface="Adobe Hebrew" panose="02040503050201020203" pitchFamily="18" charset="-79"/>
                <a:cs typeface="Adobe Hebrew" panose="02040503050201020203" pitchFamily="18" charset="-79"/>
              </a:rPr>
              <a:t>, </a:t>
            </a:r>
            <a:r>
              <a:rPr lang="he-IL" dirty="0">
                <a:latin typeface="Adobe Hebrew" panose="02040503050201020203" pitchFamily="18" charset="-79"/>
                <a:cs typeface="Adobe Hebrew" panose="02040503050201020203" pitchFamily="18" charset="-79"/>
              </a:rPr>
              <a:t>ח</a:t>
            </a:r>
            <a:r>
              <a:rPr lang="en-US" dirty="0">
                <a:cs typeface="Adobe Hebrew" panose="02040503050201020203" pitchFamily="18" charset="-79"/>
              </a:rPr>
              <a:t>). </a:t>
            </a:r>
          </a:p>
          <a:p>
            <a:r>
              <a:rPr lang="en-US" dirty="0">
                <a:cs typeface="Adobe Hebrew" panose="02040503050201020203" pitchFamily="18" charset="-79"/>
              </a:rPr>
              <a:t>The idea is this: not one little bit of God’s word will pass away for God will oversee the preservation of the text of Scripture. </a:t>
            </a:r>
          </a:p>
          <a:p>
            <a:pPr lvl="1"/>
            <a:r>
              <a:rPr lang="en-US" dirty="0">
                <a:cs typeface="Adobe Hebrew" panose="02040503050201020203" pitchFamily="18" charset="-79"/>
              </a:rPr>
              <a:t>“‘All flesh is as grass, And all the glory of man as the flower of the grass. The grass withers, And its flower falls away, But the word of the </a:t>
            </a:r>
            <a:r>
              <a:rPr lang="en-US" cap="small" dirty="0">
                <a:cs typeface="Adobe Hebrew" panose="02040503050201020203" pitchFamily="18" charset="-79"/>
              </a:rPr>
              <a:t>Lord</a:t>
            </a:r>
            <a:r>
              <a:rPr lang="en-US" dirty="0">
                <a:cs typeface="Adobe Hebrew" panose="02040503050201020203" pitchFamily="18" charset="-79"/>
              </a:rPr>
              <a:t> endures forever.’ Now this is the word which by the gospel was preached to you” (1 Pet. 1:24-25).</a:t>
            </a:r>
          </a:p>
          <a:p>
            <a:endParaRPr lang="en-US" dirty="0">
              <a:cs typeface="Adobe Hebrew" panose="02040503050201020203" pitchFamily="18" charset="-79"/>
            </a:endParaRPr>
          </a:p>
          <a:p>
            <a:endParaRPr lang="en-US" dirty="0"/>
          </a:p>
        </p:txBody>
      </p:sp>
    </p:spTree>
    <p:extLst>
      <p:ext uri="{BB962C8B-B14F-4D97-AF65-F5344CB8AC3E}">
        <p14:creationId xmlns:p14="http://schemas.microsoft.com/office/powerpoint/2010/main" val="11977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CDCB-7CC7-43C8-B63F-8F37A3C7AFCE}"/>
              </a:ext>
            </a:extLst>
          </p:cNvPr>
          <p:cNvSpPr>
            <a:spLocks noGrp="1"/>
          </p:cNvSpPr>
          <p:nvPr>
            <p:ph type="title"/>
          </p:nvPr>
        </p:nvSpPr>
        <p:spPr/>
        <p:txBody>
          <a:bodyPr/>
          <a:lstStyle/>
          <a:p>
            <a:r>
              <a:rPr lang="en-US" dirty="0"/>
              <a:t>Till Heaven and Earth Pass </a:t>
            </a:r>
          </a:p>
        </p:txBody>
      </p:sp>
      <p:sp>
        <p:nvSpPr>
          <p:cNvPr id="3" name="Content Placeholder 2">
            <a:extLst>
              <a:ext uri="{FF2B5EF4-FFF2-40B4-BE49-F238E27FC236}">
                <a16:creationId xmlns:a16="http://schemas.microsoft.com/office/drawing/2014/main" id="{468599C8-2FAD-48EC-A6AB-A46C03B9BBB8}"/>
              </a:ext>
            </a:extLst>
          </p:cNvPr>
          <p:cNvSpPr>
            <a:spLocks noGrp="1"/>
          </p:cNvSpPr>
          <p:nvPr>
            <p:ph idx="1"/>
          </p:nvPr>
        </p:nvSpPr>
        <p:spPr/>
        <p:txBody>
          <a:bodyPr/>
          <a:lstStyle/>
          <a:p>
            <a:r>
              <a:rPr lang="en-US" dirty="0"/>
              <a:t>The point of Jesus’s statement is that God’s word is more durable than the heavens and earth.</a:t>
            </a:r>
          </a:p>
          <a:p>
            <a:pPr lvl="1"/>
            <a:r>
              <a:rPr lang="en-US" dirty="0"/>
              <a:t>The Scriptures foretell the destruction of the heaven and earth (Job 14:12; Psa. 102:25-26; Isa. 34:4; 51:6; Matt. 24:35; Mark 13:31; Luke 21:33; 1 John 2:17; Rev. 20:11; 2 Pet. 3:5-10).</a:t>
            </a:r>
          </a:p>
          <a:p>
            <a:pPr lvl="1"/>
            <a:r>
              <a:rPr lang="en-US" dirty="0"/>
              <a:t>“Heaven and earth will pass away, but My words will by no means pass away” (Matt. 24:35).</a:t>
            </a:r>
          </a:p>
          <a:p>
            <a:pPr lvl="1"/>
            <a:r>
              <a:rPr lang="en-US" dirty="0"/>
              <a:t>“He who rejects Me, and does not receive My words, has that which judges him—the word that I have spoken will judge him in the last day” (John 12:48).</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31933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758F-5DC7-4945-AF91-D33477670AFF}"/>
              </a:ext>
            </a:extLst>
          </p:cNvPr>
          <p:cNvSpPr>
            <a:spLocks noGrp="1"/>
          </p:cNvSpPr>
          <p:nvPr>
            <p:ph type="title"/>
          </p:nvPr>
        </p:nvSpPr>
        <p:spPr/>
        <p:txBody>
          <a:bodyPr/>
          <a:lstStyle/>
          <a:p>
            <a:r>
              <a:rPr lang="en-US" dirty="0"/>
              <a:t>Till All Things Are Fulfilled</a:t>
            </a:r>
          </a:p>
        </p:txBody>
      </p:sp>
      <p:sp>
        <p:nvSpPr>
          <p:cNvPr id="3" name="Content Placeholder 2">
            <a:extLst>
              <a:ext uri="{FF2B5EF4-FFF2-40B4-BE49-F238E27FC236}">
                <a16:creationId xmlns:a16="http://schemas.microsoft.com/office/drawing/2014/main" id="{0117FD4F-021D-4A35-8401-29A4E5524A1C}"/>
              </a:ext>
            </a:extLst>
          </p:cNvPr>
          <p:cNvSpPr>
            <a:spLocks noGrp="1"/>
          </p:cNvSpPr>
          <p:nvPr>
            <p:ph idx="1"/>
          </p:nvPr>
        </p:nvSpPr>
        <p:spPr/>
        <p:txBody>
          <a:bodyPr>
            <a:normAutofit fontScale="92500" lnSpcReduction="10000"/>
          </a:bodyPr>
          <a:lstStyle/>
          <a:p>
            <a:r>
              <a:rPr lang="en-US" dirty="0"/>
              <a:t>The phrase is literally “until all has taken place (=is past)” (BDAG, 197).</a:t>
            </a:r>
          </a:p>
          <a:p>
            <a:r>
              <a:rPr lang="en-US" dirty="0">
                <a:latin typeface="Source Sans Pro Black" panose="020B0803030403020204" pitchFamily="34" charset="0"/>
              </a:rPr>
              <a:t>Leon Morris: </a:t>
            </a:r>
            <a:r>
              <a:rPr lang="en-US" dirty="0"/>
              <a:t>“None of it will pass away, Jesus says, until all has taken place. The divine purpose in Scripture will be fully worked out” (</a:t>
            </a:r>
            <a:r>
              <a:rPr lang="en-US" i="1" dirty="0"/>
              <a:t>The Gospel according to Matthew</a:t>
            </a:r>
            <a:r>
              <a:rPr lang="en-US" dirty="0"/>
              <a:t>, 110).</a:t>
            </a:r>
          </a:p>
          <a:p>
            <a:pPr lvl="1"/>
            <a:r>
              <a:rPr lang="en-US" dirty="0"/>
              <a:t>God’s purpose will be accomplished!</a:t>
            </a:r>
          </a:p>
          <a:p>
            <a:r>
              <a:rPr lang="en-US" dirty="0">
                <a:latin typeface="Source Sans Pro Black" panose="020B0803030403020204" pitchFamily="34" charset="0"/>
              </a:rPr>
              <a:t>Craig Blomberg: </a:t>
            </a:r>
            <a:r>
              <a:rPr lang="en-US" dirty="0"/>
              <a:t>“With the coming of Christ, many aspects of the law are brought to complete fruition (e.g., the need for sacrifices, on which see Hebrews). In other instances certain requirements of the law endure until Christ’s coming again (e.g., classically, love of neighbor and God). In short, Christian application of the Old Testament must always take into account both the continuities and the discontinuities with the New Testament” (</a:t>
            </a:r>
            <a:r>
              <a:rPr lang="en-US" i="1" dirty="0"/>
              <a:t>Matthew</a:t>
            </a:r>
            <a:r>
              <a:rPr lang="en-US" dirty="0"/>
              <a:t>, 104).</a:t>
            </a:r>
          </a:p>
        </p:txBody>
      </p:sp>
    </p:spTree>
    <p:extLst>
      <p:ext uri="{BB962C8B-B14F-4D97-AF65-F5344CB8AC3E}">
        <p14:creationId xmlns:p14="http://schemas.microsoft.com/office/powerpoint/2010/main" val="386848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7198-E2A5-426A-995F-BFEA0033B4F3}"/>
              </a:ext>
            </a:extLst>
          </p:cNvPr>
          <p:cNvSpPr>
            <a:spLocks noGrp="1"/>
          </p:cNvSpPr>
          <p:nvPr>
            <p:ph type="title"/>
          </p:nvPr>
        </p:nvSpPr>
        <p:spPr/>
        <p:txBody>
          <a:bodyPr/>
          <a:lstStyle/>
          <a:p>
            <a:r>
              <a:rPr lang="en-US" dirty="0"/>
              <a:t>“It Is Finished” </a:t>
            </a:r>
          </a:p>
        </p:txBody>
      </p:sp>
      <p:sp>
        <p:nvSpPr>
          <p:cNvPr id="3" name="Content Placeholder 2">
            <a:extLst>
              <a:ext uri="{FF2B5EF4-FFF2-40B4-BE49-F238E27FC236}">
                <a16:creationId xmlns:a16="http://schemas.microsoft.com/office/drawing/2014/main" id="{0CB99A82-2C77-4CA3-AC7B-7E0F336D716C}"/>
              </a:ext>
            </a:extLst>
          </p:cNvPr>
          <p:cNvSpPr>
            <a:spLocks noGrp="1"/>
          </p:cNvSpPr>
          <p:nvPr>
            <p:ph idx="1"/>
          </p:nvPr>
        </p:nvSpPr>
        <p:spPr/>
        <p:txBody>
          <a:bodyPr/>
          <a:lstStyle/>
          <a:p>
            <a:r>
              <a:rPr lang="en-US" dirty="0"/>
              <a:t>“So when Jesus had received the sour wine, He said, </a:t>
            </a:r>
            <a:r>
              <a:rPr lang="en-US" dirty="0">
                <a:latin typeface="Source Sans Pro Black" panose="020B0803030403020204" pitchFamily="34" charset="0"/>
              </a:rPr>
              <a:t>‘It is finished!’</a:t>
            </a:r>
            <a:r>
              <a:rPr lang="en-US" dirty="0"/>
              <a:t> And bowing His head, He gave up His spirit” (John 19:30).</a:t>
            </a:r>
          </a:p>
          <a:p>
            <a:r>
              <a:rPr lang="en-US" dirty="0"/>
              <a:t>When Jesus had finished all that was promised and prophesied under the Law and prophets, He pronounced its completion. </a:t>
            </a:r>
          </a:p>
          <a:p>
            <a:pPr lvl="1"/>
            <a:r>
              <a:rPr lang="en-US" dirty="0"/>
              <a:t>“. . . having wiped out the handwriting of requirements that was against us, which was contrary to us. And He has taken it out of the way, having nailed it to the cross” (Col. 2:14).</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00914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2EC1-B862-4430-9314-02960BA067D6}"/>
              </a:ext>
            </a:extLst>
          </p:cNvPr>
          <p:cNvSpPr>
            <a:spLocks noGrp="1"/>
          </p:cNvSpPr>
          <p:nvPr>
            <p:ph type="title"/>
          </p:nvPr>
        </p:nvSpPr>
        <p:spPr>
          <a:xfrm>
            <a:off x="838200" y="365126"/>
            <a:ext cx="10515600" cy="997510"/>
          </a:xfrm>
        </p:spPr>
        <p:txBody>
          <a:bodyPr/>
          <a:lstStyle/>
          <a:p>
            <a:r>
              <a:rPr lang="en-US" dirty="0"/>
              <a:t>Matthew 5:19</a:t>
            </a:r>
          </a:p>
        </p:txBody>
      </p:sp>
      <p:sp>
        <p:nvSpPr>
          <p:cNvPr id="3" name="Content Placeholder 2">
            <a:extLst>
              <a:ext uri="{FF2B5EF4-FFF2-40B4-BE49-F238E27FC236}">
                <a16:creationId xmlns:a16="http://schemas.microsoft.com/office/drawing/2014/main" id="{FD7BC574-504D-4916-8699-573F700B1065}"/>
              </a:ext>
            </a:extLst>
          </p:cNvPr>
          <p:cNvSpPr>
            <a:spLocks noGrp="1"/>
          </p:cNvSpPr>
          <p:nvPr>
            <p:ph idx="1"/>
          </p:nvPr>
        </p:nvSpPr>
        <p:spPr>
          <a:xfrm>
            <a:off x="838200" y="1461246"/>
            <a:ext cx="10515600" cy="5031627"/>
          </a:xfrm>
        </p:spPr>
        <p:txBody>
          <a:bodyPr>
            <a:normAutofit lnSpcReduction="10000"/>
          </a:bodyPr>
          <a:lstStyle/>
          <a:p>
            <a:r>
              <a:rPr lang="en-US" dirty="0">
                <a:latin typeface="Source Sans Pro Black" panose="020B0803030403020204" pitchFamily="34" charset="0"/>
              </a:rPr>
              <a:t>“Whoever therefore breaks one of the least of these commandments, and teaches men so, shall be called least in the kingdom of heaven; but whoever does and teaches them, he shall be called great in the kingdom of heaven.”</a:t>
            </a:r>
          </a:p>
          <a:p>
            <a:pPr lvl="1"/>
            <a:r>
              <a:rPr lang="en-US" dirty="0"/>
              <a:t>What is the purpose of this verse?</a:t>
            </a:r>
          </a:p>
          <a:p>
            <a:pPr lvl="2"/>
            <a:r>
              <a:rPr lang="en-US" dirty="0"/>
              <a:t>It is to show Jesus’s endorsement and support for every Old Testament commandment. </a:t>
            </a:r>
          </a:p>
          <a:p>
            <a:pPr lvl="2"/>
            <a:r>
              <a:rPr lang="en-US" dirty="0"/>
              <a:t>He did not break or teach others that it was right to ignore anything that God had commanded!</a:t>
            </a:r>
          </a:p>
          <a:p>
            <a:pPr lvl="2"/>
            <a:r>
              <a:rPr lang="en-US" dirty="0"/>
              <a:t>If Jesus did not break or teach others to break any of God’s commandments, that should be what we do as well!</a:t>
            </a:r>
          </a:p>
          <a:p>
            <a:pPr lvl="1"/>
            <a:r>
              <a:rPr lang="en-US" dirty="0"/>
              <a:t>The word </a:t>
            </a:r>
            <a:r>
              <a:rPr lang="en-US" dirty="0">
                <a:latin typeface="Source Sans Pro Black" panose="020B0803030403020204" pitchFamily="34" charset="0"/>
              </a:rPr>
              <a:t>least</a:t>
            </a:r>
            <a:r>
              <a:rPr lang="en-US" dirty="0"/>
              <a:t> is for rhetorical effect and contrasts with </a:t>
            </a:r>
            <a:r>
              <a:rPr lang="en-US" dirty="0">
                <a:latin typeface="Source Sans Pro Black" panose="020B0803030403020204" pitchFamily="34" charset="0"/>
              </a:rPr>
              <a:t>great</a:t>
            </a:r>
            <a:r>
              <a:rPr lang="en-US" dirty="0"/>
              <a:t> in the latter part of the verse.</a:t>
            </a:r>
          </a:p>
          <a:p>
            <a:pPr lvl="1"/>
            <a:r>
              <a:rPr lang="en-US" dirty="0">
                <a:latin typeface="Source Sans Pro Black" panose="020B0803030403020204" pitchFamily="34" charset="0"/>
              </a:rPr>
              <a:t>Kingdom of heaven </a:t>
            </a:r>
            <a:r>
              <a:rPr lang="en-US" dirty="0"/>
              <a:t>has been previously discussed.</a:t>
            </a:r>
          </a:p>
          <a:p>
            <a:endParaRPr lang="en-US" dirty="0"/>
          </a:p>
        </p:txBody>
      </p:sp>
    </p:spTree>
    <p:extLst>
      <p:ext uri="{BB962C8B-B14F-4D97-AF65-F5344CB8AC3E}">
        <p14:creationId xmlns:p14="http://schemas.microsoft.com/office/powerpoint/2010/main" val="115966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2FBC-3F08-4E9B-A744-7590710483AB}"/>
              </a:ext>
            </a:extLst>
          </p:cNvPr>
          <p:cNvSpPr>
            <a:spLocks noGrp="1"/>
          </p:cNvSpPr>
          <p:nvPr>
            <p:ph type="title"/>
          </p:nvPr>
        </p:nvSpPr>
        <p:spPr/>
        <p:txBody>
          <a:bodyPr/>
          <a:lstStyle/>
          <a:p>
            <a:r>
              <a:rPr lang="en-US" dirty="0"/>
              <a:t>Least/Great Commandments</a:t>
            </a:r>
          </a:p>
        </p:txBody>
      </p:sp>
      <p:sp>
        <p:nvSpPr>
          <p:cNvPr id="3" name="Content Placeholder 2">
            <a:extLst>
              <a:ext uri="{FF2B5EF4-FFF2-40B4-BE49-F238E27FC236}">
                <a16:creationId xmlns:a16="http://schemas.microsoft.com/office/drawing/2014/main" id="{30FDF8CA-01F3-4499-B80A-39BC3EC9D242}"/>
              </a:ext>
            </a:extLst>
          </p:cNvPr>
          <p:cNvSpPr>
            <a:spLocks noGrp="1"/>
          </p:cNvSpPr>
          <p:nvPr>
            <p:ph idx="1"/>
          </p:nvPr>
        </p:nvSpPr>
        <p:spPr>
          <a:xfrm>
            <a:off x="838200" y="1825625"/>
            <a:ext cx="10515600" cy="4667250"/>
          </a:xfrm>
        </p:spPr>
        <p:txBody>
          <a:bodyPr>
            <a:normAutofit fontScale="92500"/>
          </a:bodyPr>
          <a:lstStyle/>
          <a:p>
            <a:r>
              <a:rPr lang="en-US" dirty="0"/>
              <a:t>“Teacher, which is the great commandment in the law?” (Matt. 22:36).</a:t>
            </a:r>
          </a:p>
          <a:p>
            <a:r>
              <a:rPr lang="en-US" dirty="0"/>
              <a:t>“Woe to you, scribes and Pharisees, hypocrites! For you pay tithe of mint and anise and </a:t>
            </a:r>
            <a:r>
              <a:rPr lang="en-US" dirty="0" err="1"/>
              <a:t>cummin</a:t>
            </a:r>
            <a:r>
              <a:rPr lang="en-US" dirty="0"/>
              <a:t>, and have neglected the weightier matters of the law: justice and mercy and faith. These you ought to have done, without leaving the others undone” (Matt. 23:23).</a:t>
            </a:r>
          </a:p>
          <a:p>
            <a:r>
              <a:rPr lang="en-US" dirty="0"/>
              <a:t>“For whoever shall keep the whole law, and yet stumble in one point, he is guilty of all. For He who said, ‘Do not commit adultery,’ also said, ‘Do not murder.’ Now if you do not commit adultery, but you do murder, you have become a transgressor of the law” (James 2:10-11).</a:t>
            </a:r>
          </a:p>
          <a:p>
            <a:r>
              <a:rPr lang="en-US" dirty="0"/>
              <a:t>Nothing less than commitment to keep all of God’s commandments is acceptable to God.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537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D860-8CF3-40BE-8860-DADE53544D60}"/>
              </a:ext>
            </a:extLst>
          </p:cNvPr>
          <p:cNvSpPr>
            <a:spLocks noGrp="1"/>
          </p:cNvSpPr>
          <p:nvPr>
            <p:ph type="title"/>
          </p:nvPr>
        </p:nvSpPr>
        <p:spPr/>
        <p:txBody>
          <a:bodyPr/>
          <a:lstStyle/>
          <a:p>
            <a:r>
              <a:rPr lang="en-US" dirty="0"/>
              <a:t>Matthew 5:20</a:t>
            </a:r>
          </a:p>
        </p:txBody>
      </p:sp>
      <p:sp>
        <p:nvSpPr>
          <p:cNvPr id="3" name="Content Placeholder 2">
            <a:extLst>
              <a:ext uri="{FF2B5EF4-FFF2-40B4-BE49-F238E27FC236}">
                <a16:creationId xmlns:a16="http://schemas.microsoft.com/office/drawing/2014/main" id="{47C63D25-3302-4B4F-9F47-7067428EB6C6}"/>
              </a:ext>
            </a:extLst>
          </p:cNvPr>
          <p:cNvSpPr>
            <a:spLocks noGrp="1"/>
          </p:cNvSpPr>
          <p:nvPr>
            <p:ph idx="1"/>
          </p:nvPr>
        </p:nvSpPr>
        <p:spPr/>
        <p:txBody>
          <a:bodyPr>
            <a:normAutofit fontScale="92500"/>
          </a:bodyPr>
          <a:lstStyle/>
          <a:p>
            <a:r>
              <a:rPr lang="en-US" dirty="0">
                <a:latin typeface="Source Sans Pro Black" panose="020B0803030403020204" pitchFamily="34" charset="0"/>
              </a:rPr>
              <a:t>“For I say to you, that unless your righteousness exceeds the righteousness of the scribes and Pharisees, you will by no means enter the kingdom of heaven.”</a:t>
            </a:r>
          </a:p>
          <a:p>
            <a:pPr lvl="1"/>
            <a:r>
              <a:rPr lang="en-US" dirty="0"/>
              <a:t>What does Jesus see wrong with the righteousness of the scribes and Pharisees?</a:t>
            </a:r>
          </a:p>
          <a:p>
            <a:pPr lvl="1"/>
            <a:r>
              <a:rPr lang="en-US" dirty="0"/>
              <a:t>This verse transitions Jesus to the next part of the Sermon on the Mount, in which are the “you have heard”/“but I say unto you” contrasts.</a:t>
            </a:r>
          </a:p>
          <a:p>
            <a:pPr lvl="1"/>
            <a:r>
              <a:rPr lang="en-US" dirty="0"/>
              <a:t>Not every person is a citizen in the kingdom of heaven, nor can they be unless that meet the conditions for entrance into God’s kingdom.</a:t>
            </a:r>
          </a:p>
          <a:p>
            <a:pPr lvl="1"/>
            <a:r>
              <a:rPr lang="en-US" dirty="0"/>
              <a:t>From one point of view, the Pharisees meticulously kept the externals of the Law of Moses (cleanliness, observing the Sabbath, fasting, tithing, giving alms to the poor, etc.).</a:t>
            </a:r>
          </a:p>
          <a:p>
            <a:pPr lvl="1"/>
            <a:r>
              <a:rPr lang="en-US" dirty="0"/>
              <a:t>Yet, Jesus identified something was wrong with their righteousness!</a:t>
            </a:r>
          </a:p>
          <a:p>
            <a:endParaRPr lang="en-US" dirty="0"/>
          </a:p>
          <a:p>
            <a:endParaRPr lang="en-US" dirty="0"/>
          </a:p>
        </p:txBody>
      </p:sp>
    </p:spTree>
    <p:extLst>
      <p:ext uri="{BB962C8B-B14F-4D97-AF65-F5344CB8AC3E}">
        <p14:creationId xmlns:p14="http://schemas.microsoft.com/office/powerpoint/2010/main" val="163169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D99E-C663-4AE5-A880-5FF4A1B606EC}"/>
              </a:ext>
            </a:extLst>
          </p:cNvPr>
          <p:cNvSpPr>
            <a:spLocks noGrp="1"/>
          </p:cNvSpPr>
          <p:nvPr>
            <p:ph type="title"/>
          </p:nvPr>
        </p:nvSpPr>
        <p:spPr/>
        <p:txBody>
          <a:bodyPr/>
          <a:lstStyle/>
          <a:p>
            <a:r>
              <a:rPr lang="en-US" dirty="0"/>
              <a:t>General Introductory Points</a:t>
            </a:r>
          </a:p>
        </p:txBody>
      </p:sp>
      <p:sp>
        <p:nvSpPr>
          <p:cNvPr id="3" name="Content Placeholder 2">
            <a:extLst>
              <a:ext uri="{FF2B5EF4-FFF2-40B4-BE49-F238E27FC236}">
                <a16:creationId xmlns:a16="http://schemas.microsoft.com/office/drawing/2014/main" id="{63F08FB4-9692-49EC-835B-284C1BDFDD8B}"/>
              </a:ext>
            </a:extLst>
          </p:cNvPr>
          <p:cNvSpPr>
            <a:spLocks noGrp="1"/>
          </p:cNvSpPr>
          <p:nvPr>
            <p:ph idx="1"/>
          </p:nvPr>
        </p:nvSpPr>
        <p:spPr/>
        <p:txBody>
          <a:bodyPr/>
          <a:lstStyle/>
          <a:p>
            <a:r>
              <a:rPr lang="en-US" dirty="0"/>
              <a:t>The Sermon on the Mount is probably a compilation of many of Jesus’s main preaching points.</a:t>
            </a:r>
          </a:p>
          <a:p>
            <a:pPr lvl="1"/>
            <a:r>
              <a:rPr lang="en-US" dirty="0"/>
              <a:t>The differences in between Matthew Sermon on the Mount and Luke’s Sermon on the Plain (Luke 6:20-49) are probably to be explained by comparing it to a preacher delivering the same sermon to different audiences.</a:t>
            </a:r>
          </a:p>
          <a:p>
            <a:pPr lvl="1"/>
            <a:r>
              <a:rPr lang="en-US" dirty="0"/>
              <a:t>The sermon is a demonstration to the recently called disciples in how to “fish for men.”</a:t>
            </a:r>
          </a:p>
        </p:txBody>
      </p:sp>
    </p:spTree>
    <p:extLst>
      <p:ext uri="{BB962C8B-B14F-4D97-AF65-F5344CB8AC3E}">
        <p14:creationId xmlns:p14="http://schemas.microsoft.com/office/powerpoint/2010/main" val="25431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11BA-0899-4AEE-B6AF-90D6ABC8CBDA}"/>
              </a:ext>
            </a:extLst>
          </p:cNvPr>
          <p:cNvSpPr>
            <a:spLocks noGrp="1"/>
          </p:cNvSpPr>
          <p:nvPr>
            <p:ph type="title"/>
          </p:nvPr>
        </p:nvSpPr>
        <p:spPr/>
        <p:txBody>
          <a:bodyPr>
            <a:normAutofit/>
          </a:bodyPr>
          <a:lstStyle/>
          <a:p>
            <a:r>
              <a:rPr lang="en-US" sz="3600" dirty="0"/>
              <a:t>Characteristic Problems in the Righteousness</a:t>
            </a:r>
            <a:br>
              <a:rPr lang="en-US" sz="3600" dirty="0"/>
            </a:br>
            <a:r>
              <a:rPr lang="en-US" sz="3600" dirty="0"/>
              <a:t>of the Pharisees in Matthew</a:t>
            </a:r>
          </a:p>
        </p:txBody>
      </p:sp>
      <p:sp>
        <p:nvSpPr>
          <p:cNvPr id="3" name="Content Placeholder 2">
            <a:extLst>
              <a:ext uri="{FF2B5EF4-FFF2-40B4-BE49-F238E27FC236}">
                <a16:creationId xmlns:a16="http://schemas.microsoft.com/office/drawing/2014/main" id="{4013F122-5B84-44ED-A4C6-F0B326967825}"/>
              </a:ext>
            </a:extLst>
          </p:cNvPr>
          <p:cNvSpPr>
            <a:spLocks noGrp="1"/>
          </p:cNvSpPr>
          <p:nvPr>
            <p:ph idx="1"/>
          </p:nvPr>
        </p:nvSpPr>
        <p:spPr>
          <a:xfrm>
            <a:off x="838200" y="1825625"/>
            <a:ext cx="10515600" cy="4667250"/>
          </a:xfrm>
        </p:spPr>
        <p:txBody>
          <a:bodyPr>
            <a:normAutofit/>
          </a:bodyPr>
          <a:lstStyle/>
          <a:p>
            <a:r>
              <a:rPr lang="en-US" dirty="0"/>
              <a:t>Here is how the Pharisees are presented in Matthew’s gospel:</a:t>
            </a:r>
          </a:p>
          <a:p>
            <a:pPr lvl="1"/>
            <a:r>
              <a:rPr lang="en-US" dirty="0"/>
              <a:t>A generation of vipers (3:7)</a:t>
            </a:r>
          </a:p>
          <a:p>
            <a:pPr lvl="1"/>
            <a:r>
              <a:rPr lang="en-US" dirty="0"/>
              <a:t>Those who refused to associate with sinners (Matt. 9:11)</a:t>
            </a:r>
          </a:p>
          <a:p>
            <a:pPr lvl="1"/>
            <a:r>
              <a:rPr lang="en-US" dirty="0"/>
              <a:t>Those who felt superior because of their keeping the law (Matt. 9:14)</a:t>
            </a:r>
          </a:p>
          <a:p>
            <a:pPr lvl="1"/>
            <a:r>
              <a:rPr lang="en-US" dirty="0"/>
              <a:t>Those who condemned Jesus for healing on the Sabbath but thought nothing about planning murder on the Sabbath (Matt. 12:10-14)</a:t>
            </a:r>
          </a:p>
          <a:p>
            <a:pPr lvl="1"/>
            <a:r>
              <a:rPr lang="en-US" dirty="0"/>
              <a:t>Elevating their traditions above the word of God (Matt. 15:1-6)</a:t>
            </a:r>
          </a:p>
          <a:p>
            <a:pPr lvl="1"/>
            <a:r>
              <a:rPr lang="en-US" dirty="0"/>
              <a:t>Asked Jesus hard questions to trap Him (Matt. 19:3)</a:t>
            </a:r>
          </a:p>
          <a:p>
            <a:pPr lvl="1"/>
            <a:r>
              <a:rPr lang="en-US" dirty="0"/>
              <a:t>Repeatedly described as hypocrites (Matt. 23:13, 14, 15, 23, 25, 27, 29)</a:t>
            </a:r>
          </a:p>
          <a:p>
            <a:pPr lvl="1"/>
            <a:r>
              <a:rPr lang="en-US" dirty="0"/>
              <a:t>Plotted the death of the innocent Jesus (Matt. 27:62)</a:t>
            </a:r>
          </a:p>
          <a:p>
            <a:r>
              <a:rPr lang="en-US" dirty="0"/>
              <a:t>These are problems reflecting the integrity of their character.</a:t>
            </a:r>
          </a:p>
          <a:p>
            <a:pPr lvl="1"/>
            <a:endParaRPr lang="en-US" dirty="0"/>
          </a:p>
        </p:txBody>
      </p:sp>
    </p:spTree>
    <p:extLst>
      <p:ext uri="{BB962C8B-B14F-4D97-AF65-F5344CB8AC3E}">
        <p14:creationId xmlns:p14="http://schemas.microsoft.com/office/powerpoint/2010/main" val="41164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2FE4-97E0-4C4A-AF18-98DFC086F7FC}"/>
              </a:ext>
            </a:extLst>
          </p:cNvPr>
          <p:cNvSpPr>
            <a:spLocks noGrp="1"/>
          </p:cNvSpPr>
          <p:nvPr>
            <p:ph type="title"/>
          </p:nvPr>
        </p:nvSpPr>
        <p:spPr/>
        <p:txBody>
          <a:bodyPr/>
          <a:lstStyle/>
          <a:p>
            <a:r>
              <a:rPr lang="en-US" dirty="0"/>
              <a:t>A Superior Kind of Righteousness</a:t>
            </a:r>
          </a:p>
        </p:txBody>
      </p:sp>
      <p:pic>
        <p:nvPicPr>
          <p:cNvPr id="1026" name="Picture 2" descr="Jesus and Saducees - Answers From Scripture - A Jesus Journey">
            <a:extLst>
              <a:ext uri="{FF2B5EF4-FFF2-40B4-BE49-F238E27FC236}">
                <a16:creationId xmlns:a16="http://schemas.microsoft.com/office/drawing/2014/main" id="{E6481787-1357-47A6-8B80-75917B70C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551" y="1936426"/>
            <a:ext cx="9112898" cy="455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86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EE10-0099-449F-A8FD-6825AFBEDEF4}"/>
              </a:ext>
            </a:extLst>
          </p:cNvPr>
          <p:cNvSpPr>
            <a:spLocks noGrp="1"/>
          </p:cNvSpPr>
          <p:nvPr>
            <p:ph type="title"/>
          </p:nvPr>
        </p:nvSpPr>
        <p:spPr/>
        <p:txBody>
          <a:bodyPr/>
          <a:lstStyle/>
          <a:p>
            <a:r>
              <a:rPr lang="en-US" dirty="0"/>
              <a:t>Six Antitheses</a:t>
            </a:r>
          </a:p>
        </p:txBody>
      </p:sp>
      <p:sp>
        <p:nvSpPr>
          <p:cNvPr id="3" name="TextBox 2">
            <a:extLst>
              <a:ext uri="{FF2B5EF4-FFF2-40B4-BE49-F238E27FC236}">
                <a16:creationId xmlns:a16="http://schemas.microsoft.com/office/drawing/2014/main" id="{7A98321D-4F47-4386-B197-FA214C1EAB74}"/>
              </a:ext>
            </a:extLst>
          </p:cNvPr>
          <p:cNvSpPr txBox="1"/>
          <p:nvPr/>
        </p:nvSpPr>
        <p:spPr>
          <a:xfrm>
            <a:off x="2366682" y="1927412"/>
            <a:ext cx="7458635" cy="4154984"/>
          </a:xfrm>
          <a:prstGeom prst="rect">
            <a:avLst/>
          </a:prstGeom>
          <a:noFill/>
        </p:spPr>
        <p:txBody>
          <a:bodyPr wrap="square" rtlCol="0">
            <a:spAutoFit/>
          </a:bodyPr>
          <a:lstStyle/>
          <a:p>
            <a:pPr marL="285750" indent="-285750">
              <a:buFont typeface="Arial" panose="020B0604020202020204" pitchFamily="34" charset="0"/>
              <a:buChar char="•"/>
            </a:pPr>
            <a:r>
              <a:rPr lang="en-US" sz="4400" dirty="0">
                <a:latin typeface="Source Sans Pro Semibold" panose="020B0603030403020204" pitchFamily="34" charset="0"/>
              </a:rPr>
              <a:t>On murder (5:21-26)</a:t>
            </a:r>
          </a:p>
          <a:p>
            <a:pPr marL="285750" indent="-285750">
              <a:buFont typeface="Arial" panose="020B0604020202020204" pitchFamily="34" charset="0"/>
              <a:buChar char="•"/>
            </a:pPr>
            <a:r>
              <a:rPr lang="en-US" sz="4400" dirty="0">
                <a:latin typeface="Source Sans Pro Semibold" panose="020B0603030403020204" pitchFamily="34" charset="0"/>
              </a:rPr>
              <a:t>On adultery (5:27-30)</a:t>
            </a:r>
          </a:p>
          <a:p>
            <a:pPr marL="285750" indent="-285750">
              <a:buFont typeface="Arial" panose="020B0604020202020204" pitchFamily="34" charset="0"/>
              <a:buChar char="•"/>
            </a:pPr>
            <a:r>
              <a:rPr lang="en-US" sz="4400" dirty="0">
                <a:latin typeface="Source Sans Pro Semibold" panose="020B0603030403020204" pitchFamily="34" charset="0"/>
              </a:rPr>
              <a:t>On divorce (5:31-32)</a:t>
            </a:r>
          </a:p>
          <a:p>
            <a:pPr marL="285750" indent="-285750">
              <a:buFont typeface="Arial" panose="020B0604020202020204" pitchFamily="34" charset="0"/>
              <a:buChar char="•"/>
            </a:pPr>
            <a:r>
              <a:rPr lang="en-US" sz="4400" dirty="0">
                <a:latin typeface="Source Sans Pro Semibold" panose="020B0603030403020204" pitchFamily="34" charset="0"/>
              </a:rPr>
              <a:t>On oaths (5:33-37)</a:t>
            </a:r>
          </a:p>
          <a:p>
            <a:pPr marL="285750" indent="-285750">
              <a:buFont typeface="Arial" panose="020B0604020202020204" pitchFamily="34" charset="0"/>
              <a:buChar char="•"/>
            </a:pPr>
            <a:r>
              <a:rPr lang="en-US" sz="4400" dirty="0">
                <a:latin typeface="Source Sans Pro Semibold" panose="020B0603030403020204" pitchFamily="34" charset="0"/>
              </a:rPr>
              <a:t>On retaliation (5:38-42)</a:t>
            </a:r>
          </a:p>
          <a:p>
            <a:pPr marL="285750" indent="-285750">
              <a:buFont typeface="Arial" panose="020B0604020202020204" pitchFamily="34" charset="0"/>
              <a:buChar char="•"/>
            </a:pPr>
            <a:r>
              <a:rPr lang="en-US" sz="4400" dirty="0">
                <a:latin typeface="Source Sans Pro Semibold" panose="020B0603030403020204" pitchFamily="34" charset="0"/>
              </a:rPr>
              <a:t>On loving enemies (5:43-48)</a:t>
            </a:r>
          </a:p>
        </p:txBody>
      </p:sp>
    </p:spTree>
    <p:extLst>
      <p:ext uri="{BB962C8B-B14F-4D97-AF65-F5344CB8AC3E}">
        <p14:creationId xmlns:p14="http://schemas.microsoft.com/office/powerpoint/2010/main" val="4059008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3BF8-4108-4BD2-B74D-709369A67CB1}"/>
              </a:ext>
            </a:extLst>
          </p:cNvPr>
          <p:cNvSpPr>
            <a:spLocks noGrp="1"/>
          </p:cNvSpPr>
          <p:nvPr>
            <p:ph type="title"/>
          </p:nvPr>
        </p:nvSpPr>
        <p:spPr/>
        <p:txBody>
          <a:bodyPr/>
          <a:lstStyle/>
          <a:p>
            <a:r>
              <a:rPr lang="en-US" dirty="0"/>
              <a:t>1. On Murder (Matt. 5:21-26)</a:t>
            </a:r>
          </a:p>
        </p:txBody>
      </p:sp>
      <p:sp>
        <p:nvSpPr>
          <p:cNvPr id="3" name="TextBox 2">
            <a:extLst>
              <a:ext uri="{FF2B5EF4-FFF2-40B4-BE49-F238E27FC236}">
                <a16:creationId xmlns:a16="http://schemas.microsoft.com/office/drawing/2014/main" id="{939B612F-3673-4443-A748-A4E8F4EC00BF}"/>
              </a:ext>
            </a:extLst>
          </p:cNvPr>
          <p:cNvSpPr txBox="1"/>
          <p:nvPr/>
        </p:nvSpPr>
        <p:spPr>
          <a:xfrm>
            <a:off x="833718" y="1945341"/>
            <a:ext cx="10533529" cy="4524315"/>
          </a:xfrm>
          <a:prstGeom prst="rect">
            <a:avLst/>
          </a:prstGeom>
          <a:noFill/>
        </p:spPr>
        <p:txBody>
          <a:bodyPr wrap="square" rtlCol="0">
            <a:spAutoFit/>
          </a:bodyPr>
          <a:lstStyle/>
          <a:p>
            <a:r>
              <a:rPr lang="en-US" sz="2400" dirty="0">
                <a:latin typeface="Source Sans Pro Semibold" panose="020B0603030403020204" pitchFamily="34" charset="0"/>
              </a:rPr>
              <a:t>“You have heard that it was said to those of old, ‘You shall not murder, and whoever murders will be in danger of the judgment.’ But I say to you that whoever is angry with his brother without a cause shall be in danger of the judgment. And whoever says to his brother, ‘Raca!’ shall be in danger of the council. But whoever says, ‘You fool!’ shall be in danger of hell fire. Therefore if you bring your gift to the altar, and there remember that your brother has something against you, leave your gift there before the altar, and go your way. First be reconciled to your brother, and then come and offer your gift. Agree with your adversary quickly, while you are on the way with him, lest your adversary deliver you to the judge, the judge hand you over to the officer, and you be thrown into prison. Assuredly, I say to you, you will by no means get out of there till you have paid the last penny.”</a:t>
            </a:r>
          </a:p>
        </p:txBody>
      </p:sp>
    </p:spTree>
    <p:extLst>
      <p:ext uri="{BB962C8B-B14F-4D97-AF65-F5344CB8AC3E}">
        <p14:creationId xmlns:p14="http://schemas.microsoft.com/office/powerpoint/2010/main" val="3666552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B0B1-E6C9-4C09-B51E-E29BA10D2149}"/>
              </a:ext>
            </a:extLst>
          </p:cNvPr>
          <p:cNvSpPr>
            <a:spLocks noGrp="1"/>
          </p:cNvSpPr>
          <p:nvPr>
            <p:ph type="title"/>
          </p:nvPr>
        </p:nvSpPr>
        <p:spPr/>
        <p:txBody>
          <a:bodyPr/>
          <a:lstStyle/>
          <a:p>
            <a:r>
              <a:rPr lang="en-US" dirty="0"/>
              <a:t>Matthew 5:21</a:t>
            </a:r>
          </a:p>
        </p:txBody>
      </p:sp>
      <p:sp>
        <p:nvSpPr>
          <p:cNvPr id="3" name="Content Placeholder 2">
            <a:extLst>
              <a:ext uri="{FF2B5EF4-FFF2-40B4-BE49-F238E27FC236}">
                <a16:creationId xmlns:a16="http://schemas.microsoft.com/office/drawing/2014/main" id="{D57DDB66-91F6-4510-8ACB-719786945738}"/>
              </a:ext>
            </a:extLst>
          </p:cNvPr>
          <p:cNvSpPr>
            <a:spLocks noGrp="1"/>
          </p:cNvSpPr>
          <p:nvPr>
            <p:ph idx="1"/>
          </p:nvPr>
        </p:nvSpPr>
        <p:spPr/>
        <p:txBody>
          <a:bodyPr>
            <a:normAutofit fontScale="92500"/>
          </a:bodyPr>
          <a:lstStyle/>
          <a:p>
            <a:r>
              <a:rPr lang="en-US" dirty="0">
                <a:latin typeface="Source Sans Pro Black" panose="020B0803030403020204" pitchFamily="34" charset="0"/>
              </a:rPr>
              <a:t>“You have heard that it was said to those of old, ‘You shall not murder, and whoever murders will be in danger of the judgment.’”</a:t>
            </a:r>
            <a:endParaRPr lang="en-US" dirty="0"/>
          </a:p>
          <a:p>
            <a:pPr lvl="1"/>
            <a:r>
              <a:rPr lang="en-US" dirty="0"/>
              <a:t>The commandment cited by Jesus is “Thou shalt not kill” (Exod. 20:13).</a:t>
            </a:r>
          </a:p>
          <a:p>
            <a:pPr lvl="1"/>
            <a:r>
              <a:rPr lang="en-US" dirty="0"/>
              <a:t>The commanded “thou shalt not kill” is correctly interpreted as “You shall not murder.”</a:t>
            </a:r>
          </a:p>
          <a:p>
            <a:pPr lvl="1"/>
            <a:r>
              <a:rPr lang="en-US" dirty="0">
                <a:latin typeface="Source Sans Pro Black" panose="020B0803030403020204" pitchFamily="34" charset="0"/>
              </a:rPr>
              <a:t>Craig Blomberg: </a:t>
            </a:r>
            <a:r>
              <a:rPr lang="en-US" dirty="0"/>
              <a:t>“‘Murder’ is the correct rendering since the underlying Hebrew (</a:t>
            </a:r>
            <a:r>
              <a:rPr lang="en-US" i="1" dirty="0" err="1"/>
              <a:t>ratsach</a:t>
            </a:r>
            <a:r>
              <a:rPr lang="en-US" dirty="0"/>
              <a:t>, sometimes translated “kill”) did not include killing in self-defense, wars ordered by Yahweh, capital punishment following due process of law, or accidental manslaughter” (</a:t>
            </a:r>
            <a:r>
              <a:rPr lang="en-US" i="1" dirty="0"/>
              <a:t>Matthew:</a:t>
            </a:r>
            <a:r>
              <a:rPr lang="en-US" dirty="0"/>
              <a:t> New American Commentary, 106).</a:t>
            </a:r>
          </a:p>
          <a:p>
            <a:pPr lvl="1"/>
            <a:r>
              <a:rPr lang="en-US" dirty="0"/>
              <a:t>The one who commits murder is subject to the penalty of death: “ He who strikes a man so that he dies shall surely be put to death” (Exod. 21:12).</a:t>
            </a:r>
          </a:p>
          <a:p>
            <a:pPr lvl="1"/>
            <a:r>
              <a:rPr lang="en-US" dirty="0"/>
              <a:t>Judgment is referring to a local court (BDAG, 569).</a:t>
            </a:r>
          </a:p>
        </p:txBody>
      </p:sp>
    </p:spTree>
    <p:extLst>
      <p:ext uri="{BB962C8B-B14F-4D97-AF65-F5344CB8AC3E}">
        <p14:creationId xmlns:p14="http://schemas.microsoft.com/office/powerpoint/2010/main" val="30448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2284-F145-40FE-93B1-E7007231CF03}"/>
              </a:ext>
            </a:extLst>
          </p:cNvPr>
          <p:cNvSpPr>
            <a:spLocks noGrp="1"/>
          </p:cNvSpPr>
          <p:nvPr>
            <p:ph type="title"/>
          </p:nvPr>
        </p:nvSpPr>
        <p:spPr/>
        <p:txBody>
          <a:bodyPr/>
          <a:lstStyle/>
          <a:p>
            <a:r>
              <a:rPr lang="en-US" dirty="0"/>
              <a:t>Matthew 5:22</a:t>
            </a:r>
          </a:p>
        </p:txBody>
      </p:sp>
      <p:sp>
        <p:nvSpPr>
          <p:cNvPr id="3" name="Content Placeholder 2">
            <a:extLst>
              <a:ext uri="{FF2B5EF4-FFF2-40B4-BE49-F238E27FC236}">
                <a16:creationId xmlns:a16="http://schemas.microsoft.com/office/drawing/2014/main" id="{FECE20D6-4394-4353-8139-730AD1B2A9D3}"/>
              </a:ext>
            </a:extLst>
          </p:cNvPr>
          <p:cNvSpPr>
            <a:spLocks noGrp="1"/>
          </p:cNvSpPr>
          <p:nvPr>
            <p:ph idx="1"/>
          </p:nvPr>
        </p:nvSpPr>
        <p:spPr/>
        <p:txBody>
          <a:bodyPr>
            <a:normAutofit/>
          </a:bodyPr>
          <a:lstStyle/>
          <a:p>
            <a:r>
              <a:rPr lang="en-US" dirty="0">
                <a:latin typeface="Source Sans Pro Black" panose="020B0803030403020204" pitchFamily="34" charset="0"/>
              </a:rPr>
              <a:t>“But I say to you that whoever is angry with his brother without a cause shall be in danger of the judgment. And whoever says to his brother, ‘Raca!’ shall be in danger of the council. But whoever says, ‘You fool!’ shall be in danger of hell fire.”</a:t>
            </a:r>
          </a:p>
          <a:p>
            <a:pPr lvl="1"/>
            <a:r>
              <a:rPr lang="en-US" dirty="0">
                <a:latin typeface="Source Sans Pro Black" panose="020B0803030403020204" pitchFamily="34" charset="0"/>
              </a:rPr>
              <a:t>But I say unto you </a:t>
            </a:r>
            <a:r>
              <a:rPr lang="en-US" dirty="0"/>
              <a:t>implies the deity of Christ.</a:t>
            </a:r>
          </a:p>
          <a:p>
            <a:pPr lvl="2"/>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“Taken alone, this is nothing more than a piece of emphatic assertion. Its juxtaposition with the speaking of God is striking and implies the claim to a distinct capacity to speak the demand of God into the present situation” (</a:t>
            </a:r>
            <a:r>
              <a:rPr lang="en-US" i="1" dirty="0"/>
              <a:t>The Gospel of Matthew: A Commentary on the Greek Text, </a:t>
            </a:r>
            <a:r>
              <a:rPr lang="en-US" dirty="0"/>
              <a:t>229-230).</a:t>
            </a:r>
            <a:endParaRPr lang="en-US" i="1" dirty="0"/>
          </a:p>
        </p:txBody>
      </p:sp>
    </p:spTree>
    <p:extLst>
      <p:ext uri="{BB962C8B-B14F-4D97-AF65-F5344CB8AC3E}">
        <p14:creationId xmlns:p14="http://schemas.microsoft.com/office/powerpoint/2010/main" val="21352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F17D-1156-4E91-8DA5-6E6481243ABE}"/>
              </a:ext>
            </a:extLst>
          </p:cNvPr>
          <p:cNvSpPr>
            <a:spLocks noGrp="1"/>
          </p:cNvSpPr>
          <p:nvPr>
            <p:ph type="title"/>
          </p:nvPr>
        </p:nvSpPr>
        <p:spPr/>
        <p:txBody>
          <a:bodyPr/>
          <a:lstStyle/>
          <a:p>
            <a:r>
              <a:rPr lang="en-US" dirty="0"/>
              <a:t>The Offenses</a:t>
            </a:r>
          </a:p>
        </p:txBody>
      </p:sp>
      <p:sp>
        <p:nvSpPr>
          <p:cNvPr id="3" name="Content Placeholder 2">
            <a:extLst>
              <a:ext uri="{FF2B5EF4-FFF2-40B4-BE49-F238E27FC236}">
                <a16:creationId xmlns:a16="http://schemas.microsoft.com/office/drawing/2014/main" id="{1B8ABC25-8E4A-4CE7-92E8-33C7E5668019}"/>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Angry with one’s brother.</a:t>
            </a:r>
          </a:p>
          <a:p>
            <a:pPr lvl="1"/>
            <a:r>
              <a:rPr lang="en-US" i="1" dirty="0">
                <a:latin typeface="Source Sans Pro Black" panose="020B0803030403020204" pitchFamily="34" charset="0"/>
              </a:rPr>
              <a:t>“Without a cause”: </a:t>
            </a:r>
            <a:r>
              <a:rPr lang="en-US" dirty="0"/>
              <a:t>“It does not seem likely that copyists would have omitted the word </a:t>
            </a:r>
            <a:r>
              <a:rPr lang="en-US" dirty="0" err="1"/>
              <a:t>εἰκῇ</a:t>
            </a:r>
            <a:r>
              <a:rPr lang="en-US" dirty="0"/>
              <a:t> (without a cause) after α</a:t>
            </a:r>
            <a:r>
              <a:rPr lang="en-US" dirty="0" err="1"/>
              <a:t>ὐτοῦ</a:t>
            </a:r>
            <a:r>
              <a:rPr lang="en-US" dirty="0"/>
              <a:t> if it had been original. Although the reading with </a:t>
            </a:r>
            <a:r>
              <a:rPr lang="en-US" dirty="0" err="1"/>
              <a:t>εἰκῇ</a:t>
            </a:r>
            <a:r>
              <a:rPr lang="en-US" dirty="0"/>
              <a:t> is widespread from the second century onwards, it is much more likely that the word was added by copyists in order to soften Jesus’ extreme demand” (Roger L. </a:t>
            </a:r>
            <a:r>
              <a:rPr lang="en-US" dirty="0" err="1"/>
              <a:t>Omanson</a:t>
            </a:r>
            <a:r>
              <a:rPr lang="en-US" dirty="0"/>
              <a:t> and Bruce Manning Metzger, </a:t>
            </a:r>
            <a:r>
              <a:rPr lang="en-US" i="1" dirty="0"/>
              <a:t>A Textual Guide to the Greek New Testament</a:t>
            </a:r>
            <a:r>
              <a:rPr lang="en-US" dirty="0"/>
              <a:t>, 6).</a:t>
            </a:r>
          </a:p>
          <a:p>
            <a:r>
              <a:rPr lang="en-US" dirty="0">
                <a:latin typeface="Source Sans Pro Black" panose="020B0803030403020204" pitchFamily="34" charset="0"/>
              </a:rPr>
              <a:t>Raca:</a:t>
            </a:r>
            <a:r>
              <a:rPr lang="en-US" dirty="0"/>
              <a:t> “a term of abuse/put-down relating to lack of intelligence, numskull, fool (in effect verbal bullying)” (BDAG, 903).</a:t>
            </a:r>
          </a:p>
          <a:p>
            <a:r>
              <a:rPr lang="en-US" dirty="0">
                <a:latin typeface="Source Sans Pro Black" panose="020B0803030403020204" pitchFamily="34" charset="0"/>
              </a:rPr>
              <a:t>Fool:</a:t>
            </a:r>
            <a:r>
              <a:rPr lang="en-US" dirty="0"/>
              <a:t> “foolish, stupid” (BDAG, 663).</a:t>
            </a:r>
          </a:p>
          <a:p>
            <a:r>
              <a:rPr lang="en-US" dirty="0"/>
              <a:t>What are some modern terms we use to insult and bully people that fall into the same category as these terms?</a:t>
            </a:r>
          </a:p>
        </p:txBody>
      </p:sp>
    </p:spTree>
    <p:extLst>
      <p:ext uri="{BB962C8B-B14F-4D97-AF65-F5344CB8AC3E}">
        <p14:creationId xmlns:p14="http://schemas.microsoft.com/office/powerpoint/2010/main" val="14100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BD7B-1EDD-47DC-B2B1-6AD091FD1A75}"/>
              </a:ext>
            </a:extLst>
          </p:cNvPr>
          <p:cNvSpPr>
            <a:spLocks noGrp="1"/>
          </p:cNvSpPr>
          <p:nvPr>
            <p:ph type="title"/>
          </p:nvPr>
        </p:nvSpPr>
        <p:spPr/>
        <p:txBody>
          <a:bodyPr/>
          <a:lstStyle/>
          <a:p>
            <a:r>
              <a:rPr lang="en-US" dirty="0"/>
              <a:t>The Places of Judgment</a:t>
            </a:r>
          </a:p>
        </p:txBody>
      </p:sp>
      <p:sp>
        <p:nvSpPr>
          <p:cNvPr id="3" name="Content Placeholder 2">
            <a:extLst>
              <a:ext uri="{FF2B5EF4-FFF2-40B4-BE49-F238E27FC236}">
                <a16:creationId xmlns:a16="http://schemas.microsoft.com/office/drawing/2014/main" id="{EE7DDE75-BE61-4BB8-B53C-58F7DE040FFF}"/>
              </a:ext>
            </a:extLst>
          </p:cNvPr>
          <p:cNvSpPr>
            <a:spLocks noGrp="1"/>
          </p:cNvSpPr>
          <p:nvPr>
            <p:ph idx="1"/>
          </p:nvPr>
        </p:nvSpPr>
        <p:spPr/>
        <p:txBody>
          <a:bodyPr/>
          <a:lstStyle/>
          <a:p>
            <a:r>
              <a:rPr lang="en-US" dirty="0">
                <a:latin typeface="Source Sans Pro Black" panose="020B0803030403020204" pitchFamily="34" charset="0"/>
              </a:rPr>
              <a:t>Judgment: </a:t>
            </a:r>
            <a:r>
              <a:rPr lang="en-US" dirty="0"/>
              <a:t>the local courts (BDAG, 569). The synagogues had their own local courts (cf. 2 Cor. 11:24; Matt. 10:17; 23:34).</a:t>
            </a:r>
          </a:p>
          <a:p>
            <a:r>
              <a:rPr lang="en-US" dirty="0">
                <a:latin typeface="Source Sans Pro Black" panose="020B0803030403020204" pitchFamily="34" charset="0"/>
              </a:rPr>
              <a:t>The council (</a:t>
            </a:r>
            <a:r>
              <a:rPr lang="en-US" i="1" dirty="0">
                <a:latin typeface="Source Sans Pro Black" panose="020B0803030403020204" pitchFamily="34" charset="0"/>
              </a:rPr>
              <a:t>Sanhedrin</a:t>
            </a:r>
            <a:r>
              <a:rPr lang="en-US" dirty="0">
                <a:latin typeface="Source Sans Pro Black" panose="020B0803030403020204" pitchFamily="34" charset="0"/>
              </a:rPr>
              <a:t>): </a:t>
            </a:r>
            <a:r>
              <a:rPr lang="en-US" dirty="0"/>
              <a:t>there were both local councils and a national council (Matt. 10:17; 12:14; Mark 13:9).</a:t>
            </a:r>
          </a:p>
          <a:p>
            <a:r>
              <a:rPr lang="en-US" dirty="0">
                <a:latin typeface="Source Sans Pro Black" panose="020B0803030403020204" pitchFamily="34" charset="0"/>
              </a:rPr>
              <a:t>Gehenna: </a:t>
            </a:r>
            <a:r>
              <a:rPr lang="en-US" dirty="0"/>
              <a:t>the place of eternal damnation (see BDAG, 191).</a:t>
            </a:r>
          </a:p>
        </p:txBody>
      </p:sp>
    </p:spTree>
    <p:extLst>
      <p:ext uri="{BB962C8B-B14F-4D97-AF65-F5344CB8AC3E}">
        <p14:creationId xmlns:p14="http://schemas.microsoft.com/office/powerpoint/2010/main" val="68032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D3AA-A489-4F4C-8939-6BEC7D0D9AC4}"/>
              </a:ext>
            </a:extLst>
          </p:cNvPr>
          <p:cNvSpPr>
            <a:spLocks noGrp="1"/>
          </p:cNvSpPr>
          <p:nvPr>
            <p:ph type="title"/>
          </p:nvPr>
        </p:nvSpPr>
        <p:spPr/>
        <p:txBody>
          <a:bodyPr/>
          <a:lstStyle/>
          <a:p>
            <a:r>
              <a:rPr lang="en-US" dirty="0"/>
              <a:t>Gradations?</a:t>
            </a:r>
          </a:p>
        </p:txBody>
      </p:sp>
      <p:sp>
        <p:nvSpPr>
          <p:cNvPr id="3" name="Content Placeholder 2">
            <a:extLst>
              <a:ext uri="{FF2B5EF4-FFF2-40B4-BE49-F238E27FC236}">
                <a16:creationId xmlns:a16="http://schemas.microsoft.com/office/drawing/2014/main" id="{8C3B7713-72F4-4B8C-A16B-9306D1E363A5}"/>
              </a:ext>
            </a:extLst>
          </p:cNvPr>
          <p:cNvSpPr>
            <a:spLocks noGrp="1"/>
          </p:cNvSpPr>
          <p:nvPr>
            <p:ph idx="1"/>
          </p:nvPr>
        </p:nvSpPr>
        <p:spPr/>
        <p:txBody>
          <a:bodyPr/>
          <a:lstStyle/>
          <a:p>
            <a:r>
              <a:rPr lang="en-US" dirty="0">
                <a:latin typeface="Source Sans Pro Black" panose="020B0803030403020204" pitchFamily="34" charset="0"/>
              </a:rPr>
              <a:t>Leon Morris: </a:t>
            </a:r>
            <a:r>
              <a:rPr lang="en-US" dirty="0"/>
              <a:t>“Then we might see a gradation of offense, from being angry, to calling the brother stupid, to calling him a rebel, coupled with a gradation of punishment, first that of the local council, then the Sanhedrin, and finally the judgment of God. This distinction has its attractions, but it falls short of being demonstrated” (</a:t>
            </a:r>
            <a:r>
              <a:rPr lang="en-US" i="1" dirty="0"/>
              <a:t>The Gospel according to Matthew</a:t>
            </a:r>
            <a:r>
              <a:rPr lang="en-US" dirty="0"/>
              <a:t>, 115).</a:t>
            </a:r>
          </a:p>
        </p:txBody>
      </p:sp>
    </p:spTree>
    <p:extLst>
      <p:ext uri="{BB962C8B-B14F-4D97-AF65-F5344CB8AC3E}">
        <p14:creationId xmlns:p14="http://schemas.microsoft.com/office/powerpoint/2010/main" val="12988483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2E3B-E86C-451E-B03E-1E9B93DCE048}"/>
              </a:ext>
            </a:extLst>
          </p:cNvPr>
          <p:cNvSpPr>
            <a:spLocks noGrp="1"/>
          </p:cNvSpPr>
          <p:nvPr>
            <p:ph type="title"/>
          </p:nvPr>
        </p:nvSpPr>
        <p:spPr/>
        <p:txBody>
          <a:bodyPr/>
          <a:lstStyle/>
          <a:p>
            <a:r>
              <a:rPr lang="en-US" dirty="0"/>
              <a:t>The Significance of What Jesus Said</a:t>
            </a:r>
          </a:p>
        </p:txBody>
      </p:sp>
      <p:sp>
        <p:nvSpPr>
          <p:cNvPr id="3" name="Content Placeholder 2">
            <a:extLst>
              <a:ext uri="{FF2B5EF4-FFF2-40B4-BE49-F238E27FC236}">
                <a16:creationId xmlns:a16="http://schemas.microsoft.com/office/drawing/2014/main" id="{9F54C267-83D9-4766-AE0A-F5E4407A7CEA}"/>
              </a:ext>
            </a:extLst>
          </p:cNvPr>
          <p:cNvSpPr>
            <a:spLocks noGrp="1"/>
          </p:cNvSpPr>
          <p:nvPr>
            <p:ph idx="1"/>
          </p:nvPr>
        </p:nvSpPr>
        <p:spPr/>
        <p:txBody>
          <a:bodyPr/>
          <a:lstStyle/>
          <a:p>
            <a:r>
              <a:rPr lang="en-US" dirty="0"/>
              <a:t>He did not reject anything the Law of Moses said about murder.</a:t>
            </a:r>
          </a:p>
          <a:p>
            <a:r>
              <a:rPr lang="en-US" dirty="0"/>
              <a:t>He correctly identified that murder comes from a heart that is . . .</a:t>
            </a:r>
          </a:p>
          <a:p>
            <a:pPr lvl="1"/>
            <a:r>
              <a:rPr lang="en-US" dirty="0"/>
              <a:t>Full of anger toward that a  person</a:t>
            </a:r>
          </a:p>
          <a:p>
            <a:pPr lvl="2"/>
            <a:r>
              <a:rPr lang="en-US" dirty="0"/>
              <a:t>Murders are frequently committed in the heat of anger!</a:t>
            </a:r>
          </a:p>
          <a:p>
            <a:pPr lvl="1"/>
            <a:r>
              <a:rPr lang="en-US" dirty="0"/>
              <a:t>Has degenerated into belittling and demeaning speech toward him</a:t>
            </a:r>
          </a:p>
          <a:p>
            <a:pPr lvl="1"/>
            <a:r>
              <a:rPr lang="en-US" dirty="0"/>
              <a:t>Having these attitudes of heart, like </a:t>
            </a:r>
            <a:r>
              <a:rPr lang="en-US" i="1" dirty="0"/>
              <a:t>lust</a:t>
            </a:r>
            <a:r>
              <a:rPr lang="en-US" dirty="0"/>
              <a:t> is to </a:t>
            </a:r>
            <a:r>
              <a:rPr lang="en-US" i="1" dirty="0"/>
              <a:t>adultery</a:t>
            </a:r>
            <a:r>
              <a:rPr lang="en-US" dirty="0"/>
              <a:t>, is murder in one’s heart</a:t>
            </a:r>
          </a:p>
        </p:txBody>
      </p:sp>
    </p:spTree>
    <p:extLst>
      <p:ext uri="{BB962C8B-B14F-4D97-AF65-F5344CB8AC3E}">
        <p14:creationId xmlns:p14="http://schemas.microsoft.com/office/powerpoint/2010/main" val="143161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FBCF-13CC-4D61-873C-46C0FF3FD2F5}"/>
              </a:ext>
            </a:extLst>
          </p:cNvPr>
          <p:cNvSpPr>
            <a:spLocks noGrp="1"/>
          </p:cNvSpPr>
          <p:nvPr>
            <p:ph type="title"/>
          </p:nvPr>
        </p:nvSpPr>
        <p:spPr/>
        <p:txBody>
          <a:bodyPr/>
          <a:lstStyle/>
          <a:p>
            <a:r>
              <a:rPr lang="en-US" dirty="0"/>
              <a:t>Outline of Matthew 5</a:t>
            </a:r>
          </a:p>
        </p:txBody>
      </p:sp>
      <p:sp>
        <p:nvSpPr>
          <p:cNvPr id="3" name="Content Placeholder 2">
            <a:extLst>
              <a:ext uri="{FF2B5EF4-FFF2-40B4-BE49-F238E27FC236}">
                <a16:creationId xmlns:a16="http://schemas.microsoft.com/office/drawing/2014/main" id="{4FC1E704-89ED-46BC-9285-F8FA177D57B7}"/>
              </a:ext>
            </a:extLst>
          </p:cNvPr>
          <p:cNvSpPr>
            <a:spLocks noGrp="1"/>
          </p:cNvSpPr>
          <p:nvPr>
            <p:ph idx="1"/>
          </p:nvPr>
        </p:nvSpPr>
        <p:spPr/>
        <p:txBody>
          <a:bodyPr/>
          <a:lstStyle/>
          <a:p>
            <a:r>
              <a:rPr lang="en-US" dirty="0"/>
              <a:t>Introductory information (5:1-2)</a:t>
            </a:r>
          </a:p>
          <a:p>
            <a:r>
              <a:rPr lang="en-US" dirty="0"/>
              <a:t>The Sermon</a:t>
            </a:r>
          </a:p>
          <a:p>
            <a:pPr lvl="1"/>
            <a:r>
              <a:rPr lang="en-US" dirty="0"/>
              <a:t>The Beatitudes (5:1-12)</a:t>
            </a:r>
          </a:p>
          <a:p>
            <a:pPr lvl="1"/>
            <a:r>
              <a:rPr lang="en-US" dirty="0"/>
              <a:t>Salt and Light (5:13-16)</a:t>
            </a:r>
          </a:p>
          <a:p>
            <a:pPr lvl="1"/>
            <a:r>
              <a:rPr lang="en-US" dirty="0"/>
              <a:t>Jesus’s Attitude toward the Old Testament (5:17-20)</a:t>
            </a:r>
          </a:p>
          <a:p>
            <a:pPr lvl="1"/>
            <a:r>
              <a:rPr lang="en-US" dirty="0"/>
              <a:t>Six antitheses (5:21-48)</a:t>
            </a:r>
          </a:p>
          <a:p>
            <a:pPr lvl="1"/>
            <a:endParaRPr lang="en-US" dirty="0"/>
          </a:p>
        </p:txBody>
      </p:sp>
    </p:spTree>
    <p:extLst>
      <p:ext uri="{BB962C8B-B14F-4D97-AF65-F5344CB8AC3E}">
        <p14:creationId xmlns:p14="http://schemas.microsoft.com/office/powerpoint/2010/main" val="10031225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894A-88A8-47B2-98BF-F36D91AA6102}"/>
              </a:ext>
            </a:extLst>
          </p:cNvPr>
          <p:cNvSpPr>
            <a:spLocks noGrp="1"/>
          </p:cNvSpPr>
          <p:nvPr>
            <p:ph type="title"/>
          </p:nvPr>
        </p:nvSpPr>
        <p:spPr>
          <a:xfrm>
            <a:off x="838200" y="365126"/>
            <a:ext cx="10515600" cy="1042334"/>
          </a:xfrm>
        </p:spPr>
        <p:txBody>
          <a:bodyPr/>
          <a:lstStyle/>
          <a:p>
            <a:r>
              <a:rPr lang="en-US" dirty="0"/>
              <a:t>Matthew 5:23-24</a:t>
            </a:r>
          </a:p>
        </p:txBody>
      </p:sp>
      <p:sp>
        <p:nvSpPr>
          <p:cNvPr id="3" name="Content Placeholder 2">
            <a:extLst>
              <a:ext uri="{FF2B5EF4-FFF2-40B4-BE49-F238E27FC236}">
                <a16:creationId xmlns:a16="http://schemas.microsoft.com/office/drawing/2014/main" id="{78899CEF-8651-4636-943F-116D71B10C02}"/>
              </a:ext>
            </a:extLst>
          </p:cNvPr>
          <p:cNvSpPr>
            <a:spLocks noGrp="1"/>
          </p:cNvSpPr>
          <p:nvPr>
            <p:ph idx="1"/>
          </p:nvPr>
        </p:nvSpPr>
        <p:spPr>
          <a:xfrm>
            <a:off x="838200" y="1524000"/>
            <a:ext cx="10515600" cy="4652963"/>
          </a:xfrm>
        </p:spPr>
        <p:txBody>
          <a:bodyPr>
            <a:normAutofit lnSpcReduction="10000"/>
          </a:bodyPr>
          <a:lstStyle/>
          <a:p>
            <a:r>
              <a:rPr lang="en-US" dirty="0">
                <a:latin typeface="Source Sans Pro Black" panose="020B0803030403020204" pitchFamily="34" charset="0"/>
              </a:rPr>
              <a:t>“Therefore if you bring your gift to the altar, and there remember that your brother has something against you, leave your gift there before the altar, and go your way. First be reconciled to your brother, and then come and offer your gift” (Matt. 5:23-24).</a:t>
            </a:r>
          </a:p>
          <a:p>
            <a:pPr lvl="1"/>
            <a:r>
              <a:rPr lang="en-US" dirty="0"/>
              <a:t>What does this verse require of worshippers?</a:t>
            </a:r>
          </a:p>
          <a:p>
            <a:pPr lvl="1"/>
            <a:r>
              <a:rPr lang="en-US" dirty="0"/>
              <a:t>Jesus describes a situation in which a worshipper knows that he has offended a brother/sister, but has made no effort to seek his forgiveness and to be reconciled to one another.</a:t>
            </a:r>
          </a:p>
          <a:p>
            <a:pPr lvl="1"/>
            <a:r>
              <a:rPr lang="en-US" dirty="0"/>
              <a:t>Jesus instructs the brother who has sinned against another to put reconciliation with his brother before his worship. </a:t>
            </a:r>
          </a:p>
          <a:p>
            <a:pPr lvl="1"/>
            <a:r>
              <a:rPr lang="en-US" dirty="0"/>
              <a:t>The message is that how one treats his fellow man affects whether or not his worship is accepted by God.</a:t>
            </a:r>
          </a:p>
          <a:p>
            <a:endParaRPr lang="en-US" dirty="0"/>
          </a:p>
          <a:p>
            <a:endParaRPr lang="en-US" dirty="0"/>
          </a:p>
        </p:txBody>
      </p:sp>
    </p:spTree>
    <p:extLst>
      <p:ext uri="{BB962C8B-B14F-4D97-AF65-F5344CB8AC3E}">
        <p14:creationId xmlns:p14="http://schemas.microsoft.com/office/powerpoint/2010/main" val="353831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B798-D987-40BF-B894-2970881CBF76}"/>
              </a:ext>
            </a:extLst>
          </p:cNvPr>
          <p:cNvSpPr>
            <a:spLocks noGrp="1"/>
          </p:cNvSpPr>
          <p:nvPr>
            <p:ph type="title"/>
          </p:nvPr>
        </p:nvSpPr>
        <p:spPr>
          <a:xfrm>
            <a:off x="838200" y="365126"/>
            <a:ext cx="10515600" cy="988546"/>
          </a:xfrm>
        </p:spPr>
        <p:txBody>
          <a:bodyPr/>
          <a:lstStyle/>
          <a:p>
            <a:r>
              <a:rPr lang="en-US" dirty="0"/>
              <a:t>The Importance of Reconciliation</a:t>
            </a:r>
          </a:p>
        </p:txBody>
      </p:sp>
      <p:sp>
        <p:nvSpPr>
          <p:cNvPr id="3" name="Content Placeholder 2">
            <a:extLst>
              <a:ext uri="{FF2B5EF4-FFF2-40B4-BE49-F238E27FC236}">
                <a16:creationId xmlns:a16="http://schemas.microsoft.com/office/drawing/2014/main" id="{F5F5C39E-2440-4927-AAAD-02DB866D07DE}"/>
              </a:ext>
            </a:extLst>
          </p:cNvPr>
          <p:cNvSpPr>
            <a:spLocks noGrp="1"/>
          </p:cNvSpPr>
          <p:nvPr>
            <p:ph idx="1"/>
          </p:nvPr>
        </p:nvSpPr>
        <p:spPr>
          <a:xfrm>
            <a:off x="838200" y="1470212"/>
            <a:ext cx="10515600" cy="4706751"/>
          </a:xfrm>
        </p:spPr>
        <p:txBody>
          <a:bodyPr>
            <a:normAutofit fontScale="92500" lnSpcReduction="10000"/>
          </a:bodyPr>
          <a:lstStyle/>
          <a:p>
            <a:r>
              <a:rPr lang="en-US" dirty="0"/>
              <a:t>These verses teach us that we cannot worship properly when we act in such a way as to cause animosity from others or we hold animosity in our hearts toward them.</a:t>
            </a:r>
          </a:p>
          <a:p>
            <a:r>
              <a:rPr lang="en-US" dirty="0"/>
              <a:t>This passage reminds one of the Beatitude and is an example of what being a peacemaker means: </a:t>
            </a:r>
            <a:r>
              <a:rPr lang="en-US" dirty="0">
                <a:latin typeface="Source Sans Pro Black" panose="020B0803030403020204" pitchFamily="34" charset="0"/>
              </a:rPr>
              <a:t>“Blessed are the peacemakers, For they shall be called sons of God” (Matt. 5:9).</a:t>
            </a:r>
          </a:p>
          <a:p>
            <a:r>
              <a:rPr lang="en-US" dirty="0">
                <a:latin typeface="Source Sans Pro Black" panose="020B0803030403020204" pitchFamily="34" charset="0"/>
              </a:rPr>
              <a:t>Leon Morris: </a:t>
            </a:r>
            <a:r>
              <a:rPr lang="en-US" dirty="0"/>
              <a:t>“The interruption of so solemn an act emphasizes the overriding importance of reconciliation. First has a time reference: ‘in the first place, before doing anything else.’ It is important that the worshiper get his priorities right, and the first thing to do is to effect reconciliation” (116).</a:t>
            </a:r>
          </a:p>
          <a:p>
            <a:pPr lvl="1"/>
            <a:r>
              <a:rPr lang="en-US" dirty="0"/>
              <a:t>There is a message here about the peace and harmony that should exist in the local church, but it expands to include our relationships with those outside of the assembly.</a:t>
            </a:r>
          </a:p>
        </p:txBody>
      </p:sp>
    </p:spTree>
    <p:extLst>
      <p:ext uri="{BB962C8B-B14F-4D97-AF65-F5344CB8AC3E}">
        <p14:creationId xmlns:p14="http://schemas.microsoft.com/office/powerpoint/2010/main" val="40853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A612-49BB-49E5-BAE4-A7879DA02CA9}"/>
              </a:ext>
            </a:extLst>
          </p:cNvPr>
          <p:cNvSpPr>
            <a:spLocks noGrp="1"/>
          </p:cNvSpPr>
          <p:nvPr>
            <p:ph type="title"/>
          </p:nvPr>
        </p:nvSpPr>
        <p:spPr/>
        <p:txBody>
          <a:bodyPr/>
          <a:lstStyle/>
          <a:p>
            <a:r>
              <a:rPr lang="en-US" dirty="0"/>
              <a:t>Romans 12:18</a:t>
            </a:r>
          </a:p>
        </p:txBody>
      </p:sp>
      <p:sp>
        <p:nvSpPr>
          <p:cNvPr id="3" name="Content Placeholder 2">
            <a:extLst>
              <a:ext uri="{FF2B5EF4-FFF2-40B4-BE49-F238E27FC236}">
                <a16:creationId xmlns:a16="http://schemas.microsoft.com/office/drawing/2014/main" id="{7BD5741B-38E5-48BB-8F77-F4BDDA39BD86}"/>
              </a:ext>
            </a:extLst>
          </p:cNvPr>
          <p:cNvSpPr>
            <a:spLocks noGrp="1"/>
          </p:cNvSpPr>
          <p:nvPr>
            <p:ph idx="1"/>
          </p:nvPr>
        </p:nvSpPr>
        <p:spPr/>
        <p:txBody>
          <a:bodyPr>
            <a:normAutofit/>
          </a:bodyPr>
          <a:lstStyle/>
          <a:p>
            <a:r>
              <a:rPr lang="en-US" dirty="0">
                <a:latin typeface="Source Sans Pro Black" panose="020B0803030403020204" pitchFamily="34" charset="0"/>
              </a:rPr>
              <a:t>“If it is possible, as much as depends on you, live peaceably with all men.”</a:t>
            </a:r>
          </a:p>
          <a:p>
            <a:pPr lvl="1"/>
            <a:r>
              <a:rPr lang="en-US" dirty="0"/>
              <a:t>Some men are unable to be reconciled.</a:t>
            </a:r>
          </a:p>
          <a:p>
            <a:pPr lvl="1"/>
            <a:r>
              <a:rPr lang="en-US" dirty="0"/>
              <a:t>“But the wisdom that is from above is first pure, then peaceable, gentle, </a:t>
            </a:r>
            <a:r>
              <a:rPr lang="en-US" dirty="0">
                <a:latin typeface="Source Sans Pro Black" panose="020B0803030403020204" pitchFamily="34" charset="0"/>
              </a:rPr>
              <a:t>willing to yield</a:t>
            </a:r>
            <a:r>
              <a:rPr lang="en-US" dirty="0"/>
              <a:t>, full of mercy and good fruits, without partiality and without hypocrisy” (James 3:17).</a:t>
            </a:r>
          </a:p>
          <a:p>
            <a:pPr lvl="2"/>
            <a:r>
              <a:rPr lang="en-US" dirty="0"/>
              <a:t>The Greek word </a:t>
            </a:r>
            <a:r>
              <a:rPr lang="en-US" i="1" dirty="0" err="1"/>
              <a:t>eupeithēs</a:t>
            </a:r>
            <a:r>
              <a:rPr lang="en-US" dirty="0"/>
              <a:t> means “pertaining to being easily persuaded, with the implication of being open to reason or willing to listen—‘one who is easily persuaded, open to reason” (Johannes P. Louw and Eugene Albert Nida, </a:t>
            </a:r>
            <a:r>
              <a:rPr lang="en-US" i="1" dirty="0"/>
              <a:t>Greek-English Lexicon of the New Testament: Based on Semantic Domains</a:t>
            </a:r>
            <a:r>
              <a:rPr lang="en-US" dirty="0"/>
              <a:t>, 422).</a:t>
            </a:r>
          </a:p>
          <a:p>
            <a:pPr lvl="1"/>
            <a:endParaRPr lang="en-US" dirty="0"/>
          </a:p>
          <a:p>
            <a:pPr lvl="1"/>
            <a:endParaRPr lang="en-US" dirty="0"/>
          </a:p>
          <a:p>
            <a:endParaRPr lang="en-US" dirty="0"/>
          </a:p>
        </p:txBody>
      </p:sp>
    </p:spTree>
    <p:extLst>
      <p:ext uri="{BB962C8B-B14F-4D97-AF65-F5344CB8AC3E}">
        <p14:creationId xmlns:p14="http://schemas.microsoft.com/office/powerpoint/2010/main" val="75229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6929-C9CE-4C85-B3BD-AA270411864B}"/>
              </a:ext>
            </a:extLst>
          </p:cNvPr>
          <p:cNvSpPr>
            <a:spLocks noGrp="1"/>
          </p:cNvSpPr>
          <p:nvPr>
            <p:ph type="title"/>
          </p:nvPr>
        </p:nvSpPr>
        <p:spPr/>
        <p:txBody>
          <a:bodyPr/>
          <a:lstStyle/>
          <a:p>
            <a:r>
              <a:rPr lang="en-US" dirty="0"/>
              <a:t>Matthew 5:25-26</a:t>
            </a:r>
          </a:p>
        </p:txBody>
      </p:sp>
      <p:sp>
        <p:nvSpPr>
          <p:cNvPr id="3" name="Content Placeholder 2">
            <a:extLst>
              <a:ext uri="{FF2B5EF4-FFF2-40B4-BE49-F238E27FC236}">
                <a16:creationId xmlns:a16="http://schemas.microsoft.com/office/drawing/2014/main" id="{842D8FEF-83A5-43A3-BB58-E57B9D5EE8A5}"/>
              </a:ext>
            </a:extLst>
          </p:cNvPr>
          <p:cNvSpPr>
            <a:spLocks noGrp="1"/>
          </p:cNvSpPr>
          <p:nvPr>
            <p:ph idx="1"/>
          </p:nvPr>
        </p:nvSpPr>
        <p:spPr/>
        <p:txBody>
          <a:bodyPr/>
          <a:lstStyle/>
          <a:p>
            <a:r>
              <a:rPr lang="en-US" dirty="0">
                <a:latin typeface="Source Sans Pro Black" panose="020B0803030403020204" pitchFamily="34" charset="0"/>
              </a:rPr>
              <a:t>“Agree with your adversary quickly, while you are on the way with him, lest your adversary deliver you to the judge, the judge hand you over to the officer, and you be thrown into prison. Assuredly, I say to you, you will by no means get out of there till you have paid the last penny.”</a:t>
            </a:r>
          </a:p>
          <a:p>
            <a:pPr lvl="1"/>
            <a:r>
              <a:rPr lang="en-US" dirty="0"/>
              <a:t>Jesus pictures two adversaries headed toward court to have their differences decided by the judge meeting each other on the way to court.</a:t>
            </a:r>
          </a:p>
          <a:p>
            <a:pPr lvl="1"/>
            <a:r>
              <a:rPr lang="en-US" dirty="0"/>
              <a:t>The party having conducted himself wrongfully is advised/instructed to take advantage of that opportunity to come to a peaceful agreement with adversary. Otherwise, he delivered into prison and will not be released until the last penny is paid.</a:t>
            </a:r>
          </a:p>
        </p:txBody>
      </p:sp>
    </p:spTree>
    <p:extLst>
      <p:ext uri="{BB962C8B-B14F-4D97-AF65-F5344CB8AC3E}">
        <p14:creationId xmlns:p14="http://schemas.microsoft.com/office/powerpoint/2010/main" val="125361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FEFF-15DF-4EE3-916A-92A52343B175}"/>
              </a:ext>
            </a:extLst>
          </p:cNvPr>
          <p:cNvSpPr>
            <a:spLocks noGrp="1"/>
          </p:cNvSpPr>
          <p:nvPr>
            <p:ph type="title"/>
          </p:nvPr>
        </p:nvSpPr>
        <p:spPr/>
        <p:txBody>
          <a:bodyPr/>
          <a:lstStyle/>
          <a:p>
            <a:r>
              <a:rPr lang="en-US" dirty="0"/>
              <a:t>Defining Terms</a:t>
            </a:r>
          </a:p>
        </p:txBody>
      </p:sp>
      <p:sp>
        <p:nvSpPr>
          <p:cNvPr id="3" name="Content Placeholder 2">
            <a:extLst>
              <a:ext uri="{FF2B5EF4-FFF2-40B4-BE49-F238E27FC236}">
                <a16:creationId xmlns:a16="http://schemas.microsoft.com/office/drawing/2014/main" id="{7D86E149-1D2C-4107-AFDF-4E263F2A00C0}"/>
              </a:ext>
            </a:extLst>
          </p:cNvPr>
          <p:cNvSpPr>
            <a:spLocks noGrp="1"/>
          </p:cNvSpPr>
          <p:nvPr>
            <p:ph idx="1"/>
          </p:nvPr>
        </p:nvSpPr>
        <p:spPr/>
        <p:txBody>
          <a:bodyPr/>
          <a:lstStyle/>
          <a:p>
            <a:r>
              <a:rPr lang="en-US" dirty="0">
                <a:latin typeface="Source Sans Pro Black" panose="020B0803030403020204" pitchFamily="34" charset="0"/>
              </a:rPr>
              <a:t>Agree with </a:t>
            </a:r>
            <a:r>
              <a:rPr lang="en-US" dirty="0"/>
              <a:t>(</a:t>
            </a:r>
            <a:r>
              <a:rPr lang="en-US" i="1" dirty="0" err="1"/>
              <a:t>eunoeō</a:t>
            </a:r>
            <a:r>
              <a:rPr lang="en-US" dirty="0"/>
              <a:t>): “be well disposed, make friends . . . Make friends quickly with your opponent=settle the case with your plaintiff” (BDAG, 409).</a:t>
            </a:r>
          </a:p>
          <a:p>
            <a:r>
              <a:rPr lang="en-US" dirty="0">
                <a:latin typeface="Source Sans Pro Black" panose="020B0803030403020204" pitchFamily="34" charset="0"/>
              </a:rPr>
              <a:t>Adversary</a:t>
            </a:r>
            <a:r>
              <a:rPr lang="en-US" dirty="0"/>
              <a:t> (</a:t>
            </a:r>
            <a:r>
              <a:rPr lang="en-US" i="1" dirty="0" err="1"/>
              <a:t>antidikos</a:t>
            </a:r>
            <a:r>
              <a:rPr lang="en-US" dirty="0"/>
              <a:t>): “one who brings a charge in a lawsuit” (BDAG, 88).</a:t>
            </a:r>
          </a:p>
          <a:p>
            <a:r>
              <a:rPr lang="en-US" dirty="0">
                <a:latin typeface="Source Sans Pro Black" panose="020B0803030403020204" pitchFamily="34" charset="0"/>
              </a:rPr>
              <a:t>Penny</a:t>
            </a:r>
            <a:r>
              <a:rPr lang="en-US" dirty="0"/>
              <a:t> (</a:t>
            </a:r>
            <a:r>
              <a:rPr lang="en-US" i="1" dirty="0" err="1"/>
              <a:t>kodrantēs</a:t>
            </a:r>
            <a:r>
              <a:rPr lang="en-US" dirty="0"/>
              <a:t>): the smallest Roman coin; 1/64 of a </a:t>
            </a:r>
            <a:r>
              <a:rPr lang="en-US" i="1" dirty="0"/>
              <a:t>denarius</a:t>
            </a:r>
            <a:r>
              <a:rPr lang="en-US" dirty="0"/>
              <a:t>, which is the daily wage of a common laborer. In a labor market where the minimum wage is $15 an hour ($120 a day), the amount would be $1.87.</a:t>
            </a:r>
          </a:p>
        </p:txBody>
      </p:sp>
    </p:spTree>
    <p:extLst>
      <p:ext uri="{BB962C8B-B14F-4D97-AF65-F5344CB8AC3E}">
        <p14:creationId xmlns:p14="http://schemas.microsoft.com/office/powerpoint/2010/main" val="21868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C259-C932-4424-97B2-A2A7FEFEE739}"/>
              </a:ext>
            </a:extLst>
          </p:cNvPr>
          <p:cNvSpPr>
            <a:spLocks noGrp="1"/>
          </p:cNvSpPr>
          <p:nvPr>
            <p:ph type="title"/>
          </p:nvPr>
        </p:nvSpPr>
        <p:spPr/>
        <p:txBody>
          <a:bodyPr/>
          <a:lstStyle/>
          <a:p>
            <a:r>
              <a:rPr lang="en-US" dirty="0"/>
              <a:t>The Application</a:t>
            </a:r>
          </a:p>
        </p:txBody>
      </p:sp>
      <p:sp>
        <p:nvSpPr>
          <p:cNvPr id="3" name="Content Placeholder 2">
            <a:extLst>
              <a:ext uri="{FF2B5EF4-FFF2-40B4-BE49-F238E27FC236}">
                <a16:creationId xmlns:a16="http://schemas.microsoft.com/office/drawing/2014/main" id="{9426B872-5496-4511-8284-9F30E48BEB1D}"/>
              </a:ext>
            </a:extLst>
          </p:cNvPr>
          <p:cNvSpPr>
            <a:spLocks noGrp="1"/>
          </p:cNvSpPr>
          <p:nvPr>
            <p:ph idx="1"/>
          </p:nvPr>
        </p:nvSpPr>
        <p:spPr/>
        <p:txBody>
          <a:bodyPr/>
          <a:lstStyle/>
          <a:p>
            <a:r>
              <a:rPr lang="en-US" dirty="0"/>
              <a:t>The first illustration presumes that the matter was settled and the man returned to offer his sacrifice; the second illustration presumes nothing is done to effect reconciliation and the offender is cast into prison until full payment has been made due to his financial liability.</a:t>
            </a:r>
          </a:p>
          <a:p>
            <a:pPr lvl="1"/>
            <a:r>
              <a:rPr lang="en-US" dirty="0"/>
              <a:t>The one case ends with the approval of God in the acceptance of the sacrifice and the latter case in the punitive judgment of God. </a:t>
            </a:r>
          </a:p>
        </p:txBody>
      </p:sp>
    </p:spTree>
    <p:extLst>
      <p:ext uri="{BB962C8B-B14F-4D97-AF65-F5344CB8AC3E}">
        <p14:creationId xmlns:p14="http://schemas.microsoft.com/office/powerpoint/2010/main" val="641448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1261-2CFB-4BC3-94F8-84F719EF49D6}"/>
              </a:ext>
            </a:extLst>
          </p:cNvPr>
          <p:cNvSpPr>
            <a:spLocks noGrp="1"/>
          </p:cNvSpPr>
          <p:nvPr>
            <p:ph type="title"/>
          </p:nvPr>
        </p:nvSpPr>
        <p:spPr/>
        <p:txBody>
          <a:bodyPr/>
          <a:lstStyle/>
          <a:p>
            <a:r>
              <a:rPr lang="en-US" dirty="0"/>
              <a:t>2. On Adultery (Matt. 5:27-30)</a:t>
            </a:r>
          </a:p>
        </p:txBody>
      </p:sp>
      <p:sp>
        <p:nvSpPr>
          <p:cNvPr id="3" name="Content Placeholder 2">
            <a:extLst>
              <a:ext uri="{FF2B5EF4-FFF2-40B4-BE49-F238E27FC236}">
                <a16:creationId xmlns:a16="http://schemas.microsoft.com/office/drawing/2014/main" id="{75A6F13D-B9B5-4474-83D2-1850EC72C91F}"/>
              </a:ext>
            </a:extLst>
          </p:cNvPr>
          <p:cNvSpPr>
            <a:spLocks noGrp="1"/>
          </p:cNvSpPr>
          <p:nvPr>
            <p:ph idx="1"/>
          </p:nvPr>
        </p:nvSpPr>
        <p:spPr/>
        <p:txBody>
          <a:bodyPr>
            <a:normAutofit/>
          </a:bodyPr>
          <a:lstStyle/>
          <a:p>
            <a:r>
              <a:rPr lang="en-US" dirty="0"/>
              <a:t>“You have heard that it was said to those of old, ‘You shall not commit adultery.’ But I say to you that whoever looks at a woman to lust for her has already committed adultery with her in his heart. If your right eye causes you to sin, pluck it out and cast it from you; for it is more profitable for you that one of your members perish, than for your whole body to be cast into hell. And if your right hand causes you to sin, cut it off and cast it from you; for it is more profitable for you that one of your members perish, than for your whole body to be cast into hell.”</a:t>
            </a:r>
          </a:p>
        </p:txBody>
      </p:sp>
    </p:spTree>
    <p:extLst>
      <p:ext uri="{BB962C8B-B14F-4D97-AF65-F5344CB8AC3E}">
        <p14:creationId xmlns:p14="http://schemas.microsoft.com/office/powerpoint/2010/main" val="21627702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82F2-56D6-403D-9F56-2B5475FB0F31}"/>
              </a:ext>
            </a:extLst>
          </p:cNvPr>
          <p:cNvSpPr>
            <a:spLocks noGrp="1"/>
          </p:cNvSpPr>
          <p:nvPr>
            <p:ph type="title"/>
          </p:nvPr>
        </p:nvSpPr>
        <p:spPr/>
        <p:txBody>
          <a:bodyPr/>
          <a:lstStyle/>
          <a:p>
            <a:r>
              <a:rPr lang="en-US" dirty="0"/>
              <a:t>Matthew 5:27</a:t>
            </a:r>
          </a:p>
        </p:txBody>
      </p:sp>
      <p:sp>
        <p:nvSpPr>
          <p:cNvPr id="3" name="Content Placeholder 2">
            <a:extLst>
              <a:ext uri="{FF2B5EF4-FFF2-40B4-BE49-F238E27FC236}">
                <a16:creationId xmlns:a16="http://schemas.microsoft.com/office/drawing/2014/main" id="{1CB1CC20-ED15-4DCD-A359-248D664570A0}"/>
              </a:ext>
            </a:extLst>
          </p:cNvPr>
          <p:cNvSpPr>
            <a:spLocks noGrp="1"/>
          </p:cNvSpPr>
          <p:nvPr>
            <p:ph idx="1"/>
          </p:nvPr>
        </p:nvSpPr>
        <p:spPr/>
        <p:txBody>
          <a:bodyPr/>
          <a:lstStyle/>
          <a:p>
            <a:r>
              <a:rPr lang="en-US" dirty="0">
                <a:latin typeface="Source Sans Pro Black" panose="020B0803030403020204" pitchFamily="34" charset="0"/>
              </a:rPr>
              <a:t>“You have heard that it was said to those of old, ‘You shall not commit adultery.’”</a:t>
            </a:r>
          </a:p>
          <a:p>
            <a:pPr lvl="1"/>
            <a:r>
              <a:rPr lang="en-US" dirty="0"/>
              <a:t>Does Jesus correctly represent the Old Testament teaching?</a:t>
            </a:r>
          </a:p>
          <a:p>
            <a:pPr lvl="1"/>
            <a:r>
              <a:rPr lang="en-US" dirty="0"/>
              <a:t>The seventh of the Ten Commandments: “You shall not commit adultery” (Exod. 20:14; cf. Deut. 5:18).</a:t>
            </a:r>
          </a:p>
          <a:p>
            <a:pPr lvl="1"/>
            <a:r>
              <a:rPr lang="en-US" dirty="0"/>
              <a:t>What is adultery and how is it different from fornication?</a:t>
            </a:r>
          </a:p>
          <a:p>
            <a:pPr lvl="1"/>
            <a:r>
              <a:rPr lang="en-US" dirty="0"/>
              <a:t>What makes “adultery” such a grievous sin that it is included with the Ten Commandments?</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27916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A1FE-D51C-46AD-B3C6-F8DD003EF403}"/>
              </a:ext>
            </a:extLst>
          </p:cNvPr>
          <p:cNvSpPr>
            <a:spLocks noGrp="1"/>
          </p:cNvSpPr>
          <p:nvPr>
            <p:ph type="title"/>
          </p:nvPr>
        </p:nvSpPr>
        <p:spPr/>
        <p:txBody>
          <a:bodyPr/>
          <a:lstStyle/>
          <a:p>
            <a:r>
              <a:rPr lang="en-US" dirty="0"/>
              <a:t>Matthew 5:28</a:t>
            </a:r>
          </a:p>
        </p:txBody>
      </p:sp>
      <p:sp>
        <p:nvSpPr>
          <p:cNvPr id="3" name="Content Placeholder 2">
            <a:extLst>
              <a:ext uri="{FF2B5EF4-FFF2-40B4-BE49-F238E27FC236}">
                <a16:creationId xmlns:a16="http://schemas.microsoft.com/office/drawing/2014/main" id="{7D8E4569-B4D5-4C5E-BE25-BBA4178F045D}"/>
              </a:ext>
            </a:extLst>
          </p:cNvPr>
          <p:cNvSpPr>
            <a:spLocks noGrp="1"/>
          </p:cNvSpPr>
          <p:nvPr>
            <p:ph idx="1"/>
          </p:nvPr>
        </p:nvSpPr>
        <p:spPr>
          <a:xfrm>
            <a:off x="838200" y="1825624"/>
            <a:ext cx="10515600" cy="4583721"/>
          </a:xfrm>
        </p:spPr>
        <p:txBody>
          <a:bodyPr>
            <a:normAutofit fontScale="92500" lnSpcReduction="10000"/>
          </a:bodyPr>
          <a:lstStyle/>
          <a:p>
            <a:r>
              <a:rPr lang="en-US" dirty="0">
                <a:latin typeface="Source Sans Pro Black" panose="020B0803030403020204" pitchFamily="34" charset="0"/>
              </a:rPr>
              <a:t>“But I say to you that whoever looks at a woman to lust for her has already committed adultery with her in his heart.”</a:t>
            </a:r>
          </a:p>
          <a:p>
            <a:pPr lvl="1"/>
            <a:r>
              <a:rPr lang="en-US" dirty="0"/>
              <a:t>Was Jesus treading new ground in what He taught?</a:t>
            </a:r>
          </a:p>
          <a:p>
            <a:pPr lvl="1"/>
            <a:r>
              <a:rPr lang="en-US" dirty="0"/>
              <a:t>“You shall not covet your neighbor’s house; you shall not covet your neighbor’s wife, nor his male servant, nor his female servant, nor his ox, nor his donkey, nor anything that is your neighbor’s” (Exod. 20:17).</a:t>
            </a:r>
          </a:p>
          <a:p>
            <a:pPr lvl="1"/>
            <a:r>
              <a:rPr lang="en-US" dirty="0"/>
              <a:t>“If my heart has been enticed by a woman, Or if I have lurked at my neighbor’s door. . .” (Job 31:9).</a:t>
            </a:r>
          </a:p>
          <a:p>
            <a:pPr lvl="1"/>
            <a:r>
              <a:rPr lang="en-US" dirty="0"/>
              <a:t>“So is he who goes in to his neighbor’s wife; Whoever touches her shall not be innocent” (Prov. 6:29).</a:t>
            </a:r>
          </a:p>
          <a:p>
            <a:pPr lvl="1"/>
            <a:r>
              <a:rPr lang="en-US" dirty="0"/>
              <a:t>“They were like well-fed lusty stallions; Every one neighed after his neighbor’s wife” (Jer. 5:8).</a:t>
            </a:r>
          </a:p>
          <a:p>
            <a:r>
              <a:rPr lang="en-US" dirty="0"/>
              <a:t>The sin lies not in the entrance of a thought (which cannot be controlled), but in letting it incite passion.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37180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7193-B084-460C-975D-F7712BB6D21F}"/>
              </a:ext>
            </a:extLst>
          </p:cNvPr>
          <p:cNvSpPr>
            <a:spLocks noGrp="1"/>
          </p:cNvSpPr>
          <p:nvPr>
            <p:ph type="title"/>
          </p:nvPr>
        </p:nvSpPr>
        <p:spPr/>
        <p:txBody>
          <a:bodyPr/>
          <a:lstStyle/>
          <a:p>
            <a:r>
              <a:rPr lang="en-US" dirty="0"/>
              <a:t>The Problem of Sexual Temptation</a:t>
            </a:r>
          </a:p>
        </p:txBody>
      </p:sp>
      <p:sp>
        <p:nvSpPr>
          <p:cNvPr id="3" name="Content Placeholder 2">
            <a:extLst>
              <a:ext uri="{FF2B5EF4-FFF2-40B4-BE49-F238E27FC236}">
                <a16:creationId xmlns:a16="http://schemas.microsoft.com/office/drawing/2014/main" id="{75B8BF42-895B-4C9D-97BB-0B647A4B9B4D}"/>
              </a:ext>
            </a:extLst>
          </p:cNvPr>
          <p:cNvSpPr>
            <a:spLocks noGrp="1"/>
          </p:cNvSpPr>
          <p:nvPr>
            <p:ph idx="1"/>
          </p:nvPr>
        </p:nvSpPr>
        <p:spPr/>
        <p:txBody>
          <a:bodyPr>
            <a:normAutofit/>
          </a:bodyPr>
          <a:lstStyle/>
          <a:p>
            <a:r>
              <a:rPr lang="en-US" dirty="0"/>
              <a:t>Pornography</a:t>
            </a:r>
          </a:p>
          <a:p>
            <a:r>
              <a:rPr lang="en-US" dirty="0"/>
              <a:t>Strip bars</a:t>
            </a:r>
          </a:p>
          <a:p>
            <a:r>
              <a:rPr lang="en-US" dirty="0"/>
              <a:t>Filthy TV and movies</a:t>
            </a:r>
          </a:p>
          <a:p>
            <a:r>
              <a:rPr lang="en-US" dirty="0"/>
              <a:t>The swimming pools and beaches</a:t>
            </a:r>
          </a:p>
          <a:p>
            <a:r>
              <a:rPr lang="en-US" dirty="0"/>
              <a:t>This is not just a modern problem:</a:t>
            </a:r>
          </a:p>
          <a:p>
            <a:pPr lvl="1"/>
            <a:r>
              <a:rPr lang="en-US" dirty="0"/>
              <a:t>The Qumran material condemns “lecherous eyes” (1QS 1:6), “not follow after the thoughts of a guilty inclination and lascivious eyes” (CD 2:16), and “his eyes have not drawn them to licentiousness” (1QpHab 5:7).</a:t>
            </a:r>
          </a:p>
          <a:p>
            <a:pPr lvl="1"/>
            <a:r>
              <a:rPr lang="en-US" dirty="0"/>
              <a:t>Jubilee 20:4—“let them not commit fornication with her after their eyes and their heart.” </a:t>
            </a:r>
          </a:p>
        </p:txBody>
      </p:sp>
    </p:spTree>
    <p:extLst>
      <p:ext uri="{BB962C8B-B14F-4D97-AF65-F5344CB8AC3E}">
        <p14:creationId xmlns:p14="http://schemas.microsoft.com/office/powerpoint/2010/main" val="62396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8CB02D8-F73C-428E-A399-589D060B71D0}"/>
              </a:ext>
            </a:extLst>
          </p:cNvPr>
          <p:cNvGraphicFramePr>
            <a:graphicFrameLocks noGrp="1"/>
          </p:cNvGraphicFramePr>
          <p:nvPr>
            <p:extLst>
              <p:ext uri="{D42A27DB-BD31-4B8C-83A1-F6EECF244321}">
                <p14:modId xmlns:p14="http://schemas.microsoft.com/office/powerpoint/2010/main" val="3254937842"/>
              </p:ext>
            </p:extLst>
          </p:nvPr>
        </p:nvGraphicFramePr>
        <p:xfrm>
          <a:off x="242131" y="369287"/>
          <a:ext cx="11707738" cy="5852160"/>
        </p:xfrm>
        <a:graphic>
          <a:graphicData uri="http://schemas.openxmlformats.org/drawingml/2006/table">
            <a:tbl>
              <a:tblPr firstRow="1" bandRow="1">
                <a:tableStyleId>{5C22544A-7EE6-4342-B048-85BDC9FD1C3A}</a:tableStyleId>
              </a:tblPr>
              <a:tblGrid>
                <a:gridCol w="826093">
                  <a:extLst>
                    <a:ext uri="{9D8B030D-6E8A-4147-A177-3AD203B41FA5}">
                      <a16:colId xmlns:a16="http://schemas.microsoft.com/office/drawing/2014/main" val="1082301763"/>
                    </a:ext>
                  </a:extLst>
                </a:gridCol>
                <a:gridCol w="5711800">
                  <a:extLst>
                    <a:ext uri="{9D8B030D-6E8A-4147-A177-3AD203B41FA5}">
                      <a16:colId xmlns:a16="http://schemas.microsoft.com/office/drawing/2014/main" val="2046658374"/>
                    </a:ext>
                  </a:extLst>
                </a:gridCol>
                <a:gridCol w="5169845">
                  <a:extLst>
                    <a:ext uri="{9D8B030D-6E8A-4147-A177-3AD203B41FA5}">
                      <a16:colId xmlns:a16="http://schemas.microsoft.com/office/drawing/2014/main" val="4169945202"/>
                    </a:ext>
                  </a:extLst>
                </a:gridCol>
              </a:tblGrid>
              <a:tr h="370840">
                <a:tc gridSpan="3">
                  <a:txBody>
                    <a:bodyPr/>
                    <a:lstStyle/>
                    <a:p>
                      <a:pPr algn="ctr"/>
                      <a:r>
                        <a:rPr lang="en-US" sz="4400" dirty="0">
                          <a:latin typeface="Source Sans Pro Black" panose="020B0803030403020204" pitchFamily="34" charset="0"/>
                        </a:rPr>
                        <a:t>The Beatitudes</a:t>
                      </a:r>
                    </a:p>
                  </a:txBody>
                  <a:tcPr>
                    <a:solidFill>
                      <a:schemeClr val="accent1">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58181357"/>
                  </a:ext>
                </a:extLst>
              </a:tr>
              <a:tr h="370840">
                <a:tc>
                  <a:txBody>
                    <a:bodyPr/>
                    <a:lstStyle/>
                    <a:p>
                      <a:pPr algn="ctr"/>
                      <a:r>
                        <a:rPr lang="en-US" dirty="0">
                          <a:solidFill>
                            <a:schemeClr val="bg1"/>
                          </a:solidFill>
                          <a:latin typeface="Source Sans Pro Black" panose="020B0803030403020204" pitchFamily="34" charset="0"/>
                        </a:rPr>
                        <a:t>3</a:t>
                      </a:r>
                    </a:p>
                  </a:txBody>
                  <a:tcPr>
                    <a:solidFill>
                      <a:schemeClr val="accent1">
                        <a:lumMod val="50000"/>
                      </a:schemeClr>
                    </a:solidFill>
                  </a:tcPr>
                </a:tc>
                <a:tc>
                  <a:txBody>
                    <a:bodyPr/>
                    <a:lstStyle/>
                    <a:p>
                      <a:r>
                        <a:rPr lang="en-US" sz="2000" dirty="0">
                          <a:latin typeface="Source Sans Pro Semibold" panose="020B0603030403020204" pitchFamily="34" charset="0"/>
                        </a:rPr>
                        <a:t>Blessed are the poor in spirit</a:t>
                      </a:r>
                    </a:p>
                  </a:txBody>
                  <a:tcPr/>
                </a:tc>
                <a:tc>
                  <a:txBody>
                    <a:bodyPr/>
                    <a:lstStyle/>
                    <a:p>
                      <a:r>
                        <a:rPr lang="en-US" sz="2000" dirty="0">
                          <a:latin typeface="Source Sans Pro Semibold" panose="020B0603030403020204" pitchFamily="34" charset="0"/>
                        </a:rPr>
                        <a:t>For </a:t>
                      </a:r>
                      <a:r>
                        <a:rPr lang="en-US" sz="2000" dirty="0">
                          <a:solidFill>
                            <a:srgbClr val="FF0000"/>
                          </a:solidFill>
                          <a:latin typeface="Source Sans Pro Semibold" panose="020B0603030403020204" pitchFamily="34" charset="0"/>
                        </a:rPr>
                        <a:t>theirs is the kingdom of heaven</a:t>
                      </a:r>
                    </a:p>
                  </a:txBody>
                  <a:tcPr/>
                </a:tc>
                <a:extLst>
                  <a:ext uri="{0D108BD9-81ED-4DB2-BD59-A6C34878D82A}">
                    <a16:rowId xmlns:a16="http://schemas.microsoft.com/office/drawing/2014/main" val="1039867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ource Sans Pro Black" panose="020B0803030403020204" pitchFamily="34" charset="0"/>
                        </a:rPr>
                        <a:t>4</a:t>
                      </a:r>
                    </a:p>
                  </a:txBody>
                  <a:tcPr>
                    <a:solidFill>
                      <a:schemeClr val="accent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Source Sans Pro Semibold" panose="020B0603030403020204" pitchFamily="34" charset="0"/>
                        </a:rPr>
                        <a:t>Blessed are those who mourn</a:t>
                      </a:r>
                    </a:p>
                  </a:txBody>
                  <a:tcPr/>
                </a:tc>
                <a:tc>
                  <a:txBody>
                    <a:bodyPr/>
                    <a:lstStyle/>
                    <a:p>
                      <a:r>
                        <a:rPr lang="en-US" sz="2000" dirty="0">
                          <a:latin typeface="Source Sans Pro Semibold" panose="020B0603030403020204" pitchFamily="34" charset="0"/>
                        </a:rPr>
                        <a:t>For they shall be comforted</a:t>
                      </a:r>
                    </a:p>
                  </a:txBody>
                  <a:tcPr/>
                </a:tc>
                <a:extLst>
                  <a:ext uri="{0D108BD9-81ED-4DB2-BD59-A6C34878D82A}">
                    <a16:rowId xmlns:a16="http://schemas.microsoft.com/office/drawing/2014/main" val="42297992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ource Sans Pro Black" panose="020B0803030403020204" pitchFamily="34" charset="0"/>
                        </a:rPr>
                        <a:t>5</a:t>
                      </a:r>
                    </a:p>
                  </a:txBody>
                  <a:tcPr>
                    <a:solidFill>
                      <a:schemeClr val="accent1">
                        <a:lumMod val="50000"/>
                      </a:schemeClr>
                    </a:solidFill>
                  </a:tcPr>
                </a:tc>
                <a:tc>
                  <a:txBody>
                    <a:bodyPr/>
                    <a:lstStyle/>
                    <a:p>
                      <a:r>
                        <a:rPr lang="en-US" sz="2000" dirty="0">
                          <a:latin typeface="Source Sans Pro Semibold" panose="020B0603030403020204" pitchFamily="34" charset="0"/>
                        </a:rPr>
                        <a:t>Blessed are the meek</a:t>
                      </a:r>
                    </a:p>
                  </a:txBody>
                  <a:tcPr/>
                </a:tc>
                <a:tc>
                  <a:txBody>
                    <a:bodyPr/>
                    <a:lstStyle/>
                    <a:p>
                      <a:r>
                        <a:rPr lang="en-US" sz="2000" dirty="0">
                          <a:latin typeface="Source Sans Pro Semibold" panose="020B0603030403020204" pitchFamily="34" charset="0"/>
                        </a:rPr>
                        <a:t>For they shall inherit the earth</a:t>
                      </a:r>
                    </a:p>
                  </a:txBody>
                  <a:tcPr/>
                </a:tc>
                <a:extLst>
                  <a:ext uri="{0D108BD9-81ED-4DB2-BD59-A6C34878D82A}">
                    <a16:rowId xmlns:a16="http://schemas.microsoft.com/office/drawing/2014/main" val="7759202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ource Sans Pro Black" panose="020B0803030403020204" pitchFamily="34" charset="0"/>
                        </a:rPr>
                        <a:t>6</a:t>
                      </a:r>
                    </a:p>
                  </a:txBody>
                  <a:tcPr>
                    <a:solidFill>
                      <a:schemeClr val="accent1">
                        <a:lumMod val="50000"/>
                      </a:schemeClr>
                    </a:solidFill>
                  </a:tcPr>
                </a:tc>
                <a:tc>
                  <a:txBody>
                    <a:bodyPr/>
                    <a:lstStyle/>
                    <a:p>
                      <a:r>
                        <a:rPr lang="en-US" sz="2000" dirty="0">
                          <a:latin typeface="Source Sans Pro Semibold" panose="020B0603030403020204" pitchFamily="34" charset="0"/>
                        </a:rPr>
                        <a:t>Blessed are those who hunger and thirst for righteousness</a:t>
                      </a:r>
                    </a:p>
                  </a:txBody>
                  <a:tcPr/>
                </a:tc>
                <a:tc>
                  <a:txBody>
                    <a:bodyPr/>
                    <a:lstStyle/>
                    <a:p>
                      <a:r>
                        <a:rPr lang="en-US" sz="2000" dirty="0">
                          <a:latin typeface="Source Sans Pro Semibold" panose="020B0603030403020204" pitchFamily="34" charset="0"/>
                        </a:rPr>
                        <a:t>For they shall be filled</a:t>
                      </a:r>
                    </a:p>
                  </a:txBody>
                  <a:tcPr/>
                </a:tc>
                <a:extLst>
                  <a:ext uri="{0D108BD9-81ED-4DB2-BD59-A6C34878D82A}">
                    <a16:rowId xmlns:a16="http://schemas.microsoft.com/office/drawing/2014/main" val="29003408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ource Sans Pro Black" panose="020B0803030403020204" pitchFamily="34" charset="0"/>
                        </a:rPr>
                        <a:t>7</a:t>
                      </a:r>
                    </a:p>
                  </a:txBody>
                  <a:tcPr>
                    <a:solidFill>
                      <a:srgbClr val="FF0000"/>
                    </a:solidFill>
                  </a:tcPr>
                </a:tc>
                <a:tc>
                  <a:txBody>
                    <a:bodyPr/>
                    <a:lstStyle/>
                    <a:p>
                      <a:r>
                        <a:rPr lang="en-US" sz="2000" dirty="0">
                          <a:latin typeface="Source Sans Pro Semibold" panose="020B0603030403020204" pitchFamily="34" charset="0"/>
                        </a:rPr>
                        <a:t>Blessed are the merciful</a:t>
                      </a:r>
                    </a:p>
                  </a:txBody>
                  <a:tcPr/>
                </a:tc>
                <a:tc>
                  <a:txBody>
                    <a:bodyPr/>
                    <a:lstStyle/>
                    <a:p>
                      <a:r>
                        <a:rPr lang="en-US" sz="2000" dirty="0">
                          <a:latin typeface="Source Sans Pro Semibold" panose="020B0603030403020204" pitchFamily="34" charset="0"/>
                        </a:rPr>
                        <a:t>For they shall obtain mercy</a:t>
                      </a:r>
                    </a:p>
                  </a:txBody>
                  <a:tcPr/>
                </a:tc>
                <a:extLst>
                  <a:ext uri="{0D108BD9-81ED-4DB2-BD59-A6C34878D82A}">
                    <a16:rowId xmlns:a16="http://schemas.microsoft.com/office/drawing/2014/main" val="2773538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ource Sans Pro Black" panose="020B0803030403020204" pitchFamily="34" charset="0"/>
                        </a:rPr>
                        <a:t>8</a:t>
                      </a:r>
                    </a:p>
                  </a:txBody>
                  <a:tcPr>
                    <a:solidFill>
                      <a:srgbClr val="FF0000"/>
                    </a:solidFill>
                  </a:tcPr>
                </a:tc>
                <a:tc>
                  <a:txBody>
                    <a:bodyPr/>
                    <a:lstStyle/>
                    <a:p>
                      <a:r>
                        <a:rPr lang="en-US" sz="2000" dirty="0">
                          <a:latin typeface="Source Sans Pro Semibold" panose="020B0603030403020204" pitchFamily="34" charset="0"/>
                        </a:rPr>
                        <a:t>Blessed are the pure in heart</a:t>
                      </a:r>
                    </a:p>
                  </a:txBody>
                  <a:tcPr/>
                </a:tc>
                <a:tc>
                  <a:txBody>
                    <a:bodyPr/>
                    <a:lstStyle/>
                    <a:p>
                      <a:r>
                        <a:rPr lang="en-US" sz="2000" dirty="0">
                          <a:latin typeface="Source Sans Pro Semibold" panose="020B0603030403020204" pitchFamily="34" charset="0"/>
                        </a:rPr>
                        <a:t>For they shall see God</a:t>
                      </a:r>
                    </a:p>
                  </a:txBody>
                  <a:tcPr/>
                </a:tc>
                <a:extLst>
                  <a:ext uri="{0D108BD9-81ED-4DB2-BD59-A6C34878D82A}">
                    <a16:rowId xmlns:a16="http://schemas.microsoft.com/office/drawing/2014/main" val="26609690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ource Sans Pro Black" panose="020B0803030403020204" pitchFamily="34" charset="0"/>
                        </a:rPr>
                        <a:t>9</a:t>
                      </a:r>
                    </a:p>
                  </a:txBody>
                  <a:tcPr>
                    <a:solidFill>
                      <a:srgbClr val="FF0000"/>
                    </a:solidFill>
                  </a:tcPr>
                </a:tc>
                <a:tc>
                  <a:txBody>
                    <a:bodyPr/>
                    <a:lstStyle/>
                    <a:p>
                      <a:r>
                        <a:rPr lang="en-US" sz="2000" dirty="0">
                          <a:latin typeface="Source Sans Pro Semibold" panose="020B0603030403020204" pitchFamily="34" charset="0"/>
                        </a:rPr>
                        <a:t>Blessed are the peacemakers</a:t>
                      </a:r>
                    </a:p>
                  </a:txBody>
                  <a:tcPr/>
                </a:tc>
                <a:tc>
                  <a:txBody>
                    <a:bodyPr/>
                    <a:lstStyle/>
                    <a:p>
                      <a:r>
                        <a:rPr lang="en-US" sz="2000" dirty="0">
                          <a:latin typeface="Source Sans Pro Semibold" panose="020B0603030403020204" pitchFamily="34" charset="0"/>
                        </a:rPr>
                        <a:t>For they shall be called sons of God</a:t>
                      </a:r>
                    </a:p>
                  </a:txBody>
                  <a:tcPr/>
                </a:tc>
                <a:extLst>
                  <a:ext uri="{0D108BD9-81ED-4DB2-BD59-A6C34878D82A}">
                    <a16:rowId xmlns:a16="http://schemas.microsoft.com/office/drawing/2014/main" val="34225048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ource Sans Pro Black" panose="020B0803030403020204" pitchFamily="34" charset="0"/>
                        </a:rPr>
                        <a:t>10</a:t>
                      </a:r>
                    </a:p>
                  </a:txBody>
                  <a:tcPr>
                    <a:solidFill>
                      <a:srgbClr val="00B050"/>
                    </a:solidFill>
                  </a:tcPr>
                </a:tc>
                <a:tc>
                  <a:txBody>
                    <a:bodyPr/>
                    <a:lstStyle/>
                    <a:p>
                      <a:r>
                        <a:rPr lang="en-US" sz="2000" dirty="0">
                          <a:latin typeface="Source Sans Pro Semibold" panose="020B0603030403020204" pitchFamily="34" charset="0"/>
                        </a:rPr>
                        <a:t>Blessed are those who are persecuted for righteousness’ sake</a:t>
                      </a:r>
                    </a:p>
                  </a:txBody>
                  <a:tcPr/>
                </a:tc>
                <a:tc>
                  <a:txBody>
                    <a:bodyPr/>
                    <a:lstStyle/>
                    <a:p>
                      <a:r>
                        <a:rPr lang="en-US" sz="2000" dirty="0">
                          <a:latin typeface="Source Sans Pro Semibold" panose="020B0603030403020204" pitchFamily="34" charset="0"/>
                        </a:rPr>
                        <a:t>For </a:t>
                      </a:r>
                      <a:r>
                        <a:rPr lang="en-US" sz="2000" dirty="0">
                          <a:solidFill>
                            <a:srgbClr val="FF0000"/>
                          </a:solidFill>
                          <a:latin typeface="Source Sans Pro Semibold" panose="020B0603030403020204" pitchFamily="34" charset="0"/>
                        </a:rPr>
                        <a:t>theirs is the kingdom of heaven</a:t>
                      </a:r>
                    </a:p>
                  </a:txBody>
                  <a:tcPr/>
                </a:tc>
                <a:extLst>
                  <a:ext uri="{0D108BD9-81ED-4DB2-BD59-A6C34878D82A}">
                    <a16:rowId xmlns:a16="http://schemas.microsoft.com/office/drawing/2014/main" val="29172105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ource Sans Pro Black" panose="020B0803030403020204" pitchFamily="34" charset="0"/>
                        </a:rPr>
                        <a:t>11-12</a:t>
                      </a:r>
                    </a:p>
                  </a:txBody>
                  <a:tcPr>
                    <a:solidFill>
                      <a:srgbClr val="00B050"/>
                    </a:solidFill>
                  </a:tcPr>
                </a:tc>
                <a:tc>
                  <a:txBody>
                    <a:bodyPr/>
                    <a:lstStyle/>
                    <a:p>
                      <a:r>
                        <a:rPr lang="en-US" sz="2000" dirty="0">
                          <a:latin typeface="Source Sans Pro Semibold" panose="020B0603030403020204" pitchFamily="34" charset="0"/>
                        </a:rPr>
                        <a:t>Blessed are you when they revile and persecute you, and say all kinds of evil against you falsely for My sake.</a:t>
                      </a:r>
                    </a:p>
                  </a:txBody>
                  <a:tcPr/>
                </a:tc>
                <a:tc>
                  <a:txBody>
                    <a:bodyPr/>
                    <a:lstStyle/>
                    <a:p>
                      <a:r>
                        <a:rPr lang="en-US" sz="2000" dirty="0">
                          <a:latin typeface="Source Sans Pro Semibold" panose="020B0603030403020204" pitchFamily="34" charset="0"/>
                        </a:rPr>
                        <a:t>Rejoice and be exceedingly glad, for great is your reward in heaven, for so they persecuted the prophets who were before you.</a:t>
                      </a:r>
                    </a:p>
                  </a:txBody>
                  <a:tcPr/>
                </a:tc>
                <a:extLst>
                  <a:ext uri="{0D108BD9-81ED-4DB2-BD59-A6C34878D82A}">
                    <a16:rowId xmlns:a16="http://schemas.microsoft.com/office/drawing/2014/main" val="2920489573"/>
                  </a:ext>
                </a:extLst>
              </a:tr>
            </a:tbl>
          </a:graphicData>
        </a:graphic>
      </p:graphicFrame>
      <p:sp>
        <p:nvSpPr>
          <p:cNvPr id="3" name="TextBox 2">
            <a:extLst>
              <a:ext uri="{FF2B5EF4-FFF2-40B4-BE49-F238E27FC236}">
                <a16:creationId xmlns:a16="http://schemas.microsoft.com/office/drawing/2014/main" id="{255DA685-1632-46C6-B026-DA4AF4BA34F3}"/>
              </a:ext>
            </a:extLst>
          </p:cNvPr>
          <p:cNvSpPr txBox="1"/>
          <p:nvPr/>
        </p:nvSpPr>
        <p:spPr>
          <a:xfrm>
            <a:off x="10589723" y="190884"/>
            <a:ext cx="986821" cy="5016758"/>
          </a:xfrm>
          <a:prstGeom prst="rect">
            <a:avLst/>
          </a:prstGeom>
          <a:noFill/>
        </p:spPr>
        <p:txBody>
          <a:bodyPr wrap="square" rtlCol="0">
            <a:spAutoFit/>
          </a:bodyPr>
          <a:lstStyle/>
          <a:p>
            <a:r>
              <a:rPr lang="en-US" sz="31000" dirty="0">
                <a:solidFill>
                  <a:schemeClr val="accent6">
                    <a:lumMod val="75000"/>
                  </a:schemeClr>
                </a:solidFill>
              </a:rPr>
              <a:t>]</a:t>
            </a:r>
          </a:p>
        </p:txBody>
      </p:sp>
    </p:spTree>
    <p:extLst>
      <p:ext uri="{BB962C8B-B14F-4D97-AF65-F5344CB8AC3E}">
        <p14:creationId xmlns:p14="http://schemas.microsoft.com/office/powerpoint/2010/main" val="23090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A25A-470B-4B3A-85C0-D1A542A88A83}"/>
              </a:ext>
            </a:extLst>
          </p:cNvPr>
          <p:cNvSpPr>
            <a:spLocks noGrp="1"/>
          </p:cNvSpPr>
          <p:nvPr>
            <p:ph type="title"/>
          </p:nvPr>
        </p:nvSpPr>
        <p:spPr/>
        <p:txBody>
          <a:bodyPr/>
          <a:lstStyle/>
          <a:p>
            <a:r>
              <a:rPr lang="en-US" dirty="0"/>
              <a:t>The Plague of Adultery in the Church</a:t>
            </a:r>
          </a:p>
        </p:txBody>
      </p:sp>
      <p:sp>
        <p:nvSpPr>
          <p:cNvPr id="3" name="Content Placeholder 2">
            <a:extLst>
              <a:ext uri="{FF2B5EF4-FFF2-40B4-BE49-F238E27FC236}">
                <a16:creationId xmlns:a16="http://schemas.microsoft.com/office/drawing/2014/main" id="{124FCCCE-8BC7-4F31-BD12-6FAA74343764}"/>
              </a:ext>
            </a:extLst>
          </p:cNvPr>
          <p:cNvSpPr>
            <a:spLocks noGrp="1"/>
          </p:cNvSpPr>
          <p:nvPr>
            <p:ph idx="1"/>
          </p:nvPr>
        </p:nvSpPr>
        <p:spPr/>
        <p:txBody>
          <a:bodyPr/>
          <a:lstStyle/>
          <a:p>
            <a:r>
              <a:rPr lang="en-US" dirty="0">
                <a:latin typeface="Source Sans Pro Black" panose="020B0803030403020204" pitchFamily="34" charset="0"/>
              </a:rPr>
              <a:t>Craig Blomberg: </a:t>
            </a:r>
            <a:r>
              <a:rPr lang="en-US" dirty="0"/>
              <a:t>“Adultery among Christians today is a scandal, yet it almost never occurs without precipitation. Christians must recognize those thoughts and actions which, long before any overt sexual sin, make the possibility of giving in to temptation more likely, and they must take dramatic action to avoid them”(</a:t>
            </a:r>
            <a:r>
              <a:rPr lang="en-US" i="1" dirty="0"/>
              <a:t>Matthew</a:t>
            </a:r>
            <a:r>
              <a:rPr lang="en-US" dirty="0"/>
              <a:t>: The New American Commentary, 109).</a:t>
            </a:r>
          </a:p>
        </p:txBody>
      </p:sp>
    </p:spTree>
    <p:extLst>
      <p:ext uri="{BB962C8B-B14F-4D97-AF65-F5344CB8AC3E}">
        <p14:creationId xmlns:p14="http://schemas.microsoft.com/office/powerpoint/2010/main" val="2247392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4985-DE30-47FE-8897-F6F167ACB895}"/>
              </a:ext>
            </a:extLst>
          </p:cNvPr>
          <p:cNvSpPr>
            <a:spLocks noGrp="1"/>
          </p:cNvSpPr>
          <p:nvPr>
            <p:ph type="title"/>
          </p:nvPr>
        </p:nvSpPr>
        <p:spPr/>
        <p:txBody>
          <a:bodyPr/>
          <a:lstStyle/>
          <a:p>
            <a:r>
              <a:rPr lang="en-US" dirty="0"/>
              <a:t>Proverbs</a:t>
            </a:r>
          </a:p>
        </p:txBody>
      </p:sp>
      <p:sp>
        <p:nvSpPr>
          <p:cNvPr id="3" name="Content Placeholder 2">
            <a:extLst>
              <a:ext uri="{FF2B5EF4-FFF2-40B4-BE49-F238E27FC236}">
                <a16:creationId xmlns:a16="http://schemas.microsoft.com/office/drawing/2014/main" id="{D14C64DF-666D-4F93-9D39-BA89E41604D1}"/>
              </a:ext>
            </a:extLst>
          </p:cNvPr>
          <p:cNvSpPr>
            <a:spLocks noGrp="1"/>
          </p:cNvSpPr>
          <p:nvPr>
            <p:ph idx="1"/>
          </p:nvPr>
        </p:nvSpPr>
        <p:spPr/>
        <p:txBody>
          <a:bodyPr>
            <a:normAutofit/>
          </a:bodyPr>
          <a:lstStyle/>
          <a:p>
            <a:r>
              <a:rPr lang="en-US" dirty="0"/>
              <a:t>Look at the things a woman can do to incite and manifest lust:</a:t>
            </a:r>
          </a:p>
          <a:p>
            <a:pPr lvl="1"/>
            <a:r>
              <a:rPr lang="en-US" dirty="0">
                <a:latin typeface="Source Sans Pro Black" panose="020B0803030403020204" pitchFamily="34" charset="0"/>
              </a:rPr>
              <a:t>Her words: </a:t>
            </a:r>
          </a:p>
          <a:p>
            <a:pPr lvl="2"/>
            <a:r>
              <a:rPr lang="en-US" dirty="0"/>
              <a:t>“To deliver you from the immoral woman, From the seductress who flatters with her words” (Prov. 2:16).</a:t>
            </a:r>
          </a:p>
          <a:p>
            <a:pPr lvl="2"/>
            <a:r>
              <a:rPr lang="en-US" dirty="0"/>
              <a:t>“For the lips of an immoral woman drip honey, And her mouth is smoother than oil” (Prov. 5:3).</a:t>
            </a:r>
          </a:p>
          <a:p>
            <a:pPr lvl="1"/>
            <a:r>
              <a:rPr lang="en-US" dirty="0">
                <a:latin typeface="Source Sans Pro Black" panose="020B0803030403020204" pitchFamily="34" charset="0"/>
              </a:rPr>
              <a:t>Her beauty: </a:t>
            </a:r>
            <a:r>
              <a:rPr lang="en-US" dirty="0"/>
              <a:t>“Lust not after her beauty in thine heart” (Prov. 6:25).</a:t>
            </a:r>
          </a:p>
          <a:p>
            <a:pPr lvl="2"/>
            <a:r>
              <a:rPr lang="en-US" dirty="0"/>
              <a:t>Women can put the “attire of a harlot” (Prov. 7:10).</a:t>
            </a:r>
          </a:p>
          <a:p>
            <a:pPr lvl="1"/>
            <a:r>
              <a:rPr lang="en-US" dirty="0">
                <a:latin typeface="Source Sans Pro Black" panose="020B0803030403020204" pitchFamily="34" charset="0"/>
              </a:rPr>
              <a:t>He eyes: </a:t>
            </a:r>
            <a:r>
              <a:rPr lang="en-US" dirty="0"/>
              <a:t>“Neither let her take thee with her eyelids” (Prov. 6:25).</a:t>
            </a:r>
          </a:p>
          <a:p>
            <a:pPr lvl="1"/>
            <a:r>
              <a:rPr lang="en-US" dirty="0">
                <a:latin typeface="Source Sans Pro Black" panose="020B0803030403020204" pitchFamily="34" charset="0"/>
              </a:rPr>
              <a:t>Her kisses: </a:t>
            </a:r>
            <a:r>
              <a:rPr lang="en-US" dirty="0"/>
              <a:t>“So she caught him and kissed him; With an impudent face she said to him” (Prov. 7:13).</a:t>
            </a:r>
          </a:p>
          <a:p>
            <a:pPr lvl="2"/>
            <a:endParaRPr lang="en-US" dirty="0"/>
          </a:p>
          <a:p>
            <a:pPr lvl="1"/>
            <a:endParaRPr lang="en-US" dirty="0"/>
          </a:p>
        </p:txBody>
      </p:sp>
    </p:spTree>
    <p:extLst>
      <p:ext uri="{BB962C8B-B14F-4D97-AF65-F5344CB8AC3E}">
        <p14:creationId xmlns:p14="http://schemas.microsoft.com/office/powerpoint/2010/main" val="4369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F833-1D02-4E55-B763-6089CE411BC1}"/>
              </a:ext>
            </a:extLst>
          </p:cNvPr>
          <p:cNvSpPr>
            <a:spLocks noGrp="1"/>
          </p:cNvSpPr>
          <p:nvPr>
            <p:ph type="title"/>
          </p:nvPr>
        </p:nvSpPr>
        <p:spPr>
          <a:xfrm>
            <a:off x="367469" y="100205"/>
            <a:ext cx="11511185" cy="728737"/>
          </a:xfrm>
        </p:spPr>
        <p:txBody>
          <a:bodyPr/>
          <a:lstStyle/>
          <a:p>
            <a:r>
              <a:rPr lang="en-US" dirty="0"/>
              <a:t>Proverbs 7:6-23</a:t>
            </a:r>
          </a:p>
        </p:txBody>
      </p:sp>
      <p:sp>
        <p:nvSpPr>
          <p:cNvPr id="3" name="TextBox 2">
            <a:extLst>
              <a:ext uri="{FF2B5EF4-FFF2-40B4-BE49-F238E27FC236}">
                <a16:creationId xmlns:a16="http://schemas.microsoft.com/office/drawing/2014/main" id="{AE44560B-A085-4894-A85A-597A74FA2000}"/>
              </a:ext>
            </a:extLst>
          </p:cNvPr>
          <p:cNvSpPr txBox="1"/>
          <p:nvPr/>
        </p:nvSpPr>
        <p:spPr>
          <a:xfrm>
            <a:off x="367469" y="888763"/>
            <a:ext cx="5973510" cy="5632311"/>
          </a:xfrm>
          <a:prstGeom prst="rect">
            <a:avLst/>
          </a:prstGeom>
          <a:noFill/>
        </p:spPr>
        <p:txBody>
          <a:bodyPr wrap="square" rtlCol="0">
            <a:spAutoFit/>
          </a:bodyPr>
          <a:lstStyle/>
          <a:p>
            <a:r>
              <a:rPr lang="en-US" dirty="0">
                <a:latin typeface="Source Sans Pro Semibold" panose="020B0603030403020204" pitchFamily="34" charset="0"/>
              </a:rPr>
              <a:t>For at the window of my house I looked through my lattice, </a:t>
            </a:r>
          </a:p>
          <a:p>
            <a:r>
              <a:rPr lang="en-US" dirty="0">
                <a:latin typeface="Source Sans Pro Semibold" panose="020B0603030403020204" pitchFamily="34" charset="0"/>
              </a:rPr>
              <a:t>And saw among the simple, I perceived among the youths, </a:t>
            </a:r>
          </a:p>
          <a:p>
            <a:r>
              <a:rPr lang="en-US" dirty="0">
                <a:latin typeface="Source Sans Pro Semibold" panose="020B0603030403020204" pitchFamily="34" charset="0"/>
              </a:rPr>
              <a:t>A young man devoid of understanding, </a:t>
            </a:r>
          </a:p>
          <a:p>
            <a:r>
              <a:rPr lang="en-US" dirty="0">
                <a:latin typeface="Source Sans Pro Semibold" panose="020B0603030403020204" pitchFamily="34" charset="0"/>
              </a:rPr>
              <a:t>Passing along the street near her corner; </a:t>
            </a:r>
          </a:p>
          <a:p>
            <a:r>
              <a:rPr lang="en-US" dirty="0">
                <a:latin typeface="Source Sans Pro Semibold" panose="020B0603030403020204" pitchFamily="34" charset="0"/>
              </a:rPr>
              <a:t>And he took the path to her house </a:t>
            </a:r>
          </a:p>
          <a:p>
            <a:r>
              <a:rPr lang="en-US" dirty="0">
                <a:latin typeface="Source Sans Pro Semibold" panose="020B0603030403020204" pitchFamily="34" charset="0"/>
              </a:rPr>
              <a:t>In the twilight, in the evening, </a:t>
            </a:r>
          </a:p>
          <a:p>
            <a:r>
              <a:rPr lang="en-US" dirty="0">
                <a:latin typeface="Source Sans Pro Semibold" panose="020B0603030403020204" pitchFamily="34" charset="0"/>
              </a:rPr>
              <a:t>In the black and dark night. </a:t>
            </a:r>
          </a:p>
          <a:p>
            <a:r>
              <a:rPr lang="en-US" dirty="0">
                <a:latin typeface="Source Sans Pro Semibold" panose="020B0603030403020204" pitchFamily="34" charset="0"/>
              </a:rPr>
              <a:t>And there a woman met him, </a:t>
            </a:r>
          </a:p>
          <a:p>
            <a:r>
              <a:rPr lang="en-US" dirty="0">
                <a:latin typeface="Source Sans Pro Semibold" panose="020B0603030403020204" pitchFamily="34" charset="0"/>
              </a:rPr>
              <a:t>With </a:t>
            </a:r>
            <a:r>
              <a:rPr lang="en-US" dirty="0">
                <a:latin typeface="Source Sans Pro Black" panose="020B0803030403020204" pitchFamily="34" charset="0"/>
              </a:rPr>
              <a:t>the attire of a harlot</a:t>
            </a:r>
            <a:r>
              <a:rPr lang="en-US" dirty="0">
                <a:latin typeface="Source Sans Pro Semibold" panose="020B0603030403020204" pitchFamily="34" charset="0"/>
              </a:rPr>
              <a:t>, and </a:t>
            </a:r>
            <a:r>
              <a:rPr lang="en-US" dirty="0">
                <a:latin typeface="Source Sans Pro Black" panose="020B0803030403020204" pitchFamily="34" charset="0"/>
              </a:rPr>
              <a:t>a crafty heart</a:t>
            </a:r>
            <a:r>
              <a:rPr lang="en-US" dirty="0">
                <a:latin typeface="Source Sans Pro Semibold" panose="020B0603030403020204" pitchFamily="34" charset="0"/>
              </a:rPr>
              <a:t>. </a:t>
            </a:r>
          </a:p>
          <a:p>
            <a:r>
              <a:rPr lang="en-US" dirty="0">
                <a:latin typeface="Source Sans Pro Semibold" panose="020B0603030403020204" pitchFamily="34" charset="0"/>
              </a:rPr>
              <a:t>She was loud and rebellious, </a:t>
            </a:r>
          </a:p>
          <a:p>
            <a:r>
              <a:rPr lang="en-US" dirty="0">
                <a:latin typeface="Source Sans Pro Semibold" panose="020B0603030403020204" pitchFamily="34" charset="0"/>
              </a:rPr>
              <a:t>Her feet would not stay at home. </a:t>
            </a:r>
          </a:p>
          <a:p>
            <a:r>
              <a:rPr lang="en-US" dirty="0">
                <a:latin typeface="Source Sans Pro Semibold" panose="020B0603030403020204" pitchFamily="34" charset="0"/>
              </a:rPr>
              <a:t>At times she was outside, at times in the open square, </a:t>
            </a:r>
          </a:p>
          <a:p>
            <a:r>
              <a:rPr lang="en-US" dirty="0">
                <a:latin typeface="Source Sans Pro Semibold" panose="020B0603030403020204" pitchFamily="34" charset="0"/>
              </a:rPr>
              <a:t>Lurking at every corner. </a:t>
            </a:r>
          </a:p>
          <a:p>
            <a:r>
              <a:rPr lang="en-US" dirty="0">
                <a:latin typeface="Source Sans Pro Semibold" panose="020B0603030403020204" pitchFamily="34" charset="0"/>
              </a:rPr>
              <a:t>So she caught him and </a:t>
            </a:r>
            <a:r>
              <a:rPr lang="en-US" dirty="0">
                <a:latin typeface="Source Sans Pro Black" panose="020B0803030403020204" pitchFamily="34" charset="0"/>
              </a:rPr>
              <a:t>kissed him</a:t>
            </a:r>
            <a:r>
              <a:rPr lang="en-US" dirty="0">
                <a:latin typeface="Source Sans Pro Semibold" panose="020B0603030403020204" pitchFamily="34" charset="0"/>
              </a:rPr>
              <a:t>; </a:t>
            </a:r>
          </a:p>
          <a:p>
            <a:r>
              <a:rPr lang="en-US" dirty="0">
                <a:latin typeface="Source Sans Pro Semibold" panose="020B0603030403020204" pitchFamily="34" charset="0"/>
              </a:rPr>
              <a:t>With an impudent face she said to him: </a:t>
            </a:r>
          </a:p>
          <a:p>
            <a:r>
              <a:rPr lang="en-US" dirty="0">
                <a:latin typeface="Source Sans Pro Semibold" panose="020B0603030403020204" pitchFamily="34" charset="0"/>
              </a:rPr>
              <a:t>“I have peace offerings with me; </a:t>
            </a:r>
          </a:p>
          <a:p>
            <a:r>
              <a:rPr lang="en-US" dirty="0">
                <a:latin typeface="Source Sans Pro Semibold" panose="020B0603030403020204" pitchFamily="34" charset="0"/>
              </a:rPr>
              <a:t>Today I have paid my vows. </a:t>
            </a:r>
          </a:p>
          <a:p>
            <a:r>
              <a:rPr lang="en-US" dirty="0">
                <a:latin typeface="Source Sans Pro Semibold" panose="020B0603030403020204" pitchFamily="34" charset="0"/>
              </a:rPr>
              <a:t>So I came out to meet you, </a:t>
            </a:r>
          </a:p>
          <a:p>
            <a:r>
              <a:rPr lang="en-US" dirty="0">
                <a:latin typeface="Source Sans Pro Semibold" panose="020B0603030403020204" pitchFamily="34" charset="0"/>
              </a:rPr>
              <a:t>Diligently to seek your face, </a:t>
            </a:r>
          </a:p>
          <a:p>
            <a:r>
              <a:rPr lang="en-US" dirty="0">
                <a:latin typeface="Source Sans Pro Semibold" panose="020B0603030403020204" pitchFamily="34" charset="0"/>
              </a:rPr>
              <a:t>And I have found you. </a:t>
            </a:r>
          </a:p>
        </p:txBody>
      </p:sp>
      <p:sp>
        <p:nvSpPr>
          <p:cNvPr id="4" name="TextBox 3">
            <a:extLst>
              <a:ext uri="{FF2B5EF4-FFF2-40B4-BE49-F238E27FC236}">
                <a16:creationId xmlns:a16="http://schemas.microsoft.com/office/drawing/2014/main" id="{2A452C84-8CDB-43E6-94A8-741E939E540F}"/>
              </a:ext>
            </a:extLst>
          </p:cNvPr>
          <p:cNvSpPr txBox="1"/>
          <p:nvPr/>
        </p:nvSpPr>
        <p:spPr>
          <a:xfrm>
            <a:off x="6340979" y="837488"/>
            <a:ext cx="5851021" cy="5078313"/>
          </a:xfrm>
          <a:prstGeom prst="rect">
            <a:avLst/>
          </a:prstGeom>
          <a:noFill/>
        </p:spPr>
        <p:txBody>
          <a:bodyPr wrap="square" rtlCol="0">
            <a:spAutoFit/>
          </a:bodyPr>
          <a:lstStyle/>
          <a:p>
            <a:r>
              <a:rPr lang="en-US" dirty="0">
                <a:latin typeface="Source Sans Pro Semibold" panose="020B0603030403020204" pitchFamily="34" charset="0"/>
              </a:rPr>
              <a:t>I have spread my bed with tapestry, </a:t>
            </a:r>
          </a:p>
          <a:p>
            <a:r>
              <a:rPr lang="en-US" dirty="0">
                <a:latin typeface="Source Sans Pro Semibold" panose="020B0603030403020204" pitchFamily="34" charset="0"/>
              </a:rPr>
              <a:t>Colored coverings of Egyptian linen. </a:t>
            </a:r>
          </a:p>
          <a:p>
            <a:r>
              <a:rPr lang="en-US" dirty="0">
                <a:latin typeface="Source Sans Pro Semibold" panose="020B0603030403020204" pitchFamily="34" charset="0"/>
              </a:rPr>
              <a:t>I have perfumed my bed </a:t>
            </a:r>
          </a:p>
          <a:p>
            <a:r>
              <a:rPr lang="en-US" dirty="0">
                <a:latin typeface="Source Sans Pro Semibold" panose="020B0603030403020204" pitchFamily="34" charset="0"/>
              </a:rPr>
              <a:t>With myrrh, aloes, and cinnamon. </a:t>
            </a:r>
          </a:p>
          <a:p>
            <a:r>
              <a:rPr lang="en-US" dirty="0">
                <a:latin typeface="Source Sans Pro Semibold" panose="020B0603030403020204" pitchFamily="34" charset="0"/>
              </a:rPr>
              <a:t>Come, let us take our fill of love until morning; </a:t>
            </a:r>
          </a:p>
          <a:p>
            <a:r>
              <a:rPr lang="en-US" dirty="0">
                <a:latin typeface="Source Sans Pro Semibold" panose="020B0603030403020204" pitchFamily="34" charset="0"/>
              </a:rPr>
              <a:t>Let us delight ourselves with love. </a:t>
            </a:r>
          </a:p>
          <a:p>
            <a:r>
              <a:rPr lang="en-US" dirty="0">
                <a:latin typeface="Source Sans Pro Semibold" panose="020B0603030403020204" pitchFamily="34" charset="0"/>
              </a:rPr>
              <a:t>For my husband is not at home; </a:t>
            </a:r>
          </a:p>
          <a:p>
            <a:r>
              <a:rPr lang="en-US" dirty="0">
                <a:latin typeface="Source Sans Pro Semibold" panose="020B0603030403020204" pitchFamily="34" charset="0"/>
              </a:rPr>
              <a:t>He has gone on a long journey; </a:t>
            </a:r>
          </a:p>
          <a:p>
            <a:r>
              <a:rPr lang="en-US" dirty="0">
                <a:latin typeface="Source Sans Pro Semibold" panose="020B0603030403020204" pitchFamily="34" charset="0"/>
              </a:rPr>
              <a:t>He has taken a bag of money with him, </a:t>
            </a:r>
          </a:p>
          <a:p>
            <a:r>
              <a:rPr lang="en-US" dirty="0">
                <a:latin typeface="Source Sans Pro Semibold" panose="020B0603030403020204" pitchFamily="34" charset="0"/>
              </a:rPr>
              <a:t>And will come home on the appointed day.” </a:t>
            </a:r>
          </a:p>
          <a:p>
            <a:r>
              <a:rPr lang="en-US" dirty="0">
                <a:latin typeface="Source Sans Pro Semibold" panose="020B0603030403020204" pitchFamily="34" charset="0"/>
              </a:rPr>
              <a:t>With </a:t>
            </a:r>
            <a:r>
              <a:rPr lang="en-US" dirty="0">
                <a:latin typeface="Source Sans Pro Black" panose="020B0803030403020204" pitchFamily="34" charset="0"/>
              </a:rPr>
              <a:t>her enticing speech </a:t>
            </a:r>
            <a:r>
              <a:rPr lang="en-US" dirty="0">
                <a:latin typeface="Source Sans Pro Semibold" panose="020B0603030403020204" pitchFamily="34" charset="0"/>
              </a:rPr>
              <a:t>she caused him to yield, </a:t>
            </a:r>
          </a:p>
          <a:p>
            <a:r>
              <a:rPr lang="en-US" dirty="0">
                <a:latin typeface="Source Sans Pro Semibold" panose="020B0603030403020204" pitchFamily="34" charset="0"/>
              </a:rPr>
              <a:t>With </a:t>
            </a:r>
            <a:r>
              <a:rPr lang="en-US" dirty="0">
                <a:latin typeface="Source Sans Pro Black" panose="020B0803030403020204" pitchFamily="34" charset="0"/>
              </a:rPr>
              <a:t>her flattering lips </a:t>
            </a:r>
            <a:r>
              <a:rPr lang="en-US" dirty="0">
                <a:latin typeface="Source Sans Pro Semibold" panose="020B0603030403020204" pitchFamily="34" charset="0"/>
              </a:rPr>
              <a:t>she seduced him. </a:t>
            </a:r>
          </a:p>
          <a:p>
            <a:r>
              <a:rPr lang="en-US" dirty="0">
                <a:latin typeface="Source Sans Pro Semibold" panose="020B0603030403020204" pitchFamily="34" charset="0"/>
              </a:rPr>
              <a:t>Immediately he went after her, </a:t>
            </a:r>
          </a:p>
          <a:p>
            <a:r>
              <a:rPr lang="en-US" dirty="0">
                <a:latin typeface="Source Sans Pro Semibold" panose="020B0603030403020204" pitchFamily="34" charset="0"/>
              </a:rPr>
              <a:t>As an ox goes to the slaughter, </a:t>
            </a:r>
          </a:p>
          <a:p>
            <a:r>
              <a:rPr lang="en-US" dirty="0">
                <a:latin typeface="Source Sans Pro Semibold" panose="020B0603030403020204" pitchFamily="34" charset="0"/>
              </a:rPr>
              <a:t>Or as a fool to the correction of the stocks, </a:t>
            </a:r>
          </a:p>
          <a:p>
            <a:r>
              <a:rPr lang="en-US" dirty="0">
                <a:latin typeface="Source Sans Pro Semibold" panose="020B0603030403020204" pitchFamily="34" charset="0"/>
              </a:rPr>
              <a:t>Till an arrow struck his liver. </a:t>
            </a:r>
          </a:p>
          <a:p>
            <a:r>
              <a:rPr lang="en-US" dirty="0">
                <a:latin typeface="Source Sans Pro Semibold" panose="020B0603030403020204" pitchFamily="34" charset="0"/>
              </a:rPr>
              <a:t>As a bird hastens to the snare, </a:t>
            </a:r>
          </a:p>
          <a:p>
            <a:r>
              <a:rPr lang="en-US" dirty="0">
                <a:latin typeface="Source Sans Pro Semibold" panose="020B0603030403020204" pitchFamily="34" charset="0"/>
              </a:rPr>
              <a:t>He did not know it would cost his life. </a:t>
            </a:r>
          </a:p>
        </p:txBody>
      </p:sp>
    </p:spTree>
    <p:extLst>
      <p:ext uri="{BB962C8B-B14F-4D97-AF65-F5344CB8AC3E}">
        <p14:creationId xmlns:p14="http://schemas.microsoft.com/office/powerpoint/2010/main" val="3620616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A685-F5A1-4D58-8A7A-599E9CC6AB06}"/>
              </a:ext>
            </a:extLst>
          </p:cNvPr>
          <p:cNvSpPr>
            <a:spLocks noGrp="1"/>
          </p:cNvSpPr>
          <p:nvPr>
            <p:ph type="title"/>
          </p:nvPr>
        </p:nvSpPr>
        <p:spPr/>
        <p:txBody>
          <a:bodyPr/>
          <a:lstStyle/>
          <a:p>
            <a:r>
              <a:rPr lang="en-US" dirty="0"/>
              <a:t>Sexual Lust </a:t>
            </a:r>
          </a:p>
        </p:txBody>
      </p:sp>
      <p:sp>
        <p:nvSpPr>
          <p:cNvPr id="3" name="Content Placeholder 2">
            <a:extLst>
              <a:ext uri="{FF2B5EF4-FFF2-40B4-BE49-F238E27FC236}">
                <a16:creationId xmlns:a16="http://schemas.microsoft.com/office/drawing/2014/main" id="{CFADEA3B-7D82-43BF-9F3F-B8CA38D54125}"/>
              </a:ext>
            </a:extLst>
          </p:cNvPr>
          <p:cNvSpPr>
            <a:spLocks noGrp="1"/>
          </p:cNvSpPr>
          <p:nvPr>
            <p:ph idx="1"/>
          </p:nvPr>
        </p:nvSpPr>
        <p:spPr/>
        <p:txBody>
          <a:bodyPr/>
          <a:lstStyle/>
          <a:p>
            <a:r>
              <a:rPr lang="en-US" dirty="0"/>
              <a:t>Sinful anger against a person = murder in one’s heart</a:t>
            </a:r>
          </a:p>
          <a:p>
            <a:r>
              <a:rPr lang="en-US" dirty="0"/>
              <a:t>Sinful lust after another = adultery in one’s heart</a:t>
            </a:r>
          </a:p>
        </p:txBody>
      </p:sp>
    </p:spTree>
    <p:extLst>
      <p:ext uri="{BB962C8B-B14F-4D97-AF65-F5344CB8AC3E}">
        <p14:creationId xmlns:p14="http://schemas.microsoft.com/office/powerpoint/2010/main" val="11706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4988-06E0-4E8A-803C-3AC158D4A93E}"/>
              </a:ext>
            </a:extLst>
          </p:cNvPr>
          <p:cNvSpPr>
            <a:spLocks noGrp="1"/>
          </p:cNvSpPr>
          <p:nvPr>
            <p:ph type="title"/>
          </p:nvPr>
        </p:nvSpPr>
        <p:spPr/>
        <p:txBody>
          <a:bodyPr/>
          <a:lstStyle/>
          <a:p>
            <a:r>
              <a:rPr lang="en-US" dirty="0"/>
              <a:t>Matthew 5:29-30</a:t>
            </a:r>
          </a:p>
        </p:txBody>
      </p:sp>
      <p:sp>
        <p:nvSpPr>
          <p:cNvPr id="3" name="Content Placeholder 2">
            <a:extLst>
              <a:ext uri="{FF2B5EF4-FFF2-40B4-BE49-F238E27FC236}">
                <a16:creationId xmlns:a16="http://schemas.microsoft.com/office/drawing/2014/main" id="{81AAC84D-1FB7-4253-A972-B3673E114AA7}"/>
              </a:ext>
            </a:extLst>
          </p:cNvPr>
          <p:cNvSpPr>
            <a:spLocks noGrp="1"/>
          </p:cNvSpPr>
          <p:nvPr>
            <p:ph idx="1"/>
          </p:nvPr>
        </p:nvSpPr>
        <p:spPr/>
        <p:txBody>
          <a:bodyPr>
            <a:normAutofit lnSpcReduction="10000"/>
          </a:bodyPr>
          <a:lstStyle/>
          <a:p>
            <a:r>
              <a:rPr lang="en-US" dirty="0">
                <a:latin typeface="Source Sans Pro Black" panose="020B0803030403020204" pitchFamily="34" charset="0"/>
              </a:rPr>
              <a:t>“If your right eye causes you to sin, pluck it out and cast it from you; for it is more profitable for you that one of your members perish, than for your whole body to be cast into hell. And if your right hand causes you to sin, cut it off and cast it from you; for it is more profitable for you that one of your members perish, than for your whole body to be cast into hell.”</a:t>
            </a:r>
          </a:p>
          <a:p>
            <a:pPr lvl="1"/>
            <a:r>
              <a:rPr lang="en-US" dirty="0"/>
              <a:t>The eye is probably mentioned because it is the instrument through which one looks to lust.</a:t>
            </a:r>
          </a:p>
          <a:p>
            <a:pPr lvl="1"/>
            <a:r>
              <a:rPr lang="en-US" dirty="0"/>
              <a:t>Since the majority of people are right oriented, the right eye and right hand are mentioned, being more important for right oriented people than the left would be.</a:t>
            </a:r>
          </a:p>
          <a:p>
            <a:endParaRPr lang="en-US" dirty="0"/>
          </a:p>
          <a:p>
            <a:endParaRPr lang="en-US" dirty="0"/>
          </a:p>
        </p:txBody>
      </p:sp>
    </p:spTree>
    <p:extLst>
      <p:ext uri="{BB962C8B-B14F-4D97-AF65-F5344CB8AC3E}">
        <p14:creationId xmlns:p14="http://schemas.microsoft.com/office/powerpoint/2010/main" val="3041044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192A-516B-4F48-BFA6-4ECC2C532E6D}"/>
              </a:ext>
            </a:extLst>
          </p:cNvPr>
          <p:cNvSpPr>
            <a:spLocks noGrp="1"/>
          </p:cNvSpPr>
          <p:nvPr>
            <p:ph type="title"/>
          </p:nvPr>
        </p:nvSpPr>
        <p:spPr>
          <a:xfrm>
            <a:off x="838200" y="365125"/>
            <a:ext cx="10515600" cy="985111"/>
          </a:xfrm>
        </p:spPr>
        <p:txBody>
          <a:bodyPr/>
          <a:lstStyle/>
          <a:p>
            <a:r>
              <a:rPr lang="en-US" dirty="0"/>
              <a:t>What Is the Message?</a:t>
            </a:r>
          </a:p>
        </p:txBody>
      </p:sp>
      <p:sp>
        <p:nvSpPr>
          <p:cNvPr id="3" name="Content Placeholder 2">
            <a:extLst>
              <a:ext uri="{FF2B5EF4-FFF2-40B4-BE49-F238E27FC236}">
                <a16:creationId xmlns:a16="http://schemas.microsoft.com/office/drawing/2014/main" id="{21BBA125-6399-40CD-BAA4-3E130F8AD937}"/>
              </a:ext>
            </a:extLst>
          </p:cNvPr>
          <p:cNvSpPr>
            <a:spLocks noGrp="1"/>
          </p:cNvSpPr>
          <p:nvPr>
            <p:ph idx="1"/>
          </p:nvPr>
        </p:nvSpPr>
        <p:spPr>
          <a:xfrm>
            <a:off x="838200" y="1486967"/>
            <a:ext cx="10515600" cy="5005907"/>
          </a:xfrm>
        </p:spPr>
        <p:txBody>
          <a:bodyPr>
            <a:normAutofit lnSpcReduction="10000"/>
          </a:bodyPr>
          <a:lstStyle/>
          <a:p>
            <a:r>
              <a:rPr lang="en-US" dirty="0"/>
              <a:t>Would plucking out the right eye and cutting off the right hand prevent sexual lust?</a:t>
            </a:r>
          </a:p>
          <a:p>
            <a:pPr lvl="1"/>
            <a:r>
              <a:rPr lang="en-US" dirty="0"/>
              <a:t>So, what is the message?</a:t>
            </a:r>
          </a:p>
          <a:p>
            <a:r>
              <a:rPr lang="en-US" dirty="0"/>
              <a:t>One must be willing to make any sacrifice to avoid sin!</a:t>
            </a:r>
          </a:p>
          <a:p>
            <a:pPr lvl="1"/>
            <a:r>
              <a:rPr lang="en-US" dirty="0"/>
              <a:t>If you are looking at pornography on your computer, get rid of your computer.</a:t>
            </a:r>
          </a:p>
          <a:p>
            <a:pPr lvl="1"/>
            <a:r>
              <a:rPr lang="en-US" dirty="0"/>
              <a:t>If you are watching movies that are creating sinful lust, unsubscribe to </a:t>
            </a:r>
            <a:r>
              <a:rPr lang="en-US" dirty="0" err="1"/>
              <a:t>Netflex</a:t>
            </a:r>
            <a:r>
              <a:rPr lang="en-US" dirty="0"/>
              <a:t>, HBO, or any other service you must.</a:t>
            </a:r>
          </a:p>
          <a:p>
            <a:pPr lvl="1"/>
            <a:r>
              <a:rPr lang="en-US" dirty="0"/>
              <a:t>If you have a person at work making advances that are tempting you, look for another job!</a:t>
            </a:r>
          </a:p>
          <a:p>
            <a:pPr lvl="1"/>
            <a:r>
              <a:rPr lang="en-US" dirty="0"/>
              <a:t>Make any sacrifice necessary in order to stay faithful to the Lord!</a:t>
            </a:r>
          </a:p>
          <a:p>
            <a:pPr lvl="1"/>
            <a:r>
              <a:rPr lang="en-US" dirty="0"/>
              <a:t>“But I discipline my body and bring it into subjection, lest, when I have preached to others, I myself should become disqualified” (1 Cor. 9:27).</a:t>
            </a:r>
          </a:p>
        </p:txBody>
      </p:sp>
    </p:spTree>
    <p:extLst>
      <p:ext uri="{BB962C8B-B14F-4D97-AF65-F5344CB8AC3E}">
        <p14:creationId xmlns:p14="http://schemas.microsoft.com/office/powerpoint/2010/main" val="36427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1E47-E20B-41DC-97FB-0B00B8D1CA54}"/>
              </a:ext>
            </a:extLst>
          </p:cNvPr>
          <p:cNvSpPr>
            <a:spLocks noGrp="1"/>
          </p:cNvSpPr>
          <p:nvPr>
            <p:ph type="title"/>
          </p:nvPr>
        </p:nvSpPr>
        <p:spPr/>
        <p:txBody>
          <a:bodyPr/>
          <a:lstStyle/>
          <a:p>
            <a:r>
              <a:rPr lang="en-US" dirty="0"/>
              <a:t>3. On Adultery and Remarriage</a:t>
            </a:r>
          </a:p>
        </p:txBody>
      </p:sp>
      <p:sp>
        <p:nvSpPr>
          <p:cNvPr id="3" name="Content Placeholder 2">
            <a:extLst>
              <a:ext uri="{FF2B5EF4-FFF2-40B4-BE49-F238E27FC236}">
                <a16:creationId xmlns:a16="http://schemas.microsoft.com/office/drawing/2014/main" id="{4C13AF0D-99E7-4902-8971-047C039CAB57}"/>
              </a:ext>
            </a:extLst>
          </p:cNvPr>
          <p:cNvSpPr>
            <a:spLocks noGrp="1"/>
          </p:cNvSpPr>
          <p:nvPr>
            <p:ph idx="1"/>
          </p:nvPr>
        </p:nvSpPr>
        <p:spPr/>
        <p:txBody>
          <a:bodyPr/>
          <a:lstStyle/>
          <a:p>
            <a:r>
              <a:rPr lang="en-US" dirty="0"/>
              <a:t>“Furthermore it has been said, ‘Whoever divorces his wife, let him give her a certificate of divorce.’ But I say to you that whoever divorces his wife for any reason except sexual immorality causes her to commit adultery; and whoever marries a woman who is divorced commits adultery” (Matt. 5:31-32).</a:t>
            </a:r>
          </a:p>
          <a:p>
            <a:endParaRPr lang="en-US" dirty="0"/>
          </a:p>
          <a:p>
            <a:endParaRPr lang="en-US" dirty="0"/>
          </a:p>
          <a:p>
            <a:endParaRPr lang="en-US" dirty="0"/>
          </a:p>
        </p:txBody>
      </p:sp>
    </p:spTree>
    <p:extLst>
      <p:ext uri="{BB962C8B-B14F-4D97-AF65-F5344CB8AC3E}">
        <p14:creationId xmlns:p14="http://schemas.microsoft.com/office/powerpoint/2010/main" val="38376084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A23D-6296-427E-A09D-41913E4BDBA5}"/>
              </a:ext>
            </a:extLst>
          </p:cNvPr>
          <p:cNvSpPr>
            <a:spLocks noGrp="1"/>
          </p:cNvSpPr>
          <p:nvPr>
            <p:ph type="title"/>
          </p:nvPr>
        </p:nvSpPr>
        <p:spPr>
          <a:xfrm>
            <a:off x="838200" y="365125"/>
            <a:ext cx="10515600" cy="755463"/>
          </a:xfrm>
        </p:spPr>
        <p:txBody>
          <a:bodyPr/>
          <a:lstStyle/>
          <a:p>
            <a:r>
              <a:rPr lang="en-US" dirty="0"/>
              <a:t>Matthew 5:31</a:t>
            </a:r>
          </a:p>
        </p:txBody>
      </p:sp>
      <p:sp>
        <p:nvSpPr>
          <p:cNvPr id="3" name="Content Placeholder 2">
            <a:extLst>
              <a:ext uri="{FF2B5EF4-FFF2-40B4-BE49-F238E27FC236}">
                <a16:creationId xmlns:a16="http://schemas.microsoft.com/office/drawing/2014/main" id="{DF4F8355-3004-4A4C-B4E5-1D4D51988819}"/>
              </a:ext>
            </a:extLst>
          </p:cNvPr>
          <p:cNvSpPr>
            <a:spLocks noGrp="1"/>
          </p:cNvSpPr>
          <p:nvPr>
            <p:ph idx="1"/>
          </p:nvPr>
        </p:nvSpPr>
        <p:spPr>
          <a:xfrm>
            <a:off x="838200" y="1308847"/>
            <a:ext cx="10515600" cy="5184028"/>
          </a:xfrm>
        </p:spPr>
        <p:txBody>
          <a:bodyPr>
            <a:normAutofit fontScale="92500" lnSpcReduction="10000"/>
          </a:bodyPr>
          <a:lstStyle/>
          <a:p>
            <a:r>
              <a:rPr lang="en-US" dirty="0">
                <a:latin typeface="Source Sans Pro Black" panose="020B0803030403020204" pitchFamily="34" charset="0"/>
              </a:rPr>
              <a:t>“Furthermore it has been said, ‘Whoever divorces his wife, let him give her a certificate of divorce.’” </a:t>
            </a:r>
          </a:p>
          <a:p>
            <a:r>
              <a:rPr lang="en-US" dirty="0"/>
              <a:t>What is the thrust of the Mosaic Law in Deut. 24:1-4?</a:t>
            </a:r>
          </a:p>
          <a:p>
            <a:pPr lvl="1"/>
            <a:r>
              <a:rPr lang="en-US" dirty="0"/>
              <a:t>“When a man takes a wife and marries her, and it happens that </a:t>
            </a:r>
            <a:r>
              <a:rPr lang="en-US" dirty="0">
                <a:latin typeface="Source Sans Pro Black" panose="020B0803030403020204" pitchFamily="34" charset="0"/>
              </a:rPr>
              <a:t>she finds no favor in his eyes because he has found some uncleanness in her</a:t>
            </a:r>
            <a:r>
              <a:rPr lang="en-US" dirty="0"/>
              <a:t>, and he writes her a certificate of divorce, puts it in her hand, and sends her out of his house, when she has departed from his house, and goes and becomes another man’s wife, if the latter husband detests her and writes her a certificate of divorce, puts it in her hand, and sends her out of his house, or if the latter husband dies who took her as his wife, then her former husband who divorced her must not take her back to be his wife after she has been defiled; for that is an abomination before the </a:t>
            </a:r>
            <a:r>
              <a:rPr lang="en-US" cap="small" dirty="0"/>
              <a:t>Lord</a:t>
            </a:r>
            <a:r>
              <a:rPr lang="en-US" dirty="0"/>
              <a:t>, and you shall not bring sin on the land which the </a:t>
            </a:r>
            <a:r>
              <a:rPr lang="en-US" cap="small" dirty="0"/>
              <a:t>Lord</a:t>
            </a:r>
            <a:r>
              <a:rPr lang="en-US" dirty="0"/>
              <a:t> your God is giving you as an inheritance” (Deut. 24:1-4).</a:t>
            </a:r>
          </a:p>
          <a:p>
            <a:pPr lvl="1"/>
            <a:r>
              <a:rPr lang="en-US" dirty="0">
                <a:latin typeface="Source Sans Pro Black" panose="020B0803030403020204" pitchFamily="34" charset="0"/>
              </a:rPr>
              <a:t>Leon Morris: </a:t>
            </a:r>
            <a:r>
              <a:rPr lang="en-US" dirty="0"/>
              <a:t>“The bill of divorce was a protection for the woman; a capricious husband could not drive her from his home and afterward claim that she was still his wife. He must give her the document that set out her right to marry someone else” (</a:t>
            </a:r>
            <a:r>
              <a:rPr lang="en-US" i="1" dirty="0"/>
              <a:t>The Gospel according to Matthew</a:t>
            </a:r>
            <a:r>
              <a:rPr lang="en-US" dirty="0"/>
              <a:t>, 120).</a:t>
            </a:r>
          </a:p>
        </p:txBody>
      </p:sp>
    </p:spTree>
    <p:extLst>
      <p:ext uri="{BB962C8B-B14F-4D97-AF65-F5344CB8AC3E}">
        <p14:creationId xmlns:p14="http://schemas.microsoft.com/office/powerpoint/2010/main" val="322659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0A28-3109-4568-B36B-5254D848EBFB}"/>
              </a:ext>
            </a:extLst>
          </p:cNvPr>
          <p:cNvSpPr>
            <a:spLocks noGrp="1"/>
          </p:cNvSpPr>
          <p:nvPr>
            <p:ph type="title"/>
          </p:nvPr>
        </p:nvSpPr>
        <p:spPr/>
        <p:txBody>
          <a:bodyPr/>
          <a:lstStyle/>
          <a:p>
            <a:r>
              <a:rPr lang="en-US" dirty="0"/>
              <a:t>Two Prevailing Views about Divorce</a:t>
            </a:r>
          </a:p>
        </p:txBody>
      </p:sp>
      <p:sp>
        <p:nvSpPr>
          <p:cNvPr id="3" name="Content Placeholder 2">
            <a:extLst>
              <a:ext uri="{FF2B5EF4-FFF2-40B4-BE49-F238E27FC236}">
                <a16:creationId xmlns:a16="http://schemas.microsoft.com/office/drawing/2014/main" id="{4DDCAB6B-261D-46DC-AB9E-02053C93F8FC}"/>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The school of </a:t>
            </a:r>
            <a:r>
              <a:rPr lang="en-US" dirty="0" err="1">
                <a:latin typeface="Source Sans Pro Black" panose="020B0803030403020204" pitchFamily="34" charset="0"/>
              </a:rPr>
              <a:t>Shammai</a:t>
            </a:r>
            <a:r>
              <a:rPr lang="en-US" dirty="0">
                <a:latin typeface="Source Sans Pro Black" panose="020B0803030403020204" pitchFamily="34" charset="0"/>
              </a:rPr>
              <a:t>: </a:t>
            </a:r>
            <a:r>
              <a:rPr lang="en-US" dirty="0"/>
              <a:t>This group took a conservative understanding of “some indecency” (Deut. 24:1), saying that it was only allowed in cases of adultery.</a:t>
            </a:r>
          </a:p>
          <a:p>
            <a:pPr lvl="1"/>
            <a:r>
              <a:rPr lang="en-US" dirty="0"/>
              <a:t>This interpretation runs into the problem that adultery was to be punished by death, not divorce. The text refers to some act short of adultery.</a:t>
            </a:r>
          </a:p>
          <a:p>
            <a:r>
              <a:rPr lang="en-US" dirty="0">
                <a:latin typeface="Source Sans Pro Black" panose="020B0803030403020204" pitchFamily="34" charset="0"/>
              </a:rPr>
              <a:t>The school of Hillel: </a:t>
            </a:r>
            <a:r>
              <a:rPr lang="en-US" dirty="0"/>
              <a:t>This group allowed a much wider range of interpretation, and permitted a man to divorce his wife if she spoiled his dinner (</a:t>
            </a:r>
            <a:r>
              <a:rPr lang="en-US" i="1" dirty="0"/>
              <a:t>Mishnah </a:t>
            </a:r>
            <a:r>
              <a:rPr lang="en-US" i="1" dirty="0" err="1"/>
              <a:t>Giṭ</a:t>
            </a:r>
            <a:r>
              <a:rPr lang="en-US" dirty="0"/>
              <a:t>. 9.10); R. Akiba allowed divorce “Even if he found another fairer than she.” </a:t>
            </a:r>
          </a:p>
          <a:p>
            <a:pPr lvl="1"/>
            <a:r>
              <a:rPr lang="en-US" dirty="0"/>
              <a:t>This view is as liberal as American “no fault divorce.”</a:t>
            </a:r>
          </a:p>
          <a:p>
            <a:r>
              <a:rPr lang="en-US" dirty="0"/>
              <a:t>Against such a background Jesus calls on people to appreciate the true meaning and solemnity of marriage.</a:t>
            </a:r>
          </a:p>
        </p:txBody>
      </p:sp>
    </p:spTree>
    <p:extLst>
      <p:ext uri="{BB962C8B-B14F-4D97-AF65-F5344CB8AC3E}">
        <p14:creationId xmlns:p14="http://schemas.microsoft.com/office/powerpoint/2010/main" val="22760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EEEE-195B-4D31-859A-56730306E169}"/>
              </a:ext>
            </a:extLst>
          </p:cNvPr>
          <p:cNvSpPr>
            <a:spLocks noGrp="1"/>
          </p:cNvSpPr>
          <p:nvPr>
            <p:ph type="title"/>
          </p:nvPr>
        </p:nvSpPr>
        <p:spPr/>
        <p:txBody>
          <a:bodyPr/>
          <a:lstStyle/>
          <a:p>
            <a:r>
              <a:rPr lang="en-US" dirty="0"/>
              <a:t>Matthew 5:32</a:t>
            </a:r>
          </a:p>
        </p:txBody>
      </p:sp>
      <p:sp>
        <p:nvSpPr>
          <p:cNvPr id="3" name="Content Placeholder 2">
            <a:extLst>
              <a:ext uri="{FF2B5EF4-FFF2-40B4-BE49-F238E27FC236}">
                <a16:creationId xmlns:a16="http://schemas.microsoft.com/office/drawing/2014/main" id="{192EC64D-0FFC-4B35-9685-85E1E0C54189}"/>
              </a:ext>
            </a:extLst>
          </p:cNvPr>
          <p:cNvSpPr>
            <a:spLocks noGrp="1"/>
          </p:cNvSpPr>
          <p:nvPr>
            <p:ph idx="1"/>
          </p:nvPr>
        </p:nvSpPr>
        <p:spPr/>
        <p:txBody>
          <a:bodyPr/>
          <a:lstStyle/>
          <a:p>
            <a:r>
              <a:rPr lang="en-US" dirty="0">
                <a:latin typeface="Source Sans Pro Black" panose="020B0803030403020204" pitchFamily="34" charset="0"/>
              </a:rPr>
              <a:t>“But I say to you that whoever divorces his wife for any reason except sexual immorality causes her to commit adultery; and whoever marries a woman who is divorced commits adultery.”</a:t>
            </a:r>
          </a:p>
          <a:p>
            <a:pPr lvl="1"/>
            <a:r>
              <a:rPr lang="en-US" dirty="0"/>
              <a:t>What difference do you see between Jesus and the two factions of Jews?</a:t>
            </a:r>
          </a:p>
          <a:p>
            <a:pPr lvl="2"/>
            <a:r>
              <a:rPr lang="en-US" dirty="0"/>
              <a:t>Jesus forbids divorces that Deuteronomy 24 allowed and permits remarriage following a divorce only in cases of sexual immorality, in which case only the innocent person is allowed to remarry.</a:t>
            </a:r>
          </a:p>
          <a:p>
            <a:pPr lvl="1"/>
            <a:r>
              <a:rPr lang="en-US" dirty="0"/>
              <a:t>What two new teachings does Jesus about divorce?</a:t>
            </a:r>
          </a:p>
          <a:p>
            <a:pPr lvl="2"/>
            <a:r>
              <a:rPr lang="en-US" dirty="0"/>
              <a:t>A person who divorces his/her mate for some reason other than sexual immorality and then remarries commits adultery.</a:t>
            </a:r>
          </a:p>
          <a:p>
            <a:pPr lvl="2"/>
            <a:r>
              <a:rPr lang="en-US" dirty="0"/>
              <a:t>Should the person who has been divorced for some reason other than sexual immorality remarry, that person is guilty of adultery.</a:t>
            </a:r>
          </a:p>
        </p:txBody>
      </p:sp>
    </p:spTree>
    <p:extLst>
      <p:ext uri="{BB962C8B-B14F-4D97-AF65-F5344CB8AC3E}">
        <p14:creationId xmlns:p14="http://schemas.microsoft.com/office/powerpoint/2010/main" val="8922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6E0E9CC-0E8C-42D3-BBCA-9B73F0BCFD99}" vid="{4533E328-2BDD-49EC-B774-223BFF1450CF}"/>
    </a:ext>
  </a:extLst>
</a:theme>
</file>

<file path=docProps/app.xml><?xml version="1.0" encoding="utf-8"?>
<Properties xmlns="http://schemas.openxmlformats.org/officeDocument/2006/extended-properties" xmlns:vt="http://schemas.openxmlformats.org/officeDocument/2006/docPropsVTypes">
  <Template/>
  <TotalTime>13377</TotalTime>
  <Words>14916</Words>
  <Application>Microsoft Office PowerPoint</Application>
  <PresentationFormat>Widescreen</PresentationFormat>
  <Paragraphs>683</Paragraphs>
  <Slides>123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123</vt:i4>
      </vt:variant>
    </vt:vector>
  </HeadingPairs>
  <TitlesOfParts>
    <vt:vector size="131" baseType="lpstr">
      <vt:lpstr>Adobe Gothic Std B</vt:lpstr>
      <vt:lpstr>Adobe Hebrew</vt:lpstr>
      <vt:lpstr>Arial</vt:lpstr>
      <vt:lpstr>Arial Rounded MT Bold</vt:lpstr>
      <vt:lpstr>Calibri</vt:lpstr>
      <vt:lpstr>Source Sans Pro Black</vt:lpstr>
      <vt:lpstr>Source Sans Pro Semibold</vt:lpstr>
      <vt:lpstr>Office Theme</vt:lpstr>
      <vt:lpstr>PowerPoint Presentation</vt:lpstr>
      <vt:lpstr>PowerPoint Presentation</vt:lpstr>
      <vt:lpstr>Five Sermons in Matthew</vt:lpstr>
      <vt:lpstr>Introduction to the Sermon on the Mount (Matt. 5:1-2)</vt:lpstr>
      <vt:lpstr>PowerPoint Presentation</vt:lpstr>
      <vt:lpstr>Matthew 5:1-2</vt:lpstr>
      <vt:lpstr>General Introductory Points</vt:lpstr>
      <vt:lpstr>Outline of Matthew 5</vt:lpstr>
      <vt:lpstr>PowerPoint Presentation</vt:lpstr>
      <vt:lpstr>The Influence of Isaiah 61</vt:lpstr>
      <vt:lpstr>Key Word</vt:lpstr>
      <vt:lpstr>First Beatitude</vt:lpstr>
      <vt:lpstr>Second Beatitude</vt:lpstr>
      <vt:lpstr>Third Beatitude</vt:lpstr>
      <vt:lpstr>Inherit the Earth</vt:lpstr>
      <vt:lpstr>Meek, Not Weak</vt:lpstr>
      <vt:lpstr>Fourth Beatitude</vt:lpstr>
      <vt:lpstr>Shall Be Filled</vt:lpstr>
      <vt:lpstr>Satisfied and Gratified</vt:lpstr>
      <vt:lpstr>Beatitudes 5-7</vt:lpstr>
      <vt:lpstr>The Fifth Beatitude</vt:lpstr>
      <vt:lpstr>Showing Mercy Makes One Godlike</vt:lpstr>
      <vt:lpstr>God’s People Show Mercy</vt:lpstr>
      <vt:lpstr>They Shall Obtain Mercy</vt:lpstr>
      <vt:lpstr>The Sixth Beatitude</vt:lpstr>
      <vt:lpstr>Sinful Man in the Presence of God</vt:lpstr>
      <vt:lpstr>Shall See God</vt:lpstr>
      <vt:lpstr>The Seventh Beatitude</vt:lpstr>
      <vt:lpstr>A Peacemaker</vt:lpstr>
      <vt:lpstr>“Sons of God”</vt:lpstr>
      <vt:lpstr>The Eighth Beatitude</vt:lpstr>
      <vt:lpstr>For Righteousness’ Sake</vt:lpstr>
      <vt:lpstr>The Ninth Beatitude</vt:lpstr>
      <vt:lpstr>“Falsely”</vt:lpstr>
      <vt:lpstr>How to React to Persecution</vt:lpstr>
      <vt:lpstr>Accept the Different Perspective</vt:lpstr>
      <vt:lpstr>Look at Jesus’s Disciples</vt:lpstr>
      <vt:lpstr>Contrary to Our Culture</vt:lpstr>
      <vt:lpstr>What Is Heaven Going to Be Like</vt:lpstr>
      <vt:lpstr>Salt and Light (5:13-16)</vt:lpstr>
      <vt:lpstr>Matthew 5:13-16</vt:lpstr>
      <vt:lpstr>Matthew 5:13</vt:lpstr>
      <vt:lpstr>If the Salt Shall Lose Its Flavor</vt:lpstr>
      <vt:lpstr>Good for Nothing</vt:lpstr>
      <vt:lpstr>Matthew 5:14</vt:lpstr>
      <vt:lpstr>Light of the World</vt:lpstr>
      <vt:lpstr>Matthew 5:15</vt:lpstr>
      <vt:lpstr>PowerPoint Presentation</vt:lpstr>
      <vt:lpstr>Matthew 5:16</vt:lpstr>
      <vt:lpstr>“Glorify Your Father in Heaven”</vt:lpstr>
      <vt:lpstr>Jesus’s Attitude to the OT Matthew 5:17-20</vt:lpstr>
      <vt:lpstr>Matthew 5:17-20</vt:lpstr>
      <vt:lpstr>Jesus Was Charged with Undermining the Law</vt:lpstr>
      <vt:lpstr>Jewish Opposition to Christians</vt:lpstr>
      <vt:lpstr>Charges Against the Church</vt:lpstr>
      <vt:lpstr>Persecution</vt:lpstr>
      <vt:lpstr>Matthew 5:17</vt:lpstr>
      <vt:lpstr>Jesus and Scripture</vt:lpstr>
      <vt:lpstr>To Destroy</vt:lpstr>
      <vt:lpstr>Galatians, Romans, &amp; Hebrews</vt:lpstr>
      <vt:lpstr>“I Came”</vt:lpstr>
      <vt:lpstr>Matthew 5:18</vt:lpstr>
      <vt:lpstr>One Jot and One Tittle</vt:lpstr>
      <vt:lpstr>Till Heaven and Earth Pass </vt:lpstr>
      <vt:lpstr>Till All Things Are Fulfilled</vt:lpstr>
      <vt:lpstr>“It Is Finished” </vt:lpstr>
      <vt:lpstr>Matthew 5:19</vt:lpstr>
      <vt:lpstr>Least/Great Commandments</vt:lpstr>
      <vt:lpstr>Matthew 5:20</vt:lpstr>
      <vt:lpstr>Characteristic Problems in the Righteousness of the Pharisees in Matthew</vt:lpstr>
      <vt:lpstr>A Superior Kind of Righteousness</vt:lpstr>
      <vt:lpstr>Six Antitheses</vt:lpstr>
      <vt:lpstr>1. On Murder (Matt. 5:21-26)</vt:lpstr>
      <vt:lpstr>Matthew 5:21</vt:lpstr>
      <vt:lpstr>Matthew 5:22</vt:lpstr>
      <vt:lpstr>The Offenses</vt:lpstr>
      <vt:lpstr>The Places of Judgment</vt:lpstr>
      <vt:lpstr>Gradations?</vt:lpstr>
      <vt:lpstr>The Significance of What Jesus Said</vt:lpstr>
      <vt:lpstr>Matthew 5:23-24</vt:lpstr>
      <vt:lpstr>The Importance of Reconciliation</vt:lpstr>
      <vt:lpstr>Romans 12:18</vt:lpstr>
      <vt:lpstr>Matthew 5:25-26</vt:lpstr>
      <vt:lpstr>Defining Terms</vt:lpstr>
      <vt:lpstr>The Application</vt:lpstr>
      <vt:lpstr>2. On Adultery (Matt. 5:27-30)</vt:lpstr>
      <vt:lpstr>Matthew 5:27</vt:lpstr>
      <vt:lpstr>Matthew 5:28</vt:lpstr>
      <vt:lpstr>The Problem of Sexual Temptation</vt:lpstr>
      <vt:lpstr>The Plague of Adultery in the Church</vt:lpstr>
      <vt:lpstr>Proverbs</vt:lpstr>
      <vt:lpstr>Proverbs 7:6-23</vt:lpstr>
      <vt:lpstr>Sexual Lust </vt:lpstr>
      <vt:lpstr>Matthew 5:29-30</vt:lpstr>
      <vt:lpstr>What Is the Message?</vt:lpstr>
      <vt:lpstr>3. On Adultery and Remarriage</vt:lpstr>
      <vt:lpstr>Matthew 5:31</vt:lpstr>
      <vt:lpstr>Two Prevailing Views about Divorce</vt:lpstr>
      <vt:lpstr>Matthew 5:32</vt:lpstr>
      <vt:lpstr>4. On Oaths (5:33-37)</vt:lpstr>
      <vt:lpstr>Bible Teaching on Oaths</vt:lpstr>
      <vt:lpstr>Summary of OT Teaching</vt:lpstr>
      <vt:lpstr>Matthew 5:33</vt:lpstr>
      <vt:lpstr>Matthew 5:34-36</vt:lpstr>
      <vt:lpstr>First Century Jewish Practices</vt:lpstr>
      <vt:lpstr>A Rejection of Jewish Casuistry</vt:lpstr>
      <vt:lpstr>Matthew 5:37</vt:lpstr>
      <vt:lpstr>5. On Retaliation (5:38-42)</vt:lpstr>
      <vt:lpstr>Matthew 5:38</vt:lpstr>
      <vt:lpstr>The Purpose of the Civil Law</vt:lpstr>
      <vt:lpstr>Matthew 5:39</vt:lpstr>
      <vt:lpstr>Matthew 5:40</vt:lpstr>
      <vt:lpstr>The Two Garments</vt:lpstr>
      <vt:lpstr>1 Corinthians 6:1-8</vt:lpstr>
      <vt:lpstr>Matthew 5:41</vt:lpstr>
      <vt:lpstr>Matthew 5:42</vt:lpstr>
      <vt:lpstr>So, What Is Jesus Teaching?</vt:lpstr>
      <vt:lpstr>6. On Loving One’s Enemies (5:43-48)</vt:lpstr>
      <vt:lpstr>Matthew 5:43</vt:lpstr>
      <vt:lpstr>Matthew 5:44</vt:lpstr>
      <vt:lpstr>Matthew 5:45</vt:lpstr>
      <vt:lpstr>Matthew 5:46-47</vt:lpstr>
      <vt:lpstr>Matthew 5:48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39</cp:revision>
  <dcterms:created xsi:type="dcterms:W3CDTF">2021-11-15T18:24:30Z</dcterms:created>
  <dcterms:modified xsi:type="dcterms:W3CDTF">2022-04-21T13:14:38Z</dcterms:modified>
</cp:coreProperties>
</file>