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41" r:id="rId1"/>
  </p:sldMasterIdLst>
  <p:sldIdLst>
    <p:sldId id="256" r:id="rId2"/>
    <p:sldId id="261" r:id="rId3"/>
    <p:sldId id="260" r:id="rId4"/>
    <p:sldId id="262" r:id="rId5"/>
    <p:sldId id="263" r:id="rId6"/>
    <p:sldId id="264" r:id="rId7"/>
    <p:sldId id="266" r:id="rId8"/>
    <p:sldId id="267" r:id="rId9"/>
    <p:sldId id="268" r:id="rId10"/>
    <p:sldId id="265"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909"/>
  </p:normalViewPr>
  <p:slideViewPr>
    <p:cSldViewPr snapToGrid="0" snapToObjects="1">
      <p:cViewPr varScale="1">
        <p:scale>
          <a:sx n="90" d="100"/>
          <a:sy n="90" d="100"/>
        </p:scale>
        <p:origin x="232"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4/23/22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364789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4/23/22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216976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4/23/22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066670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4/23/22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C8A9FF5-4113-2446-A72C-A7F3D47E2F56}"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267674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4/23/22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737161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2FCE1-E832-DD49-9780-CAE6DA70E6E7}" type="datetimeFigureOut">
              <a:rPr lang="en-US" smtClean="0"/>
              <a:t>4/23/22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035949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2FCE1-E832-DD49-9780-CAE6DA70E6E7}" type="datetimeFigureOut">
              <a:rPr lang="en-US" smtClean="0"/>
              <a:t>4/23/22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834708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4/23/22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174719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ECF2FCE1-E832-DD49-9780-CAE6DA70E6E7}" type="datetimeFigureOut">
              <a:rPr lang="en-US" smtClean="0"/>
              <a:t>4/23/22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C8A9FF5-4113-2446-A72C-A7F3D47E2F56}" type="slidenum">
              <a:rPr lang="en-US" smtClean="0"/>
              <a:t>‹#›</a:t>
            </a:fld>
            <a:endParaRPr lang="en-US"/>
          </a:p>
        </p:txBody>
      </p:sp>
    </p:spTree>
    <p:extLst>
      <p:ext uri="{BB962C8B-B14F-4D97-AF65-F5344CB8AC3E}">
        <p14:creationId xmlns:p14="http://schemas.microsoft.com/office/powerpoint/2010/main" val="418604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4/23/22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892748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F2FCE1-E832-DD49-9780-CAE6DA70E6E7}" type="datetimeFigureOut">
              <a:rPr lang="en-US" smtClean="0"/>
              <a:t>4/23/22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4001367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F2FCE1-E832-DD49-9780-CAE6DA70E6E7}" type="datetimeFigureOut">
              <a:rPr lang="en-US" smtClean="0"/>
              <a:t>4/23/22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66743207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F2FCE1-E832-DD49-9780-CAE6DA70E6E7}" type="datetimeFigureOut">
              <a:rPr lang="en-US" smtClean="0"/>
              <a:t>4/23/22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4793392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F2FCE1-E832-DD49-9780-CAE6DA70E6E7}" type="datetimeFigureOut">
              <a:rPr lang="en-US" smtClean="0"/>
              <a:t>4/23/22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700894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CF2FCE1-E832-DD49-9780-CAE6DA70E6E7}" type="datetimeFigureOut">
              <a:rPr lang="en-US" smtClean="0"/>
              <a:t>4/23/22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68964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4/23/22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94662456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4/23/22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055477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CF2FCE1-E832-DD49-9780-CAE6DA70E6E7}" type="datetimeFigureOut">
              <a:rPr lang="en-US" smtClean="0"/>
              <a:t>4/23/22</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C8A9FF5-4113-2446-A72C-A7F3D47E2F56}" type="slidenum">
              <a:rPr lang="en-US" smtClean="0"/>
              <a:t>‹#›</a:t>
            </a:fld>
            <a:endParaRPr lang="en-US"/>
          </a:p>
        </p:txBody>
      </p:sp>
    </p:spTree>
    <p:extLst>
      <p:ext uri="{BB962C8B-B14F-4D97-AF65-F5344CB8AC3E}">
        <p14:creationId xmlns:p14="http://schemas.microsoft.com/office/powerpoint/2010/main" val="2279416251"/>
      </p:ext>
    </p:extLst>
  </p:cSld>
  <p:clrMap bg1="dk1" tx1="lt1" bg2="dk2" tx2="lt2" accent1="accent1" accent2="accent2" accent3="accent3" accent4="accent4" accent5="accent5" accent6="accent6" hlink="hlink" folHlink="folHlink"/>
  <p:sldLayoutIdLst>
    <p:sldLayoutId id="2147484142" r:id="rId1"/>
    <p:sldLayoutId id="2147484143" r:id="rId2"/>
    <p:sldLayoutId id="2147484144" r:id="rId3"/>
    <p:sldLayoutId id="2147484145" r:id="rId4"/>
    <p:sldLayoutId id="2147484146" r:id="rId5"/>
    <p:sldLayoutId id="2147484147" r:id="rId6"/>
    <p:sldLayoutId id="2147484148" r:id="rId7"/>
    <p:sldLayoutId id="2147484149" r:id="rId8"/>
    <p:sldLayoutId id="2147484150" r:id="rId9"/>
    <p:sldLayoutId id="2147484151" r:id="rId10"/>
    <p:sldLayoutId id="2147484152" r:id="rId11"/>
    <p:sldLayoutId id="2147484153" r:id="rId12"/>
    <p:sldLayoutId id="2147484154" r:id="rId13"/>
    <p:sldLayoutId id="2147484155" r:id="rId14"/>
    <p:sldLayoutId id="2147484156" r:id="rId15"/>
    <p:sldLayoutId id="2147484157" r:id="rId16"/>
    <p:sldLayoutId id="2147484158"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verseid:58.4.2" TargetMode="External"/><Relationship Id="rId2" Type="http://schemas.openxmlformats.org/officeDocument/2006/relationships/hyperlink" Target="verseid:58.4.1" TargetMode="External"/><Relationship Id="rId1" Type="http://schemas.openxmlformats.org/officeDocument/2006/relationships/slideLayout" Target="../slideLayouts/slideLayout2.xml"/><Relationship Id="rId4" Type="http://schemas.openxmlformats.org/officeDocument/2006/relationships/hyperlink" Target="verseid:58.4.3"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verseid:58.4.5" TargetMode="External"/><Relationship Id="rId2" Type="http://schemas.openxmlformats.org/officeDocument/2006/relationships/hyperlink" Target="verseid:58.4.4" TargetMode="External"/><Relationship Id="rId1" Type="http://schemas.openxmlformats.org/officeDocument/2006/relationships/slideLayout" Target="../slideLayouts/slideLayout2.xml"/><Relationship Id="rId4" Type="http://schemas.openxmlformats.org/officeDocument/2006/relationships/hyperlink" Target="verseid:58.4.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verseid:58.4.8" TargetMode="External"/><Relationship Id="rId2" Type="http://schemas.openxmlformats.org/officeDocument/2006/relationships/hyperlink" Target="verseid:58.4.7" TargetMode="External"/><Relationship Id="rId1" Type="http://schemas.openxmlformats.org/officeDocument/2006/relationships/slideLayout" Target="../slideLayouts/slideLayout2.xml"/><Relationship Id="rId5" Type="http://schemas.openxmlformats.org/officeDocument/2006/relationships/hyperlink" Target="verseid:58.4.10" TargetMode="External"/><Relationship Id="rId4" Type="http://schemas.openxmlformats.org/officeDocument/2006/relationships/hyperlink" Target="verseid:58.4.9"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verseid:58.4.12" TargetMode="External"/><Relationship Id="rId2" Type="http://schemas.openxmlformats.org/officeDocument/2006/relationships/hyperlink" Target="verseid:58.4.11" TargetMode="External"/><Relationship Id="rId1" Type="http://schemas.openxmlformats.org/officeDocument/2006/relationships/slideLayout" Target="../slideLayouts/slideLayout2.xml"/><Relationship Id="rId4" Type="http://schemas.openxmlformats.org/officeDocument/2006/relationships/hyperlink" Target="verseid:58.4.13"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verseid:46.4.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verseid:58.3.2" TargetMode="External"/><Relationship Id="rId2" Type="http://schemas.openxmlformats.org/officeDocument/2006/relationships/hyperlink" Target="verseid:58.3.1" TargetMode="External"/><Relationship Id="rId1" Type="http://schemas.openxmlformats.org/officeDocument/2006/relationships/slideLayout" Target="../slideLayouts/slideLayout2.xml"/><Relationship Id="rId4" Type="http://schemas.openxmlformats.org/officeDocument/2006/relationships/hyperlink" Target="verseid:58.3.3"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verseid:58.3.5" TargetMode="External"/><Relationship Id="rId2" Type="http://schemas.openxmlformats.org/officeDocument/2006/relationships/hyperlink" Target="verseid:58.3.4" TargetMode="External"/><Relationship Id="rId1" Type="http://schemas.openxmlformats.org/officeDocument/2006/relationships/slideLayout" Target="../slideLayouts/slideLayout2.xml"/><Relationship Id="rId4" Type="http://schemas.openxmlformats.org/officeDocument/2006/relationships/hyperlink" Target="verseid:58.3.6"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verseid:58.3.8" TargetMode="External"/><Relationship Id="rId2" Type="http://schemas.openxmlformats.org/officeDocument/2006/relationships/hyperlink" Target="verseid:58.3.7" TargetMode="External"/><Relationship Id="rId1" Type="http://schemas.openxmlformats.org/officeDocument/2006/relationships/slideLayout" Target="../slideLayouts/slideLayout2.xml"/><Relationship Id="rId5" Type="http://schemas.openxmlformats.org/officeDocument/2006/relationships/hyperlink" Target="verseid:58.3.10" TargetMode="External"/><Relationship Id="rId4" Type="http://schemas.openxmlformats.org/officeDocument/2006/relationships/hyperlink" Target="verseid:58.3.9"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verseid:58.3.12" TargetMode="External"/><Relationship Id="rId2" Type="http://schemas.openxmlformats.org/officeDocument/2006/relationships/hyperlink" Target="verseid:58.3.11" TargetMode="External"/><Relationship Id="rId1" Type="http://schemas.openxmlformats.org/officeDocument/2006/relationships/slideLayout" Target="../slideLayouts/slideLayout2.xml"/><Relationship Id="rId5" Type="http://schemas.openxmlformats.org/officeDocument/2006/relationships/hyperlink" Target="verseid:58.3.14" TargetMode="External"/><Relationship Id="rId4" Type="http://schemas.openxmlformats.org/officeDocument/2006/relationships/hyperlink" Target="verseid:58.3.13"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verseid:58.3.16" TargetMode="External"/><Relationship Id="rId2" Type="http://schemas.openxmlformats.org/officeDocument/2006/relationships/hyperlink" Target="verseid:58.3.15" TargetMode="External"/><Relationship Id="rId1" Type="http://schemas.openxmlformats.org/officeDocument/2006/relationships/slideLayout" Target="../slideLayouts/slideLayout2.xml"/><Relationship Id="rId6" Type="http://schemas.openxmlformats.org/officeDocument/2006/relationships/hyperlink" Target="verseid:58.3.19" TargetMode="External"/><Relationship Id="rId5" Type="http://schemas.openxmlformats.org/officeDocument/2006/relationships/hyperlink" Target="verseid:58.3.18" TargetMode="External"/><Relationship Id="rId4" Type="http://schemas.openxmlformats.org/officeDocument/2006/relationships/hyperlink" Target="verseid:58.3.1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F2B0C-BF05-2E4A-936C-8422F977E556}"/>
              </a:ext>
            </a:extLst>
          </p:cNvPr>
          <p:cNvSpPr>
            <a:spLocks noGrp="1"/>
          </p:cNvSpPr>
          <p:nvPr>
            <p:ph type="ctrTitle"/>
          </p:nvPr>
        </p:nvSpPr>
        <p:spPr/>
        <p:txBody>
          <a:bodyPr/>
          <a:lstStyle/>
          <a:p>
            <a:r>
              <a:rPr lang="en-US" sz="4800" dirty="0"/>
              <a:t>Hebrews – The Superior Christian Hope for Rest</a:t>
            </a:r>
          </a:p>
        </p:txBody>
      </p:sp>
      <p:sp>
        <p:nvSpPr>
          <p:cNvPr id="3" name="Subtitle 2">
            <a:extLst>
              <a:ext uri="{FF2B5EF4-FFF2-40B4-BE49-F238E27FC236}">
                <a16:creationId xmlns:a16="http://schemas.microsoft.com/office/drawing/2014/main" id="{99105D8D-C05C-8346-B7F0-7D10BDCB6FDC}"/>
              </a:ext>
            </a:extLst>
          </p:cNvPr>
          <p:cNvSpPr>
            <a:spLocks noGrp="1"/>
          </p:cNvSpPr>
          <p:nvPr>
            <p:ph type="subTitle" idx="1"/>
          </p:nvPr>
        </p:nvSpPr>
        <p:spPr/>
        <p:txBody>
          <a:bodyPr/>
          <a:lstStyle/>
          <a:p>
            <a:r>
              <a:rPr lang="en-US" dirty="0"/>
              <a:t>Sunday Morning Adult Class</a:t>
            </a:r>
          </a:p>
          <a:p>
            <a:r>
              <a:rPr lang="en-US" dirty="0"/>
              <a:t>Lesson 4</a:t>
            </a:r>
          </a:p>
        </p:txBody>
      </p:sp>
    </p:spTree>
    <p:extLst>
      <p:ext uri="{BB962C8B-B14F-4D97-AF65-F5344CB8AC3E}">
        <p14:creationId xmlns:p14="http://schemas.microsoft.com/office/powerpoint/2010/main" val="2130449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F6BA4-5BE5-DD4B-9BB0-DBAAA5274A9B}"/>
              </a:ext>
            </a:extLst>
          </p:cNvPr>
          <p:cNvSpPr>
            <a:spLocks noGrp="1"/>
          </p:cNvSpPr>
          <p:nvPr>
            <p:ph type="title"/>
          </p:nvPr>
        </p:nvSpPr>
        <p:spPr/>
        <p:txBody>
          <a:bodyPr/>
          <a:lstStyle/>
          <a:p>
            <a:r>
              <a:rPr lang="en-US" dirty="0"/>
              <a:t>Second Admonition: Rejection of Christ is More Serious than Rejection of Moses – 3:7-19</a:t>
            </a:r>
          </a:p>
        </p:txBody>
      </p:sp>
      <p:sp>
        <p:nvSpPr>
          <p:cNvPr id="3" name="Content Placeholder 2">
            <a:extLst>
              <a:ext uri="{FF2B5EF4-FFF2-40B4-BE49-F238E27FC236}">
                <a16:creationId xmlns:a16="http://schemas.microsoft.com/office/drawing/2014/main" id="{79FEC6F2-A10B-7C41-86BD-5D418F7D7549}"/>
              </a:ext>
            </a:extLst>
          </p:cNvPr>
          <p:cNvSpPr>
            <a:spLocks noGrp="1"/>
          </p:cNvSpPr>
          <p:nvPr>
            <p:ph idx="1"/>
          </p:nvPr>
        </p:nvSpPr>
        <p:spPr/>
        <p:txBody>
          <a:bodyPr>
            <a:normAutofit/>
          </a:bodyPr>
          <a:lstStyle/>
          <a:p>
            <a:r>
              <a:rPr lang="en-US" sz="2800" dirty="0"/>
              <a:t>The Jews took great pride in honoring Moses and initially they followed him.</a:t>
            </a:r>
          </a:p>
          <a:p>
            <a:pPr lvl="1"/>
            <a:r>
              <a:rPr lang="en-US" sz="2400" dirty="0"/>
              <a:t>Following Moses brought them great blessings.</a:t>
            </a:r>
          </a:p>
          <a:p>
            <a:pPr lvl="1"/>
            <a:r>
              <a:rPr lang="en-US" sz="2400" dirty="0"/>
              <a:t>But they later sinned and refused to follow Moses.</a:t>
            </a:r>
          </a:p>
          <a:p>
            <a:r>
              <a:rPr lang="en-US" sz="2800" dirty="0"/>
              <a:t>Their rejection of Moses was more importantly a rejection of God.</a:t>
            </a:r>
          </a:p>
          <a:p>
            <a:r>
              <a:rPr lang="en-US" sz="2800" dirty="0"/>
              <a:t>As punishment for their sin, the ones who started for Canaan from Egypt never made it. </a:t>
            </a:r>
          </a:p>
        </p:txBody>
      </p:sp>
    </p:spTree>
    <p:extLst>
      <p:ext uri="{BB962C8B-B14F-4D97-AF65-F5344CB8AC3E}">
        <p14:creationId xmlns:p14="http://schemas.microsoft.com/office/powerpoint/2010/main" val="3883995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F6BA4-5BE5-DD4B-9BB0-DBAAA5274A9B}"/>
              </a:ext>
            </a:extLst>
          </p:cNvPr>
          <p:cNvSpPr>
            <a:spLocks noGrp="1"/>
          </p:cNvSpPr>
          <p:nvPr>
            <p:ph type="title"/>
          </p:nvPr>
        </p:nvSpPr>
        <p:spPr/>
        <p:txBody>
          <a:bodyPr/>
          <a:lstStyle/>
          <a:p>
            <a:r>
              <a:rPr lang="en-US" dirty="0"/>
              <a:t>Second Admonition: Rejection of Christ is More Serious than Rejection of Moses – 3:7-19</a:t>
            </a:r>
          </a:p>
        </p:txBody>
      </p:sp>
      <p:sp>
        <p:nvSpPr>
          <p:cNvPr id="3" name="Content Placeholder 2">
            <a:extLst>
              <a:ext uri="{FF2B5EF4-FFF2-40B4-BE49-F238E27FC236}">
                <a16:creationId xmlns:a16="http://schemas.microsoft.com/office/drawing/2014/main" id="{79FEC6F2-A10B-7C41-86BD-5D418F7D7549}"/>
              </a:ext>
            </a:extLst>
          </p:cNvPr>
          <p:cNvSpPr>
            <a:spLocks noGrp="1"/>
          </p:cNvSpPr>
          <p:nvPr>
            <p:ph idx="1"/>
          </p:nvPr>
        </p:nvSpPr>
        <p:spPr/>
        <p:txBody>
          <a:bodyPr>
            <a:normAutofit lnSpcReduction="10000"/>
          </a:bodyPr>
          <a:lstStyle/>
          <a:p>
            <a:r>
              <a:rPr lang="en-US" sz="2800" dirty="0"/>
              <a:t>The lesson to the reader of Hebrews should be evident – rejection of Jesus is the same as those of their forefathers.</a:t>
            </a:r>
          </a:p>
          <a:p>
            <a:r>
              <a:rPr lang="en-US" sz="2800" dirty="0"/>
              <a:t>The writer turns this section to warning by quoting </a:t>
            </a:r>
            <a:r>
              <a:rPr lang="en-US" sz="2800" b="1" dirty="0"/>
              <a:t>Psalm 95:7-11</a:t>
            </a:r>
            <a:r>
              <a:rPr lang="en-US" sz="2800" dirty="0"/>
              <a:t>.</a:t>
            </a:r>
          </a:p>
          <a:p>
            <a:r>
              <a:rPr lang="en-US" sz="2800" dirty="0"/>
              <a:t>He demonstrates that the actions of the Jews in the wilderness is no different than their own.</a:t>
            </a:r>
          </a:p>
          <a:p>
            <a:pPr lvl="1"/>
            <a:r>
              <a:rPr lang="en-US" sz="2400" dirty="0"/>
              <a:t>The very generation to whom the Law was given rebelled and complained.</a:t>
            </a:r>
          </a:p>
          <a:p>
            <a:endParaRPr lang="en-US" sz="2800" dirty="0"/>
          </a:p>
        </p:txBody>
      </p:sp>
    </p:spTree>
    <p:extLst>
      <p:ext uri="{BB962C8B-B14F-4D97-AF65-F5344CB8AC3E}">
        <p14:creationId xmlns:p14="http://schemas.microsoft.com/office/powerpoint/2010/main" val="408708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F6BA4-5BE5-DD4B-9BB0-DBAAA5274A9B}"/>
              </a:ext>
            </a:extLst>
          </p:cNvPr>
          <p:cNvSpPr>
            <a:spLocks noGrp="1"/>
          </p:cNvSpPr>
          <p:nvPr>
            <p:ph type="title"/>
          </p:nvPr>
        </p:nvSpPr>
        <p:spPr/>
        <p:txBody>
          <a:bodyPr/>
          <a:lstStyle/>
          <a:p>
            <a:r>
              <a:rPr lang="en-US" dirty="0"/>
              <a:t>Second Admonition: Rejection of Christ is More Serious than Rejection of Moses – 3:7-19</a:t>
            </a:r>
          </a:p>
        </p:txBody>
      </p:sp>
      <p:sp>
        <p:nvSpPr>
          <p:cNvPr id="3" name="Content Placeholder 2">
            <a:extLst>
              <a:ext uri="{FF2B5EF4-FFF2-40B4-BE49-F238E27FC236}">
                <a16:creationId xmlns:a16="http://schemas.microsoft.com/office/drawing/2014/main" id="{79FEC6F2-A10B-7C41-86BD-5D418F7D7549}"/>
              </a:ext>
            </a:extLst>
          </p:cNvPr>
          <p:cNvSpPr>
            <a:spLocks noGrp="1"/>
          </p:cNvSpPr>
          <p:nvPr>
            <p:ph idx="1"/>
          </p:nvPr>
        </p:nvSpPr>
        <p:spPr/>
        <p:txBody>
          <a:bodyPr>
            <a:normAutofit/>
          </a:bodyPr>
          <a:lstStyle/>
          <a:p>
            <a:r>
              <a:rPr lang="en-US" sz="2800" dirty="0"/>
              <a:t>Signs and wonders did not change Israel’s actions.</a:t>
            </a:r>
          </a:p>
          <a:p>
            <a:r>
              <a:rPr lang="en-US" sz="2800" dirty="0"/>
              <a:t>For us, even though God had spoken so clearly through Jesus, one greater than Moses, the end would be determined based on our faith. </a:t>
            </a:r>
            <a:r>
              <a:rPr lang="en-US" sz="2800" b="1" dirty="0"/>
              <a:t>Heb. 4:2</a:t>
            </a:r>
            <a:endParaRPr lang="en-US" sz="2800" dirty="0"/>
          </a:p>
          <a:p>
            <a:r>
              <a:rPr lang="en-US" sz="2800" dirty="0"/>
              <a:t>Credit for the origin of message from the Psalm is given here - ”the Holy Spirit says:”</a:t>
            </a:r>
          </a:p>
          <a:p>
            <a:pPr lvl="1"/>
            <a:r>
              <a:rPr lang="en-US" sz="2400" dirty="0"/>
              <a:t>This message is from God.</a:t>
            </a:r>
          </a:p>
          <a:p>
            <a:endParaRPr lang="en-US" sz="2400" dirty="0"/>
          </a:p>
          <a:p>
            <a:endParaRPr lang="en-US" sz="2800" dirty="0"/>
          </a:p>
        </p:txBody>
      </p:sp>
    </p:spTree>
    <p:extLst>
      <p:ext uri="{BB962C8B-B14F-4D97-AF65-F5344CB8AC3E}">
        <p14:creationId xmlns:p14="http://schemas.microsoft.com/office/powerpoint/2010/main" val="80444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F6BA4-5BE5-DD4B-9BB0-DBAAA5274A9B}"/>
              </a:ext>
            </a:extLst>
          </p:cNvPr>
          <p:cNvSpPr>
            <a:spLocks noGrp="1"/>
          </p:cNvSpPr>
          <p:nvPr>
            <p:ph type="title"/>
          </p:nvPr>
        </p:nvSpPr>
        <p:spPr/>
        <p:txBody>
          <a:bodyPr/>
          <a:lstStyle/>
          <a:p>
            <a:r>
              <a:rPr lang="en-US" dirty="0"/>
              <a:t>Second Admonition: Rejection of Christ is More Serious than Rejection of Moses – 3:7-19</a:t>
            </a:r>
          </a:p>
        </p:txBody>
      </p:sp>
      <p:sp>
        <p:nvSpPr>
          <p:cNvPr id="3" name="Content Placeholder 2">
            <a:extLst>
              <a:ext uri="{FF2B5EF4-FFF2-40B4-BE49-F238E27FC236}">
                <a16:creationId xmlns:a16="http://schemas.microsoft.com/office/drawing/2014/main" id="{79FEC6F2-A10B-7C41-86BD-5D418F7D7549}"/>
              </a:ext>
            </a:extLst>
          </p:cNvPr>
          <p:cNvSpPr>
            <a:spLocks noGrp="1"/>
          </p:cNvSpPr>
          <p:nvPr>
            <p:ph idx="1"/>
          </p:nvPr>
        </p:nvSpPr>
        <p:spPr/>
        <p:txBody>
          <a:bodyPr>
            <a:normAutofit/>
          </a:bodyPr>
          <a:lstStyle/>
          <a:p>
            <a:r>
              <a:rPr lang="en-US" sz="2800" dirty="0"/>
              <a:t>“Beware brethren” is a reoccurring theme in Hebrews. </a:t>
            </a:r>
            <a:r>
              <a:rPr lang="en-US" sz="2800" b="1" dirty="0"/>
              <a:t>2:1; 4:1, 11; 6:11-12; 10:23-25, 36-39; 12:1-3, 12-17</a:t>
            </a:r>
            <a:endParaRPr lang="en-US" sz="2800" dirty="0"/>
          </a:p>
          <a:p>
            <a:pPr lvl="1"/>
            <a:r>
              <a:rPr lang="en-US" sz="2400" dirty="0"/>
              <a:t>Constant alertness and diligence is encouraged through the book.</a:t>
            </a:r>
          </a:p>
          <a:p>
            <a:r>
              <a:rPr lang="en-US" sz="2800" dirty="0"/>
              <a:t>Specifically, here the warning is to not develop an unbelieving heart. </a:t>
            </a:r>
          </a:p>
          <a:p>
            <a:pPr lvl="1"/>
            <a:r>
              <a:rPr lang="en-US" sz="2400" dirty="0"/>
              <a:t>To no longer trust in God and His ways.</a:t>
            </a:r>
          </a:p>
          <a:p>
            <a:pPr lvl="1"/>
            <a:r>
              <a:rPr lang="en-US" sz="2400" dirty="0"/>
              <a:t>Clearly this is a present threat to the readers.</a:t>
            </a:r>
          </a:p>
          <a:p>
            <a:endParaRPr lang="en-US" sz="2400" dirty="0"/>
          </a:p>
          <a:p>
            <a:endParaRPr lang="en-US" sz="2800" dirty="0"/>
          </a:p>
        </p:txBody>
      </p:sp>
    </p:spTree>
    <p:extLst>
      <p:ext uri="{BB962C8B-B14F-4D97-AF65-F5344CB8AC3E}">
        <p14:creationId xmlns:p14="http://schemas.microsoft.com/office/powerpoint/2010/main" val="2992306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F6BA4-5BE5-DD4B-9BB0-DBAAA5274A9B}"/>
              </a:ext>
            </a:extLst>
          </p:cNvPr>
          <p:cNvSpPr>
            <a:spLocks noGrp="1"/>
          </p:cNvSpPr>
          <p:nvPr>
            <p:ph type="title"/>
          </p:nvPr>
        </p:nvSpPr>
        <p:spPr/>
        <p:txBody>
          <a:bodyPr/>
          <a:lstStyle/>
          <a:p>
            <a:r>
              <a:rPr lang="en-US" dirty="0"/>
              <a:t>Second Admonition: Rejection of Christ is More Serious than Rejection of Moses – 3:7-19</a:t>
            </a:r>
          </a:p>
        </p:txBody>
      </p:sp>
      <p:sp>
        <p:nvSpPr>
          <p:cNvPr id="3" name="Content Placeholder 2">
            <a:extLst>
              <a:ext uri="{FF2B5EF4-FFF2-40B4-BE49-F238E27FC236}">
                <a16:creationId xmlns:a16="http://schemas.microsoft.com/office/drawing/2014/main" id="{79FEC6F2-A10B-7C41-86BD-5D418F7D7549}"/>
              </a:ext>
            </a:extLst>
          </p:cNvPr>
          <p:cNvSpPr>
            <a:spLocks noGrp="1"/>
          </p:cNvSpPr>
          <p:nvPr>
            <p:ph idx="1"/>
          </p:nvPr>
        </p:nvSpPr>
        <p:spPr/>
        <p:txBody>
          <a:bodyPr>
            <a:normAutofit/>
          </a:bodyPr>
          <a:lstStyle/>
          <a:p>
            <a:r>
              <a:rPr lang="en-US" sz="2800" dirty="0"/>
              <a:t>Rejecting the “living God” brings with it dangers of retribution.</a:t>
            </a:r>
          </a:p>
          <a:p>
            <a:pPr lvl="1"/>
            <a:r>
              <a:rPr lang="en-US" sz="2400" dirty="0"/>
              <a:t>One will not successfully escape punishment if they turn their backs on God’s revelation through Jesus.</a:t>
            </a:r>
          </a:p>
          <a:p>
            <a:r>
              <a:rPr lang="en-US" sz="2800" dirty="0"/>
              <a:t>So urgent encouragement is given to act now.</a:t>
            </a:r>
          </a:p>
          <a:p>
            <a:pPr lvl="1"/>
            <a:r>
              <a:rPr lang="en-US" sz="2400" dirty="0"/>
              <a:t>Life is short and uncertain.</a:t>
            </a:r>
          </a:p>
          <a:p>
            <a:pPr lvl="1"/>
            <a:r>
              <a:rPr lang="en-US" sz="2400" dirty="0"/>
              <a:t>We need to act “daily” and “today.”</a:t>
            </a:r>
          </a:p>
          <a:p>
            <a:endParaRPr lang="en-US" sz="2800" dirty="0"/>
          </a:p>
        </p:txBody>
      </p:sp>
    </p:spTree>
    <p:extLst>
      <p:ext uri="{BB962C8B-B14F-4D97-AF65-F5344CB8AC3E}">
        <p14:creationId xmlns:p14="http://schemas.microsoft.com/office/powerpoint/2010/main" val="854996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F6BA4-5BE5-DD4B-9BB0-DBAAA5274A9B}"/>
              </a:ext>
            </a:extLst>
          </p:cNvPr>
          <p:cNvSpPr>
            <a:spLocks noGrp="1"/>
          </p:cNvSpPr>
          <p:nvPr>
            <p:ph type="title"/>
          </p:nvPr>
        </p:nvSpPr>
        <p:spPr/>
        <p:txBody>
          <a:bodyPr/>
          <a:lstStyle/>
          <a:p>
            <a:r>
              <a:rPr lang="en-US" dirty="0"/>
              <a:t>Second Admonition: Rejection of Christ is More Serious than Rejection of Moses – 3:7-19</a:t>
            </a:r>
          </a:p>
        </p:txBody>
      </p:sp>
      <p:sp>
        <p:nvSpPr>
          <p:cNvPr id="3" name="Content Placeholder 2">
            <a:extLst>
              <a:ext uri="{FF2B5EF4-FFF2-40B4-BE49-F238E27FC236}">
                <a16:creationId xmlns:a16="http://schemas.microsoft.com/office/drawing/2014/main" id="{79FEC6F2-A10B-7C41-86BD-5D418F7D7549}"/>
              </a:ext>
            </a:extLst>
          </p:cNvPr>
          <p:cNvSpPr>
            <a:spLocks noGrp="1"/>
          </p:cNvSpPr>
          <p:nvPr>
            <p:ph idx="1"/>
          </p:nvPr>
        </p:nvSpPr>
        <p:spPr/>
        <p:txBody>
          <a:bodyPr>
            <a:normAutofit/>
          </a:bodyPr>
          <a:lstStyle/>
          <a:p>
            <a:r>
              <a:rPr lang="en-US" sz="2800" dirty="0"/>
              <a:t>The encouragement is to exhort one another. </a:t>
            </a:r>
          </a:p>
          <a:p>
            <a:pPr lvl="1"/>
            <a:r>
              <a:rPr lang="en-US" sz="2400" dirty="0"/>
              <a:t>This reflects God’s plan for us to be actively involved in one another’s lives. </a:t>
            </a:r>
          </a:p>
          <a:p>
            <a:r>
              <a:rPr lang="en-US" sz="2800" dirty="0"/>
              <a:t>It is urgent because left alone and unchecked sin will harden one’s heart. </a:t>
            </a:r>
          </a:p>
          <a:p>
            <a:pPr lvl="1"/>
            <a:r>
              <a:rPr lang="en-US" sz="2400" dirty="0"/>
              <a:t>Sin is deceptive.</a:t>
            </a:r>
          </a:p>
          <a:p>
            <a:pPr lvl="1"/>
            <a:r>
              <a:rPr lang="en-US" sz="2400" dirty="0"/>
              <a:t>We don’t see the danger or convince ourselves that we can overcome it. </a:t>
            </a:r>
          </a:p>
          <a:p>
            <a:endParaRPr lang="en-US" sz="2400" dirty="0"/>
          </a:p>
          <a:p>
            <a:endParaRPr lang="en-US" sz="2800" dirty="0"/>
          </a:p>
        </p:txBody>
      </p:sp>
    </p:spTree>
    <p:extLst>
      <p:ext uri="{BB962C8B-B14F-4D97-AF65-F5344CB8AC3E}">
        <p14:creationId xmlns:p14="http://schemas.microsoft.com/office/powerpoint/2010/main" val="863411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F6BA4-5BE5-DD4B-9BB0-DBAAA5274A9B}"/>
              </a:ext>
            </a:extLst>
          </p:cNvPr>
          <p:cNvSpPr>
            <a:spLocks noGrp="1"/>
          </p:cNvSpPr>
          <p:nvPr>
            <p:ph type="title"/>
          </p:nvPr>
        </p:nvSpPr>
        <p:spPr/>
        <p:txBody>
          <a:bodyPr/>
          <a:lstStyle/>
          <a:p>
            <a:r>
              <a:rPr lang="en-US" dirty="0"/>
              <a:t>Second Admonition: Rejection of Christ is More Serious than Rejection of Moses – 3:7-19</a:t>
            </a:r>
          </a:p>
        </p:txBody>
      </p:sp>
      <p:sp>
        <p:nvSpPr>
          <p:cNvPr id="3" name="Content Placeholder 2">
            <a:extLst>
              <a:ext uri="{FF2B5EF4-FFF2-40B4-BE49-F238E27FC236}">
                <a16:creationId xmlns:a16="http://schemas.microsoft.com/office/drawing/2014/main" id="{79FEC6F2-A10B-7C41-86BD-5D418F7D7549}"/>
              </a:ext>
            </a:extLst>
          </p:cNvPr>
          <p:cNvSpPr>
            <a:spLocks noGrp="1"/>
          </p:cNvSpPr>
          <p:nvPr>
            <p:ph idx="1"/>
          </p:nvPr>
        </p:nvSpPr>
        <p:spPr/>
        <p:txBody>
          <a:bodyPr>
            <a:normAutofit/>
          </a:bodyPr>
          <a:lstStyle/>
          <a:p>
            <a:r>
              <a:rPr lang="en-US" sz="2800" dirty="0"/>
              <a:t>In the case of the Jews, sin led to unbelief. </a:t>
            </a:r>
            <a:r>
              <a:rPr lang="en-US" sz="2800" b="1" dirty="0"/>
              <a:t>Vs. 19</a:t>
            </a:r>
            <a:endParaRPr lang="en-US" sz="2800" dirty="0"/>
          </a:p>
          <a:p>
            <a:pPr lvl="1"/>
            <a:r>
              <a:rPr lang="en-US" sz="2400" dirty="0"/>
              <a:t>That kept them from the land of promise.</a:t>
            </a:r>
          </a:p>
          <a:p>
            <a:r>
              <a:rPr lang="en-US" sz="2800" dirty="0"/>
              <a:t>The progression of this warning is:</a:t>
            </a:r>
          </a:p>
          <a:p>
            <a:pPr lvl="1"/>
            <a:r>
              <a:rPr lang="en-US" sz="2400" dirty="0"/>
              <a:t>Lack of alertness, diligence or heeding God’s will lead to</a:t>
            </a:r>
          </a:p>
          <a:p>
            <a:pPr lvl="1"/>
            <a:r>
              <a:rPr lang="en-US" sz="2400" dirty="0"/>
              <a:t>Disobedience which is sinful and will lead to</a:t>
            </a:r>
          </a:p>
          <a:p>
            <a:pPr lvl="1"/>
            <a:r>
              <a:rPr lang="en-US" sz="2400" dirty="0"/>
              <a:t>Unbelief in God.</a:t>
            </a:r>
          </a:p>
          <a:p>
            <a:r>
              <a:rPr lang="en-US" sz="2800" dirty="0"/>
              <a:t>That progression is met by God with:</a:t>
            </a:r>
          </a:p>
          <a:p>
            <a:pPr lvl="1"/>
            <a:r>
              <a:rPr lang="en-US" sz="2400" dirty="0"/>
              <a:t>Disapproval, anger and death.</a:t>
            </a:r>
          </a:p>
          <a:p>
            <a:endParaRPr lang="en-US" dirty="0"/>
          </a:p>
          <a:p>
            <a:endParaRPr lang="en-US" sz="2400" dirty="0"/>
          </a:p>
          <a:p>
            <a:endParaRPr lang="en-US" sz="2800" dirty="0"/>
          </a:p>
        </p:txBody>
      </p:sp>
    </p:spTree>
    <p:extLst>
      <p:ext uri="{BB962C8B-B14F-4D97-AF65-F5344CB8AC3E}">
        <p14:creationId xmlns:p14="http://schemas.microsoft.com/office/powerpoint/2010/main" val="2446844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F6BA4-5BE5-DD4B-9BB0-DBAAA5274A9B}"/>
              </a:ext>
            </a:extLst>
          </p:cNvPr>
          <p:cNvSpPr>
            <a:spLocks noGrp="1"/>
          </p:cNvSpPr>
          <p:nvPr>
            <p:ph type="title"/>
          </p:nvPr>
        </p:nvSpPr>
        <p:spPr/>
        <p:txBody>
          <a:bodyPr/>
          <a:lstStyle/>
          <a:p>
            <a:r>
              <a:rPr lang="en-US" dirty="0"/>
              <a:t>Second Admonition: Rejection of Christ is More Serious than Rejection of Moses – 3:7-19</a:t>
            </a:r>
          </a:p>
        </p:txBody>
      </p:sp>
      <p:sp>
        <p:nvSpPr>
          <p:cNvPr id="3" name="Content Placeholder 2">
            <a:extLst>
              <a:ext uri="{FF2B5EF4-FFF2-40B4-BE49-F238E27FC236}">
                <a16:creationId xmlns:a16="http://schemas.microsoft.com/office/drawing/2014/main" id="{79FEC6F2-A10B-7C41-86BD-5D418F7D7549}"/>
              </a:ext>
            </a:extLst>
          </p:cNvPr>
          <p:cNvSpPr>
            <a:spLocks noGrp="1"/>
          </p:cNvSpPr>
          <p:nvPr>
            <p:ph idx="1"/>
          </p:nvPr>
        </p:nvSpPr>
        <p:spPr/>
        <p:txBody>
          <a:bodyPr>
            <a:normAutofit fontScale="92500"/>
          </a:bodyPr>
          <a:lstStyle/>
          <a:p>
            <a:r>
              <a:rPr lang="en-US" sz="2800" dirty="0"/>
              <a:t>In the example of Israel’s disobedience, we see characteristics typical of sinful behavior.</a:t>
            </a:r>
          </a:p>
          <a:p>
            <a:pPr lvl="1"/>
            <a:r>
              <a:rPr lang="en-US" sz="2400" dirty="0"/>
              <a:t>They saw the Promised land but were frightened to take it over.</a:t>
            </a:r>
          </a:p>
          <a:p>
            <a:pPr lvl="1"/>
            <a:r>
              <a:rPr lang="en-US" sz="2400" dirty="0"/>
              <a:t>The obstacles were too great for them.</a:t>
            </a:r>
          </a:p>
          <a:p>
            <a:pPr lvl="1"/>
            <a:r>
              <a:rPr lang="en-US" sz="2400" dirty="0"/>
              <a:t>They were viewed through their own capabilities rather than God’s.</a:t>
            </a:r>
          </a:p>
          <a:p>
            <a:r>
              <a:rPr lang="en-US" sz="2800" dirty="0"/>
              <a:t>Israel did not consider what could be accomplished with God’s help.</a:t>
            </a:r>
          </a:p>
          <a:p>
            <a:pPr lvl="1"/>
            <a:r>
              <a:rPr lang="en-US" sz="2400" dirty="0"/>
              <a:t>No spiritual work will ever be accomplished when we are overcome with fear and forget what God is capable of doing to help us.</a:t>
            </a:r>
          </a:p>
          <a:p>
            <a:endParaRPr lang="en-US" dirty="0"/>
          </a:p>
          <a:p>
            <a:endParaRPr lang="en-US" sz="2400" dirty="0"/>
          </a:p>
          <a:p>
            <a:endParaRPr lang="en-US" sz="2800" dirty="0"/>
          </a:p>
        </p:txBody>
      </p:sp>
    </p:spTree>
    <p:extLst>
      <p:ext uri="{BB962C8B-B14F-4D97-AF65-F5344CB8AC3E}">
        <p14:creationId xmlns:p14="http://schemas.microsoft.com/office/powerpoint/2010/main" val="3390098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50A33-96C6-C841-A810-1D83B6A31156}"/>
              </a:ext>
            </a:extLst>
          </p:cNvPr>
          <p:cNvSpPr>
            <a:spLocks noGrp="1"/>
          </p:cNvSpPr>
          <p:nvPr>
            <p:ph type="title"/>
          </p:nvPr>
        </p:nvSpPr>
        <p:spPr/>
        <p:txBody>
          <a:bodyPr/>
          <a:lstStyle/>
          <a:p>
            <a:r>
              <a:rPr lang="en-US" dirty="0"/>
              <a:t>Hebrews 4:1-10</a:t>
            </a:r>
          </a:p>
        </p:txBody>
      </p:sp>
      <p:sp>
        <p:nvSpPr>
          <p:cNvPr id="3" name="Content Placeholder 2">
            <a:extLst>
              <a:ext uri="{FF2B5EF4-FFF2-40B4-BE49-F238E27FC236}">
                <a16:creationId xmlns:a16="http://schemas.microsoft.com/office/drawing/2014/main" id="{70182D5D-0E48-614B-941A-56C1C1C10048}"/>
              </a:ext>
            </a:extLst>
          </p:cNvPr>
          <p:cNvSpPr>
            <a:spLocks noGrp="1"/>
          </p:cNvSpPr>
          <p:nvPr>
            <p:ph idx="1"/>
          </p:nvPr>
        </p:nvSpPr>
        <p:spPr/>
        <p:txBody>
          <a:bodyPr>
            <a:normAutofit fontScale="92500" lnSpcReduction="10000"/>
          </a:bodyPr>
          <a:lstStyle/>
          <a:p>
            <a:r>
              <a:rPr lang="en-US" sz="2800" b="1" u="sng" dirty="0">
                <a:hlinkClick r:id="rId2"/>
              </a:rPr>
              <a:t>Heb 4:1</a:t>
            </a:r>
            <a:r>
              <a:rPr lang="en-US" sz="2800" dirty="0">
                <a:hlinkClick r:id="rId2"/>
              </a:rPr>
              <a:t> </a:t>
            </a:r>
            <a:r>
              <a:rPr lang="en-US" sz="2800" dirty="0"/>
              <a:t> Therefore, since a promise remains of entering His rest, let us fear lest any of you seem to have come short of it.</a:t>
            </a:r>
          </a:p>
          <a:p>
            <a:r>
              <a:rPr lang="en-US" sz="2800" b="1" u="sng" dirty="0">
                <a:hlinkClick r:id="rId3"/>
              </a:rPr>
              <a:t>Heb 4:2</a:t>
            </a:r>
            <a:r>
              <a:rPr lang="en-US" sz="2800" dirty="0">
                <a:hlinkClick r:id="rId3"/>
              </a:rPr>
              <a:t> </a:t>
            </a:r>
            <a:r>
              <a:rPr lang="en-US" sz="2800" dirty="0"/>
              <a:t> For indeed the gospel was preached to us as well as to them; but the word which they heard did not profit them, not being mixed with faith in those who heard </a:t>
            </a:r>
            <a:r>
              <a:rPr lang="en-US" sz="2800" i="1" dirty="0"/>
              <a:t>it.</a:t>
            </a:r>
            <a:endParaRPr lang="en-US" sz="2800" dirty="0"/>
          </a:p>
          <a:p>
            <a:r>
              <a:rPr lang="en-US" sz="2800" b="1" u="sng" dirty="0">
                <a:hlinkClick r:id="rId4"/>
              </a:rPr>
              <a:t>Heb 4:3</a:t>
            </a:r>
            <a:r>
              <a:rPr lang="en-US" sz="2800" dirty="0">
                <a:hlinkClick r:id="rId4"/>
              </a:rPr>
              <a:t> </a:t>
            </a:r>
            <a:r>
              <a:rPr lang="en-US" sz="2800" dirty="0"/>
              <a:t> For we who have believed do enter that rest, as He has said: "SO I SWORE IN MY WRATH, 'THEY SHALL NOT ENTER MY REST,' " although the works were finished from the foundation of the world.</a:t>
            </a:r>
          </a:p>
        </p:txBody>
      </p:sp>
    </p:spTree>
    <p:extLst>
      <p:ext uri="{BB962C8B-B14F-4D97-AF65-F5344CB8AC3E}">
        <p14:creationId xmlns:p14="http://schemas.microsoft.com/office/powerpoint/2010/main" val="554191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50A33-96C6-C841-A810-1D83B6A31156}"/>
              </a:ext>
            </a:extLst>
          </p:cNvPr>
          <p:cNvSpPr>
            <a:spLocks noGrp="1"/>
          </p:cNvSpPr>
          <p:nvPr>
            <p:ph type="title"/>
          </p:nvPr>
        </p:nvSpPr>
        <p:spPr/>
        <p:txBody>
          <a:bodyPr/>
          <a:lstStyle/>
          <a:p>
            <a:r>
              <a:rPr lang="en-US" dirty="0"/>
              <a:t>Hebrews 4:1-10</a:t>
            </a:r>
          </a:p>
        </p:txBody>
      </p:sp>
      <p:sp>
        <p:nvSpPr>
          <p:cNvPr id="3" name="Content Placeholder 2">
            <a:extLst>
              <a:ext uri="{FF2B5EF4-FFF2-40B4-BE49-F238E27FC236}">
                <a16:creationId xmlns:a16="http://schemas.microsoft.com/office/drawing/2014/main" id="{70182D5D-0E48-614B-941A-56C1C1C10048}"/>
              </a:ext>
            </a:extLst>
          </p:cNvPr>
          <p:cNvSpPr>
            <a:spLocks noGrp="1"/>
          </p:cNvSpPr>
          <p:nvPr>
            <p:ph idx="1"/>
          </p:nvPr>
        </p:nvSpPr>
        <p:spPr/>
        <p:txBody>
          <a:bodyPr>
            <a:normAutofit/>
          </a:bodyPr>
          <a:lstStyle/>
          <a:p>
            <a:r>
              <a:rPr lang="en-US" sz="2800" b="1" u="sng" dirty="0">
                <a:hlinkClick r:id="rId2"/>
              </a:rPr>
              <a:t>Heb 4:4</a:t>
            </a:r>
            <a:r>
              <a:rPr lang="en-US" sz="2800" dirty="0">
                <a:hlinkClick r:id="rId2"/>
              </a:rPr>
              <a:t> </a:t>
            </a:r>
            <a:r>
              <a:rPr lang="en-US" sz="2800" dirty="0"/>
              <a:t> For He has spoken in a certain place of the seventh </a:t>
            </a:r>
            <a:r>
              <a:rPr lang="en-US" sz="2800" i="1" dirty="0"/>
              <a:t>day</a:t>
            </a:r>
            <a:r>
              <a:rPr lang="en-US" sz="2800" dirty="0"/>
              <a:t> in this way: "AND GOD RESTED ON THE SEVENTH DAY FROM ALL HIS WORKS";</a:t>
            </a:r>
          </a:p>
          <a:p>
            <a:r>
              <a:rPr lang="en-US" sz="2800" b="1" u="sng" dirty="0">
                <a:hlinkClick r:id="rId3"/>
              </a:rPr>
              <a:t>Heb 4:5</a:t>
            </a:r>
            <a:r>
              <a:rPr lang="en-US" sz="2800" dirty="0">
                <a:hlinkClick r:id="rId3"/>
              </a:rPr>
              <a:t> </a:t>
            </a:r>
            <a:r>
              <a:rPr lang="en-US" sz="2800" dirty="0"/>
              <a:t> and again in this place: "THEY SHALL NOT ENTER MY REST."</a:t>
            </a:r>
          </a:p>
          <a:p>
            <a:r>
              <a:rPr lang="en-US" sz="2800" b="1" u="sng" dirty="0">
                <a:hlinkClick r:id="rId4"/>
              </a:rPr>
              <a:t>Heb 4:6</a:t>
            </a:r>
            <a:r>
              <a:rPr lang="en-US" sz="2800" dirty="0">
                <a:hlinkClick r:id="rId4"/>
              </a:rPr>
              <a:t> </a:t>
            </a:r>
            <a:r>
              <a:rPr lang="en-US" sz="2800" dirty="0"/>
              <a:t> Since therefore it remains that some </a:t>
            </a:r>
            <a:r>
              <a:rPr lang="en-US" sz="2800" i="1" dirty="0"/>
              <a:t>must </a:t>
            </a:r>
            <a:r>
              <a:rPr lang="en-US" sz="2800" dirty="0"/>
              <a:t>enter it, and those to whom it was first preached did not enter because of disobedience,</a:t>
            </a:r>
          </a:p>
        </p:txBody>
      </p:sp>
    </p:spTree>
    <p:extLst>
      <p:ext uri="{BB962C8B-B14F-4D97-AF65-F5344CB8AC3E}">
        <p14:creationId xmlns:p14="http://schemas.microsoft.com/office/powerpoint/2010/main" val="3986503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F6A10-AD25-124F-A19E-CCCF22AE7B0E}"/>
              </a:ext>
            </a:extLst>
          </p:cNvPr>
          <p:cNvSpPr>
            <a:spLocks noGrp="1"/>
          </p:cNvSpPr>
          <p:nvPr>
            <p:ph type="title"/>
          </p:nvPr>
        </p:nvSpPr>
        <p:spPr/>
        <p:txBody>
          <a:bodyPr/>
          <a:lstStyle/>
          <a:p>
            <a:r>
              <a:rPr lang="en-US" dirty="0"/>
              <a:t>Lesson 4</a:t>
            </a:r>
          </a:p>
        </p:txBody>
      </p:sp>
      <p:sp>
        <p:nvSpPr>
          <p:cNvPr id="3" name="Content Placeholder 2">
            <a:extLst>
              <a:ext uri="{FF2B5EF4-FFF2-40B4-BE49-F238E27FC236}">
                <a16:creationId xmlns:a16="http://schemas.microsoft.com/office/drawing/2014/main" id="{B26B42F0-18FB-8D46-8FFA-284510E92662}"/>
              </a:ext>
            </a:extLst>
          </p:cNvPr>
          <p:cNvSpPr>
            <a:spLocks noGrp="1"/>
          </p:cNvSpPr>
          <p:nvPr>
            <p:ph idx="1"/>
          </p:nvPr>
        </p:nvSpPr>
        <p:spPr>
          <a:xfrm>
            <a:off x="680321" y="2336872"/>
            <a:ext cx="9613861" cy="4119683"/>
          </a:xfrm>
        </p:spPr>
        <p:txBody>
          <a:bodyPr>
            <a:normAutofit lnSpcReduction="10000"/>
          </a:bodyPr>
          <a:lstStyle/>
          <a:p>
            <a:r>
              <a:rPr lang="en-US" sz="2800" dirty="0"/>
              <a:t>As we turn to chapter 3 the author can build on the material developed in the first 2 chapters.</a:t>
            </a:r>
          </a:p>
          <a:p>
            <a:r>
              <a:rPr lang="en-US" sz="2800" dirty="0"/>
              <a:t>His main purpose is to show that Jesus is the fulfillment of the Old Law.</a:t>
            </a:r>
          </a:p>
          <a:p>
            <a:r>
              <a:rPr lang="en-US" sz="2800" dirty="0"/>
              <a:t>So now he needs to show that Jesus is superior to even the most important heroes in Jewish history – Moses and Joshua.</a:t>
            </a:r>
          </a:p>
          <a:p>
            <a:r>
              <a:rPr lang="en-US" sz="2800" dirty="0"/>
              <a:t>This is true because their accomplishments were incomplete and temporary – those of Jesus were perfect and eternal.</a:t>
            </a:r>
          </a:p>
        </p:txBody>
      </p:sp>
    </p:spTree>
    <p:extLst>
      <p:ext uri="{BB962C8B-B14F-4D97-AF65-F5344CB8AC3E}">
        <p14:creationId xmlns:p14="http://schemas.microsoft.com/office/powerpoint/2010/main" val="407535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50A33-96C6-C841-A810-1D83B6A31156}"/>
              </a:ext>
            </a:extLst>
          </p:cNvPr>
          <p:cNvSpPr>
            <a:spLocks noGrp="1"/>
          </p:cNvSpPr>
          <p:nvPr>
            <p:ph type="title"/>
          </p:nvPr>
        </p:nvSpPr>
        <p:spPr/>
        <p:txBody>
          <a:bodyPr/>
          <a:lstStyle/>
          <a:p>
            <a:r>
              <a:rPr lang="en-US" dirty="0"/>
              <a:t>Hebrews 4:1-10</a:t>
            </a:r>
          </a:p>
        </p:txBody>
      </p:sp>
      <p:sp>
        <p:nvSpPr>
          <p:cNvPr id="3" name="Content Placeholder 2">
            <a:extLst>
              <a:ext uri="{FF2B5EF4-FFF2-40B4-BE49-F238E27FC236}">
                <a16:creationId xmlns:a16="http://schemas.microsoft.com/office/drawing/2014/main" id="{70182D5D-0E48-614B-941A-56C1C1C10048}"/>
              </a:ext>
            </a:extLst>
          </p:cNvPr>
          <p:cNvSpPr>
            <a:spLocks noGrp="1"/>
          </p:cNvSpPr>
          <p:nvPr>
            <p:ph idx="1"/>
          </p:nvPr>
        </p:nvSpPr>
        <p:spPr>
          <a:xfrm>
            <a:off x="680321" y="2336872"/>
            <a:ext cx="9613861" cy="4097381"/>
          </a:xfrm>
        </p:spPr>
        <p:txBody>
          <a:bodyPr>
            <a:normAutofit lnSpcReduction="10000"/>
          </a:bodyPr>
          <a:lstStyle/>
          <a:p>
            <a:r>
              <a:rPr lang="en-US" sz="2800" b="1" u="sng" dirty="0">
                <a:hlinkClick r:id="rId2"/>
              </a:rPr>
              <a:t>Heb 4:7</a:t>
            </a:r>
            <a:r>
              <a:rPr lang="en-US" sz="2800" dirty="0">
                <a:hlinkClick r:id="rId2"/>
              </a:rPr>
              <a:t> </a:t>
            </a:r>
            <a:r>
              <a:rPr lang="en-US" sz="2800" dirty="0"/>
              <a:t> again He designates a certain day, saying in David, "TODAY," after such a long time, as it has been said: "TODAY, IF YOU WILL HEAR HIS VOICE, DO NOT HARDEN YOUR HEARTS."</a:t>
            </a:r>
          </a:p>
          <a:p>
            <a:r>
              <a:rPr lang="en-US" sz="2800" b="1" u="sng" dirty="0">
                <a:hlinkClick r:id="rId3"/>
              </a:rPr>
              <a:t>Heb 4:8</a:t>
            </a:r>
            <a:r>
              <a:rPr lang="en-US" sz="2800" dirty="0">
                <a:hlinkClick r:id="rId3"/>
              </a:rPr>
              <a:t> </a:t>
            </a:r>
            <a:r>
              <a:rPr lang="en-US" sz="2800" dirty="0"/>
              <a:t> For if Joshua had given them rest, then He would not afterward have spoken of another day.</a:t>
            </a:r>
          </a:p>
          <a:p>
            <a:r>
              <a:rPr lang="en-US" sz="2800" b="1" u="sng" dirty="0">
                <a:hlinkClick r:id="rId4"/>
              </a:rPr>
              <a:t>Heb 4:9</a:t>
            </a:r>
            <a:r>
              <a:rPr lang="en-US" sz="2800" dirty="0">
                <a:hlinkClick r:id="rId4"/>
              </a:rPr>
              <a:t> </a:t>
            </a:r>
            <a:r>
              <a:rPr lang="en-US" sz="2800" dirty="0"/>
              <a:t> There remains therefore a rest for the people of God.</a:t>
            </a:r>
          </a:p>
          <a:p>
            <a:r>
              <a:rPr lang="en-US" sz="2800" b="1" u="sng" dirty="0">
                <a:hlinkClick r:id="rId5"/>
              </a:rPr>
              <a:t>Heb 4:10</a:t>
            </a:r>
            <a:r>
              <a:rPr lang="en-US" sz="2800" dirty="0">
                <a:hlinkClick r:id="rId5"/>
              </a:rPr>
              <a:t> </a:t>
            </a:r>
            <a:r>
              <a:rPr lang="en-US" sz="2800" dirty="0"/>
              <a:t> For he who has entered His rest has himself also ceased from his works as God </a:t>
            </a:r>
            <a:r>
              <a:rPr lang="en-US" sz="2800" i="1" dirty="0"/>
              <a:t>did </a:t>
            </a:r>
            <a:r>
              <a:rPr lang="en-US" sz="2800" dirty="0"/>
              <a:t>from His.</a:t>
            </a:r>
          </a:p>
        </p:txBody>
      </p:sp>
    </p:spTree>
    <p:extLst>
      <p:ext uri="{BB962C8B-B14F-4D97-AF65-F5344CB8AC3E}">
        <p14:creationId xmlns:p14="http://schemas.microsoft.com/office/powerpoint/2010/main" val="2870908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1FC00-4944-6745-9B41-6576D904D168}"/>
              </a:ext>
            </a:extLst>
          </p:cNvPr>
          <p:cNvSpPr>
            <a:spLocks noGrp="1"/>
          </p:cNvSpPr>
          <p:nvPr>
            <p:ph type="title"/>
          </p:nvPr>
        </p:nvSpPr>
        <p:spPr/>
        <p:txBody>
          <a:bodyPr/>
          <a:lstStyle/>
          <a:p>
            <a:r>
              <a:rPr lang="en-US" dirty="0"/>
              <a:t>Do Not Repeat Israel’s Mistake: God’s Eternal Rest May Be Forfeited – 4:1-10</a:t>
            </a:r>
          </a:p>
        </p:txBody>
      </p:sp>
      <p:sp>
        <p:nvSpPr>
          <p:cNvPr id="3" name="Content Placeholder 2">
            <a:extLst>
              <a:ext uri="{FF2B5EF4-FFF2-40B4-BE49-F238E27FC236}">
                <a16:creationId xmlns:a16="http://schemas.microsoft.com/office/drawing/2014/main" id="{61B7F0CB-2335-1D48-B4B5-E98B2A27589C}"/>
              </a:ext>
            </a:extLst>
          </p:cNvPr>
          <p:cNvSpPr>
            <a:spLocks noGrp="1"/>
          </p:cNvSpPr>
          <p:nvPr>
            <p:ph idx="1"/>
          </p:nvPr>
        </p:nvSpPr>
        <p:spPr>
          <a:xfrm>
            <a:off x="680321" y="2336872"/>
            <a:ext cx="9613861" cy="4041625"/>
          </a:xfrm>
        </p:spPr>
        <p:txBody>
          <a:bodyPr>
            <a:normAutofit lnSpcReduction="10000"/>
          </a:bodyPr>
          <a:lstStyle/>
          <a:p>
            <a:r>
              <a:rPr lang="en-US" sz="2800" dirty="0"/>
              <a:t>The alternatives are laid out - Rest or Peril</a:t>
            </a:r>
          </a:p>
          <a:p>
            <a:r>
              <a:rPr lang="en-US" sz="2800" dirty="0"/>
              <a:t>To establish the point the writer does two things:</a:t>
            </a:r>
          </a:p>
          <a:p>
            <a:pPr marL="914400" lvl="1" indent="-457200">
              <a:buFont typeface="+mj-lt"/>
              <a:buAutoNum type="arabicPeriod"/>
            </a:pPr>
            <a:r>
              <a:rPr lang="en-US" sz="2400" dirty="0"/>
              <a:t>He defines more precisely the rest that was intended by God for Israel – It was not Canaan.</a:t>
            </a:r>
          </a:p>
          <a:p>
            <a:pPr marL="914400" lvl="1" indent="-457200">
              <a:buFont typeface="+mj-lt"/>
              <a:buAutoNum type="arabicPeriod"/>
            </a:pPr>
            <a:r>
              <a:rPr lang="en-US" sz="2400" dirty="0"/>
              <a:t>He looks at the accompanying responsibility of those who follow God - learn the lessons of the OT and don’t repeat them.</a:t>
            </a:r>
          </a:p>
          <a:p>
            <a:r>
              <a:rPr lang="en-US" sz="2800" dirty="0"/>
              <a:t>Verse 2 states the reason for Israel’s unbelief – They lacked faith.</a:t>
            </a:r>
          </a:p>
          <a:p>
            <a:pPr lvl="1"/>
            <a:r>
              <a:rPr lang="en-US" sz="2400" b="1" dirty="0"/>
              <a:t>Heb. 11:6 </a:t>
            </a:r>
            <a:r>
              <a:rPr lang="en-US" sz="2400" dirty="0"/>
              <a:t>– without faith it is impossible to please God.</a:t>
            </a:r>
          </a:p>
        </p:txBody>
      </p:sp>
    </p:spTree>
    <p:extLst>
      <p:ext uri="{BB962C8B-B14F-4D97-AF65-F5344CB8AC3E}">
        <p14:creationId xmlns:p14="http://schemas.microsoft.com/office/powerpoint/2010/main" val="4204054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1FC00-4944-6745-9B41-6576D904D168}"/>
              </a:ext>
            </a:extLst>
          </p:cNvPr>
          <p:cNvSpPr>
            <a:spLocks noGrp="1"/>
          </p:cNvSpPr>
          <p:nvPr>
            <p:ph type="title"/>
          </p:nvPr>
        </p:nvSpPr>
        <p:spPr/>
        <p:txBody>
          <a:bodyPr/>
          <a:lstStyle/>
          <a:p>
            <a:r>
              <a:rPr lang="en-US" dirty="0"/>
              <a:t>Do Not Repeat Israel’s Mistake: God’s Eternal Rest May Be Forfeited – 4:1-10</a:t>
            </a:r>
          </a:p>
        </p:txBody>
      </p:sp>
      <p:sp>
        <p:nvSpPr>
          <p:cNvPr id="3" name="Content Placeholder 2">
            <a:extLst>
              <a:ext uri="{FF2B5EF4-FFF2-40B4-BE49-F238E27FC236}">
                <a16:creationId xmlns:a16="http://schemas.microsoft.com/office/drawing/2014/main" id="{61B7F0CB-2335-1D48-B4B5-E98B2A27589C}"/>
              </a:ext>
            </a:extLst>
          </p:cNvPr>
          <p:cNvSpPr>
            <a:spLocks noGrp="1"/>
          </p:cNvSpPr>
          <p:nvPr>
            <p:ph idx="1"/>
          </p:nvPr>
        </p:nvSpPr>
        <p:spPr/>
        <p:txBody>
          <a:bodyPr>
            <a:normAutofit/>
          </a:bodyPr>
          <a:lstStyle/>
          <a:p>
            <a:r>
              <a:rPr lang="en-US" sz="2800" dirty="0"/>
              <a:t>Verse three contrasts believers to nonbelievers.</a:t>
            </a:r>
          </a:p>
          <a:p>
            <a:pPr lvl="1"/>
            <a:r>
              <a:rPr lang="en-US" sz="2400" dirty="0"/>
              <a:t>Referring back to </a:t>
            </a:r>
            <a:r>
              <a:rPr lang="en-US" sz="2400" b="1" dirty="0"/>
              <a:t>Ps. 95:11</a:t>
            </a:r>
            <a:r>
              <a:rPr lang="en-US" sz="2400" dirty="0"/>
              <a:t> he shows that Israel did not enter rest.</a:t>
            </a:r>
          </a:p>
          <a:p>
            <a:pPr lvl="1"/>
            <a:r>
              <a:rPr lang="en-US" sz="2400" dirty="0"/>
              <a:t>However, under Christ believers have already begun to experience rest.</a:t>
            </a:r>
          </a:p>
          <a:p>
            <a:r>
              <a:rPr lang="en-US" sz="2800" dirty="0"/>
              <a:t>The rest is compared to God resting on the 7</a:t>
            </a:r>
            <a:r>
              <a:rPr lang="en-US" sz="2800" baseline="30000" dirty="0"/>
              <a:t>th</a:t>
            </a:r>
            <a:r>
              <a:rPr lang="en-US" sz="2800" dirty="0"/>
              <a:t> day after creation.</a:t>
            </a:r>
          </a:p>
          <a:p>
            <a:pPr lvl="1"/>
            <a:r>
              <a:rPr lang="en-US" sz="2400" dirty="0"/>
              <a:t>The works that we cease from are like those God rested from.</a:t>
            </a:r>
          </a:p>
        </p:txBody>
      </p:sp>
    </p:spTree>
    <p:extLst>
      <p:ext uri="{BB962C8B-B14F-4D97-AF65-F5344CB8AC3E}">
        <p14:creationId xmlns:p14="http://schemas.microsoft.com/office/powerpoint/2010/main" val="4285927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1FC00-4944-6745-9B41-6576D904D168}"/>
              </a:ext>
            </a:extLst>
          </p:cNvPr>
          <p:cNvSpPr>
            <a:spLocks noGrp="1"/>
          </p:cNvSpPr>
          <p:nvPr>
            <p:ph type="title"/>
          </p:nvPr>
        </p:nvSpPr>
        <p:spPr/>
        <p:txBody>
          <a:bodyPr/>
          <a:lstStyle/>
          <a:p>
            <a:r>
              <a:rPr lang="en-US" dirty="0"/>
              <a:t>Do Not Repeat Israel’s Mistake: God’s Eternal Rest May Be Forfeited – 4:1-10</a:t>
            </a:r>
          </a:p>
        </p:txBody>
      </p:sp>
      <p:sp>
        <p:nvSpPr>
          <p:cNvPr id="3" name="Content Placeholder 2">
            <a:extLst>
              <a:ext uri="{FF2B5EF4-FFF2-40B4-BE49-F238E27FC236}">
                <a16:creationId xmlns:a16="http://schemas.microsoft.com/office/drawing/2014/main" id="{61B7F0CB-2335-1D48-B4B5-E98B2A27589C}"/>
              </a:ext>
            </a:extLst>
          </p:cNvPr>
          <p:cNvSpPr>
            <a:spLocks noGrp="1"/>
          </p:cNvSpPr>
          <p:nvPr>
            <p:ph idx="1"/>
          </p:nvPr>
        </p:nvSpPr>
        <p:spPr>
          <a:xfrm>
            <a:off x="680321" y="2336872"/>
            <a:ext cx="9613861" cy="4097381"/>
          </a:xfrm>
        </p:spPr>
        <p:txBody>
          <a:bodyPr>
            <a:normAutofit fontScale="92500" lnSpcReduction="10000"/>
          </a:bodyPr>
          <a:lstStyle/>
          <a:p>
            <a:r>
              <a:rPr lang="en-US" sz="2800" dirty="0"/>
              <a:t>As to the nature of the “works” in verse ten which this author tells us the godly person ceases from “as God did from his,” R. C. H. Lenski remarks, “The similarity with God’s works is simply this: as God set himself a task to perform during the six days of creation and, when he had finished it, rested in the contemplation of his work and its glorious perfection, so we have a task set for us, a vocation assigned us by God as his people, and when we complete it we are made partakers of his rest with all that this means of heavenly satisfaction and joy” “(Interpretation of the Epistle to the Hebrews and the Epistle of James, 138)” (BTB, Hebrews, King, page 28)</a:t>
            </a:r>
          </a:p>
        </p:txBody>
      </p:sp>
    </p:spTree>
    <p:extLst>
      <p:ext uri="{BB962C8B-B14F-4D97-AF65-F5344CB8AC3E}">
        <p14:creationId xmlns:p14="http://schemas.microsoft.com/office/powerpoint/2010/main" val="288339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10D8D-1E0F-B040-8320-D1F5200F7EA5}"/>
              </a:ext>
            </a:extLst>
          </p:cNvPr>
          <p:cNvSpPr>
            <a:spLocks noGrp="1"/>
          </p:cNvSpPr>
          <p:nvPr>
            <p:ph type="title"/>
          </p:nvPr>
        </p:nvSpPr>
        <p:spPr/>
        <p:txBody>
          <a:bodyPr/>
          <a:lstStyle/>
          <a:p>
            <a:r>
              <a:rPr lang="en-US" dirty="0"/>
              <a:t>Hebrews 4:11-13</a:t>
            </a:r>
          </a:p>
        </p:txBody>
      </p:sp>
      <p:sp>
        <p:nvSpPr>
          <p:cNvPr id="3" name="Content Placeholder 2">
            <a:extLst>
              <a:ext uri="{FF2B5EF4-FFF2-40B4-BE49-F238E27FC236}">
                <a16:creationId xmlns:a16="http://schemas.microsoft.com/office/drawing/2014/main" id="{0E0B77F0-EBFC-1A49-AB92-A0715917F169}"/>
              </a:ext>
            </a:extLst>
          </p:cNvPr>
          <p:cNvSpPr>
            <a:spLocks noGrp="1"/>
          </p:cNvSpPr>
          <p:nvPr>
            <p:ph idx="1"/>
          </p:nvPr>
        </p:nvSpPr>
        <p:spPr/>
        <p:txBody>
          <a:bodyPr>
            <a:normAutofit fontScale="92500"/>
          </a:bodyPr>
          <a:lstStyle/>
          <a:p>
            <a:r>
              <a:rPr lang="en-US" sz="2800" b="1" u="sng" dirty="0">
                <a:hlinkClick r:id="rId2"/>
              </a:rPr>
              <a:t>Heb 4:11</a:t>
            </a:r>
            <a:r>
              <a:rPr lang="en-US" sz="2800" dirty="0">
                <a:hlinkClick r:id="rId2"/>
              </a:rPr>
              <a:t> </a:t>
            </a:r>
            <a:r>
              <a:rPr lang="en-US" sz="2800" dirty="0"/>
              <a:t> Let us therefore be diligent to enter that rest, lest anyone fall according to the same example of disobedience.</a:t>
            </a:r>
          </a:p>
          <a:p>
            <a:r>
              <a:rPr lang="en-US" sz="2800" b="1" u="sng" dirty="0">
                <a:hlinkClick r:id="rId3"/>
              </a:rPr>
              <a:t>Heb 4:12</a:t>
            </a:r>
            <a:r>
              <a:rPr lang="en-US" sz="2800" dirty="0">
                <a:hlinkClick r:id="rId3"/>
              </a:rPr>
              <a:t> </a:t>
            </a:r>
            <a:r>
              <a:rPr lang="en-US" sz="2800" dirty="0"/>
              <a:t> For the word of God </a:t>
            </a:r>
            <a:r>
              <a:rPr lang="en-US" sz="2800" i="1" dirty="0"/>
              <a:t>is</a:t>
            </a:r>
            <a:r>
              <a:rPr lang="en-US" sz="2800" dirty="0"/>
              <a:t> living and powerful, and sharper than any two-edged sword, piercing even to the division of soul and spirit, and of joints and marrow, and is a discerner of the thoughts and intents of the heart.</a:t>
            </a:r>
          </a:p>
          <a:p>
            <a:r>
              <a:rPr lang="en-US" sz="2800" b="1" u="sng" dirty="0">
                <a:hlinkClick r:id="rId4"/>
              </a:rPr>
              <a:t>Heb 4:13</a:t>
            </a:r>
            <a:r>
              <a:rPr lang="en-US" sz="2800" dirty="0">
                <a:hlinkClick r:id="rId4"/>
              </a:rPr>
              <a:t> </a:t>
            </a:r>
            <a:r>
              <a:rPr lang="en-US" sz="2800" dirty="0"/>
              <a:t> And there is no creature hidden from His sight, but all things </a:t>
            </a:r>
            <a:r>
              <a:rPr lang="en-US" sz="2800" i="1" dirty="0"/>
              <a:t>are</a:t>
            </a:r>
            <a:r>
              <a:rPr lang="en-US" sz="2800" dirty="0"/>
              <a:t> naked and open to the eyes of Him to whom we </a:t>
            </a:r>
            <a:r>
              <a:rPr lang="en-US" sz="2800" i="1" dirty="0"/>
              <a:t>must give</a:t>
            </a:r>
            <a:r>
              <a:rPr lang="en-US" sz="2800" dirty="0"/>
              <a:t> account.</a:t>
            </a:r>
          </a:p>
          <a:p>
            <a:endParaRPr lang="en-US" sz="2800" dirty="0"/>
          </a:p>
        </p:txBody>
      </p:sp>
    </p:spTree>
    <p:extLst>
      <p:ext uri="{BB962C8B-B14F-4D97-AF65-F5344CB8AC3E}">
        <p14:creationId xmlns:p14="http://schemas.microsoft.com/office/powerpoint/2010/main" val="31797350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D194F-48E5-3D41-A5E6-6689C76D11FE}"/>
              </a:ext>
            </a:extLst>
          </p:cNvPr>
          <p:cNvSpPr>
            <a:spLocks noGrp="1"/>
          </p:cNvSpPr>
          <p:nvPr>
            <p:ph type="title"/>
          </p:nvPr>
        </p:nvSpPr>
        <p:spPr/>
        <p:txBody>
          <a:bodyPr/>
          <a:lstStyle/>
          <a:p>
            <a:r>
              <a:rPr lang="en-US" dirty="0"/>
              <a:t>Exhortation: Labor Therefore to Enter That Rest – 4:11-13</a:t>
            </a:r>
          </a:p>
        </p:txBody>
      </p:sp>
      <p:sp>
        <p:nvSpPr>
          <p:cNvPr id="3" name="Content Placeholder 2">
            <a:extLst>
              <a:ext uri="{FF2B5EF4-FFF2-40B4-BE49-F238E27FC236}">
                <a16:creationId xmlns:a16="http://schemas.microsoft.com/office/drawing/2014/main" id="{9C861EA9-41C2-124B-BEDE-F4AEDCA674FB}"/>
              </a:ext>
            </a:extLst>
          </p:cNvPr>
          <p:cNvSpPr>
            <a:spLocks noGrp="1"/>
          </p:cNvSpPr>
          <p:nvPr>
            <p:ph idx="1"/>
          </p:nvPr>
        </p:nvSpPr>
        <p:spPr/>
        <p:txBody>
          <a:bodyPr>
            <a:normAutofit/>
          </a:bodyPr>
          <a:lstStyle/>
          <a:p>
            <a:r>
              <a:rPr lang="en-US" sz="2800" dirty="0"/>
              <a:t>A final exhortation for the reader to enter the rest offered by God. </a:t>
            </a:r>
          </a:p>
          <a:p>
            <a:pPr lvl="1"/>
            <a:r>
              <a:rPr lang="en-US" sz="2400" dirty="0"/>
              <a:t>An urgent exhortation and warning.</a:t>
            </a:r>
          </a:p>
          <a:p>
            <a:pPr lvl="1"/>
            <a:r>
              <a:rPr lang="en-US" sz="2400" dirty="0"/>
              <a:t>Failing to do so diligently could lead to disobedience.</a:t>
            </a:r>
          </a:p>
          <a:p>
            <a:r>
              <a:rPr lang="en-US" sz="2800" dirty="0"/>
              <a:t>The author launches into a description of the Word of God.</a:t>
            </a:r>
          </a:p>
        </p:txBody>
      </p:sp>
    </p:spTree>
    <p:extLst>
      <p:ext uri="{BB962C8B-B14F-4D97-AF65-F5344CB8AC3E}">
        <p14:creationId xmlns:p14="http://schemas.microsoft.com/office/powerpoint/2010/main" val="3584058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D194F-48E5-3D41-A5E6-6689C76D11FE}"/>
              </a:ext>
            </a:extLst>
          </p:cNvPr>
          <p:cNvSpPr>
            <a:spLocks noGrp="1"/>
          </p:cNvSpPr>
          <p:nvPr>
            <p:ph type="title"/>
          </p:nvPr>
        </p:nvSpPr>
        <p:spPr/>
        <p:txBody>
          <a:bodyPr/>
          <a:lstStyle/>
          <a:p>
            <a:r>
              <a:rPr lang="en-US" dirty="0"/>
              <a:t>Exhortation: Labor Therefore to Enter That Rest – 4:11-13</a:t>
            </a:r>
          </a:p>
        </p:txBody>
      </p:sp>
      <p:sp>
        <p:nvSpPr>
          <p:cNvPr id="3" name="Content Placeholder 2">
            <a:extLst>
              <a:ext uri="{FF2B5EF4-FFF2-40B4-BE49-F238E27FC236}">
                <a16:creationId xmlns:a16="http://schemas.microsoft.com/office/drawing/2014/main" id="{9C861EA9-41C2-124B-BEDE-F4AEDCA674FB}"/>
              </a:ext>
            </a:extLst>
          </p:cNvPr>
          <p:cNvSpPr>
            <a:spLocks noGrp="1"/>
          </p:cNvSpPr>
          <p:nvPr>
            <p:ph idx="1"/>
          </p:nvPr>
        </p:nvSpPr>
        <p:spPr/>
        <p:txBody>
          <a:bodyPr>
            <a:normAutofit/>
          </a:bodyPr>
          <a:lstStyle/>
          <a:p>
            <a:r>
              <a:rPr lang="en-US" sz="2800" dirty="0"/>
              <a:t>With Israel as the example, we must see that God’s Word is alive.</a:t>
            </a:r>
          </a:p>
          <a:p>
            <a:pPr lvl="1"/>
            <a:r>
              <a:rPr lang="en-US" sz="2400" dirty="0"/>
              <a:t>As much as God is alive!</a:t>
            </a:r>
          </a:p>
          <a:p>
            <a:r>
              <a:rPr lang="en-US" sz="2800" dirty="0"/>
              <a:t>The Word of God is powerful.</a:t>
            </a:r>
          </a:p>
          <a:p>
            <a:pPr lvl="1"/>
            <a:r>
              <a:rPr lang="en-US" sz="2400" dirty="0"/>
              <a:t>When followed, God’s word accomplishes His will.</a:t>
            </a:r>
          </a:p>
          <a:p>
            <a:r>
              <a:rPr lang="en-US" sz="2800" dirty="0"/>
              <a:t>The Word of God is sharper than any two-edged sword.</a:t>
            </a:r>
          </a:p>
          <a:p>
            <a:pPr lvl="1"/>
            <a:r>
              <a:rPr lang="en-US" sz="2400" dirty="0"/>
              <a:t>Deep and penetrating.</a:t>
            </a:r>
          </a:p>
          <a:p>
            <a:pPr lvl="1"/>
            <a:r>
              <a:rPr lang="en-US" sz="2400" dirty="0"/>
              <a:t>Capable of cutting us to the heart. </a:t>
            </a:r>
            <a:r>
              <a:rPr lang="en-US" sz="2400" b="1" dirty="0"/>
              <a:t>Acts 2:37</a:t>
            </a:r>
            <a:endParaRPr lang="en-US" sz="2400" dirty="0"/>
          </a:p>
        </p:txBody>
      </p:sp>
    </p:spTree>
    <p:extLst>
      <p:ext uri="{BB962C8B-B14F-4D97-AF65-F5344CB8AC3E}">
        <p14:creationId xmlns:p14="http://schemas.microsoft.com/office/powerpoint/2010/main" val="163488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D194F-48E5-3D41-A5E6-6689C76D11FE}"/>
              </a:ext>
            </a:extLst>
          </p:cNvPr>
          <p:cNvSpPr>
            <a:spLocks noGrp="1"/>
          </p:cNvSpPr>
          <p:nvPr>
            <p:ph type="title"/>
          </p:nvPr>
        </p:nvSpPr>
        <p:spPr/>
        <p:txBody>
          <a:bodyPr/>
          <a:lstStyle/>
          <a:p>
            <a:r>
              <a:rPr lang="en-US" dirty="0"/>
              <a:t>Exhortation: Labor Therefore to Enter That Rest – 4:11-13</a:t>
            </a:r>
          </a:p>
        </p:txBody>
      </p:sp>
      <p:sp>
        <p:nvSpPr>
          <p:cNvPr id="3" name="Content Placeholder 2">
            <a:extLst>
              <a:ext uri="{FF2B5EF4-FFF2-40B4-BE49-F238E27FC236}">
                <a16:creationId xmlns:a16="http://schemas.microsoft.com/office/drawing/2014/main" id="{9C861EA9-41C2-124B-BEDE-F4AEDCA674FB}"/>
              </a:ext>
            </a:extLst>
          </p:cNvPr>
          <p:cNvSpPr>
            <a:spLocks noGrp="1"/>
          </p:cNvSpPr>
          <p:nvPr>
            <p:ph idx="1"/>
          </p:nvPr>
        </p:nvSpPr>
        <p:spPr/>
        <p:txBody>
          <a:bodyPr>
            <a:normAutofit/>
          </a:bodyPr>
          <a:lstStyle/>
          <a:p>
            <a:r>
              <a:rPr lang="en-US" sz="2800" dirty="0"/>
              <a:t>The Word of God pierces even to the dividing asunder of soul and spirit, and of joints and marrow.</a:t>
            </a:r>
          </a:p>
          <a:p>
            <a:pPr lvl="1"/>
            <a:r>
              <a:rPr lang="en-US" sz="2400" b="1" u="sng" dirty="0">
                <a:hlinkClick r:id="rId2"/>
              </a:rPr>
              <a:t>1Cor. 4:5</a:t>
            </a:r>
            <a:r>
              <a:rPr lang="en-US" sz="2400" dirty="0">
                <a:hlinkClick r:id="rId2"/>
              </a:rPr>
              <a:t> </a:t>
            </a:r>
            <a:r>
              <a:rPr lang="en-US" sz="2400" dirty="0"/>
              <a:t> Therefore judge nothing before the time, until the Lord comes, </a:t>
            </a:r>
            <a:r>
              <a:rPr lang="en-US" sz="2400" b="1" dirty="0"/>
              <a:t>who will both bring to light the hidden things of darkness and reveal the counsels of the hearts.</a:t>
            </a:r>
            <a:r>
              <a:rPr lang="en-US" sz="2400" dirty="0"/>
              <a:t> Then each one's praise will come from God.</a:t>
            </a:r>
          </a:p>
          <a:p>
            <a:r>
              <a:rPr lang="en-US" sz="2800" dirty="0"/>
              <a:t>The Word of God is a discerner of the thoughts and intents of the heart of man.</a:t>
            </a:r>
          </a:p>
          <a:p>
            <a:pPr lvl="1"/>
            <a:r>
              <a:rPr lang="en-US" sz="2400" dirty="0"/>
              <a:t>It is capable of exposing our inconsistencies and motives.</a:t>
            </a:r>
          </a:p>
          <a:p>
            <a:pPr lvl="1"/>
            <a:endParaRPr lang="en-US" dirty="0"/>
          </a:p>
        </p:txBody>
      </p:sp>
    </p:spTree>
    <p:extLst>
      <p:ext uri="{BB962C8B-B14F-4D97-AF65-F5344CB8AC3E}">
        <p14:creationId xmlns:p14="http://schemas.microsoft.com/office/powerpoint/2010/main" val="3689229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2A28B-2504-284B-A924-DB92036A0F3A}"/>
              </a:ext>
            </a:extLst>
          </p:cNvPr>
          <p:cNvSpPr>
            <a:spLocks noGrp="1"/>
          </p:cNvSpPr>
          <p:nvPr>
            <p:ph type="title"/>
          </p:nvPr>
        </p:nvSpPr>
        <p:spPr/>
        <p:txBody>
          <a:bodyPr/>
          <a:lstStyle/>
          <a:p>
            <a:r>
              <a:rPr lang="en-US" dirty="0"/>
              <a:t>Hebrews 3:1-6</a:t>
            </a:r>
          </a:p>
        </p:txBody>
      </p:sp>
      <p:sp>
        <p:nvSpPr>
          <p:cNvPr id="3" name="Content Placeholder 2">
            <a:extLst>
              <a:ext uri="{FF2B5EF4-FFF2-40B4-BE49-F238E27FC236}">
                <a16:creationId xmlns:a16="http://schemas.microsoft.com/office/drawing/2014/main" id="{DCF37A38-7570-6C4A-B3CA-33A957E59827}"/>
              </a:ext>
            </a:extLst>
          </p:cNvPr>
          <p:cNvSpPr>
            <a:spLocks noGrp="1"/>
          </p:cNvSpPr>
          <p:nvPr>
            <p:ph idx="1"/>
          </p:nvPr>
        </p:nvSpPr>
        <p:spPr>
          <a:xfrm>
            <a:off x="680321" y="2336872"/>
            <a:ext cx="9613861" cy="4186591"/>
          </a:xfrm>
        </p:spPr>
        <p:txBody>
          <a:bodyPr>
            <a:normAutofit/>
          </a:bodyPr>
          <a:lstStyle/>
          <a:p>
            <a:r>
              <a:rPr lang="en-US" sz="2800" b="1" u="sng" dirty="0">
                <a:hlinkClick r:id="rId2"/>
              </a:rPr>
              <a:t>Heb 3:1</a:t>
            </a:r>
            <a:r>
              <a:rPr lang="en-US" sz="2800" dirty="0">
                <a:hlinkClick r:id="rId2"/>
              </a:rPr>
              <a:t> </a:t>
            </a:r>
            <a:r>
              <a:rPr lang="en-US" sz="2800" dirty="0"/>
              <a:t> Therefore, holy brethren, partakers of the heavenly calling, consider the Apostle and High Priest of our confession, Christ Jesus,</a:t>
            </a:r>
          </a:p>
          <a:p>
            <a:r>
              <a:rPr lang="en-US" sz="2800" b="1" u="sng" dirty="0">
                <a:hlinkClick r:id="rId3"/>
              </a:rPr>
              <a:t>Heb 3:2</a:t>
            </a:r>
            <a:r>
              <a:rPr lang="en-US" sz="2800" dirty="0">
                <a:hlinkClick r:id="rId3"/>
              </a:rPr>
              <a:t> </a:t>
            </a:r>
            <a:r>
              <a:rPr lang="en-US" sz="2800" dirty="0"/>
              <a:t> who was faithful to Him who appointed Him, as Moses also </a:t>
            </a:r>
            <a:r>
              <a:rPr lang="en-US" sz="2800" i="1" dirty="0"/>
              <a:t>was faithful</a:t>
            </a:r>
            <a:r>
              <a:rPr lang="en-US" sz="2800" dirty="0"/>
              <a:t> in all His house.</a:t>
            </a:r>
          </a:p>
          <a:p>
            <a:r>
              <a:rPr lang="en-US" sz="2800" b="1" u="sng" dirty="0">
                <a:hlinkClick r:id="rId4"/>
              </a:rPr>
              <a:t>Heb 3:3</a:t>
            </a:r>
            <a:r>
              <a:rPr lang="en-US" sz="2800" dirty="0">
                <a:hlinkClick r:id="rId4"/>
              </a:rPr>
              <a:t> </a:t>
            </a:r>
            <a:r>
              <a:rPr lang="en-US" sz="2800" dirty="0"/>
              <a:t> For this One has been counted worthy of more glory than Moses, inasmuch as He who built the house has more honor than the house.</a:t>
            </a:r>
          </a:p>
        </p:txBody>
      </p:sp>
    </p:spTree>
    <p:extLst>
      <p:ext uri="{BB962C8B-B14F-4D97-AF65-F5344CB8AC3E}">
        <p14:creationId xmlns:p14="http://schemas.microsoft.com/office/powerpoint/2010/main" val="3249657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2A28B-2504-284B-A924-DB92036A0F3A}"/>
              </a:ext>
            </a:extLst>
          </p:cNvPr>
          <p:cNvSpPr>
            <a:spLocks noGrp="1"/>
          </p:cNvSpPr>
          <p:nvPr>
            <p:ph type="title"/>
          </p:nvPr>
        </p:nvSpPr>
        <p:spPr/>
        <p:txBody>
          <a:bodyPr/>
          <a:lstStyle/>
          <a:p>
            <a:r>
              <a:rPr lang="en-US" dirty="0"/>
              <a:t>Hebrews 3:1-6</a:t>
            </a:r>
          </a:p>
        </p:txBody>
      </p:sp>
      <p:sp>
        <p:nvSpPr>
          <p:cNvPr id="3" name="Content Placeholder 2">
            <a:extLst>
              <a:ext uri="{FF2B5EF4-FFF2-40B4-BE49-F238E27FC236}">
                <a16:creationId xmlns:a16="http://schemas.microsoft.com/office/drawing/2014/main" id="{DCF37A38-7570-6C4A-B3CA-33A957E59827}"/>
              </a:ext>
            </a:extLst>
          </p:cNvPr>
          <p:cNvSpPr>
            <a:spLocks noGrp="1"/>
          </p:cNvSpPr>
          <p:nvPr>
            <p:ph idx="1"/>
          </p:nvPr>
        </p:nvSpPr>
        <p:spPr>
          <a:xfrm>
            <a:off x="680321" y="2336872"/>
            <a:ext cx="9613861" cy="4108533"/>
          </a:xfrm>
        </p:spPr>
        <p:txBody>
          <a:bodyPr>
            <a:normAutofit/>
          </a:bodyPr>
          <a:lstStyle/>
          <a:p>
            <a:r>
              <a:rPr lang="en-US" sz="2800" b="1" u="sng" dirty="0">
                <a:hlinkClick r:id="rId2"/>
              </a:rPr>
              <a:t>Heb 3:4</a:t>
            </a:r>
            <a:r>
              <a:rPr lang="en-US" sz="2800" dirty="0">
                <a:hlinkClick r:id="rId2"/>
              </a:rPr>
              <a:t> </a:t>
            </a:r>
            <a:r>
              <a:rPr lang="en-US" sz="2800" dirty="0"/>
              <a:t> For every house is built by someone, but He who built all things </a:t>
            </a:r>
            <a:r>
              <a:rPr lang="en-US" sz="2800" i="1" dirty="0"/>
              <a:t>is</a:t>
            </a:r>
            <a:r>
              <a:rPr lang="en-US" sz="2800" dirty="0"/>
              <a:t> God.</a:t>
            </a:r>
          </a:p>
          <a:p>
            <a:r>
              <a:rPr lang="en-US" sz="2800" b="1" u="sng" dirty="0">
                <a:hlinkClick r:id="rId3"/>
              </a:rPr>
              <a:t>Heb 3:5</a:t>
            </a:r>
            <a:r>
              <a:rPr lang="en-US" sz="2800" dirty="0">
                <a:hlinkClick r:id="rId3"/>
              </a:rPr>
              <a:t> </a:t>
            </a:r>
            <a:r>
              <a:rPr lang="en-US" sz="2800" dirty="0"/>
              <a:t> And Moses indeed </a:t>
            </a:r>
            <a:r>
              <a:rPr lang="en-US" sz="2800" i="1" dirty="0"/>
              <a:t>was</a:t>
            </a:r>
            <a:r>
              <a:rPr lang="en-US" sz="2800" dirty="0"/>
              <a:t> faithful in all His house as a servant, for a testimony of those things which would be spoken </a:t>
            </a:r>
            <a:r>
              <a:rPr lang="en-US" sz="2800" i="1" dirty="0"/>
              <a:t>afterward,</a:t>
            </a:r>
            <a:endParaRPr lang="en-US" sz="2800" dirty="0"/>
          </a:p>
          <a:p>
            <a:r>
              <a:rPr lang="en-US" sz="2800" b="1" u="sng" dirty="0">
                <a:hlinkClick r:id="rId4"/>
              </a:rPr>
              <a:t>Heb 3:6</a:t>
            </a:r>
            <a:r>
              <a:rPr lang="en-US" sz="2800" dirty="0">
                <a:hlinkClick r:id="rId4"/>
              </a:rPr>
              <a:t> </a:t>
            </a:r>
            <a:r>
              <a:rPr lang="en-US" sz="2800" dirty="0"/>
              <a:t> but Christ as a Son over His own house, whose house we are if we hold fast the confidence and the rejoicing of the hope firm to the end.</a:t>
            </a:r>
          </a:p>
        </p:txBody>
      </p:sp>
    </p:spTree>
    <p:extLst>
      <p:ext uri="{BB962C8B-B14F-4D97-AF65-F5344CB8AC3E}">
        <p14:creationId xmlns:p14="http://schemas.microsoft.com/office/powerpoint/2010/main" val="771716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BD254-B37A-DF43-8BA4-C3D3706E678D}"/>
              </a:ext>
            </a:extLst>
          </p:cNvPr>
          <p:cNvSpPr>
            <a:spLocks noGrp="1"/>
          </p:cNvSpPr>
          <p:nvPr>
            <p:ph type="title"/>
          </p:nvPr>
        </p:nvSpPr>
        <p:spPr/>
        <p:txBody>
          <a:bodyPr/>
          <a:lstStyle/>
          <a:p>
            <a:r>
              <a:rPr lang="en-US" dirty="0"/>
              <a:t>Christ is Superior to Moses – 3:1-6</a:t>
            </a:r>
          </a:p>
        </p:txBody>
      </p:sp>
      <p:sp>
        <p:nvSpPr>
          <p:cNvPr id="3" name="Content Placeholder 2">
            <a:extLst>
              <a:ext uri="{FF2B5EF4-FFF2-40B4-BE49-F238E27FC236}">
                <a16:creationId xmlns:a16="http://schemas.microsoft.com/office/drawing/2014/main" id="{9DD677C8-E86F-314D-A72B-1F633146EB7F}"/>
              </a:ext>
            </a:extLst>
          </p:cNvPr>
          <p:cNvSpPr>
            <a:spLocks noGrp="1"/>
          </p:cNvSpPr>
          <p:nvPr>
            <p:ph idx="1"/>
          </p:nvPr>
        </p:nvSpPr>
        <p:spPr/>
        <p:txBody>
          <a:bodyPr>
            <a:normAutofit/>
          </a:bodyPr>
          <a:lstStyle/>
          <a:p>
            <a:r>
              <a:rPr lang="en-US" sz="2800" dirty="0"/>
              <a:t>Moses was one of the most important figures in the OT.</a:t>
            </a:r>
          </a:p>
          <a:p>
            <a:r>
              <a:rPr lang="en-US" sz="2800" dirty="0"/>
              <a:t>Exalting Jesus did not depreciate Moses.</a:t>
            </a:r>
          </a:p>
          <a:p>
            <a:pPr lvl="1"/>
            <a:r>
              <a:rPr lang="en-US" sz="2400" dirty="0"/>
              <a:t>He was faithful to God in every way – not sinless.</a:t>
            </a:r>
          </a:p>
          <a:p>
            <a:pPr lvl="1"/>
            <a:r>
              <a:rPr lang="en-US" sz="2400" dirty="0"/>
              <a:t>He was a temporary witness, servant and messenger for God.</a:t>
            </a:r>
          </a:p>
          <a:p>
            <a:r>
              <a:rPr lang="en-US" sz="2800" dirty="0"/>
              <a:t>Jesus was the object of all that Moses testified. </a:t>
            </a:r>
            <a:r>
              <a:rPr lang="en-US" sz="2800" b="1" dirty="0"/>
              <a:t>Deut. 18:18</a:t>
            </a:r>
            <a:endParaRPr lang="en-US" sz="2800" dirty="0"/>
          </a:p>
          <a:p>
            <a:r>
              <a:rPr lang="en-US" sz="2800" dirty="0"/>
              <a:t>Moses was a faithful steward of the house, Jesus is its owner and builder!</a:t>
            </a:r>
          </a:p>
          <a:p>
            <a:endParaRPr lang="en-US" sz="2800" dirty="0"/>
          </a:p>
        </p:txBody>
      </p:sp>
    </p:spTree>
    <p:extLst>
      <p:ext uri="{BB962C8B-B14F-4D97-AF65-F5344CB8AC3E}">
        <p14:creationId xmlns:p14="http://schemas.microsoft.com/office/powerpoint/2010/main" val="1030165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BD254-B37A-DF43-8BA4-C3D3706E678D}"/>
              </a:ext>
            </a:extLst>
          </p:cNvPr>
          <p:cNvSpPr>
            <a:spLocks noGrp="1"/>
          </p:cNvSpPr>
          <p:nvPr>
            <p:ph type="title"/>
          </p:nvPr>
        </p:nvSpPr>
        <p:spPr/>
        <p:txBody>
          <a:bodyPr/>
          <a:lstStyle/>
          <a:p>
            <a:r>
              <a:rPr lang="en-US" dirty="0"/>
              <a:t>Christ is Superior to Moses – 3:1-6</a:t>
            </a:r>
          </a:p>
        </p:txBody>
      </p:sp>
      <p:sp>
        <p:nvSpPr>
          <p:cNvPr id="3" name="Content Placeholder 2">
            <a:extLst>
              <a:ext uri="{FF2B5EF4-FFF2-40B4-BE49-F238E27FC236}">
                <a16:creationId xmlns:a16="http://schemas.microsoft.com/office/drawing/2014/main" id="{9DD677C8-E86F-314D-A72B-1F633146EB7F}"/>
              </a:ext>
            </a:extLst>
          </p:cNvPr>
          <p:cNvSpPr>
            <a:spLocks noGrp="1"/>
          </p:cNvSpPr>
          <p:nvPr>
            <p:ph idx="1"/>
          </p:nvPr>
        </p:nvSpPr>
        <p:spPr/>
        <p:txBody>
          <a:bodyPr>
            <a:normAutofit/>
          </a:bodyPr>
          <a:lstStyle/>
          <a:p>
            <a:r>
              <a:rPr lang="en-US" sz="2800" dirty="0"/>
              <a:t>Moses loved God; Jesus IS God!</a:t>
            </a:r>
          </a:p>
          <a:p>
            <a:r>
              <a:rPr lang="en-US" sz="2800" dirty="0"/>
              <a:t>To forsake Jesus for Moses is to go from the greater to the lesser. </a:t>
            </a:r>
          </a:p>
          <a:p>
            <a:endParaRPr lang="en-US" sz="2800" dirty="0"/>
          </a:p>
        </p:txBody>
      </p:sp>
    </p:spTree>
    <p:extLst>
      <p:ext uri="{BB962C8B-B14F-4D97-AF65-F5344CB8AC3E}">
        <p14:creationId xmlns:p14="http://schemas.microsoft.com/office/powerpoint/2010/main" val="2063579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D73F4-36E9-C645-88AF-6631347200B6}"/>
              </a:ext>
            </a:extLst>
          </p:cNvPr>
          <p:cNvSpPr>
            <a:spLocks noGrp="1"/>
          </p:cNvSpPr>
          <p:nvPr>
            <p:ph type="title"/>
          </p:nvPr>
        </p:nvSpPr>
        <p:spPr/>
        <p:txBody>
          <a:bodyPr/>
          <a:lstStyle/>
          <a:p>
            <a:br>
              <a:rPr lang="en-US" dirty="0"/>
            </a:br>
            <a:r>
              <a:rPr lang="en-US" dirty="0"/>
              <a:t>Hebrews 3: 7-19</a:t>
            </a:r>
          </a:p>
        </p:txBody>
      </p:sp>
      <p:sp>
        <p:nvSpPr>
          <p:cNvPr id="3" name="Content Placeholder 2">
            <a:extLst>
              <a:ext uri="{FF2B5EF4-FFF2-40B4-BE49-F238E27FC236}">
                <a16:creationId xmlns:a16="http://schemas.microsoft.com/office/drawing/2014/main" id="{40574575-EA71-B24F-8226-36EF3D09ED85}"/>
              </a:ext>
            </a:extLst>
          </p:cNvPr>
          <p:cNvSpPr>
            <a:spLocks noGrp="1"/>
          </p:cNvSpPr>
          <p:nvPr>
            <p:ph idx="1"/>
          </p:nvPr>
        </p:nvSpPr>
        <p:spPr>
          <a:xfrm>
            <a:off x="680321" y="2336872"/>
            <a:ext cx="9613861" cy="4030473"/>
          </a:xfrm>
        </p:spPr>
        <p:txBody>
          <a:bodyPr>
            <a:normAutofit/>
          </a:bodyPr>
          <a:lstStyle/>
          <a:p>
            <a:r>
              <a:rPr lang="en-US" sz="2800" b="1" u="sng" dirty="0">
                <a:hlinkClick r:id="rId2"/>
              </a:rPr>
              <a:t>Heb 3:7</a:t>
            </a:r>
            <a:r>
              <a:rPr lang="en-US" sz="2800" dirty="0">
                <a:hlinkClick r:id="rId2"/>
              </a:rPr>
              <a:t> </a:t>
            </a:r>
            <a:r>
              <a:rPr lang="en-US" sz="2800" dirty="0"/>
              <a:t> Therefore, as the Holy Spirit says: "TODAY, IF YOU WILL HEAR HIS VOICE,</a:t>
            </a:r>
          </a:p>
          <a:p>
            <a:r>
              <a:rPr lang="en-US" sz="2800" b="1" u="sng" dirty="0">
                <a:hlinkClick r:id="rId3"/>
              </a:rPr>
              <a:t>Heb 3:8</a:t>
            </a:r>
            <a:r>
              <a:rPr lang="en-US" sz="2800" dirty="0">
                <a:hlinkClick r:id="rId3"/>
              </a:rPr>
              <a:t> </a:t>
            </a:r>
            <a:r>
              <a:rPr lang="en-US" sz="2800" dirty="0"/>
              <a:t> DO NOT HARDEN YOUR HEARTS AS IN THE REBELLION, IN THE DAY OF TRIAL IN THE WILDERNESS,</a:t>
            </a:r>
          </a:p>
          <a:p>
            <a:r>
              <a:rPr lang="en-US" sz="2800" b="1" u="sng" dirty="0">
                <a:hlinkClick r:id="rId4"/>
              </a:rPr>
              <a:t>Heb 3:9</a:t>
            </a:r>
            <a:r>
              <a:rPr lang="en-US" sz="2800" dirty="0">
                <a:hlinkClick r:id="rId4"/>
              </a:rPr>
              <a:t> </a:t>
            </a:r>
            <a:r>
              <a:rPr lang="en-US" sz="2800" dirty="0"/>
              <a:t> WHERE YOUR FATHERS TESTED ME, TRIED ME, AND SAW MY WORKS FORTY YEARS.</a:t>
            </a:r>
          </a:p>
          <a:p>
            <a:r>
              <a:rPr lang="en-US" sz="2800" b="1" u="sng" dirty="0">
                <a:hlinkClick r:id="rId5"/>
              </a:rPr>
              <a:t>Heb 3:10</a:t>
            </a:r>
            <a:r>
              <a:rPr lang="en-US" sz="2800" dirty="0">
                <a:hlinkClick r:id="rId5"/>
              </a:rPr>
              <a:t> </a:t>
            </a:r>
            <a:r>
              <a:rPr lang="en-US" sz="2800" dirty="0"/>
              <a:t> THEREFORE I WAS ANGRY WITH THAT GENERATION, AND SAID, 'THEY ALWAYS GO ASTRAY IN THEIR HEART, AND THEY HAVE NOT KNOWN MY WAYS.'</a:t>
            </a:r>
          </a:p>
        </p:txBody>
      </p:sp>
    </p:spTree>
    <p:extLst>
      <p:ext uri="{BB962C8B-B14F-4D97-AF65-F5344CB8AC3E}">
        <p14:creationId xmlns:p14="http://schemas.microsoft.com/office/powerpoint/2010/main" val="603583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D73F4-36E9-C645-88AF-6631347200B6}"/>
              </a:ext>
            </a:extLst>
          </p:cNvPr>
          <p:cNvSpPr>
            <a:spLocks noGrp="1"/>
          </p:cNvSpPr>
          <p:nvPr>
            <p:ph type="title"/>
          </p:nvPr>
        </p:nvSpPr>
        <p:spPr/>
        <p:txBody>
          <a:bodyPr/>
          <a:lstStyle/>
          <a:p>
            <a:br>
              <a:rPr lang="en-US" dirty="0"/>
            </a:br>
            <a:r>
              <a:rPr lang="en-US" dirty="0"/>
              <a:t>Hebrews 3: 7-19</a:t>
            </a:r>
          </a:p>
        </p:txBody>
      </p:sp>
      <p:sp>
        <p:nvSpPr>
          <p:cNvPr id="3" name="Content Placeholder 2">
            <a:extLst>
              <a:ext uri="{FF2B5EF4-FFF2-40B4-BE49-F238E27FC236}">
                <a16:creationId xmlns:a16="http://schemas.microsoft.com/office/drawing/2014/main" id="{40574575-EA71-B24F-8226-36EF3D09ED85}"/>
              </a:ext>
            </a:extLst>
          </p:cNvPr>
          <p:cNvSpPr>
            <a:spLocks noGrp="1"/>
          </p:cNvSpPr>
          <p:nvPr>
            <p:ph idx="1"/>
          </p:nvPr>
        </p:nvSpPr>
        <p:spPr>
          <a:xfrm>
            <a:off x="680321" y="2336873"/>
            <a:ext cx="9613861" cy="4197742"/>
          </a:xfrm>
        </p:spPr>
        <p:txBody>
          <a:bodyPr>
            <a:normAutofit fontScale="92500"/>
          </a:bodyPr>
          <a:lstStyle/>
          <a:p>
            <a:r>
              <a:rPr lang="en-US" sz="2800" b="1" u="sng" dirty="0">
                <a:hlinkClick r:id="rId2"/>
              </a:rPr>
              <a:t>Heb 3:11</a:t>
            </a:r>
            <a:r>
              <a:rPr lang="en-US" sz="2800" dirty="0">
                <a:hlinkClick r:id="rId2"/>
              </a:rPr>
              <a:t> </a:t>
            </a:r>
            <a:r>
              <a:rPr lang="en-US" sz="2800" dirty="0"/>
              <a:t> SO I SWORE IN MY WRATH, 'THEY SHALL NOT ENTER MY REST.' "</a:t>
            </a:r>
          </a:p>
          <a:p>
            <a:r>
              <a:rPr lang="en-US" sz="2800" b="1" u="sng" dirty="0">
                <a:hlinkClick r:id="rId3"/>
              </a:rPr>
              <a:t>Heb 3:12</a:t>
            </a:r>
            <a:r>
              <a:rPr lang="en-US" sz="2800" dirty="0">
                <a:hlinkClick r:id="rId3"/>
              </a:rPr>
              <a:t> </a:t>
            </a:r>
            <a:r>
              <a:rPr lang="en-US" sz="2800" dirty="0"/>
              <a:t> Beware, brethren, lest there be in any of you an evil heart of unbelief in departing from the living God;</a:t>
            </a:r>
          </a:p>
          <a:p>
            <a:r>
              <a:rPr lang="en-US" sz="2800" b="1" u="sng" dirty="0">
                <a:hlinkClick r:id="rId4"/>
              </a:rPr>
              <a:t>Heb 3:13</a:t>
            </a:r>
            <a:r>
              <a:rPr lang="en-US" sz="2800" dirty="0">
                <a:hlinkClick r:id="rId4"/>
              </a:rPr>
              <a:t> </a:t>
            </a:r>
            <a:r>
              <a:rPr lang="en-US" sz="2800" dirty="0"/>
              <a:t> but exhort one another daily, while it is called "TODAY," lest any of you be hardened through the deceitfulness of sin.</a:t>
            </a:r>
          </a:p>
          <a:p>
            <a:r>
              <a:rPr lang="en-US" sz="2800" b="1" u="sng" dirty="0">
                <a:hlinkClick r:id="rId5"/>
              </a:rPr>
              <a:t>Heb 3:14</a:t>
            </a:r>
            <a:r>
              <a:rPr lang="en-US" sz="2800" dirty="0">
                <a:hlinkClick r:id="rId5"/>
              </a:rPr>
              <a:t> </a:t>
            </a:r>
            <a:r>
              <a:rPr lang="en-US" sz="2800" dirty="0"/>
              <a:t> For we have become partakers of Christ if we hold the beginning of our confidence steadfast to the end,</a:t>
            </a:r>
          </a:p>
        </p:txBody>
      </p:sp>
    </p:spTree>
    <p:extLst>
      <p:ext uri="{BB962C8B-B14F-4D97-AF65-F5344CB8AC3E}">
        <p14:creationId xmlns:p14="http://schemas.microsoft.com/office/powerpoint/2010/main" val="3519806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D73F4-36E9-C645-88AF-6631347200B6}"/>
              </a:ext>
            </a:extLst>
          </p:cNvPr>
          <p:cNvSpPr>
            <a:spLocks noGrp="1"/>
          </p:cNvSpPr>
          <p:nvPr>
            <p:ph type="title"/>
          </p:nvPr>
        </p:nvSpPr>
        <p:spPr/>
        <p:txBody>
          <a:bodyPr/>
          <a:lstStyle/>
          <a:p>
            <a:br>
              <a:rPr lang="en-US" dirty="0"/>
            </a:br>
            <a:r>
              <a:rPr lang="en-US" dirty="0"/>
              <a:t>Hebrews 3: 7-19</a:t>
            </a:r>
          </a:p>
        </p:txBody>
      </p:sp>
      <p:sp>
        <p:nvSpPr>
          <p:cNvPr id="3" name="Content Placeholder 2">
            <a:extLst>
              <a:ext uri="{FF2B5EF4-FFF2-40B4-BE49-F238E27FC236}">
                <a16:creationId xmlns:a16="http://schemas.microsoft.com/office/drawing/2014/main" id="{40574575-EA71-B24F-8226-36EF3D09ED85}"/>
              </a:ext>
            </a:extLst>
          </p:cNvPr>
          <p:cNvSpPr>
            <a:spLocks noGrp="1"/>
          </p:cNvSpPr>
          <p:nvPr>
            <p:ph idx="1"/>
          </p:nvPr>
        </p:nvSpPr>
        <p:spPr>
          <a:xfrm>
            <a:off x="680321" y="2336873"/>
            <a:ext cx="9613861" cy="4186590"/>
          </a:xfrm>
        </p:spPr>
        <p:txBody>
          <a:bodyPr>
            <a:normAutofit fontScale="92500" lnSpcReduction="10000"/>
          </a:bodyPr>
          <a:lstStyle/>
          <a:p>
            <a:r>
              <a:rPr lang="en-US" sz="2800" b="1" u="sng" dirty="0">
                <a:hlinkClick r:id="rId2"/>
              </a:rPr>
              <a:t>Heb 3:15</a:t>
            </a:r>
            <a:r>
              <a:rPr lang="en-US" sz="2800" dirty="0">
                <a:hlinkClick r:id="rId2"/>
              </a:rPr>
              <a:t> </a:t>
            </a:r>
            <a:r>
              <a:rPr lang="en-US" sz="2800" dirty="0"/>
              <a:t> while it is said: "TODAY, IF YOU WILL HEAR HIS VOICE, DO NOT HARDEN YOUR HEARTS AS IN THE REBELLION."</a:t>
            </a:r>
          </a:p>
          <a:p>
            <a:r>
              <a:rPr lang="en-US" sz="2800" b="1" u="sng" dirty="0">
                <a:hlinkClick r:id="rId3"/>
              </a:rPr>
              <a:t>Heb 3:16</a:t>
            </a:r>
            <a:r>
              <a:rPr lang="en-US" sz="2800" dirty="0">
                <a:hlinkClick r:id="rId3"/>
              </a:rPr>
              <a:t> </a:t>
            </a:r>
            <a:r>
              <a:rPr lang="en-US" sz="2800" dirty="0"/>
              <a:t> For who, having heard, rebelled? Indeed, </a:t>
            </a:r>
            <a:r>
              <a:rPr lang="en-US" sz="2800" i="1" dirty="0"/>
              <a:t>was it</a:t>
            </a:r>
            <a:r>
              <a:rPr lang="en-US" sz="2800" dirty="0"/>
              <a:t> not all who came out of Egypt, </a:t>
            </a:r>
            <a:r>
              <a:rPr lang="en-US" sz="2800" i="1" dirty="0"/>
              <a:t>led</a:t>
            </a:r>
            <a:r>
              <a:rPr lang="en-US" sz="2800" dirty="0"/>
              <a:t> by Moses?</a:t>
            </a:r>
          </a:p>
          <a:p>
            <a:r>
              <a:rPr lang="en-US" sz="2800" b="1" u="sng" dirty="0">
                <a:hlinkClick r:id="rId4"/>
              </a:rPr>
              <a:t>Heb 3:17</a:t>
            </a:r>
            <a:r>
              <a:rPr lang="en-US" sz="2800" dirty="0">
                <a:hlinkClick r:id="rId4"/>
              </a:rPr>
              <a:t> </a:t>
            </a:r>
            <a:r>
              <a:rPr lang="en-US" sz="2800" dirty="0"/>
              <a:t> Now with whom was He angry forty years? </a:t>
            </a:r>
            <a:r>
              <a:rPr lang="en-US" sz="2800" i="1" dirty="0"/>
              <a:t>Was it</a:t>
            </a:r>
            <a:r>
              <a:rPr lang="en-US" sz="2800" dirty="0"/>
              <a:t> not with those who sinned, whose corpses fell in the wilderness?</a:t>
            </a:r>
          </a:p>
          <a:p>
            <a:r>
              <a:rPr lang="en-US" sz="2800" b="1" u="sng" dirty="0">
                <a:hlinkClick r:id="rId5"/>
              </a:rPr>
              <a:t>Heb 3:18</a:t>
            </a:r>
            <a:r>
              <a:rPr lang="en-US" sz="2800" dirty="0">
                <a:hlinkClick r:id="rId5"/>
              </a:rPr>
              <a:t> </a:t>
            </a:r>
            <a:r>
              <a:rPr lang="en-US" sz="2800" dirty="0"/>
              <a:t> And to whom did He swear that they would not enter His rest, but to those who did not obey?</a:t>
            </a:r>
          </a:p>
          <a:p>
            <a:r>
              <a:rPr lang="en-US" sz="2800" b="1" u="sng" dirty="0">
                <a:hlinkClick r:id="rId6"/>
              </a:rPr>
              <a:t>Heb 3:19</a:t>
            </a:r>
            <a:r>
              <a:rPr lang="en-US" sz="2800" dirty="0">
                <a:hlinkClick r:id="rId6"/>
              </a:rPr>
              <a:t> </a:t>
            </a:r>
            <a:r>
              <a:rPr lang="en-US" sz="2800" dirty="0"/>
              <a:t> So we see that they could not enter in because of unbelief.</a:t>
            </a:r>
          </a:p>
        </p:txBody>
      </p:sp>
    </p:spTree>
    <p:extLst>
      <p:ext uri="{BB962C8B-B14F-4D97-AF65-F5344CB8AC3E}">
        <p14:creationId xmlns:p14="http://schemas.microsoft.com/office/powerpoint/2010/main" val="228859206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{5B4ED4B2-9AB2-1E4E-8E55-C5F4F18D5A3B}tf10001057</Template>
  <TotalTime>36198</TotalTime>
  <Words>2281</Words>
  <Application>Microsoft Macintosh PowerPoint</Application>
  <PresentationFormat>Widescreen</PresentationFormat>
  <Paragraphs>144</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Trebuchet MS</vt:lpstr>
      <vt:lpstr>Berlin</vt:lpstr>
      <vt:lpstr>Hebrews – The Superior Christian Hope for Rest</vt:lpstr>
      <vt:lpstr>Lesson 4</vt:lpstr>
      <vt:lpstr>Hebrews 3:1-6</vt:lpstr>
      <vt:lpstr>Hebrews 3:1-6</vt:lpstr>
      <vt:lpstr>Christ is Superior to Moses – 3:1-6</vt:lpstr>
      <vt:lpstr>Christ is Superior to Moses – 3:1-6</vt:lpstr>
      <vt:lpstr> Hebrews 3: 7-19</vt:lpstr>
      <vt:lpstr> Hebrews 3: 7-19</vt:lpstr>
      <vt:lpstr> Hebrews 3: 7-19</vt:lpstr>
      <vt:lpstr>Second Admonition: Rejection of Christ is More Serious than Rejection of Moses – 3:7-19</vt:lpstr>
      <vt:lpstr>Second Admonition: Rejection of Christ is More Serious than Rejection of Moses – 3:7-19</vt:lpstr>
      <vt:lpstr>Second Admonition: Rejection of Christ is More Serious than Rejection of Moses – 3:7-19</vt:lpstr>
      <vt:lpstr>Second Admonition: Rejection of Christ is More Serious than Rejection of Moses – 3:7-19</vt:lpstr>
      <vt:lpstr>Second Admonition: Rejection of Christ is More Serious than Rejection of Moses – 3:7-19</vt:lpstr>
      <vt:lpstr>Second Admonition: Rejection of Christ is More Serious than Rejection of Moses – 3:7-19</vt:lpstr>
      <vt:lpstr>Second Admonition: Rejection of Christ is More Serious than Rejection of Moses – 3:7-19</vt:lpstr>
      <vt:lpstr>Second Admonition: Rejection of Christ is More Serious than Rejection of Moses – 3:7-19</vt:lpstr>
      <vt:lpstr>Hebrews 4:1-10</vt:lpstr>
      <vt:lpstr>Hebrews 4:1-10</vt:lpstr>
      <vt:lpstr>Hebrews 4:1-10</vt:lpstr>
      <vt:lpstr>Do Not Repeat Israel’s Mistake: God’s Eternal Rest May Be Forfeited – 4:1-10</vt:lpstr>
      <vt:lpstr>Do Not Repeat Israel’s Mistake: God’s Eternal Rest May Be Forfeited – 4:1-10</vt:lpstr>
      <vt:lpstr>Do Not Repeat Israel’s Mistake: God’s Eternal Rest May Be Forfeited – 4:1-10</vt:lpstr>
      <vt:lpstr>Hebrews 4:11-13</vt:lpstr>
      <vt:lpstr>Exhortation: Labor Therefore to Enter That Rest – 4:11-13</vt:lpstr>
      <vt:lpstr>Exhortation: Labor Therefore to Enter That Rest – 4:11-13</vt:lpstr>
      <vt:lpstr>Exhortation: Labor Therefore to Enter That Rest – 4:11-13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 Introduction (1)</dc:title>
  <dc:creator>Andrew Scott Willis</dc:creator>
  <cp:lastModifiedBy>Andrew Scott Willis</cp:lastModifiedBy>
  <cp:revision>53</cp:revision>
  <dcterms:created xsi:type="dcterms:W3CDTF">2022-02-21T20:09:31Z</dcterms:created>
  <dcterms:modified xsi:type="dcterms:W3CDTF">2022-04-23T23:36:53Z</dcterms:modified>
</cp:coreProperties>
</file>