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0" r:id="rId2"/>
    <p:sldId id="281" r:id="rId3"/>
    <p:sldId id="292" r:id="rId4"/>
    <p:sldId id="282" r:id="rId5"/>
    <p:sldId id="284" r:id="rId6"/>
    <p:sldId id="285" r:id="rId7"/>
    <p:sldId id="286" r:id="rId8"/>
    <p:sldId id="287" r:id="rId9"/>
    <p:sldId id="289" r:id="rId10"/>
    <p:sldId id="290" r:id="rId11"/>
    <p:sldId id="291" r:id="rId12"/>
    <p:sldId id="259" r:id="rId13"/>
    <p:sldId id="257" r:id="rId14"/>
    <p:sldId id="260" r:id="rId15"/>
    <p:sldId id="261" r:id="rId16"/>
    <p:sldId id="262" r:id="rId17"/>
    <p:sldId id="263"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85190-591C-A041-A576-5D5751BFBEDB}" v="264" dt="2023-05-23T20:57:48.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108" d="100"/>
          <a:sy n="108"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5671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99645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416409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15116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91116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2116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19537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72283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48168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5250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5/23/23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23403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5/23/23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481618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B6E6-3599-8489-2E1F-39A2872059BD}"/>
              </a:ext>
            </a:extLst>
          </p:cNvPr>
          <p:cNvSpPr>
            <a:spLocks noGrp="1"/>
          </p:cNvSpPr>
          <p:nvPr>
            <p:ph type="title"/>
          </p:nvPr>
        </p:nvSpPr>
        <p:spPr/>
        <p:txBody>
          <a:bodyPr>
            <a:normAutofit/>
          </a:bodyPr>
          <a:lstStyle/>
          <a:p>
            <a:r>
              <a:rPr lang="en-US" dirty="0"/>
              <a:t>The Parable of the Lost Sheep</a:t>
            </a:r>
            <a:br>
              <a:rPr lang="en-US" sz="2400" dirty="0"/>
            </a:br>
            <a:r>
              <a:rPr lang="en-US" sz="2400" dirty="0"/>
              <a:t> Matthew 18:10-14</a:t>
            </a:r>
          </a:p>
        </p:txBody>
      </p:sp>
      <p:sp>
        <p:nvSpPr>
          <p:cNvPr id="3" name="Content Placeholder 2">
            <a:extLst>
              <a:ext uri="{FF2B5EF4-FFF2-40B4-BE49-F238E27FC236}">
                <a16:creationId xmlns:a16="http://schemas.microsoft.com/office/drawing/2014/main" id="{CED6C3B8-5713-51DA-03C0-E60351568C7D}"/>
              </a:ext>
            </a:extLst>
          </p:cNvPr>
          <p:cNvSpPr>
            <a:spLocks noGrp="1"/>
          </p:cNvSpPr>
          <p:nvPr>
            <p:ph idx="1"/>
          </p:nvPr>
        </p:nvSpPr>
        <p:spPr/>
        <p:txBody>
          <a:bodyPr/>
          <a:lstStyle/>
          <a:p>
            <a:r>
              <a:rPr lang="en-US" dirty="0"/>
              <a:t>“See that you do not despise one of these little ones. For I tell you that in heaven their angels always see the face of my Father who is in heaven. What do you think? If a man has a hundred sheep, and one of them has gone astray, does he not leave the ninety-nine on the mountains and go in search of the one that went astray? And if he finds it, truly, I say to you, he rejoices over it more than over the ninety-nine that never went astray. So it is not the will of my Father who is in heaven that one of these little ones should perish.”</a:t>
            </a:r>
          </a:p>
          <a:p>
            <a:endParaRPr lang="en-US" dirty="0"/>
          </a:p>
        </p:txBody>
      </p:sp>
    </p:spTree>
    <p:extLst>
      <p:ext uri="{BB962C8B-B14F-4D97-AF65-F5344CB8AC3E}">
        <p14:creationId xmlns:p14="http://schemas.microsoft.com/office/powerpoint/2010/main" val="280712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38E-D6C5-F047-35C5-DE570D53889B}"/>
              </a:ext>
            </a:extLst>
          </p:cNvPr>
          <p:cNvSpPr>
            <a:spLocks noGrp="1"/>
          </p:cNvSpPr>
          <p:nvPr>
            <p:ph type="title"/>
          </p:nvPr>
        </p:nvSpPr>
        <p:spPr/>
        <p:txBody>
          <a:bodyPr/>
          <a:lstStyle/>
          <a:p>
            <a:r>
              <a:rPr lang="en-US" dirty="0"/>
              <a:t>Matthew 18:14</a:t>
            </a:r>
          </a:p>
        </p:txBody>
      </p:sp>
      <p:sp>
        <p:nvSpPr>
          <p:cNvPr id="3" name="Content Placeholder 2">
            <a:extLst>
              <a:ext uri="{FF2B5EF4-FFF2-40B4-BE49-F238E27FC236}">
                <a16:creationId xmlns:a16="http://schemas.microsoft.com/office/drawing/2014/main" id="{AEBA53B1-3E7C-97C7-0A15-384DE744F850}"/>
              </a:ext>
            </a:extLst>
          </p:cNvPr>
          <p:cNvSpPr>
            <a:spLocks noGrp="1"/>
          </p:cNvSpPr>
          <p:nvPr>
            <p:ph idx="1"/>
          </p:nvPr>
        </p:nvSpPr>
        <p:spPr/>
        <p:txBody>
          <a:bodyPr>
            <a:normAutofit/>
          </a:bodyPr>
          <a:lstStyle/>
          <a:p>
            <a:r>
              <a:rPr lang="en-US" dirty="0">
                <a:latin typeface="Source Sans Pro Black" panose="020B0803030403020204" pitchFamily="34" charset="0"/>
              </a:rPr>
              <a:t>“So it is not the will of my Father who is in heaven that one of these little ones should perish.”</a:t>
            </a:r>
          </a:p>
          <a:p>
            <a:pPr lvl="1"/>
            <a:r>
              <a:rPr lang="en-US" dirty="0"/>
              <a:t>What is this verse saying?</a:t>
            </a:r>
          </a:p>
          <a:p>
            <a:pPr lvl="1"/>
            <a:r>
              <a:rPr lang="en-US" dirty="0"/>
              <a:t>Lessons:</a:t>
            </a:r>
          </a:p>
          <a:p>
            <a:pPr lvl="2"/>
            <a:r>
              <a:rPr lang="en-US" dirty="0"/>
              <a:t>God does not want a single one to perish. 2 Peter 3:9</a:t>
            </a:r>
          </a:p>
          <a:p>
            <a:pPr lvl="2"/>
            <a:r>
              <a:rPr lang="en-US" dirty="0"/>
              <a:t>Reclaiming such people should lead to joyous celebration. </a:t>
            </a:r>
          </a:p>
          <a:p>
            <a:pPr lvl="2"/>
            <a:r>
              <a:rPr lang="en-US" dirty="0"/>
              <a:t>We need to be more like our Father in our attitude toward the erring.</a:t>
            </a:r>
          </a:p>
          <a:p>
            <a:pPr lvl="2"/>
            <a:r>
              <a:rPr lang="en-US" dirty="0"/>
              <a:t>The faithfulness of the majority may never excuse us for ignoring anyone who still remains distant from God (Craig Blomberg, </a:t>
            </a:r>
            <a:r>
              <a:rPr lang="en-US" i="1" dirty="0"/>
              <a:t>Matthew</a:t>
            </a:r>
            <a:r>
              <a:rPr lang="en-US" dirty="0"/>
              <a:t>, The New American, 277).</a:t>
            </a:r>
          </a:p>
          <a:p>
            <a:endParaRPr lang="en-US" dirty="0"/>
          </a:p>
        </p:txBody>
      </p:sp>
    </p:spTree>
    <p:extLst>
      <p:ext uri="{BB962C8B-B14F-4D97-AF65-F5344CB8AC3E}">
        <p14:creationId xmlns:p14="http://schemas.microsoft.com/office/powerpoint/2010/main" val="1674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CF49-067A-6E92-D9BB-CBBFE9C7246C}"/>
              </a:ext>
            </a:extLst>
          </p:cNvPr>
          <p:cNvSpPr>
            <a:spLocks noGrp="1"/>
          </p:cNvSpPr>
          <p:nvPr>
            <p:ph type="title"/>
          </p:nvPr>
        </p:nvSpPr>
        <p:spPr/>
        <p:txBody>
          <a:bodyPr>
            <a:normAutofit/>
          </a:bodyPr>
          <a:lstStyle/>
          <a:p>
            <a:r>
              <a:rPr lang="en-US" dirty="0"/>
              <a:t>If Your Brother Sins Against You </a:t>
            </a:r>
            <a:br>
              <a:rPr lang="en-US" sz="2400" dirty="0"/>
            </a:br>
            <a:r>
              <a:rPr lang="en-US" sz="2400" dirty="0"/>
              <a:t>Matthew 18:15-17</a:t>
            </a:r>
          </a:p>
        </p:txBody>
      </p:sp>
      <p:sp>
        <p:nvSpPr>
          <p:cNvPr id="3" name="Content Placeholder 2">
            <a:extLst>
              <a:ext uri="{FF2B5EF4-FFF2-40B4-BE49-F238E27FC236}">
                <a16:creationId xmlns:a16="http://schemas.microsoft.com/office/drawing/2014/main" id="{54EB5849-BA84-106B-329F-09BF5A2B342B}"/>
              </a:ext>
            </a:extLst>
          </p:cNvPr>
          <p:cNvSpPr>
            <a:spLocks noGrp="1"/>
          </p:cNvSpPr>
          <p:nvPr>
            <p:ph idx="1"/>
          </p:nvPr>
        </p:nvSpPr>
        <p:spPr/>
        <p:txBody>
          <a:bodyPr>
            <a:normAutofit/>
          </a:bodyPr>
          <a:lstStyle/>
          <a:p>
            <a:r>
              <a:rPr lang="en-US" dirty="0"/>
              <a:t>“If your brother sins against you, go and tell him his fault, between you and him alone. If he listens to you, you have gained your brother. But if he does not listen, take one or two others along with you, that every charge may be established by the evidence of two or three witnesses. If he refuses to listen to them, tell it to the church. And if he refuses to listen even to the church, let him be to you as a Gentile and a tax collector. </a:t>
            </a:r>
          </a:p>
        </p:txBody>
      </p:sp>
    </p:spTree>
    <p:extLst>
      <p:ext uri="{BB962C8B-B14F-4D97-AF65-F5344CB8AC3E}">
        <p14:creationId xmlns:p14="http://schemas.microsoft.com/office/powerpoint/2010/main" val="326716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77857" y="5829299"/>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969710" y="325278"/>
            <a:ext cx="8252580" cy="1223657"/>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1219200" y="2658066"/>
            <a:ext cx="9753600" cy="2308324"/>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Jesus says go &amp; tell HIM!</a:t>
            </a:r>
          </a:p>
          <a:p>
            <a:pPr>
              <a:buFont typeface="Arial" pitchFamily="34" charset="0"/>
              <a:buChar char="•"/>
            </a:pPr>
            <a:r>
              <a:rPr lang="en-US" sz="3600" b="1" dirty="0">
                <a:ln>
                  <a:solidFill>
                    <a:schemeClr val="tx1"/>
                  </a:solidFill>
                </a:ln>
                <a:latin typeface="Bookman Old Style" pitchFamily="18" charset="0"/>
              </a:rPr>
              <a:t>Don’t slander or take revenge.</a:t>
            </a:r>
          </a:p>
          <a:p>
            <a:pPr>
              <a:buFont typeface="Arial" pitchFamily="34" charset="0"/>
              <a:buChar char="•"/>
            </a:pPr>
            <a:r>
              <a:rPr lang="en-US" sz="3600" b="1" dirty="0">
                <a:ln>
                  <a:solidFill>
                    <a:schemeClr val="tx1"/>
                  </a:solidFill>
                </a:ln>
                <a:latin typeface="Bookman Old Style" pitchFamily="18" charset="0"/>
              </a:rPr>
              <a:t>If it works I have gained my brother.</a:t>
            </a:r>
          </a:p>
          <a:p>
            <a:pPr>
              <a:buFont typeface="Arial" pitchFamily="34" charset="0"/>
              <a:buChar char="•"/>
            </a:pPr>
            <a:r>
              <a:rPr lang="en-US" sz="3600" b="1" dirty="0">
                <a:ln>
                  <a:solidFill>
                    <a:schemeClr val="tx1"/>
                  </a:solidFill>
                </a:ln>
                <a:latin typeface="Bookman Old Style" pitchFamily="18" charset="0"/>
              </a:rPr>
              <a:t>We are to work together. Eph. 4:11-16</a:t>
            </a:r>
          </a:p>
        </p:txBody>
      </p:sp>
      <p:sp>
        <p:nvSpPr>
          <p:cNvPr id="9" name="TextBox 8"/>
          <p:cNvSpPr txBox="1"/>
          <p:nvPr/>
        </p:nvSpPr>
        <p:spPr>
          <a:xfrm>
            <a:off x="4267200" y="1780335"/>
            <a:ext cx="3657600" cy="646331"/>
          </a:xfrm>
          <a:prstGeom prst="rect">
            <a:avLst/>
          </a:prstGeom>
          <a:noFill/>
        </p:spPr>
        <p:txBody>
          <a:bodyPr wrap="square" rtlCol="0">
            <a:spAutoFit/>
          </a:bodyPr>
          <a:lstStyle/>
          <a:p>
            <a:r>
              <a:rPr lang="en-US" sz="3600" b="1" dirty="0">
                <a:ln>
                  <a:solidFill>
                    <a:schemeClr val="tx1"/>
                  </a:solidFill>
                </a:ln>
                <a:latin typeface="Bookman Old Style" pitchFamily="18" charset="0"/>
              </a:rPr>
              <a:t>What Do I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349" y="1413063"/>
            <a:ext cx="11049000" cy="4031873"/>
          </a:xfrm>
          <a:prstGeom prst="rect">
            <a:avLst/>
          </a:prstGeom>
        </p:spPr>
        <p:txBody>
          <a:bodyPr wrap="square">
            <a:spAutoFit/>
          </a:bodyPr>
          <a:lstStyle/>
          <a:p>
            <a:r>
              <a:rPr lang="en-US" sz="2800" dirty="0"/>
              <a:t>"</a:t>
            </a:r>
            <a:r>
              <a:rPr lang="en-US" sz="3200" dirty="0"/>
              <a:t>But I say to you that whoever is angry with his brother without a cause shall be in danger of the judgment. And whoever says to his brother, '</a:t>
            </a:r>
            <a:r>
              <a:rPr lang="en-US" sz="3200" dirty="0" err="1"/>
              <a:t>Raca</a:t>
            </a:r>
            <a:r>
              <a:rPr lang="en-US" sz="3200" dirty="0"/>
              <a:t>!' shall be in danger of the council. But whoever says, 'You fool!' shall be in danger of hell fire. 23 "Therefore if  you bring your gift to the altar, and there remember that your brother has something against you, 24 "leave your  gift there before the altar, and go your way. First be reconciled to your brother, and then come and offer your gift.</a:t>
            </a:r>
            <a:endParaRPr lang="en-US" sz="2800" dirty="0"/>
          </a:p>
        </p:txBody>
      </p:sp>
      <p:sp>
        <p:nvSpPr>
          <p:cNvPr id="10" name="TextBox 9"/>
          <p:cNvSpPr txBox="1"/>
          <p:nvPr/>
        </p:nvSpPr>
        <p:spPr>
          <a:xfrm>
            <a:off x="3733800" y="353564"/>
            <a:ext cx="4936098" cy="646331"/>
          </a:xfrm>
          <a:prstGeom prst="rect">
            <a:avLst/>
          </a:prstGeom>
          <a:noFill/>
        </p:spPr>
        <p:txBody>
          <a:bodyPr wrap="square" rtlCol="0">
            <a:spAutoFit/>
          </a:bodyPr>
          <a:lstStyle/>
          <a:p>
            <a:r>
              <a:rPr lang="en-US" sz="3600" b="1" dirty="0">
                <a:ln>
                  <a:solidFill>
                    <a:schemeClr val="tx1"/>
                  </a:solidFill>
                </a:ln>
                <a:latin typeface="Bookman Old Style" panose="02050604050505020204" pitchFamily="18" charset="0"/>
              </a:rPr>
              <a:t>Matthew 5:22-24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9636" y="5685050"/>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843346" y="152400"/>
            <a:ext cx="8252580" cy="923330"/>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922804" y="2131466"/>
            <a:ext cx="10134600" cy="3416320"/>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Reconciliation takes precedence!</a:t>
            </a:r>
          </a:p>
          <a:p>
            <a:pPr>
              <a:buFont typeface="Arial" pitchFamily="34" charset="0"/>
              <a:buChar char="•"/>
            </a:pPr>
            <a:r>
              <a:rPr lang="en-US" sz="3600" b="1" dirty="0">
                <a:ln>
                  <a:solidFill>
                    <a:schemeClr val="tx1"/>
                  </a:solidFill>
                </a:ln>
                <a:latin typeface="Bookman Old Style" pitchFamily="18" charset="0"/>
              </a:rPr>
              <a:t>Jesus identifies three steps to be taken:</a:t>
            </a:r>
          </a:p>
          <a:p>
            <a:r>
              <a:rPr lang="en-US" sz="3600" b="1" dirty="0">
                <a:ln>
                  <a:solidFill>
                    <a:schemeClr val="tx1"/>
                  </a:solidFill>
                </a:ln>
                <a:latin typeface="Bookman Old Style" pitchFamily="18" charset="0"/>
              </a:rPr>
              <a:t>	-postpone worship</a:t>
            </a:r>
          </a:p>
          <a:p>
            <a:r>
              <a:rPr lang="en-US" sz="3600" b="1" dirty="0">
                <a:ln>
                  <a:solidFill>
                    <a:schemeClr val="tx1"/>
                  </a:solidFill>
                </a:ln>
                <a:latin typeface="Bookman Old Style" pitchFamily="18" charset="0"/>
              </a:rPr>
              <a:t>	-make peace</a:t>
            </a:r>
          </a:p>
          <a:p>
            <a:r>
              <a:rPr lang="en-US" sz="3600" b="1" dirty="0">
                <a:ln>
                  <a:solidFill>
                    <a:schemeClr val="tx1"/>
                  </a:solidFill>
                </a:ln>
                <a:latin typeface="Bookman Old Style" pitchFamily="18" charset="0"/>
              </a:rPr>
              <a:t>	-resume worship</a:t>
            </a:r>
          </a:p>
          <a:p>
            <a:pPr>
              <a:buFont typeface="Arial" pitchFamily="34" charset="0"/>
              <a:buChar char="•"/>
            </a:pPr>
            <a:r>
              <a:rPr lang="en-US" sz="3600" b="1" dirty="0">
                <a:ln>
                  <a:solidFill>
                    <a:schemeClr val="tx1"/>
                  </a:solidFill>
                </a:ln>
                <a:latin typeface="Bookman Old Style" pitchFamily="18" charset="0"/>
              </a:rPr>
              <a:t>Matthew 6:14-15</a:t>
            </a:r>
            <a:endParaRPr lang="en-US" sz="3200" b="1" dirty="0">
              <a:ln>
                <a:solidFill>
                  <a:schemeClr val="tx1"/>
                </a:solidFill>
              </a:ln>
              <a:latin typeface="Bookman Old Style" pitchFamily="18" charset="0"/>
            </a:endParaRPr>
          </a:p>
        </p:txBody>
      </p:sp>
      <p:sp>
        <p:nvSpPr>
          <p:cNvPr id="9" name="TextBox 8"/>
          <p:cNvSpPr txBox="1"/>
          <p:nvPr/>
        </p:nvSpPr>
        <p:spPr>
          <a:xfrm>
            <a:off x="4161304" y="1314142"/>
            <a:ext cx="3657600" cy="646331"/>
          </a:xfrm>
          <a:prstGeom prst="rect">
            <a:avLst/>
          </a:prstGeom>
          <a:noFill/>
        </p:spPr>
        <p:txBody>
          <a:bodyPr wrap="square" rtlCol="0">
            <a:spAutoFit/>
          </a:bodyPr>
          <a:lstStyle/>
          <a:p>
            <a:r>
              <a:rPr lang="en-US" sz="3600" b="1" dirty="0">
                <a:ln>
                  <a:solidFill>
                    <a:schemeClr val="tx1"/>
                  </a:solidFill>
                </a:ln>
                <a:latin typeface="Bookman Old Style" pitchFamily="18" charset="0"/>
              </a:rPr>
              <a:t>What Do I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9636" y="5715000"/>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843346" y="152400"/>
            <a:ext cx="8252580" cy="923330"/>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636210" y="2362200"/>
            <a:ext cx="10919580" cy="2862322"/>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Jesus knew that some might not be humble in spirit.</a:t>
            </a:r>
          </a:p>
          <a:p>
            <a:pPr>
              <a:buFont typeface="Arial" pitchFamily="34" charset="0"/>
              <a:buChar char="•"/>
            </a:pPr>
            <a:r>
              <a:rPr lang="en-US" sz="3600" b="1" dirty="0">
                <a:ln>
                  <a:solidFill>
                    <a:schemeClr val="tx1"/>
                  </a:solidFill>
                </a:ln>
                <a:latin typeface="Bookman Old Style" pitchFamily="18" charset="0"/>
              </a:rPr>
              <a:t>Take 1 or 2 back with you.</a:t>
            </a:r>
          </a:p>
          <a:p>
            <a:pPr>
              <a:buFont typeface="Arial" pitchFamily="34" charset="0"/>
              <a:buChar char="•"/>
            </a:pPr>
            <a:r>
              <a:rPr lang="en-US" sz="3600" b="1" dirty="0">
                <a:ln>
                  <a:solidFill>
                    <a:schemeClr val="tx1"/>
                  </a:solidFill>
                </a:ln>
                <a:latin typeface="Bookman Old Style" pitchFamily="18" charset="0"/>
              </a:rPr>
              <a:t>Jesus leaves open the possibility that the brother or sister will not listen.</a:t>
            </a:r>
          </a:p>
        </p:txBody>
      </p:sp>
      <p:sp>
        <p:nvSpPr>
          <p:cNvPr id="9" name="TextBox 8"/>
          <p:cNvSpPr txBox="1"/>
          <p:nvPr/>
        </p:nvSpPr>
        <p:spPr>
          <a:xfrm>
            <a:off x="2552126" y="1537840"/>
            <a:ext cx="7543800" cy="646331"/>
          </a:xfrm>
          <a:prstGeom prst="rect">
            <a:avLst/>
          </a:prstGeom>
          <a:noFill/>
        </p:spPr>
        <p:txBody>
          <a:bodyPr wrap="square" rtlCol="0">
            <a:spAutoFit/>
          </a:bodyPr>
          <a:lstStyle/>
          <a:p>
            <a:r>
              <a:rPr lang="en-US" sz="3600" b="1" dirty="0">
                <a:ln>
                  <a:solidFill>
                    <a:schemeClr val="tx1"/>
                  </a:solidFill>
                </a:ln>
                <a:latin typeface="Bookman Old Style" pitchFamily="18" charset="0"/>
              </a:rPr>
              <a:t>What If That Doesn’t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7400" y="5715000"/>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843346" y="152400"/>
            <a:ext cx="8252580" cy="923330"/>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838200" y="2474656"/>
            <a:ext cx="10820400" cy="2862322"/>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Jesus said to bring it before the church.</a:t>
            </a:r>
          </a:p>
          <a:p>
            <a:pPr>
              <a:buFont typeface="Arial" pitchFamily="34" charset="0"/>
              <a:buChar char="•"/>
            </a:pPr>
            <a:r>
              <a:rPr lang="en-US" sz="3600" b="1" dirty="0">
                <a:ln>
                  <a:solidFill>
                    <a:schemeClr val="tx1"/>
                  </a:solidFill>
                </a:ln>
                <a:latin typeface="Bookman Old Style" pitchFamily="18" charset="0"/>
              </a:rPr>
              <a:t>Jesus knew that some might have stubborn spirits.</a:t>
            </a:r>
          </a:p>
          <a:p>
            <a:pPr>
              <a:buFont typeface="Arial" pitchFamily="34" charset="0"/>
              <a:buChar char="•"/>
            </a:pPr>
            <a:r>
              <a:rPr lang="en-US" sz="3600" b="1" dirty="0">
                <a:ln>
                  <a:solidFill>
                    <a:schemeClr val="tx1"/>
                  </a:solidFill>
                </a:ln>
                <a:latin typeface="Bookman Old Style" pitchFamily="18" charset="0"/>
              </a:rPr>
              <a:t>If not reconciled in private it must be taken public.</a:t>
            </a:r>
          </a:p>
        </p:txBody>
      </p:sp>
      <p:sp>
        <p:nvSpPr>
          <p:cNvPr id="9" name="TextBox 8"/>
          <p:cNvSpPr txBox="1"/>
          <p:nvPr/>
        </p:nvSpPr>
        <p:spPr>
          <a:xfrm>
            <a:off x="2590800" y="1587786"/>
            <a:ext cx="6324600" cy="646331"/>
          </a:xfrm>
          <a:prstGeom prst="rect">
            <a:avLst/>
          </a:prstGeom>
          <a:noFill/>
        </p:spPr>
        <p:txBody>
          <a:bodyPr wrap="square" rtlCol="0">
            <a:spAutoFit/>
          </a:bodyPr>
          <a:lstStyle/>
          <a:p>
            <a:pPr algn="ctr"/>
            <a:r>
              <a:rPr lang="en-US" sz="3600" b="1" dirty="0">
                <a:ln>
                  <a:solidFill>
                    <a:schemeClr val="tx1"/>
                  </a:solidFill>
                </a:ln>
                <a:latin typeface="Bookman Old Style" pitchFamily="18" charset="0"/>
              </a:rPr>
              <a:t>What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3100" y="5685590"/>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843346" y="152400"/>
            <a:ext cx="8252580" cy="923330"/>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838200" y="2397948"/>
            <a:ext cx="10896600" cy="2308324"/>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If complaint is frivolous then the one making it should be rebuked.</a:t>
            </a:r>
          </a:p>
          <a:p>
            <a:pPr>
              <a:buFont typeface="Arial" pitchFamily="34" charset="0"/>
              <a:buChar char="•"/>
            </a:pPr>
            <a:r>
              <a:rPr lang="en-US" sz="3600" b="1" dirty="0">
                <a:ln>
                  <a:solidFill>
                    <a:schemeClr val="tx1"/>
                  </a:solidFill>
                </a:ln>
                <a:latin typeface="Bookman Old Style" pitchFamily="18" charset="0"/>
              </a:rPr>
              <a:t>If complaint just then they must rebuke the offender &amp; call them to repentance.</a:t>
            </a:r>
          </a:p>
        </p:txBody>
      </p:sp>
      <p:sp>
        <p:nvSpPr>
          <p:cNvPr id="9" name="TextBox 8"/>
          <p:cNvSpPr txBox="1"/>
          <p:nvPr/>
        </p:nvSpPr>
        <p:spPr>
          <a:xfrm>
            <a:off x="2590800" y="1485528"/>
            <a:ext cx="6324600" cy="646331"/>
          </a:xfrm>
          <a:prstGeom prst="rect">
            <a:avLst/>
          </a:prstGeom>
          <a:noFill/>
        </p:spPr>
        <p:txBody>
          <a:bodyPr wrap="square" rtlCol="0">
            <a:spAutoFit/>
          </a:bodyPr>
          <a:lstStyle/>
          <a:p>
            <a:pPr algn="ctr"/>
            <a:r>
              <a:rPr lang="en-US" sz="3600" b="1" dirty="0">
                <a:ln>
                  <a:solidFill>
                    <a:schemeClr val="tx1"/>
                  </a:solidFill>
                </a:ln>
                <a:latin typeface="Bookman Old Style" pitchFamily="18" charset="0"/>
              </a:rPr>
              <a:t>What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9636" y="5715000"/>
            <a:ext cx="5698193" cy="685800"/>
          </a:xfrm>
          <a:prstGeom prst="rect">
            <a:avLst/>
          </a:prstGeom>
          <a:noFill/>
        </p:spPr>
        <p:txBody>
          <a:bodyPr wrap="none" lIns="91440" tIns="45720" rIns="91440" bIns="45720" numCol="1">
            <a:prstTxWarp prst="textDoubleWave1">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rPr>
              <a:t>Matthew 18:15-17</a:t>
            </a:r>
          </a:p>
        </p:txBody>
      </p:sp>
      <p:sp>
        <p:nvSpPr>
          <p:cNvPr id="6" name="Rectangle 5"/>
          <p:cNvSpPr/>
          <p:nvPr/>
        </p:nvSpPr>
        <p:spPr>
          <a:xfrm>
            <a:off x="1843346" y="152400"/>
            <a:ext cx="8252580" cy="923330"/>
          </a:xfrm>
          <a:prstGeom prst="rect">
            <a:avLst/>
          </a:prstGeom>
          <a:solidFill>
            <a:schemeClr val="tx1"/>
          </a:solidFill>
        </p:spPr>
        <p:txBody>
          <a:bodyPr wrap="none" lIns="91440" tIns="45720" rIns="91440" bIns="45720" numCol="1">
            <a:prstTxWarp prst="textWave4">
              <a:avLst/>
            </a:prstTxWarp>
            <a:spAutoFit/>
          </a:bodyPr>
          <a:lstStyle/>
          <a:p>
            <a:pPr algn="ctr"/>
            <a:r>
              <a:rPr lang="en-US" sz="54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When Brethren Offend</a:t>
            </a:r>
          </a:p>
        </p:txBody>
      </p:sp>
      <p:sp>
        <p:nvSpPr>
          <p:cNvPr id="8" name="TextBox 7"/>
          <p:cNvSpPr txBox="1"/>
          <p:nvPr/>
        </p:nvSpPr>
        <p:spPr>
          <a:xfrm>
            <a:off x="762000" y="2397948"/>
            <a:ext cx="11300580" cy="2862322"/>
          </a:xfrm>
          <a:prstGeom prst="rect">
            <a:avLst/>
          </a:prstGeom>
          <a:noFill/>
        </p:spPr>
        <p:txBody>
          <a:bodyPr wrap="square" rtlCol="0">
            <a:spAutoFit/>
          </a:bodyPr>
          <a:lstStyle/>
          <a:p>
            <a:pPr>
              <a:buFont typeface="Arial" pitchFamily="34" charset="0"/>
              <a:buChar char="•"/>
            </a:pPr>
            <a:r>
              <a:rPr lang="en-US" sz="3600" b="1" dirty="0">
                <a:ln>
                  <a:solidFill>
                    <a:schemeClr val="tx1"/>
                  </a:solidFill>
                </a:ln>
                <a:latin typeface="Bookman Old Style" pitchFamily="18" charset="0"/>
              </a:rPr>
              <a:t>If they will not hear the church?</a:t>
            </a:r>
          </a:p>
          <a:p>
            <a:pPr>
              <a:buFont typeface="Arial" pitchFamily="34" charset="0"/>
              <a:buChar char="•"/>
            </a:pPr>
            <a:r>
              <a:rPr lang="en-US" sz="3600" b="1" dirty="0">
                <a:ln>
                  <a:solidFill>
                    <a:schemeClr val="tx1"/>
                  </a:solidFill>
                </a:ln>
                <a:latin typeface="Bookman Old Style" pitchFamily="18" charset="0"/>
              </a:rPr>
              <a:t>“let them be unto thee as a heathen man &amp; a publican.”</a:t>
            </a:r>
          </a:p>
          <a:p>
            <a:pPr>
              <a:buFont typeface="Arial" pitchFamily="34" charset="0"/>
              <a:buChar char="•"/>
            </a:pPr>
            <a:r>
              <a:rPr lang="en-US" sz="3600" b="1" dirty="0">
                <a:ln>
                  <a:solidFill>
                    <a:schemeClr val="tx1"/>
                  </a:solidFill>
                </a:ln>
                <a:latin typeface="Bookman Old Style" pitchFamily="18" charset="0"/>
              </a:rPr>
              <a:t>Those who bring reproach must be disciplined!</a:t>
            </a:r>
            <a:endParaRPr lang="en-US" sz="3200" b="1" dirty="0">
              <a:ln>
                <a:solidFill>
                  <a:schemeClr val="tx1"/>
                </a:solidFill>
              </a:ln>
              <a:latin typeface="Bookman Old Style" pitchFamily="18" charset="0"/>
            </a:endParaRPr>
          </a:p>
        </p:txBody>
      </p:sp>
      <p:sp>
        <p:nvSpPr>
          <p:cNvPr id="9" name="TextBox 8"/>
          <p:cNvSpPr txBox="1"/>
          <p:nvPr/>
        </p:nvSpPr>
        <p:spPr>
          <a:xfrm>
            <a:off x="2514600" y="1486018"/>
            <a:ext cx="6324600" cy="646331"/>
          </a:xfrm>
          <a:prstGeom prst="rect">
            <a:avLst/>
          </a:prstGeom>
          <a:noFill/>
        </p:spPr>
        <p:txBody>
          <a:bodyPr wrap="square" rtlCol="0">
            <a:spAutoFit/>
          </a:bodyPr>
          <a:lstStyle/>
          <a:p>
            <a:pPr algn="ctr"/>
            <a:r>
              <a:rPr lang="en-US" sz="3600" b="1" dirty="0">
                <a:ln>
                  <a:solidFill>
                    <a:schemeClr val="tx1"/>
                  </a:solidFill>
                </a:ln>
                <a:latin typeface="Bookman Old Style" pitchFamily="18" charset="0"/>
              </a:rPr>
              <a:t>What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14700" y="420469"/>
            <a:ext cx="5562600" cy="646331"/>
          </a:xfrm>
          <a:prstGeom prst="rect">
            <a:avLst/>
          </a:prstGeom>
          <a:noFill/>
        </p:spPr>
        <p:txBody>
          <a:bodyPr wrap="square" rtlCol="0">
            <a:spAutoFit/>
          </a:bodyPr>
          <a:lstStyle/>
          <a:p>
            <a:r>
              <a:rPr lang="en-US" sz="3600" b="1" dirty="0">
                <a:ln>
                  <a:solidFill>
                    <a:schemeClr val="tx1"/>
                  </a:solidFill>
                </a:ln>
                <a:latin typeface="Bookman Old Style" panose="02050604050505020204" pitchFamily="18" charset="0"/>
              </a:rPr>
              <a:t>Matthew 18:18-20</a:t>
            </a:r>
          </a:p>
        </p:txBody>
      </p:sp>
      <p:sp>
        <p:nvSpPr>
          <p:cNvPr id="7" name="Rectangle 6"/>
          <p:cNvSpPr/>
          <p:nvPr/>
        </p:nvSpPr>
        <p:spPr>
          <a:xfrm>
            <a:off x="495300" y="1066800"/>
            <a:ext cx="11201400" cy="5078313"/>
          </a:xfrm>
          <a:prstGeom prst="rect">
            <a:avLst/>
          </a:prstGeom>
        </p:spPr>
        <p:txBody>
          <a:bodyPr wrap="square">
            <a:spAutoFit/>
          </a:bodyPr>
          <a:lstStyle/>
          <a:p>
            <a:pPr algn="just"/>
            <a:r>
              <a:rPr lang="en-US" sz="3200" dirty="0"/>
              <a:t>"</a:t>
            </a:r>
            <a:r>
              <a:rPr lang="en-US" sz="3600" b="1" dirty="0">
                <a:latin typeface="Bookman Old Style" panose="02050604050505020204" pitchFamily="18" charset="0"/>
              </a:rPr>
              <a:t>Assuredly, I say to you, whatever you bind on earth will be bound in heaven, and whatever you loose on earth will be loosed in heaven. 19 "Again I say to you that if two of you agree on earth concerning anything that they ask, it will be done for them by My Father in heaven. 20 "For where two                                or three are gathered together in My name, I am there in the midst of them."</a:t>
            </a:r>
            <a:endParaRPr lang="en-US" sz="3200" b="1" dirty="0">
              <a:latin typeface="Bookman Old Style" panose="02050604050505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37C0-2572-CE22-D6E1-483A885675AA}"/>
              </a:ext>
            </a:extLst>
          </p:cNvPr>
          <p:cNvSpPr>
            <a:spLocks noGrp="1"/>
          </p:cNvSpPr>
          <p:nvPr>
            <p:ph type="title"/>
          </p:nvPr>
        </p:nvSpPr>
        <p:spPr/>
        <p:txBody>
          <a:bodyPr/>
          <a:lstStyle/>
          <a:p>
            <a:r>
              <a:rPr lang="en-US" dirty="0"/>
              <a:t>Matthew 10:10</a:t>
            </a:r>
          </a:p>
        </p:txBody>
      </p:sp>
      <p:sp>
        <p:nvSpPr>
          <p:cNvPr id="3" name="Content Placeholder 2">
            <a:extLst>
              <a:ext uri="{FF2B5EF4-FFF2-40B4-BE49-F238E27FC236}">
                <a16:creationId xmlns:a16="http://schemas.microsoft.com/office/drawing/2014/main" id="{A9A4D2F1-544A-A5EB-A3E4-5DC75BF49B97}"/>
              </a:ext>
            </a:extLst>
          </p:cNvPr>
          <p:cNvSpPr>
            <a:spLocks noGrp="1"/>
          </p:cNvSpPr>
          <p:nvPr>
            <p:ph idx="1"/>
          </p:nvPr>
        </p:nvSpPr>
        <p:spPr/>
        <p:txBody>
          <a:bodyPr>
            <a:normAutofit lnSpcReduction="10000"/>
          </a:bodyPr>
          <a:lstStyle/>
          <a:p>
            <a:r>
              <a:rPr lang="en-US" dirty="0">
                <a:latin typeface="Source Sans Pro Black" panose="020B0803030403020204" pitchFamily="34" charset="0"/>
              </a:rPr>
              <a:t>“See that you do not despise one of these little ones. For I tell you that in heaven their angels always see the face of my Father who is in heaven.”</a:t>
            </a:r>
          </a:p>
          <a:p>
            <a:pPr lvl="1"/>
            <a:r>
              <a:rPr lang="en-US" dirty="0"/>
              <a:t>Who are intended by “these little ones”?</a:t>
            </a:r>
          </a:p>
          <a:p>
            <a:pPr lvl="1"/>
            <a:r>
              <a:rPr lang="en-US" dirty="0">
                <a:latin typeface="Source Sans Pro Black" panose="020B0803030403020204" pitchFamily="34" charset="0"/>
              </a:rPr>
              <a:t>Despise</a:t>
            </a:r>
            <a:r>
              <a:rPr lang="en-US" dirty="0"/>
              <a:t> (</a:t>
            </a:r>
            <a:r>
              <a:rPr lang="en-US" i="1" dirty="0" err="1"/>
              <a:t>kataphroneō</a:t>
            </a:r>
            <a:r>
              <a:rPr lang="en-US" dirty="0"/>
              <a:t>): “to look down on someone or something with contempt or aversion, with implication that one considers the object of little value, look down on, despise, scorn, treat with contempt” (BDAG, 529).</a:t>
            </a:r>
          </a:p>
          <a:p>
            <a:r>
              <a:rPr lang="en-US" dirty="0"/>
              <a:t>How does this church treat those “little ones” (weak Christians)? Do we look down upon them? </a:t>
            </a:r>
          </a:p>
          <a:p>
            <a:r>
              <a:rPr lang="en-US" dirty="0"/>
              <a:t>Do we follow the instructions of vv. 12-17 to save them when they wander away?</a:t>
            </a:r>
          </a:p>
          <a:p>
            <a:pPr lvl="1"/>
            <a:endParaRPr lang="en-US" dirty="0"/>
          </a:p>
          <a:p>
            <a:pPr lvl="1"/>
            <a:endParaRPr lang="en-US" dirty="0"/>
          </a:p>
        </p:txBody>
      </p:sp>
    </p:spTree>
    <p:extLst>
      <p:ext uri="{BB962C8B-B14F-4D97-AF65-F5344CB8AC3E}">
        <p14:creationId xmlns:p14="http://schemas.microsoft.com/office/powerpoint/2010/main" val="18433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37C0-2572-CE22-D6E1-483A885675AA}"/>
              </a:ext>
            </a:extLst>
          </p:cNvPr>
          <p:cNvSpPr>
            <a:spLocks noGrp="1"/>
          </p:cNvSpPr>
          <p:nvPr>
            <p:ph type="title"/>
          </p:nvPr>
        </p:nvSpPr>
        <p:spPr/>
        <p:txBody>
          <a:bodyPr/>
          <a:lstStyle/>
          <a:p>
            <a:r>
              <a:rPr lang="en-US" dirty="0"/>
              <a:t>Matthew 10:10</a:t>
            </a:r>
          </a:p>
        </p:txBody>
      </p:sp>
      <p:sp>
        <p:nvSpPr>
          <p:cNvPr id="3" name="Content Placeholder 2">
            <a:extLst>
              <a:ext uri="{FF2B5EF4-FFF2-40B4-BE49-F238E27FC236}">
                <a16:creationId xmlns:a16="http://schemas.microsoft.com/office/drawing/2014/main" id="{A9A4D2F1-544A-A5EB-A3E4-5DC75BF49B97}"/>
              </a:ext>
            </a:extLst>
          </p:cNvPr>
          <p:cNvSpPr>
            <a:spLocks noGrp="1"/>
          </p:cNvSpPr>
          <p:nvPr>
            <p:ph idx="1"/>
          </p:nvPr>
        </p:nvSpPr>
        <p:spPr/>
        <p:txBody>
          <a:bodyPr>
            <a:normAutofit/>
          </a:bodyPr>
          <a:lstStyle/>
          <a:p>
            <a:r>
              <a:rPr lang="en-US" dirty="0">
                <a:latin typeface="Source Sans Pro Black" panose="020B0803030403020204" pitchFamily="34" charset="0"/>
              </a:rPr>
              <a:t>“See that you do not despise one of these little ones. </a:t>
            </a:r>
            <a:r>
              <a:rPr lang="en-US" dirty="0">
                <a:highlight>
                  <a:srgbClr val="FFFF00"/>
                </a:highlight>
                <a:latin typeface="Source Sans Pro Black" panose="020B0803030403020204" pitchFamily="34" charset="0"/>
              </a:rPr>
              <a:t>For I tell you that in heaven their angels always see the face of my Father who is in heaven.”</a:t>
            </a:r>
            <a:endParaRPr lang="en-US" dirty="0"/>
          </a:p>
          <a:p>
            <a:pPr lvl="1"/>
            <a:r>
              <a:rPr lang="en-US" dirty="0"/>
              <a:t>What is the second sentence in this verse saying?</a:t>
            </a:r>
          </a:p>
          <a:p>
            <a:pPr lvl="2"/>
            <a:r>
              <a:rPr lang="en-US" dirty="0"/>
              <a:t>“See the face of my Father” = have access to the Father</a:t>
            </a:r>
          </a:p>
          <a:p>
            <a:pPr lvl="2"/>
            <a:r>
              <a:rPr lang="en-US" dirty="0"/>
              <a:t>“Are they not all ministering spirits sent out to serve for the sake of those who are to inherit salvation?” (Heb. 1:14).</a:t>
            </a:r>
          </a:p>
          <a:p>
            <a:pPr marL="914400" lvl="2" indent="0">
              <a:buNone/>
            </a:pPr>
            <a:endParaRPr lang="en-US" dirty="0"/>
          </a:p>
        </p:txBody>
      </p:sp>
    </p:spTree>
    <p:extLst>
      <p:ext uri="{BB962C8B-B14F-4D97-AF65-F5344CB8AC3E}">
        <p14:creationId xmlns:p14="http://schemas.microsoft.com/office/powerpoint/2010/main" val="140996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FAB8-978F-1C0C-1774-8E64B7FD34A7}"/>
              </a:ext>
            </a:extLst>
          </p:cNvPr>
          <p:cNvSpPr>
            <a:spLocks noGrp="1"/>
          </p:cNvSpPr>
          <p:nvPr>
            <p:ph type="title"/>
          </p:nvPr>
        </p:nvSpPr>
        <p:spPr/>
        <p:txBody>
          <a:bodyPr/>
          <a:lstStyle/>
          <a:p>
            <a:r>
              <a:rPr lang="en-US" dirty="0"/>
              <a:t>Guardian Angels?</a:t>
            </a:r>
          </a:p>
        </p:txBody>
      </p:sp>
      <p:sp>
        <p:nvSpPr>
          <p:cNvPr id="3" name="Content Placeholder 2">
            <a:extLst>
              <a:ext uri="{FF2B5EF4-FFF2-40B4-BE49-F238E27FC236}">
                <a16:creationId xmlns:a16="http://schemas.microsoft.com/office/drawing/2014/main" id="{E5BB9C9A-4412-F90E-81A2-8ED0C11ABB72}"/>
              </a:ext>
            </a:extLst>
          </p:cNvPr>
          <p:cNvSpPr>
            <a:spLocks noGrp="1"/>
          </p:cNvSpPr>
          <p:nvPr>
            <p:ph idx="1"/>
          </p:nvPr>
        </p:nvSpPr>
        <p:spPr/>
        <p:txBody>
          <a:bodyPr/>
          <a:lstStyle/>
          <a:p>
            <a:r>
              <a:rPr lang="en-US" dirty="0"/>
              <a:t>The thought of guardian angels stems from Psa. 34:7; 91:11. It resulted in Jewish belief in guardian angels for each person.</a:t>
            </a:r>
          </a:p>
          <a:p>
            <a:pPr lvl="1"/>
            <a:r>
              <a:rPr lang="en-US" dirty="0"/>
              <a:t>Read Psalms 91 and 34.</a:t>
            </a:r>
          </a:p>
          <a:p>
            <a:pPr lvl="1"/>
            <a:r>
              <a:rPr lang="en-US" dirty="0"/>
              <a:t>It is impossible for us to know whether or not each individual is protected by his own personal angel; what is more likely is that God uses His angels to provide the protection God commands them to provide.</a:t>
            </a:r>
          </a:p>
          <a:p>
            <a:pPr lvl="1"/>
            <a:r>
              <a:rPr lang="en-US" dirty="0"/>
              <a:t>Jesus is aware of any act that is done to one of His disciples, even the weakest one (Matt. 25:31-45; Acts 9:4).</a:t>
            </a:r>
          </a:p>
          <a:p>
            <a:pPr marL="457200" lvl="1" indent="0">
              <a:buNone/>
            </a:pPr>
            <a:endParaRPr lang="en-US" dirty="0"/>
          </a:p>
        </p:txBody>
      </p:sp>
    </p:spTree>
    <p:extLst>
      <p:ext uri="{BB962C8B-B14F-4D97-AF65-F5344CB8AC3E}">
        <p14:creationId xmlns:p14="http://schemas.microsoft.com/office/powerpoint/2010/main" val="6683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D9E5-94EB-AFC0-A9D0-AFE720830C9C}"/>
              </a:ext>
            </a:extLst>
          </p:cNvPr>
          <p:cNvSpPr>
            <a:spLocks noGrp="1"/>
          </p:cNvSpPr>
          <p:nvPr>
            <p:ph type="title"/>
          </p:nvPr>
        </p:nvSpPr>
        <p:spPr/>
        <p:txBody>
          <a:bodyPr/>
          <a:lstStyle/>
          <a:p>
            <a:r>
              <a:rPr lang="en-US" dirty="0"/>
              <a:t>(Matthew 18:11)</a:t>
            </a:r>
          </a:p>
        </p:txBody>
      </p:sp>
      <p:sp>
        <p:nvSpPr>
          <p:cNvPr id="3" name="Content Placeholder 2">
            <a:extLst>
              <a:ext uri="{FF2B5EF4-FFF2-40B4-BE49-F238E27FC236}">
                <a16:creationId xmlns:a16="http://schemas.microsoft.com/office/drawing/2014/main" id="{C06C7619-5CB1-720B-B895-4BD27048D72B}"/>
              </a:ext>
            </a:extLst>
          </p:cNvPr>
          <p:cNvSpPr>
            <a:spLocks noGrp="1"/>
          </p:cNvSpPr>
          <p:nvPr>
            <p:ph idx="1"/>
          </p:nvPr>
        </p:nvSpPr>
        <p:spPr/>
        <p:txBody>
          <a:bodyPr/>
          <a:lstStyle/>
          <a:p>
            <a:r>
              <a:rPr lang="en-US" i="1" dirty="0">
                <a:latin typeface="Source Sans Pro Black" panose="020B0803030403020204" pitchFamily="34" charset="0"/>
              </a:rPr>
              <a:t>(“For the Son of Man came to save the lost.”)</a:t>
            </a:r>
          </a:p>
          <a:p>
            <a:pPr lvl="1"/>
            <a:r>
              <a:rPr lang="en-US" dirty="0"/>
              <a:t>“The words ‘For the Son of Man came (to seek and) to save the lost’ are absent from the earliest manuscripts representing several textual types (Alexandrian, Egyptian, Antiochian) and </a:t>
            </a:r>
            <a:r>
              <a:rPr lang="en-US" dirty="0">
                <a:solidFill>
                  <a:srgbClr val="FF0000"/>
                </a:solidFill>
              </a:rPr>
              <a:t>are taken from Luke 19:10</a:t>
            </a:r>
            <a:r>
              <a:rPr lang="en-US" dirty="0"/>
              <a:t>. These words were apparently added in order to provide a connection between v. 10 and vv. 12–14”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29).</a:t>
            </a:r>
          </a:p>
          <a:p>
            <a:pPr lvl="1"/>
            <a:r>
              <a:rPr lang="en-US" dirty="0"/>
              <a:t>The texts supporting the reading are #579 (dated 13</a:t>
            </a:r>
            <a:r>
              <a:rPr lang="en-US" baseline="30000" dirty="0"/>
              <a:t>th</a:t>
            </a:r>
            <a:r>
              <a:rPr lang="en-US" dirty="0"/>
              <a:t> century) and #892 (9</a:t>
            </a:r>
            <a:r>
              <a:rPr lang="en-US" baseline="30000" dirty="0"/>
              <a:t>th</a:t>
            </a:r>
            <a:r>
              <a:rPr lang="en-US" dirty="0"/>
              <a:t> century).</a:t>
            </a:r>
          </a:p>
        </p:txBody>
      </p:sp>
    </p:spTree>
    <p:extLst>
      <p:ext uri="{BB962C8B-B14F-4D97-AF65-F5344CB8AC3E}">
        <p14:creationId xmlns:p14="http://schemas.microsoft.com/office/powerpoint/2010/main" val="393521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t>Would it be wise for a shepherd to leave 99 sheep to themselves in </a:t>
            </a:r>
            <a:r>
              <a:rPr lang="en-US" dirty="0" err="1"/>
              <a:t>seach</a:t>
            </a:r>
            <a:r>
              <a:rPr lang="en-US" dirty="0"/>
              <a:t> of 1?</a:t>
            </a:r>
          </a:p>
          <a:p>
            <a:pPr lvl="2"/>
            <a:r>
              <a:rPr lang="en-US" dirty="0"/>
              <a:t>It is assumed that the good shepherd would provide for the care of the 99 just as much as he would the 1.</a:t>
            </a:r>
          </a:p>
          <a:p>
            <a:endParaRPr lang="en-US" dirty="0"/>
          </a:p>
        </p:txBody>
      </p:sp>
    </p:spTree>
    <p:extLst>
      <p:ext uri="{BB962C8B-B14F-4D97-AF65-F5344CB8AC3E}">
        <p14:creationId xmlns:p14="http://schemas.microsoft.com/office/powerpoint/2010/main" val="16071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up of a road&#10;&#10;Description automatically generated with low confidence">
            <a:extLst>
              <a:ext uri="{FF2B5EF4-FFF2-40B4-BE49-F238E27FC236}">
                <a16:creationId xmlns:a16="http://schemas.microsoft.com/office/drawing/2014/main" id="{28C3B03F-90CE-94CB-A10F-CA65FB3D995F}"/>
              </a:ext>
            </a:extLst>
          </p:cNvPr>
          <p:cNvPicPr>
            <a:picLocks noChangeAspect="1"/>
          </p:cNvPicPr>
          <p:nvPr/>
        </p:nvPicPr>
        <p:blipFill rotWithShape="1">
          <a:blip r:embed="rId2">
            <a:extLst>
              <a:ext uri="{28A0092B-C50C-407E-A947-70E740481C1C}">
                <a14:useLocalDpi xmlns:a14="http://schemas.microsoft.com/office/drawing/2010/main" val="0"/>
              </a:ext>
            </a:extLst>
          </a:blip>
          <a:srcRect t="160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A8955ED-5C39-6AD4-BB3D-EC565076DDAA}"/>
              </a:ext>
            </a:extLst>
          </p:cNvPr>
          <p:cNvSpPr txBox="1"/>
          <p:nvPr/>
        </p:nvSpPr>
        <p:spPr>
          <a:xfrm>
            <a:off x="2461189" y="266990"/>
            <a:ext cx="6241451" cy="707886"/>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Source Sans Pro Black" panose="020B0803030403020204" pitchFamily="34" charset="0"/>
                <a:ea typeface="+mn-ea"/>
                <a:cs typeface="+mn-cs"/>
              </a:rPr>
              <a:t>Note the Two Shepherds</a:t>
            </a:r>
          </a:p>
        </p:txBody>
      </p:sp>
      <p:sp>
        <p:nvSpPr>
          <p:cNvPr id="5" name="Arrow: Down 4">
            <a:extLst>
              <a:ext uri="{FF2B5EF4-FFF2-40B4-BE49-F238E27FC236}">
                <a16:creationId xmlns:a16="http://schemas.microsoft.com/office/drawing/2014/main" id="{E6F5DF03-9C8A-D8A8-35D7-E6FF3C023804}"/>
              </a:ext>
            </a:extLst>
          </p:cNvPr>
          <p:cNvSpPr/>
          <p:nvPr/>
        </p:nvSpPr>
        <p:spPr>
          <a:xfrm>
            <a:off x="4050706" y="1803163"/>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F5CA8291-B489-1657-A8D8-CB1E19C2571F}"/>
              </a:ext>
            </a:extLst>
          </p:cNvPr>
          <p:cNvSpPr/>
          <p:nvPr/>
        </p:nvSpPr>
        <p:spPr>
          <a:xfrm>
            <a:off x="10672273" y="2041021"/>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81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solidFill>
                  <a:schemeClr val="bg1">
                    <a:lumMod val="65000"/>
                  </a:schemeClr>
                </a:solidFill>
              </a:rPr>
              <a:t>Would it be wise for a shepherd to leave 99 sheep to themselves in </a:t>
            </a:r>
            <a:r>
              <a:rPr lang="en-US" dirty="0" err="1">
                <a:solidFill>
                  <a:schemeClr val="bg1">
                    <a:lumMod val="65000"/>
                  </a:schemeClr>
                </a:solidFill>
              </a:rPr>
              <a:t>seach</a:t>
            </a:r>
            <a:r>
              <a:rPr lang="en-US" dirty="0">
                <a:solidFill>
                  <a:schemeClr val="bg1">
                    <a:lumMod val="65000"/>
                  </a:schemeClr>
                </a:solidFill>
              </a:rPr>
              <a:t> of 1?</a:t>
            </a:r>
          </a:p>
          <a:p>
            <a:pPr lvl="2"/>
            <a:r>
              <a:rPr lang="en-US" dirty="0">
                <a:solidFill>
                  <a:schemeClr val="bg1">
                    <a:lumMod val="65000"/>
                  </a:schemeClr>
                </a:solidFill>
              </a:rPr>
              <a:t>It is assumed that the good shepherd would provide for the care of the 99 just as much as he would the 1.</a:t>
            </a:r>
          </a:p>
          <a:p>
            <a:pPr lvl="1"/>
            <a:r>
              <a:rPr lang="en-US" dirty="0"/>
              <a:t>What is being stressed in this example?</a:t>
            </a:r>
          </a:p>
          <a:p>
            <a:pPr lvl="1"/>
            <a:r>
              <a:rPr lang="en-US" dirty="0"/>
              <a:t>Does the shepherd love this one sheep more than 99 others?</a:t>
            </a:r>
          </a:p>
          <a:p>
            <a:endParaRPr lang="en-US" dirty="0"/>
          </a:p>
        </p:txBody>
      </p:sp>
    </p:spTree>
    <p:extLst>
      <p:ext uri="{BB962C8B-B14F-4D97-AF65-F5344CB8AC3E}">
        <p14:creationId xmlns:p14="http://schemas.microsoft.com/office/powerpoint/2010/main" val="1740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BDCD-1D7E-98E7-F071-B2569F557A84}"/>
              </a:ext>
            </a:extLst>
          </p:cNvPr>
          <p:cNvSpPr>
            <a:spLocks noGrp="1"/>
          </p:cNvSpPr>
          <p:nvPr>
            <p:ph type="title"/>
          </p:nvPr>
        </p:nvSpPr>
        <p:spPr/>
        <p:txBody>
          <a:bodyPr/>
          <a:lstStyle/>
          <a:p>
            <a:r>
              <a:rPr lang="en-US" dirty="0"/>
              <a:t>Matthew 18:13</a:t>
            </a:r>
          </a:p>
        </p:txBody>
      </p:sp>
      <p:sp>
        <p:nvSpPr>
          <p:cNvPr id="3" name="Content Placeholder 2">
            <a:extLst>
              <a:ext uri="{FF2B5EF4-FFF2-40B4-BE49-F238E27FC236}">
                <a16:creationId xmlns:a16="http://schemas.microsoft.com/office/drawing/2014/main" id="{BCA26C8A-A3D4-B5B3-6811-4AD704068E9E}"/>
              </a:ext>
            </a:extLst>
          </p:cNvPr>
          <p:cNvSpPr>
            <a:spLocks noGrp="1"/>
          </p:cNvSpPr>
          <p:nvPr>
            <p:ph idx="1"/>
          </p:nvPr>
        </p:nvSpPr>
        <p:spPr/>
        <p:txBody>
          <a:bodyPr/>
          <a:lstStyle/>
          <a:p>
            <a:r>
              <a:rPr lang="en-US" dirty="0">
                <a:latin typeface="Source Sans Pro Black" panose="020B0803030403020204" pitchFamily="34" charset="0"/>
              </a:rPr>
              <a:t>“And if he finds it, truly, I say to you, he rejoices over it more than over the ninety-nine that never went astray.”</a:t>
            </a:r>
          </a:p>
          <a:p>
            <a:pPr lvl="1"/>
            <a:r>
              <a:rPr lang="en-US" dirty="0"/>
              <a:t>What is the significance of “if he finds it”?</a:t>
            </a:r>
          </a:p>
          <a:p>
            <a:pPr lvl="1"/>
            <a:r>
              <a:rPr lang="en-US" dirty="0"/>
              <a:t>Why does the shepherd rejoice move over the 1 than the 99?</a:t>
            </a:r>
          </a:p>
          <a:p>
            <a:pPr lvl="2"/>
            <a:r>
              <a:rPr lang="en-US" dirty="0"/>
              <a:t>Think of a mother who has four children and one becomes ill and is taken in the hospital. How does she feel when the sick one recovers? Does she rejoice over it more than over the three who were not ill?</a:t>
            </a:r>
          </a:p>
          <a:p>
            <a:endParaRPr lang="en-US" dirty="0"/>
          </a:p>
        </p:txBody>
      </p:sp>
    </p:spTree>
    <p:extLst>
      <p:ext uri="{BB962C8B-B14F-4D97-AF65-F5344CB8AC3E}">
        <p14:creationId xmlns:p14="http://schemas.microsoft.com/office/powerpoint/2010/main" val="4176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otalTime>31</TotalTime>
  <Words>1523</Words>
  <Application>Microsoft Macintosh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Source Sans Pro Black</vt:lpstr>
      <vt:lpstr>Source Sans Pro Semibold</vt:lpstr>
      <vt:lpstr>1_Office Theme</vt:lpstr>
      <vt:lpstr>The Parable of the Lost Sheep  Matthew 18:10-14</vt:lpstr>
      <vt:lpstr>Matthew 10:10</vt:lpstr>
      <vt:lpstr>Matthew 10:10</vt:lpstr>
      <vt:lpstr>Guardian Angels?</vt:lpstr>
      <vt:lpstr>(Matthew 18:11)</vt:lpstr>
      <vt:lpstr>Matthew 18:12</vt:lpstr>
      <vt:lpstr>PowerPoint Presentation</vt:lpstr>
      <vt:lpstr>Matthew 18:12</vt:lpstr>
      <vt:lpstr>Matthew 18:13</vt:lpstr>
      <vt:lpstr>Matthew 18:14</vt:lpstr>
      <vt:lpstr>If Your Brother Sins Against You  Matthew 18:15-17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 of the Lost Sheep  Matthew 18:10-14</dc:title>
  <dc:creator>Gregory King</dc:creator>
  <cp:lastModifiedBy>Gregory King</cp:lastModifiedBy>
  <cp:revision>4</cp:revision>
  <dcterms:created xsi:type="dcterms:W3CDTF">2023-05-20T23:01:46Z</dcterms:created>
  <dcterms:modified xsi:type="dcterms:W3CDTF">2023-05-23T21:48:58Z</dcterms:modified>
</cp:coreProperties>
</file>