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1" r:id="rId3"/>
    <p:sldId id="282" r:id="rId4"/>
    <p:sldId id="283" r:id="rId5"/>
    <p:sldId id="284" r:id="rId6"/>
    <p:sldId id="285"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345"/>
    <a:srgbClr val="E1D5BC"/>
    <a:srgbClr val="543E34"/>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98574-AF85-4E82-AB6A-E433487C1F0D}" v="1" dt="2023-06-24T16:11:12.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1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6/25/2023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E1D5BC"/>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6/25/2023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364345"/>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09E3-F5BA-898D-9C98-94231EB0A60A}"/>
              </a:ext>
            </a:extLst>
          </p:cNvPr>
          <p:cNvSpPr>
            <a:spLocks noGrp="1"/>
          </p:cNvSpPr>
          <p:nvPr>
            <p:ph type="title"/>
          </p:nvPr>
        </p:nvSpPr>
        <p:spPr/>
        <p:txBody>
          <a:bodyPr/>
          <a:lstStyle/>
          <a:p>
            <a:r>
              <a:rPr lang="en-US" dirty="0"/>
              <a:t>The Sinful Woman Was Only A Pawn</a:t>
            </a:r>
          </a:p>
        </p:txBody>
      </p:sp>
      <p:sp>
        <p:nvSpPr>
          <p:cNvPr id="3" name="Content Placeholder 2">
            <a:extLst>
              <a:ext uri="{FF2B5EF4-FFF2-40B4-BE49-F238E27FC236}">
                <a16:creationId xmlns:a16="http://schemas.microsoft.com/office/drawing/2014/main" id="{2A3717AD-A426-2644-0E22-CEA928AEA1BF}"/>
              </a:ext>
            </a:extLst>
          </p:cNvPr>
          <p:cNvSpPr>
            <a:spLocks noGrp="1"/>
          </p:cNvSpPr>
          <p:nvPr>
            <p:ph idx="1"/>
          </p:nvPr>
        </p:nvSpPr>
        <p:spPr>
          <a:xfrm>
            <a:off x="838200" y="1825624"/>
            <a:ext cx="10515600" cy="4917007"/>
          </a:xfrm>
        </p:spPr>
        <p:txBody>
          <a:bodyPr>
            <a:normAutofit fontScale="92500" lnSpcReduction="10000"/>
          </a:bodyPr>
          <a:lstStyle/>
          <a:p>
            <a:r>
              <a:rPr lang="en-US" dirty="0"/>
              <a:t>The accusers </a:t>
            </a:r>
            <a:r>
              <a:rPr lang="en-US" dirty="0">
                <a:solidFill>
                  <a:srgbClr val="364345"/>
                </a:solidFill>
                <a:latin typeface="+mj-lt"/>
              </a:rPr>
              <a:t>used the sinful woman</a:t>
            </a:r>
            <a:r>
              <a:rPr lang="en-US" dirty="0"/>
              <a:t>. </a:t>
            </a:r>
          </a:p>
          <a:p>
            <a:pPr lvl="1"/>
            <a:r>
              <a:rPr lang="en-US" dirty="0"/>
              <a:t>They had no compassion, moral indignation against her sin, or concern for her as a person. </a:t>
            </a:r>
          </a:p>
          <a:p>
            <a:pPr lvl="1"/>
            <a:r>
              <a:rPr lang="en-US" dirty="0"/>
              <a:t>They were interested in one purpose: to find an occasion to bring charges against Jesus that they might kill Him. </a:t>
            </a:r>
          </a:p>
          <a:p>
            <a:r>
              <a:rPr lang="en-US" dirty="0"/>
              <a:t>The Scriptures state the Jew’s desire to kill Jesus.</a:t>
            </a:r>
          </a:p>
          <a:p>
            <a:pPr lvl="1"/>
            <a:r>
              <a:rPr lang="en-US" dirty="0"/>
              <a:t>“After this Jesus went about in Galilee. He would not go about in Judea, because </a:t>
            </a:r>
            <a:r>
              <a:rPr lang="en-US" dirty="0">
                <a:solidFill>
                  <a:srgbClr val="364345"/>
                </a:solidFill>
                <a:latin typeface="+mj-lt"/>
              </a:rPr>
              <a:t>the Jews were seeking to kill him</a:t>
            </a:r>
            <a:r>
              <a:rPr lang="en-US" dirty="0"/>
              <a:t>” (John 7:1).</a:t>
            </a:r>
          </a:p>
          <a:p>
            <a:pPr lvl="1"/>
            <a:r>
              <a:rPr lang="en-US" dirty="0"/>
              <a:t>“‘Has not Moses given you the law? Yet none of you keeps the law. </a:t>
            </a:r>
            <a:r>
              <a:rPr lang="en-US" dirty="0">
                <a:solidFill>
                  <a:srgbClr val="364345"/>
                </a:solidFill>
                <a:latin typeface="+mj-lt"/>
              </a:rPr>
              <a:t>Why do you seek to kill me?’ </a:t>
            </a:r>
            <a:r>
              <a:rPr lang="en-US" dirty="0"/>
              <a:t>The crowd answered, ‘You have a demon! Who is seeking to kill you?’” (John 7:19-20).</a:t>
            </a:r>
          </a:p>
          <a:p>
            <a:pPr lvl="1"/>
            <a:r>
              <a:rPr lang="en-US" dirty="0">
                <a:solidFill>
                  <a:srgbClr val="364345"/>
                </a:solidFill>
                <a:latin typeface="+mj-lt"/>
              </a:rPr>
              <a:t>“Some of the people of Jerusalem therefore said, ‘Is not this the man whom they seek to kill?’” </a:t>
            </a:r>
            <a:r>
              <a:rPr lang="en-US" dirty="0"/>
              <a:t>(John 7:25).</a:t>
            </a:r>
          </a:p>
          <a:p>
            <a:pPr lvl="1"/>
            <a:r>
              <a:rPr lang="en-US" dirty="0">
                <a:solidFill>
                  <a:srgbClr val="364345"/>
                </a:solidFill>
                <a:latin typeface="+mj-lt"/>
              </a:rPr>
              <a:t>“So they picked up stones to throw at him</a:t>
            </a:r>
            <a:r>
              <a:rPr lang="en-US" dirty="0"/>
              <a:t>, but Jesus hid himself and went out of the temple” (John 8:59).	</a:t>
            </a:r>
          </a:p>
        </p:txBody>
      </p:sp>
    </p:spTree>
    <p:extLst>
      <p:ext uri="{BB962C8B-B14F-4D97-AF65-F5344CB8AC3E}">
        <p14:creationId xmlns:p14="http://schemas.microsoft.com/office/powerpoint/2010/main" val="11915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7250-4B17-ABE5-02A6-956938187A36}"/>
              </a:ext>
            </a:extLst>
          </p:cNvPr>
          <p:cNvSpPr>
            <a:spLocks noGrp="1"/>
          </p:cNvSpPr>
          <p:nvPr>
            <p:ph type="title"/>
          </p:nvPr>
        </p:nvSpPr>
        <p:spPr/>
        <p:txBody>
          <a:bodyPr/>
          <a:lstStyle/>
          <a:p>
            <a:r>
              <a:rPr lang="en-US" dirty="0"/>
              <a:t>A Two-Tiered Justice System</a:t>
            </a:r>
          </a:p>
        </p:txBody>
      </p:sp>
      <p:sp>
        <p:nvSpPr>
          <p:cNvPr id="3" name="Content Placeholder 2">
            <a:extLst>
              <a:ext uri="{FF2B5EF4-FFF2-40B4-BE49-F238E27FC236}">
                <a16:creationId xmlns:a16="http://schemas.microsoft.com/office/drawing/2014/main" id="{FAF08025-2D58-278B-4FCB-FE36296A3262}"/>
              </a:ext>
            </a:extLst>
          </p:cNvPr>
          <p:cNvSpPr>
            <a:spLocks noGrp="1"/>
          </p:cNvSpPr>
          <p:nvPr>
            <p:ph idx="1"/>
          </p:nvPr>
        </p:nvSpPr>
        <p:spPr>
          <a:xfrm>
            <a:off x="838200" y="1825625"/>
            <a:ext cx="10515600" cy="4780274"/>
          </a:xfrm>
        </p:spPr>
        <p:txBody>
          <a:bodyPr>
            <a:normAutofit/>
          </a:bodyPr>
          <a:lstStyle/>
          <a:p>
            <a:r>
              <a:rPr lang="en-US" dirty="0"/>
              <a:t>While they manifest a sanctimonious righteousness at having found this woman guilty of adultery—caught in the very act—they themselves were guilty of injustice, </a:t>
            </a:r>
            <a:r>
              <a:rPr lang="en-US" dirty="0">
                <a:solidFill>
                  <a:srgbClr val="364345"/>
                </a:solidFill>
                <a:latin typeface="+mj-lt"/>
              </a:rPr>
              <a:t>having a two-tiered justice system </a:t>
            </a:r>
            <a:r>
              <a:rPr lang="en-US" dirty="0"/>
              <a:t>(one for the man, another for the woman) and both were “caught in the very act.” </a:t>
            </a:r>
          </a:p>
          <a:p>
            <a:pPr lvl="1"/>
            <a:r>
              <a:rPr lang="en-US" dirty="0"/>
              <a:t>Isn’t that what is usually practiced in America’s treatment of prostitution?</a:t>
            </a:r>
          </a:p>
          <a:p>
            <a:r>
              <a:rPr lang="en-US" dirty="0"/>
              <a:t>Jesus was as opposed to unequal application of justice as to adultery!</a:t>
            </a:r>
          </a:p>
          <a:p>
            <a:r>
              <a:rPr lang="en-US" dirty="0"/>
              <a:t>When we confront sinners with their sin, we must be careful to be sure our motives are clean and convey a sincere concern for their soul.</a:t>
            </a:r>
          </a:p>
        </p:txBody>
      </p:sp>
    </p:spTree>
    <p:extLst>
      <p:ext uri="{BB962C8B-B14F-4D97-AF65-F5344CB8AC3E}">
        <p14:creationId xmlns:p14="http://schemas.microsoft.com/office/powerpoint/2010/main" val="5410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CEB5-2ED9-4AF4-E80D-FA5CA3A9B7BE}"/>
              </a:ext>
            </a:extLst>
          </p:cNvPr>
          <p:cNvSpPr>
            <a:spLocks noGrp="1"/>
          </p:cNvSpPr>
          <p:nvPr>
            <p:ph type="title"/>
          </p:nvPr>
        </p:nvSpPr>
        <p:spPr/>
        <p:txBody>
          <a:bodyPr/>
          <a:lstStyle/>
          <a:p>
            <a:r>
              <a:rPr lang="en-US" dirty="0"/>
              <a:t>Between a Rock &amp; A Hard Place</a:t>
            </a:r>
          </a:p>
        </p:txBody>
      </p:sp>
      <p:sp>
        <p:nvSpPr>
          <p:cNvPr id="3" name="Content Placeholder 2">
            <a:extLst>
              <a:ext uri="{FF2B5EF4-FFF2-40B4-BE49-F238E27FC236}">
                <a16:creationId xmlns:a16="http://schemas.microsoft.com/office/drawing/2014/main" id="{A0A80A22-E81D-48A2-5D45-05DB4E07B007}"/>
              </a:ext>
            </a:extLst>
          </p:cNvPr>
          <p:cNvSpPr>
            <a:spLocks noGrp="1"/>
          </p:cNvSpPr>
          <p:nvPr>
            <p:ph idx="1"/>
          </p:nvPr>
        </p:nvSpPr>
        <p:spPr/>
        <p:txBody>
          <a:bodyPr/>
          <a:lstStyle/>
          <a:p>
            <a:r>
              <a:rPr lang="en-US" dirty="0"/>
              <a:t>If Jesus said, “Put her to death!”</a:t>
            </a:r>
          </a:p>
          <a:p>
            <a:pPr lvl="1"/>
            <a:r>
              <a:rPr lang="en-US" dirty="0"/>
              <a:t>The Roman government prohibited the Jewish state from prosecuting capital offense cases (John 18:31; 19:7).</a:t>
            </a:r>
          </a:p>
          <a:p>
            <a:pPr lvl="1"/>
            <a:r>
              <a:rPr lang="en-US" dirty="0"/>
              <a:t>Jesus would have risked Roman prosecution.</a:t>
            </a:r>
          </a:p>
          <a:p>
            <a:r>
              <a:rPr lang="en-US" dirty="0"/>
              <a:t>If Jesus said, “Do not put her to death!”</a:t>
            </a:r>
          </a:p>
          <a:p>
            <a:pPr lvl="1"/>
            <a:r>
              <a:rPr lang="en-US" dirty="0"/>
              <a:t>Jesus would not be willing to do what the Law of Moses commanded.</a:t>
            </a:r>
          </a:p>
          <a:p>
            <a:pPr lvl="1"/>
            <a:r>
              <a:rPr lang="en-US" dirty="0"/>
              <a:t>He would be minimizing her sin.</a:t>
            </a:r>
          </a:p>
        </p:txBody>
      </p:sp>
    </p:spTree>
    <p:extLst>
      <p:ext uri="{BB962C8B-B14F-4D97-AF65-F5344CB8AC3E}">
        <p14:creationId xmlns:p14="http://schemas.microsoft.com/office/powerpoint/2010/main" val="6479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ysteries Revealed: Jesus and the Woman Caught in Adultery - Catholic  Answers, Inc">
            <a:extLst>
              <a:ext uri="{FF2B5EF4-FFF2-40B4-BE49-F238E27FC236}">
                <a16:creationId xmlns:a16="http://schemas.microsoft.com/office/drawing/2014/main" id="{62B0E5D7-F7E1-A8B6-CD6B-E6AA27C34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12192000" cy="685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8ACE43-D565-4950-311A-F52E362B17EE}"/>
              </a:ext>
            </a:extLst>
          </p:cNvPr>
          <p:cNvSpPr txBox="1"/>
          <p:nvPr/>
        </p:nvSpPr>
        <p:spPr>
          <a:xfrm>
            <a:off x="789062" y="4965106"/>
            <a:ext cx="10613876" cy="1569660"/>
          </a:xfrm>
          <a:prstGeom prst="rect">
            <a:avLst/>
          </a:prstGeom>
          <a:noFill/>
        </p:spPr>
        <p:txBody>
          <a:bodyPr wrap="square" rtlCol="0">
            <a:spAutoFit/>
          </a:bodyPr>
          <a:lstStyle/>
          <a:p>
            <a:pPr algn="ctr"/>
            <a:r>
              <a:rPr lang="en-US" sz="9600" dirty="0">
                <a:solidFill>
                  <a:schemeClr val="tx1">
                    <a:lumMod val="95000"/>
                    <a:lumOff val="5000"/>
                  </a:schemeClr>
                </a:solidFill>
              </a:rPr>
              <a:t>Jesus’s Response</a:t>
            </a:r>
          </a:p>
        </p:txBody>
      </p:sp>
    </p:spTree>
    <p:extLst>
      <p:ext uri="{BB962C8B-B14F-4D97-AF65-F5344CB8AC3E}">
        <p14:creationId xmlns:p14="http://schemas.microsoft.com/office/powerpoint/2010/main" val="95932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3F14-3BA8-CBD3-7A76-3028217BEFB3}"/>
              </a:ext>
            </a:extLst>
          </p:cNvPr>
          <p:cNvSpPr>
            <a:spLocks noGrp="1"/>
          </p:cNvSpPr>
          <p:nvPr>
            <p:ph type="title"/>
          </p:nvPr>
        </p:nvSpPr>
        <p:spPr/>
        <p:txBody>
          <a:bodyPr/>
          <a:lstStyle/>
          <a:p>
            <a:r>
              <a:rPr lang="en-US" dirty="0"/>
              <a:t>What Jesus Did</a:t>
            </a:r>
          </a:p>
        </p:txBody>
      </p:sp>
      <p:sp>
        <p:nvSpPr>
          <p:cNvPr id="3" name="Content Placeholder 2">
            <a:extLst>
              <a:ext uri="{FF2B5EF4-FFF2-40B4-BE49-F238E27FC236}">
                <a16:creationId xmlns:a16="http://schemas.microsoft.com/office/drawing/2014/main" id="{8A5747EE-6763-F1CC-E53E-BABE48CD6D29}"/>
              </a:ext>
            </a:extLst>
          </p:cNvPr>
          <p:cNvSpPr>
            <a:spLocks noGrp="1"/>
          </p:cNvSpPr>
          <p:nvPr>
            <p:ph idx="1"/>
          </p:nvPr>
        </p:nvSpPr>
        <p:spPr/>
        <p:txBody>
          <a:bodyPr/>
          <a:lstStyle/>
          <a:p>
            <a:r>
              <a:rPr lang="en-US" dirty="0"/>
              <a:t>The Lord’s reaction was to stoop down and with His finger write on the ground, as though He did not hear them (8:6).</a:t>
            </a:r>
          </a:p>
          <a:p>
            <a:pPr lvl="1"/>
            <a:r>
              <a:rPr lang="en-US" dirty="0"/>
              <a:t>Jesus seemed to be ignoring their question. </a:t>
            </a:r>
          </a:p>
          <a:p>
            <a:pPr lvl="1"/>
            <a:r>
              <a:rPr lang="en-US" dirty="0"/>
              <a:t>He calmly deliberated what He should say in answer to their temptation.</a:t>
            </a:r>
          </a:p>
          <a:p>
            <a:pPr lvl="1"/>
            <a:r>
              <a:rPr lang="en-US" dirty="0"/>
              <a:t>What He wrote is not revealed, but it seems to have contributed to the effect produced, whatever it was.</a:t>
            </a:r>
          </a:p>
        </p:txBody>
      </p:sp>
    </p:spTree>
    <p:extLst>
      <p:ext uri="{BB962C8B-B14F-4D97-AF65-F5344CB8AC3E}">
        <p14:creationId xmlns:p14="http://schemas.microsoft.com/office/powerpoint/2010/main" val="21265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967A-0920-816D-C796-48CA8378F513}"/>
              </a:ext>
            </a:extLst>
          </p:cNvPr>
          <p:cNvSpPr>
            <a:spLocks noGrp="1"/>
          </p:cNvSpPr>
          <p:nvPr>
            <p:ph type="title"/>
          </p:nvPr>
        </p:nvSpPr>
        <p:spPr/>
        <p:txBody>
          <a:bodyPr/>
          <a:lstStyle/>
          <a:p>
            <a:r>
              <a:rPr lang="en-US" dirty="0"/>
              <a:t>The Problem Jesus Faced</a:t>
            </a:r>
          </a:p>
        </p:txBody>
      </p:sp>
      <p:sp>
        <p:nvSpPr>
          <p:cNvPr id="3" name="Content Placeholder 2">
            <a:extLst>
              <a:ext uri="{FF2B5EF4-FFF2-40B4-BE49-F238E27FC236}">
                <a16:creationId xmlns:a16="http://schemas.microsoft.com/office/drawing/2014/main" id="{91A0AF26-4C36-B682-A707-B87C18473A21}"/>
              </a:ext>
            </a:extLst>
          </p:cNvPr>
          <p:cNvSpPr>
            <a:spLocks noGrp="1"/>
          </p:cNvSpPr>
          <p:nvPr>
            <p:ph idx="1"/>
          </p:nvPr>
        </p:nvSpPr>
        <p:spPr/>
        <p:txBody>
          <a:bodyPr>
            <a:normAutofit/>
          </a:bodyPr>
          <a:lstStyle/>
          <a:p>
            <a:r>
              <a:rPr lang="en-US" dirty="0"/>
              <a:t>How to join mercy with law.</a:t>
            </a:r>
          </a:p>
          <a:p>
            <a:pPr lvl="1"/>
            <a:r>
              <a:rPr lang="en-US" dirty="0"/>
              <a:t>He did not want to minimize the sin committed by the woman.</a:t>
            </a:r>
          </a:p>
          <a:p>
            <a:pPr lvl="1"/>
            <a:r>
              <a:rPr lang="en-US" dirty="0"/>
              <a:t>He could not approve her conduct.</a:t>
            </a:r>
          </a:p>
          <a:p>
            <a:r>
              <a:rPr lang="en-US" dirty="0"/>
              <a:t>How to expose the sinfulness of the woman’s accusers.</a:t>
            </a:r>
          </a:p>
          <a:p>
            <a:r>
              <a:rPr lang="en-US" dirty="0"/>
              <a:t>How to save both the woman and her accusers. Jesus’s mission was to save the souls of men—both the woman and her accusers.</a:t>
            </a:r>
          </a:p>
          <a:p>
            <a:pPr lvl="1"/>
            <a:r>
              <a:rPr lang="en-US" dirty="0"/>
              <a:t>This story manifests Jesus’s remarkable compassion and mercy in redeeming sinful men and women.</a:t>
            </a:r>
          </a:p>
          <a:p>
            <a:pPr lvl="1"/>
            <a:r>
              <a:rPr lang="en-US" dirty="0"/>
              <a:t>Jesus never forgot that even the guiltiest person has an immortal soul created in the image of God.</a:t>
            </a:r>
          </a:p>
          <a:p>
            <a:endParaRPr lang="en-US" dirty="0"/>
          </a:p>
        </p:txBody>
      </p:sp>
    </p:spTree>
    <p:extLst>
      <p:ext uri="{BB962C8B-B14F-4D97-AF65-F5344CB8AC3E}">
        <p14:creationId xmlns:p14="http://schemas.microsoft.com/office/powerpoint/2010/main" val="4825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ircle(in)">
                                      <p:cBhvr>
                                        <p:cTn id="1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BDF0-9C8E-2FD2-5414-58C106B09875}"/>
              </a:ext>
            </a:extLst>
          </p:cNvPr>
          <p:cNvSpPr>
            <a:spLocks noGrp="1"/>
          </p:cNvSpPr>
          <p:nvPr>
            <p:ph type="title"/>
          </p:nvPr>
        </p:nvSpPr>
        <p:spPr/>
        <p:txBody>
          <a:bodyPr/>
          <a:lstStyle/>
          <a:p>
            <a:r>
              <a:rPr lang="en-US" dirty="0"/>
              <a:t>His Response</a:t>
            </a:r>
          </a:p>
        </p:txBody>
      </p:sp>
      <p:sp>
        <p:nvSpPr>
          <p:cNvPr id="3" name="Content Placeholder 2">
            <a:extLst>
              <a:ext uri="{FF2B5EF4-FFF2-40B4-BE49-F238E27FC236}">
                <a16:creationId xmlns:a16="http://schemas.microsoft.com/office/drawing/2014/main" id="{1BA6E4C6-B0BF-5289-D9B6-80906EA65DED}"/>
              </a:ext>
            </a:extLst>
          </p:cNvPr>
          <p:cNvSpPr>
            <a:spLocks noGrp="1"/>
          </p:cNvSpPr>
          <p:nvPr>
            <p:ph idx="1"/>
          </p:nvPr>
        </p:nvSpPr>
        <p:spPr/>
        <p:txBody>
          <a:bodyPr/>
          <a:lstStyle/>
          <a:p>
            <a:r>
              <a:rPr lang="en-US" dirty="0">
                <a:solidFill>
                  <a:srgbClr val="364345"/>
                </a:solidFill>
                <a:latin typeface="+mj-lt"/>
              </a:rPr>
              <a:t>“He that is without sin among you, let him first cast a stone at her” (8:7).</a:t>
            </a:r>
          </a:p>
          <a:p>
            <a:pPr lvl="1"/>
            <a:r>
              <a:rPr lang="en-US" dirty="0"/>
              <a:t>The passage is misunderstood if it is interpreted to say that judicial punishment cannot be administered except by sinless men.</a:t>
            </a:r>
          </a:p>
          <a:p>
            <a:pPr lvl="1"/>
            <a:r>
              <a:rPr lang="en-US" dirty="0"/>
              <a:t>Such an interpretation would undermine the judicial system of every country and at every level.</a:t>
            </a:r>
          </a:p>
        </p:txBody>
      </p:sp>
    </p:spTree>
    <p:extLst>
      <p:ext uri="{BB962C8B-B14F-4D97-AF65-F5344CB8AC3E}">
        <p14:creationId xmlns:p14="http://schemas.microsoft.com/office/powerpoint/2010/main" val="292454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B9B6-0F68-BCA1-4607-66AB51C01C8D}"/>
              </a:ext>
            </a:extLst>
          </p:cNvPr>
          <p:cNvSpPr>
            <a:spLocks noGrp="1"/>
          </p:cNvSpPr>
          <p:nvPr>
            <p:ph type="title"/>
          </p:nvPr>
        </p:nvSpPr>
        <p:spPr/>
        <p:txBody>
          <a:bodyPr/>
          <a:lstStyle/>
          <a:p>
            <a:r>
              <a:rPr lang="en-US" dirty="0"/>
              <a:t>What the Law of Moses Required</a:t>
            </a:r>
          </a:p>
        </p:txBody>
      </p:sp>
      <p:sp>
        <p:nvSpPr>
          <p:cNvPr id="3" name="Content Placeholder 2">
            <a:extLst>
              <a:ext uri="{FF2B5EF4-FFF2-40B4-BE49-F238E27FC236}">
                <a16:creationId xmlns:a16="http://schemas.microsoft.com/office/drawing/2014/main" id="{836DC421-BD6F-7FB6-D27D-CEDDBD3D6B24}"/>
              </a:ext>
            </a:extLst>
          </p:cNvPr>
          <p:cNvSpPr>
            <a:spLocks noGrp="1"/>
          </p:cNvSpPr>
          <p:nvPr>
            <p:ph idx="1"/>
          </p:nvPr>
        </p:nvSpPr>
        <p:spPr/>
        <p:txBody>
          <a:bodyPr>
            <a:normAutofit lnSpcReduction="10000"/>
          </a:bodyPr>
          <a:lstStyle/>
          <a:p>
            <a:r>
              <a:rPr lang="en-US" dirty="0"/>
              <a:t>Such an interpretation would place Jesus in conflict with the Law of Moses which mandated that the eyewitnesses be the first to inflict punishment, inasmuch as their testimony is what convicted the guilty.</a:t>
            </a:r>
          </a:p>
          <a:p>
            <a:pPr lvl="1"/>
            <a:r>
              <a:rPr lang="en-US" dirty="0"/>
              <a:t>“On the evidence of two witnesses or of three witnesses the one who is to die shall be put to death; a person shall not be put to death on the evidence of one witness. The hand of the witnesses shall be first against him to put him to death, and afterward the hand of all the people. So you shall purge the evil from your midst”  (Deut. 17:6-7; cf. 13:9-11).</a:t>
            </a:r>
          </a:p>
          <a:p>
            <a:r>
              <a:rPr lang="en-US" dirty="0"/>
              <a:t>The guilt of a false witness was two-fold:</a:t>
            </a:r>
          </a:p>
          <a:p>
            <a:pPr lvl="1"/>
            <a:r>
              <a:rPr lang="en-US" dirty="0"/>
              <a:t>Lying.</a:t>
            </a:r>
          </a:p>
          <a:p>
            <a:pPr lvl="1"/>
            <a:r>
              <a:rPr lang="en-US" dirty="0"/>
              <a:t>Murder!</a:t>
            </a:r>
          </a:p>
        </p:txBody>
      </p:sp>
    </p:spTree>
    <p:extLst>
      <p:ext uri="{BB962C8B-B14F-4D97-AF65-F5344CB8AC3E}">
        <p14:creationId xmlns:p14="http://schemas.microsoft.com/office/powerpoint/2010/main" val="36446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C5D5-1CA4-6140-433E-61B572C14BC8}"/>
              </a:ext>
            </a:extLst>
          </p:cNvPr>
          <p:cNvSpPr>
            <a:spLocks noGrp="1"/>
          </p:cNvSpPr>
          <p:nvPr>
            <p:ph type="title"/>
          </p:nvPr>
        </p:nvSpPr>
        <p:spPr/>
        <p:txBody>
          <a:bodyPr>
            <a:normAutofit/>
          </a:bodyPr>
          <a:lstStyle/>
          <a:p>
            <a:r>
              <a:rPr lang="en-US" sz="4000" dirty="0"/>
              <a:t>Once More He Bent Down </a:t>
            </a:r>
            <a:br>
              <a:rPr lang="en-US" sz="4000" dirty="0"/>
            </a:br>
            <a:r>
              <a:rPr lang="en-US" sz="4000" dirty="0"/>
              <a:t>and Wrote on the Ground</a:t>
            </a:r>
          </a:p>
        </p:txBody>
      </p:sp>
      <p:sp>
        <p:nvSpPr>
          <p:cNvPr id="3" name="Content Placeholder 2">
            <a:extLst>
              <a:ext uri="{FF2B5EF4-FFF2-40B4-BE49-F238E27FC236}">
                <a16:creationId xmlns:a16="http://schemas.microsoft.com/office/drawing/2014/main" id="{1C652EA8-3424-3667-4057-89B87D1EB92C}"/>
              </a:ext>
            </a:extLst>
          </p:cNvPr>
          <p:cNvSpPr>
            <a:spLocks noGrp="1"/>
          </p:cNvSpPr>
          <p:nvPr>
            <p:ph idx="1"/>
          </p:nvPr>
        </p:nvSpPr>
        <p:spPr/>
        <p:txBody>
          <a:bodyPr>
            <a:normAutofit lnSpcReduction="10000"/>
          </a:bodyPr>
          <a:lstStyle/>
          <a:p>
            <a:r>
              <a:rPr lang="en-US" dirty="0"/>
              <a:t>“In this instance, </a:t>
            </a:r>
            <a:r>
              <a:rPr lang="en-US" dirty="0">
                <a:solidFill>
                  <a:srgbClr val="364345"/>
                </a:solidFill>
                <a:latin typeface="+mj-lt"/>
              </a:rPr>
              <a:t>Christ tells them to ‘get on with it</a:t>
            </a:r>
            <a:r>
              <a:rPr lang="en-US" dirty="0"/>
              <a:t>.’ He will have nothing to do with it, as he signifies by stooping down and again writing upon the ground. It is back in their hands. </a:t>
            </a:r>
            <a:r>
              <a:rPr lang="en-US" dirty="0">
                <a:solidFill>
                  <a:srgbClr val="364345"/>
                </a:solidFill>
                <a:latin typeface="+mj-lt"/>
              </a:rPr>
              <a:t>If they proceed with the execution, then they will appear self-righteous and ruthless, and the responsibility before the Romans for an unauthorized execution will fall upon their shoulders. Now he had them upon the horns of a dilemma!” </a:t>
            </a:r>
            <a:r>
              <a:rPr lang="en-US" dirty="0"/>
              <a:t>(King, 162).</a:t>
            </a:r>
          </a:p>
          <a:p>
            <a:r>
              <a:rPr lang="en-US" dirty="0"/>
              <a:t>Jesus was not acting as a legal judge at all. </a:t>
            </a:r>
          </a:p>
          <a:p>
            <a:r>
              <a:rPr lang="en-US" dirty="0"/>
              <a:t>He was working to bring sinful men to repentance. Both the accusers and the woman needed repentance.</a:t>
            </a:r>
          </a:p>
        </p:txBody>
      </p:sp>
    </p:spTree>
    <p:extLst>
      <p:ext uri="{BB962C8B-B14F-4D97-AF65-F5344CB8AC3E}">
        <p14:creationId xmlns:p14="http://schemas.microsoft.com/office/powerpoint/2010/main" val="49395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2E3-610D-E7B7-551C-4F69A926885F}"/>
              </a:ext>
            </a:extLst>
          </p:cNvPr>
          <p:cNvSpPr>
            <a:spLocks noGrp="1"/>
          </p:cNvSpPr>
          <p:nvPr>
            <p:ph type="title"/>
          </p:nvPr>
        </p:nvSpPr>
        <p:spPr/>
        <p:txBody>
          <a:bodyPr/>
          <a:lstStyle/>
          <a:p>
            <a:r>
              <a:rPr lang="en-US" dirty="0"/>
              <a:t>Look at Your Own Sin</a:t>
            </a:r>
          </a:p>
        </p:txBody>
      </p:sp>
      <p:sp>
        <p:nvSpPr>
          <p:cNvPr id="3" name="Content Placeholder 2">
            <a:extLst>
              <a:ext uri="{FF2B5EF4-FFF2-40B4-BE49-F238E27FC236}">
                <a16:creationId xmlns:a16="http://schemas.microsoft.com/office/drawing/2014/main" id="{D1750080-375B-8F36-C456-D1BE9DA2A067}"/>
              </a:ext>
            </a:extLst>
          </p:cNvPr>
          <p:cNvSpPr>
            <a:spLocks noGrp="1"/>
          </p:cNvSpPr>
          <p:nvPr>
            <p:ph idx="1"/>
          </p:nvPr>
        </p:nvSpPr>
        <p:spPr>
          <a:xfrm>
            <a:off x="838200" y="1825624"/>
            <a:ext cx="10515600" cy="4925553"/>
          </a:xfrm>
        </p:spPr>
        <p:txBody>
          <a:bodyPr>
            <a:normAutofit lnSpcReduction="10000"/>
          </a:bodyPr>
          <a:lstStyle/>
          <a:p>
            <a:r>
              <a:rPr lang="en-US" dirty="0"/>
              <a:t>The Lord’s purpose was to lead the woman’s accusers to focus their eyes on their own sins rather than on the sins of the adulterous woman.</a:t>
            </a:r>
          </a:p>
          <a:p>
            <a:pPr lvl="1"/>
            <a:r>
              <a:rPr lang="en-US" dirty="0"/>
              <a:t>By Jesus’s reply, the accusers were forced to admit that they too were guilty of sin (cf. Rom. 3:23). </a:t>
            </a:r>
          </a:p>
          <a:p>
            <a:pPr lvl="1"/>
            <a:r>
              <a:rPr lang="en-US" dirty="0"/>
              <a:t>The accusers were called upon to judge themselves instead of the woman.</a:t>
            </a:r>
          </a:p>
          <a:p>
            <a:r>
              <a:rPr lang="en-US" dirty="0"/>
              <a:t>Jesus wakened their consciousness of their own sins. </a:t>
            </a:r>
          </a:p>
          <a:p>
            <a:pPr lvl="1"/>
            <a:r>
              <a:rPr lang="en-US" dirty="0"/>
              <a:t>To their credit, the accusers silently dropped the case and walked away (8:9). Jesus’s words had convicted their consciences.</a:t>
            </a:r>
          </a:p>
          <a:p>
            <a:pPr lvl="1"/>
            <a:r>
              <a:rPr lang="en-US" dirty="0"/>
              <a:t>We do not know the lasting effect of Jesus’s words on these Jewish men.</a:t>
            </a:r>
          </a:p>
          <a:p>
            <a:pPr lvl="1"/>
            <a:r>
              <a:rPr lang="en-US" dirty="0"/>
              <a:t>Some may have been honest enough to have recognized that all men have sinned and fallen short of the glory of God and later turned to Jesus for forgiveness. We do not know!</a:t>
            </a:r>
          </a:p>
        </p:txBody>
      </p:sp>
    </p:spTree>
    <p:extLst>
      <p:ext uri="{BB962C8B-B14F-4D97-AF65-F5344CB8AC3E}">
        <p14:creationId xmlns:p14="http://schemas.microsoft.com/office/powerpoint/2010/main" val="6799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85B9B-3534-1419-DB26-76788AA58E92}"/>
              </a:ext>
            </a:extLst>
          </p:cNvPr>
          <p:cNvSpPr/>
          <p:nvPr/>
        </p:nvSpPr>
        <p:spPr>
          <a:xfrm>
            <a:off x="0" y="0"/>
            <a:ext cx="5536612" cy="6858000"/>
          </a:xfrm>
          <a:prstGeom prst="rect">
            <a:avLst/>
          </a:prstGeom>
          <a:solidFill>
            <a:srgbClr val="3643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man Taken in Adultery">
            <a:extLst>
              <a:ext uri="{FF2B5EF4-FFF2-40B4-BE49-F238E27FC236}">
                <a16:creationId xmlns:a16="http://schemas.microsoft.com/office/drawing/2014/main" id="{BD62FAD7-2251-C9A1-8D99-CFFA8A8FB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612" y="-2228925"/>
            <a:ext cx="6581498" cy="96641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06984B-9DC4-8171-1C7B-A92BE4F9BD25}"/>
              </a:ext>
            </a:extLst>
          </p:cNvPr>
          <p:cNvSpPr txBox="1"/>
          <p:nvPr/>
        </p:nvSpPr>
        <p:spPr>
          <a:xfrm>
            <a:off x="247297" y="2059394"/>
            <a:ext cx="5042019" cy="2739211"/>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Woman Caught in Adultery</a:t>
            </a:r>
          </a:p>
          <a:p>
            <a:pPr algn="ctr"/>
            <a:r>
              <a:rPr lang="en-US" sz="2800" dirty="0">
                <a:solidFill>
                  <a:schemeClr val="bg1"/>
                </a:solidFill>
                <a:latin typeface="Arial Rounded MT Bold" panose="020F0704030504030204" pitchFamily="34" charset="0"/>
              </a:rPr>
              <a:t>John 8:1-11</a:t>
            </a:r>
          </a:p>
        </p:txBody>
      </p:sp>
    </p:spTree>
    <p:extLst>
      <p:ext uri="{BB962C8B-B14F-4D97-AF65-F5344CB8AC3E}">
        <p14:creationId xmlns:p14="http://schemas.microsoft.com/office/powerpoint/2010/main" val="45544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26E1-A30D-AAF5-7810-A6B2D6822EDA}"/>
              </a:ext>
            </a:extLst>
          </p:cNvPr>
          <p:cNvSpPr>
            <a:spLocks noGrp="1"/>
          </p:cNvSpPr>
          <p:nvPr>
            <p:ph type="title"/>
          </p:nvPr>
        </p:nvSpPr>
        <p:spPr/>
        <p:txBody>
          <a:bodyPr/>
          <a:lstStyle/>
          <a:p>
            <a:r>
              <a:rPr lang="en-US" dirty="0"/>
              <a:t>Their Plan Was Thwarted</a:t>
            </a:r>
          </a:p>
        </p:txBody>
      </p:sp>
      <p:sp>
        <p:nvSpPr>
          <p:cNvPr id="3" name="Content Placeholder 2">
            <a:extLst>
              <a:ext uri="{FF2B5EF4-FFF2-40B4-BE49-F238E27FC236}">
                <a16:creationId xmlns:a16="http://schemas.microsoft.com/office/drawing/2014/main" id="{2F6DA0DB-E9C0-A87D-2EF2-5F7C88FEC0E4}"/>
              </a:ext>
            </a:extLst>
          </p:cNvPr>
          <p:cNvSpPr>
            <a:spLocks noGrp="1"/>
          </p:cNvSpPr>
          <p:nvPr>
            <p:ph idx="1"/>
          </p:nvPr>
        </p:nvSpPr>
        <p:spPr/>
        <p:txBody>
          <a:bodyPr>
            <a:normAutofit lnSpcReduction="10000"/>
          </a:bodyPr>
          <a:lstStyle/>
          <a:p>
            <a:r>
              <a:rPr lang="en-US" dirty="0"/>
              <a:t>Had their purpose sincerely been to enforce the Law of Moses, they would have taken the woman to the proper authorities for the administration of justice.</a:t>
            </a:r>
          </a:p>
          <a:p>
            <a:r>
              <a:rPr lang="en-US" dirty="0"/>
              <a:t>When they saw that their intended use of the woman was over, they walked away, without concern for healing her soul and bringing her into the grace of God. </a:t>
            </a:r>
          </a:p>
          <a:p>
            <a:r>
              <a:rPr lang="en-US" dirty="0"/>
              <a:t>They were not interested in justice, preserving marriage commitments and punishing unfaithfulness; they were interested in discrediting Jesus.</a:t>
            </a:r>
          </a:p>
          <a:p>
            <a:r>
              <a:rPr lang="en-US" dirty="0"/>
              <a:t>When they saw that He had bested them, one by one they walked away disappointed and frustrated!</a:t>
            </a:r>
          </a:p>
        </p:txBody>
      </p:sp>
    </p:spTree>
    <p:extLst>
      <p:ext uri="{BB962C8B-B14F-4D97-AF65-F5344CB8AC3E}">
        <p14:creationId xmlns:p14="http://schemas.microsoft.com/office/powerpoint/2010/main" val="289589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0A96-C65E-D784-ECDB-25D990FF88D9}"/>
              </a:ext>
            </a:extLst>
          </p:cNvPr>
          <p:cNvSpPr>
            <a:spLocks noGrp="1"/>
          </p:cNvSpPr>
          <p:nvPr>
            <p:ph type="title"/>
          </p:nvPr>
        </p:nvSpPr>
        <p:spPr/>
        <p:txBody>
          <a:bodyPr/>
          <a:lstStyle/>
          <a:p>
            <a:r>
              <a:rPr lang="en-US" dirty="0"/>
              <a:t>Where Are Your Accusers?</a:t>
            </a:r>
          </a:p>
        </p:txBody>
      </p:sp>
      <p:sp>
        <p:nvSpPr>
          <p:cNvPr id="3" name="Content Placeholder 2">
            <a:extLst>
              <a:ext uri="{FF2B5EF4-FFF2-40B4-BE49-F238E27FC236}">
                <a16:creationId xmlns:a16="http://schemas.microsoft.com/office/drawing/2014/main" id="{32067D29-0C54-E03B-DB96-193AA865D6DF}"/>
              </a:ext>
            </a:extLst>
          </p:cNvPr>
          <p:cNvSpPr>
            <a:spLocks noGrp="1"/>
          </p:cNvSpPr>
          <p:nvPr>
            <p:ph idx="1"/>
          </p:nvPr>
        </p:nvSpPr>
        <p:spPr/>
        <p:txBody>
          <a:bodyPr>
            <a:normAutofit/>
          </a:bodyPr>
          <a:lstStyle/>
          <a:p>
            <a:r>
              <a:rPr lang="en-US" dirty="0"/>
              <a:t>“Neither do I condemn thee” (8:11) is not to be understood to mean:</a:t>
            </a:r>
          </a:p>
          <a:p>
            <a:pPr lvl="1"/>
            <a:r>
              <a:rPr lang="en-US" dirty="0"/>
              <a:t>I do not hold you responsible for your sin.</a:t>
            </a:r>
          </a:p>
          <a:p>
            <a:pPr lvl="1"/>
            <a:r>
              <a:rPr lang="en-US" dirty="0"/>
              <a:t>I approve your conduct.</a:t>
            </a:r>
          </a:p>
          <a:p>
            <a:pPr lvl="1"/>
            <a:r>
              <a:rPr lang="en-US" dirty="0"/>
              <a:t>The 21st century distorted understanding of “Judge not lest you be judged” was not what Jesus applied. He was not saying, “A person’s view of adultery is only his personal opinion. One should not bind his moral opinions on others!”</a:t>
            </a:r>
          </a:p>
          <a:p>
            <a:r>
              <a:rPr lang="en-US" dirty="0"/>
              <a:t>What the statement emphasizes is this: “For God did not send his Son into the world to condemn the world, but in order that the world might be saved through him” (John 3:17).</a:t>
            </a:r>
          </a:p>
        </p:txBody>
      </p:sp>
    </p:spTree>
    <p:extLst>
      <p:ext uri="{BB962C8B-B14F-4D97-AF65-F5344CB8AC3E}">
        <p14:creationId xmlns:p14="http://schemas.microsoft.com/office/powerpoint/2010/main" val="213709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7D8A-4712-A3E4-8A51-597385D59D92}"/>
              </a:ext>
            </a:extLst>
          </p:cNvPr>
          <p:cNvSpPr>
            <a:spLocks noGrp="1"/>
          </p:cNvSpPr>
          <p:nvPr>
            <p:ph type="title"/>
          </p:nvPr>
        </p:nvSpPr>
        <p:spPr/>
        <p:txBody>
          <a:bodyPr/>
          <a:lstStyle/>
          <a:p>
            <a:r>
              <a:rPr lang="en-US" dirty="0"/>
              <a:t>Go and Sin No More!</a:t>
            </a:r>
          </a:p>
        </p:txBody>
      </p:sp>
      <p:sp>
        <p:nvSpPr>
          <p:cNvPr id="3" name="Content Placeholder 2">
            <a:extLst>
              <a:ext uri="{FF2B5EF4-FFF2-40B4-BE49-F238E27FC236}">
                <a16:creationId xmlns:a16="http://schemas.microsoft.com/office/drawing/2014/main" id="{61589C87-53FE-F283-C3F5-EF6C8F1B43C0}"/>
              </a:ext>
            </a:extLst>
          </p:cNvPr>
          <p:cNvSpPr>
            <a:spLocks noGrp="1"/>
          </p:cNvSpPr>
          <p:nvPr>
            <p:ph idx="1"/>
          </p:nvPr>
        </p:nvSpPr>
        <p:spPr/>
        <p:txBody>
          <a:bodyPr/>
          <a:lstStyle/>
          <a:p>
            <a:r>
              <a:rPr lang="en-US" dirty="0"/>
              <a:t>“Go and sin no more” is a moral rebuke of what the woman had been caught doing. </a:t>
            </a:r>
          </a:p>
          <a:p>
            <a:pPr lvl="1"/>
            <a:r>
              <a:rPr lang="en-US" dirty="0"/>
              <a:t>Jesus specifically implies that her adultery was sin!</a:t>
            </a:r>
          </a:p>
          <a:p>
            <a:r>
              <a:rPr lang="en-US" dirty="0"/>
              <a:t>“Sin no more” was the Lord’s commandment for the woman to repent and cease the practice of her sins.</a:t>
            </a:r>
          </a:p>
          <a:p>
            <a:r>
              <a:rPr lang="en-US" dirty="0"/>
              <a:t>The Lord commanded the woman to live righteously, even in the face of the consequences of her sin.</a:t>
            </a:r>
          </a:p>
        </p:txBody>
      </p:sp>
    </p:spTree>
    <p:extLst>
      <p:ext uri="{BB962C8B-B14F-4D97-AF65-F5344CB8AC3E}">
        <p14:creationId xmlns:p14="http://schemas.microsoft.com/office/powerpoint/2010/main" val="21746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A67-4E0D-68CF-960E-38A72C813D98}"/>
              </a:ext>
            </a:extLst>
          </p:cNvPr>
          <p:cNvSpPr>
            <a:spLocks noGrp="1"/>
          </p:cNvSpPr>
          <p:nvPr>
            <p:ph type="title"/>
          </p:nvPr>
        </p:nvSpPr>
        <p:spPr/>
        <p:txBody>
          <a:bodyPr/>
          <a:lstStyle/>
          <a:p>
            <a:r>
              <a:rPr lang="en-US" dirty="0"/>
              <a:t>Sin Has Its Consequences</a:t>
            </a:r>
          </a:p>
        </p:txBody>
      </p:sp>
      <p:sp>
        <p:nvSpPr>
          <p:cNvPr id="3" name="Content Placeholder 2">
            <a:extLst>
              <a:ext uri="{FF2B5EF4-FFF2-40B4-BE49-F238E27FC236}">
                <a16:creationId xmlns:a16="http://schemas.microsoft.com/office/drawing/2014/main" id="{1FF0F22E-90AE-C1BA-6F60-4502B4F756E1}"/>
              </a:ext>
            </a:extLst>
          </p:cNvPr>
          <p:cNvSpPr>
            <a:spLocks noGrp="1"/>
          </p:cNvSpPr>
          <p:nvPr>
            <p:ph idx="1"/>
          </p:nvPr>
        </p:nvSpPr>
        <p:spPr/>
        <p:txBody>
          <a:bodyPr/>
          <a:lstStyle/>
          <a:p>
            <a:r>
              <a:rPr lang="en-US" dirty="0"/>
              <a:t>She might have to face the situation of being put away as a guilty fornicator and left with the alternative to live alone.</a:t>
            </a:r>
          </a:p>
          <a:p>
            <a:r>
              <a:rPr lang="en-US" dirty="0"/>
              <a:t>She might feel bitterness from knowing that a different standard of morality was applied to her than to the man who committed adultery with her.</a:t>
            </a:r>
          </a:p>
          <a:p>
            <a:r>
              <a:rPr lang="en-US" dirty="0"/>
              <a:t>She would face the disdain of a society that condemned adultery, instead of society in which sexual immorality is winked at as one’s personal choice.</a:t>
            </a:r>
          </a:p>
          <a:p>
            <a:r>
              <a:rPr lang="en-US" dirty="0"/>
              <a:t>Regardless of the consequences of her sin, Jesus called her to a life of holiness!</a:t>
            </a:r>
          </a:p>
          <a:p>
            <a:endParaRPr lang="en-US" dirty="0"/>
          </a:p>
        </p:txBody>
      </p:sp>
    </p:spTree>
    <p:extLst>
      <p:ext uri="{BB962C8B-B14F-4D97-AF65-F5344CB8AC3E}">
        <p14:creationId xmlns:p14="http://schemas.microsoft.com/office/powerpoint/2010/main" val="25441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AE5D-E5F9-BDC7-9555-FC301A141272}"/>
              </a:ext>
            </a:extLst>
          </p:cNvPr>
          <p:cNvSpPr>
            <a:spLocks noGrp="1"/>
          </p:cNvSpPr>
          <p:nvPr>
            <p:ph type="title"/>
          </p:nvPr>
        </p:nvSpPr>
        <p:spPr/>
        <p:txBody>
          <a:bodyPr/>
          <a:lstStyle/>
          <a:p>
            <a:r>
              <a:rPr lang="en-US" dirty="0"/>
              <a:t>Look at Jesus</a:t>
            </a:r>
          </a:p>
        </p:txBody>
      </p:sp>
      <p:sp>
        <p:nvSpPr>
          <p:cNvPr id="3" name="Content Placeholder 2">
            <a:extLst>
              <a:ext uri="{FF2B5EF4-FFF2-40B4-BE49-F238E27FC236}">
                <a16:creationId xmlns:a16="http://schemas.microsoft.com/office/drawing/2014/main" id="{8EA9DFD6-57D0-47FB-8BD1-D917C7C51348}"/>
              </a:ext>
            </a:extLst>
          </p:cNvPr>
          <p:cNvSpPr>
            <a:spLocks noGrp="1"/>
          </p:cNvSpPr>
          <p:nvPr>
            <p:ph idx="1"/>
          </p:nvPr>
        </p:nvSpPr>
        <p:spPr/>
        <p:txBody>
          <a:bodyPr/>
          <a:lstStyle/>
          <a:p>
            <a:r>
              <a:rPr lang="en-US" dirty="0"/>
              <a:t>He knows the hearts of all men (2:24-25). </a:t>
            </a:r>
          </a:p>
          <a:p>
            <a:pPr lvl="1"/>
            <a:r>
              <a:rPr lang="en-US" dirty="0"/>
              <a:t>He knew the hearts of the woman’s accusers just as well as He knew the woman’s sin.</a:t>
            </a:r>
          </a:p>
          <a:p>
            <a:r>
              <a:rPr lang="en-US" dirty="0"/>
              <a:t>His convicts all sinners of ungodliness. </a:t>
            </a:r>
          </a:p>
          <a:p>
            <a:pPr lvl="1"/>
            <a:r>
              <a:rPr lang="en-US" dirty="0"/>
              <a:t>He masterfully turned the situation on the accusers to highlight their sin.</a:t>
            </a:r>
          </a:p>
          <a:p>
            <a:r>
              <a:rPr lang="en-US" dirty="0"/>
              <a:t>He had compassion on the sinful woman.</a:t>
            </a:r>
          </a:p>
          <a:p>
            <a:r>
              <a:rPr lang="en-US" dirty="0"/>
              <a:t>He extended divine grace in exhorting her to “sin no more.”</a:t>
            </a:r>
          </a:p>
          <a:p>
            <a:r>
              <a:rPr lang="en-US" dirty="0"/>
              <a:t>He demanded righteous living: “sin no more!”</a:t>
            </a:r>
          </a:p>
          <a:p>
            <a:endParaRPr lang="en-US" dirty="0"/>
          </a:p>
        </p:txBody>
      </p:sp>
    </p:spTree>
    <p:extLst>
      <p:ext uri="{BB962C8B-B14F-4D97-AF65-F5344CB8AC3E}">
        <p14:creationId xmlns:p14="http://schemas.microsoft.com/office/powerpoint/2010/main" val="246970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ACD4-BB5B-369D-FF04-C25833353D58}"/>
              </a:ext>
            </a:extLst>
          </p:cNvPr>
          <p:cNvSpPr>
            <a:spLocks noGrp="1"/>
          </p:cNvSpPr>
          <p:nvPr>
            <p:ph type="title"/>
          </p:nvPr>
        </p:nvSpPr>
        <p:spPr>
          <a:ln>
            <a:solidFill>
              <a:srgbClr val="364345"/>
            </a:solidFill>
          </a:ln>
        </p:spPr>
        <p:txBody>
          <a:bodyPr/>
          <a:lstStyle/>
          <a:p>
            <a:r>
              <a:rPr lang="en-US" dirty="0"/>
              <a:t>Conclusion</a:t>
            </a:r>
          </a:p>
        </p:txBody>
      </p:sp>
      <p:sp>
        <p:nvSpPr>
          <p:cNvPr id="3" name="Text Placeholder 2">
            <a:extLst>
              <a:ext uri="{FF2B5EF4-FFF2-40B4-BE49-F238E27FC236}">
                <a16:creationId xmlns:a16="http://schemas.microsoft.com/office/drawing/2014/main" id="{6C754BE7-F033-FE7C-A274-765B7117107A}"/>
              </a:ext>
            </a:extLst>
          </p:cNvPr>
          <p:cNvSpPr>
            <a:spLocks noGrp="1"/>
          </p:cNvSpPr>
          <p:nvPr>
            <p:ph type="body" idx="1"/>
          </p:nvPr>
        </p:nvSpPr>
        <p:spPr>
          <a:solidFill>
            <a:srgbClr val="364345"/>
          </a:solidFill>
          <a:ln>
            <a:solidFill>
              <a:srgbClr val="364345"/>
            </a:solidFill>
          </a:ln>
        </p:spPr>
        <p:txBody>
          <a:bodyPr/>
          <a:lstStyle/>
          <a:p>
            <a:endParaRPr lang="en-US" dirty="0"/>
          </a:p>
        </p:txBody>
      </p:sp>
    </p:spTree>
    <p:extLst>
      <p:ext uri="{BB962C8B-B14F-4D97-AF65-F5344CB8AC3E}">
        <p14:creationId xmlns:p14="http://schemas.microsoft.com/office/powerpoint/2010/main" val="315282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C844-FC7C-E0D3-427F-F070DE38FEE4}"/>
              </a:ext>
            </a:extLst>
          </p:cNvPr>
          <p:cNvSpPr>
            <a:spLocks noGrp="1"/>
          </p:cNvSpPr>
          <p:nvPr>
            <p:ph type="title"/>
          </p:nvPr>
        </p:nvSpPr>
        <p:spPr/>
        <p:txBody>
          <a:bodyPr/>
          <a:lstStyle/>
          <a:p>
            <a:r>
              <a:rPr lang="en-US" dirty="0"/>
              <a:t>Apply What We Learn</a:t>
            </a:r>
          </a:p>
        </p:txBody>
      </p:sp>
      <p:sp>
        <p:nvSpPr>
          <p:cNvPr id="3" name="Content Placeholder 2">
            <a:extLst>
              <a:ext uri="{FF2B5EF4-FFF2-40B4-BE49-F238E27FC236}">
                <a16:creationId xmlns:a16="http://schemas.microsoft.com/office/drawing/2014/main" id="{CBE12870-F1E3-B615-1BD6-81B32991CE69}"/>
              </a:ext>
            </a:extLst>
          </p:cNvPr>
          <p:cNvSpPr>
            <a:spLocks noGrp="1"/>
          </p:cNvSpPr>
          <p:nvPr>
            <p:ph idx="1"/>
          </p:nvPr>
        </p:nvSpPr>
        <p:spPr/>
        <p:txBody>
          <a:bodyPr/>
          <a:lstStyle/>
          <a:p>
            <a:r>
              <a:rPr lang="en-US" dirty="0"/>
              <a:t>There is no one here who has not stood in exactly the same predicament as this woman: openly exposed before God and, on </a:t>
            </a:r>
            <a:r>
              <a:rPr lang="en-US"/>
              <a:t>some occasions, </a:t>
            </a:r>
            <a:r>
              <a:rPr lang="en-US" dirty="0"/>
              <a:t>men as a sinner.</a:t>
            </a:r>
          </a:p>
          <a:p>
            <a:r>
              <a:rPr lang="en-US" dirty="0"/>
              <a:t>Let us take courage from Jesus’s saving her life that He likewise wishes for each of us to be saved, regardless of what horrible sins we have committed.</a:t>
            </a:r>
          </a:p>
        </p:txBody>
      </p:sp>
    </p:spTree>
    <p:extLst>
      <p:ext uri="{BB962C8B-B14F-4D97-AF65-F5344CB8AC3E}">
        <p14:creationId xmlns:p14="http://schemas.microsoft.com/office/powerpoint/2010/main" val="129552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1715-6EC9-7E62-834E-CFCD95A203E5}"/>
              </a:ext>
            </a:extLst>
          </p:cNvPr>
          <p:cNvSpPr>
            <a:spLocks noGrp="1"/>
          </p:cNvSpPr>
          <p:nvPr>
            <p:ph type="title"/>
          </p:nvPr>
        </p:nvSpPr>
        <p:spPr/>
        <p:txBody>
          <a:bodyPr/>
          <a:lstStyle/>
          <a:p>
            <a:r>
              <a:rPr lang="en-US" dirty="0">
                <a:solidFill>
                  <a:srgbClr val="364345"/>
                </a:solidFill>
              </a:rPr>
              <a:t>The Woman’s Sin: Adultery</a:t>
            </a:r>
          </a:p>
        </p:txBody>
      </p:sp>
      <p:sp>
        <p:nvSpPr>
          <p:cNvPr id="3" name="Content Placeholder 2">
            <a:extLst>
              <a:ext uri="{FF2B5EF4-FFF2-40B4-BE49-F238E27FC236}">
                <a16:creationId xmlns:a16="http://schemas.microsoft.com/office/drawing/2014/main" id="{90C848DA-B171-A0DB-E150-2F3454091131}"/>
              </a:ext>
            </a:extLst>
          </p:cNvPr>
          <p:cNvSpPr>
            <a:spLocks noGrp="1"/>
          </p:cNvSpPr>
          <p:nvPr>
            <p:ph idx="1"/>
          </p:nvPr>
        </p:nvSpPr>
        <p:spPr>
          <a:xfrm>
            <a:off x="838200" y="1825624"/>
            <a:ext cx="10515600" cy="4840095"/>
          </a:xfrm>
        </p:spPr>
        <p:txBody>
          <a:bodyPr>
            <a:normAutofit lnSpcReduction="10000"/>
          </a:bodyPr>
          <a:lstStyle/>
          <a:p>
            <a:r>
              <a:rPr lang="en-US" dirty="0"/>
              <a:t>One of the Ten Commandments: “You shall not commit adultery” (Exod. 20:14).</a:t>
            </a:r>
          </a:p>
          <a:p>
            <a:r>
              <a:rPr lang="en-US" dirty="0"/>
              <a:t>A promiscuous society may wink its eye at this sin, but not God. Adultery is a sin that will send one’s soul to hell.</a:t>
            </a:r>
          </a:p>
          <a:p>
            <a:pPr lvl="1"/>
            <a:r>
              <a:rPr lang="en-US" dirty="0"/>
              <a:t>“But God came to Abimelech in a dream by night and said to him, ‘Behold, you are a dead man because of the woman whom you have taken, for she is a man’s wife’” (Gen. 20:3).</a:t>
            </a:r>
          </a:p>
          <a:p>
            <a:pPr lvl="1"/>
            <a:r>
              <a:rPr lang="en-US" dirty="0"/>
              <a:t>“Let marriage be held in honor among all, and let the marriage bed be undefiled, for God will judge the sexually immoral and adulterous”  (Heb. 13:4).</a:t>
            </a:r>
          </a:p>
          <a:p>
            <a:pPr lvl="1"/>
            <a:r>
              <a:rPr lang="en-US" dirty="0"/>
              <a:t>Adultery is included in the sinful conduct listed in 1 Corinthians 6:9-10.</a:t>
            </a:r>
          </a:p>
          <a:p>
            <a:r>
              <a:rPr lang="en-US" dirty="0"/>
              <a:t>Whatever interpretation we may make of John 8:1-11 cannot be in conflict with these truths.</a:t>
            </a:r>
          </a:p>
        </p:txBody>
      </p:sp>
    </p:spTree>
    <p:extLst>
      <p:ext uri="{BB962C8B-B14F-4D97-AF65-F5344CB8AC3E}">
        <p14:creationId xmlns:p14="http://schemas.microsoft.com/office/powerpoint/2010/main" val="29166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2270-C11D-786B-E01F-598C5CCF6544}"/>
              </a:ext>
            </a:extLst>
          </p:cNvPr>
          <p:cNvSpPr>
            <a:spLocks noGrp="1"/>
          </p:cNvSpPr>
          <p:nvPr>
            <p:ph type="title"/>
          </p:nvPr>
        </p:nvSpPr>
        <p:spPr/>
        <p:txBody>
          <a:bodyPr/>
          <a:lstStyle/>
          <a:p>
            <a:r>
              <a:rPr lang="en-US" dirty="0"/>
              <a:t>Caught in the Acts</a:t>
            </a:r>
          </a:p>
        </p:txBody>
      </p:sp>
      <p:sp>
        <p:nvSpPr>
          <p:cNvPr id="3" name="Content Placeholder 2">
            <a:extLst>
              <a:ext uri="{FF2B5EF4-FFF2-40B4-BE49-F238E27FC236}">
                <a16:creationId xmlns:a16="http://schemas.microsoft.com/office/drawing/2014/main" id="{A8DA6A35-6E81-07A8-E8AA-D0430C601D0B}"/>
              </a:ext>
            </a:extLst>
          </p:cNvPr>
          <p:cNvSpPr>
            <a:spLocks noGrp="1"/>
          </p:cNvSpPr>
          <p:nvPr>
            <p:ph idx="1"/>
          </p:nvPr>
        </p:nvSpPr>
        <p:spPr/>
        <p:txBody>
          <a:bodyPr/>
          <a:lstStyle/>
          <a:p>
            <a:r>
              <a:rPr lang="en-US" dirty="0"/>
              <a:t>What an embarrassing situation for her. </a:t>
            </a:r>
          </a:p>
          <a:p>
            <a:r>
              <a:rPr lang="en-US" dirty="0"/>
              <a:t>In addition to being caught in the act of adultery, she now is publicly exposed in the Temple!</a:t>
            </a:r>
          </a:p>
          <a:p>
            <a:r>
              <a:rPr lang="en-US" dirty="0"/>
              <a:t>Many are exposed as being guilty of fornication and/or adultery, being caught in the act, becoming pregnant outside of wedlock, or exposed in some other way.</a:t>
            </a:r>
          </a:p>
          <a:p>
            <a:r>
              <a:rPr lang="en-US" dirty="0"/>
              <a:t>This passage reminds us of this truth: “be sure your sins will find you out” (Num. 32:23).</a:t>
            </a:r>
          </a:p>
        </p:txBody>
      </p:sp>
    </p:spTree>
    <p:extLst>
      <p:ext uri="{BB962C8B-B14F-4D97-AF65-F5344CB8AC3E}">
        <p14:creationId xmlns:p14="http://schemas.microsoft.com/office/powerpoint/2010/main" val="135681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0ED7-EA19-23E6-253B-C126E1FFA8A4}"/>
              </a:ext>
            </a:extLst>
          </p:cNvPr>
          <p:cNvSpPr>
            <a:spLocks noGrp="1"/>
          </p:cNvSpPr>
          <p:nvPr>
            <p:ph type="title"/>
          </p:nvPr>
        </p:nvSpPr>
        <p:spPr/>
        <p:txBody>
          <a:bodyPr/>
          <a:lstStyle/>
          <a:p>
            <a:r>
              <a:rPr lang="en-US" dirty="0"/>
              <a:t>I Won’t Be Caught!</a:t>
            </a:r>
          </a:p>
        </p:txBody>
      </p:sp>
      <p:sp>
        <p:nvSpPr>
          <p:cNvPr id="3" name="Content Placeholder 2">
            <a:extLst>
              <a:ext uri="{FF2B5EF4-FFF2-40B4-BE49-F238E27FC236}">
                <a16:creationId xmlns:a16="http://schemas.microsoft.com/office/drawing/2014/main" id="{DCAD9F94-C419-B52D-6BD3-483D7A0BD08B}"/>
              </a:ext>
            </a:extLst>
          </p:cNvPr>
          <p:cNvSpPr>
            <a:spLocks noGrp="1"/>
          </p:cNvSpPr>
          <p:nvPr>
            <p:ph idx="1"/>
          </p:nvPr>
        </p:nvSpPr>
        <p:spPr/>
        <p:txBody>
          <a:bodyPr>
            <a:normAutofit fontScale="92500" lnSpcReduction="10000"/>
          </a:bodyPr>
          <a:lstStyle/>
          <a:p>
            <a:r>
              <a:rPr lang="en-US" dirty="0"/>
              <a:t>No doubt this woman was like most other adulterers who think they can commit the sin without being caught.</a:t>
            </a:r>
          </a:p>
          <a:p>
            <a:r>
              <a:rPr lang="en-US" dirty="0"/>
              <a:t>“Beware lest there be among you a man or woman or clan or tribe whose heart is turning away today from the LORD our God to go and serve the gods of those nations. Beware lest there be among you a root bearing poisonous and bitter fruit, </a:t>
            </a:r>
            <a:r>
              <a:rPr lang="en-US" dirty="0">
                <a:solidFill>
                  <a:srgbClr val="364345"/>
                </a:solidFill>
                <a:latin typeface="+mj-lt"/>
              </a:rPr>
              <a:t>one who, when he hears the words of this sworn covenant, blesses himself in his heart, saying, ‘I shall be safe, though I walk in the stubbornness of my heart.’ </a:t>
            </a:r>
            <a:r>
              <a:rPr lang="en-US" dirty="0"/>
              <a:t>This will lead to the sweeping away of moist and dry alike. The LORD will not be willing to forgive him, but rather the anger of the LORD and his jealousy will smoke against that man, and the curses written in this book will settle upon him, and the LORD will blot out his name from under heaven” (cf. Deut. 29:18-20).</a:t>
            </a:r>
          </a:p>
        </p:txBody>
      </p:sp>
    </p:spTree>
    <p:extLst>
      <p:ext uri="{BB962C8B-B14F-4D97-AF65-F5344CB8AC3E}">
        <p14:creationId xmlns:p14="http://schemas.microsoft.com/office/powerpoint/2010/main" val="149991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9581-43EC-0D50-630E-3AAC9A31E204}"/>
              </a:ext>
            </a:extLst>
          </p:cNvPr>
          <p:cNvSpPr>
            <a:spLocks noGrp="1"/>
          </p:cNvSpPr>
          <p:nvPr>
            <p:ph type="title"/>
          </p:nvPr>
        </p:nvSpPr>
        <p:spPr/>
        <p:txBody>
          <a:bodyPr/>
          <a:lstStyle/>
          <a:p>
            <a:r>
              <a:rPr lang="en-US" dirty="0"/>
              <a:t>Adultery Has Serious Consequences</a:t>
            </a:r>
          </a:p>
        </p:txBody>
      </p:sp>
      <p:sp>
        <p:nvSpPr>
          <p:cNvPr id="3" name="Content Placeholder 2">
            <a:extLst>
              <a:ext uri="{FF2B5EF4-FFF2-40B4-BE49-F238E27FC236}">
                <a16:creationId xmlns:a16="http://schemas.microsoft.com/office/drawing/2014/main" id="{C083D8E8-7CD5-285F-F393-2514D286FB02}"/>
              </a:ext>
            </a:extLst>
          </p:cNvPr>
          <p:cNvSpPr>
            <a:spLocks noGrp="1"/>
          </p:cNvSpPr>
          <p:nvPr>
            <p:ph idx="1"/>
          </p:nvPr>
        </p:nvSpPr>
        <p:spPr/>
        <p:txBody>
          <a:bodyPr/>
          <a:lstStyle/>
          <a:p>
            <a:r>
              <a:rPr lang="en-US" dirty="0"/>
              <a:t>This woman was committing a sin which could cost her life.</a:t>
            </a:r>
          </a:p>
          <a:p>
            <a:r>
              <a:rPr lang="en-US" dirty="0"/>
              <a:t>The sin would destroy her marriage, alienate her from her children, disgrace her parents, brothers and sisters, and bring public humiliation before the whole community.</a:t>
            </a:r>
          </a:p>
          <a:p>
            <a:r>
              <a:rPr lang="en-US" dirty="0"/>
              <a:t>This sin could bring physical diseases.</a:t>
            </a:r>
          </a:p>
          <a:p>
            <a:r>
              <a:rPr lang="en-US" dirty="0"/>
              <a:t>The sin would lead her into hell, unless she repented and received the Lord’s forgiveness.</a:t>
            </a:r>
          </a:p>
        </p:txBody>
      </p:sp>
    </p:spTree>
    <p:extLst>
      <p:ext uri="{BB962C8B-B14F-4D97-AF65-F5344CB8AC3E}">
        <p14:creationId xmlns:p14="http://schemas.microsoft.com/office/powerpoint/2010/main" val="150770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85B9B-3534-1419-DB26-76788AA58E92}"/>
              </a:ext>
            </a:extLst>
          </p:cNvPr>
          <p:cNvSpPr/>
          <p:nvPr/>
        </p:nvSpPr>
        <p:spPr>
          <a:xfrm>
            <a:off x="0" y="0"/>
            <a:ext cx="7417750" cy="6858000"/>
          </a:xfrm>
          <a:prstGeom prst="rect">
            <a:avLst/>
          </a:prstGeom>
          <a:solidFill>
            <a:srgbClr val="3643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man Taken in Adultery">
            <a:extLst>
              <a:ext uri="{FF2B5EF4-FFF2-40B4-BE49-F238E27FC236}">
                <a16:creationId xmlns:a16="http://schemas.microsoft.com/office/drawing/2014/main" id="{BD62FAD7-2251-C9A1-8D99-CFFA8A8FB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750" y="-43956"/>
            <a:ext cx="4700360" cy="69019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06984B-9DC4-8171-1C7B-A92BE4F9BD25}"/>
              </a:ext>
            </a:extLst>
          </p:cNvPr>
          <p:cNvSpPr txBox="1"/>
          <p:nvPr/>
        </p:nvSpPr>
        <p:spPr>
          <a:xfrm>
            <a:off x="260382" y="2406748"/>
            <a:ext cx="6896987" cy="2000548"/>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Sin of Her Accusers</a:t>
            </a:r>
          </a:p>
          <a:p>
            <a:pPr algn="ctr"/>
            <a:r>
              <a:rPr lang="en-US" sz="2800" dirty="0">
                <a:solidFill>
                  <a:schemeClr val="bg1"/>
                </a:solidFill>
                <a:latin typeface="Arial Rounded MT Bold" panose="020F0704030504030204" pitchFamily="34" charset="0"/>
              </a:rPr>
              <a:t>John 8:1-11</a:t>
            </a:r>
          </a:p>
        </p:txBody>
      </p:sp>
    </p:spTree>
    <p:extLst>
      <p:ext uri="{BB962C8B-B14F-4D97-AF65-F5344CB8AC3E}">
        <p14:creationId xmlns:p14="http://schemas.microsoft.com/office/powerpoint/2010/main" val="363850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9DA-2017-134D-19DE-AED24062D1F3}"/>
              </a:ext>
            </a:extLst>
          </p:cNvPr>
          <p:cNvSpPr>
            <a:spLocks noGrp="1"/>
          </p:cNvSpPr>
          <p:nvPr>
            <p:ph type="title"/>
          </p:nvPr>
        </p:nvSpPr>
        <p:spPr/>
        <p:txBody>
          <a:bodyPr/>
          <a:lstStyle/>
          <a:p>
            <a:r>
              <a:rPr lang="en-US" dirty="0"/>
              <a:t>Their Motive: To Trap Jesus</a:t>
            </a:r>
          </a:p>
        </p:txBody>
      </p:sp>
      <p:sp>
        <p:nvSpPr>
          <p:cNvPr id="3" name="Content Placeholder 2">
            <a:extLst>
              <a:ext uri="{FF2B5EF4-FFF2-40B4-BE49-F238E27FC236}">
                <a16:creationId xmlns:a16="http://schemas.microsoft.com/office/drawing/2014/main" id="{8610C8A5-C5F8-8D83-8D54-26577F9E3414}"/>
              </a:ext>
            </a:extLst>
          </p:cNvPr>
          <p:cNvSpPr>
            <a:spLocks noGrp="1"/>
          </p:cNvSpPr>
          <p:nvPr>
            <p:ph idx="1"/>
          </p:nvPr>
        </p:nvSpPr>
        <p:spPr>
          <a:xfrm>
            <a:off x="838200" y="1825624"/>
            <a:ext cx="10515600" cy="4814457"/>
          </a:xfrm>
        </p:spPr>
        <p:txBody>
          <a:bodyPr>
            <a:normAutofit fontScale="92500"/>
          </a:bodyPr>
          <a:lstStyle/>
          <a:p>
            <a:r>
              <a:rPr lang="en-US" dirty="0"/>
              <a:t>The Scriptures plainly state that the Jews brought the woman to Jesus in order to tempt Him (v. 6). The “sinner” whom these Jews wanted to see punished was Jesus, not the woman taken in adultery!</a:t>
            </a:r>
          </a:p>
          <a:p>
            <a:r>
              <a:rPr lang="en-US" dirty="0"/>
              <a:t>“The fact that this woman is brought to Jesus personally, rather than being presented for formal charges to the Sanhedrin where she might be judged, is </a:t>
            </a:r>
            <a:r>
              <a:rPr lang="en-US" dirty="0">
                <a:solidFill>
                  <a:srgbClr val="364345"/>
                </a:solidFill>
                <a:latin typeface="+mj-lt"/>
              </a:rPr>
              <a:t>evidence of a scheme cooked up by the scribes and Pharisees as a test for the Teacher</a:t>
            </a:r>
            <a:r>
              <a:rPr lang="en-US" dirty="0"/>
              <a:t>” (Dan King, </a:t>
            </a:r>
            <a:r>
              <a:rPr lang="en-US" i="1" dirty="0"/>
              <a:t>The Book of John</a:t>
            </a:r>
            <a:r>
              <a:rPr lang="en-US" dirty="0"/>
              <a:t>: Truth Commentaries, 160).</a:t>
            </a:r>
          </a:p>
          <a:p>
            <a:pPr lvl="1"/>
            <a:r>
              <a:rPr lang="en-US" dirty="0"/>
              <a:t>Had their only interest been the enforcement of the Law of Moses, they would have carried out the judicial proceedings to execute both the man and woman.</a:t>
            </a:r>
          </a:p>
          <a:p>
            <a:pPr lvl="1"/>
            <a:r>
              <a:rPr lang="en-US" dirty="0"/>
              <a:t>The man was not brought with the woman.</a:t>
            </a:r>
          </a:p>
          <a:p>
            <a:pPr lvl="1"/>
            <a:r>
              <a:rPr lang="en-US" dirty="0"/>
              <a:t>There would have been no need to bring her to Jesus.</a:t>
            </a:r>
          </a:p>
        </p:txBody>
      </p:sp>
    </p:spTree>
    <p:extLst>
      <p:ext uri="{BB962C8B-B14F-4D97-AF65-F5344CB8AC3E}">
        <p14:creationId xmlns:p14="http://schemas.microsoft.com/office/powerpoint/2010/main" val="99344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EF41-FD03-3E00-E904-882501F5BCD2}"/>
              </a:ext>
            </a:extLst>
          </p:cNvPr>
          <p:cNvSpPr>
            <a:spLocks noGrp="1"/>
          </p:cNvSpPr>
          <p:nvPr>
            <p:ph type="title"/>
          </p:nvPr>
        </p:nvSpPr>
        <p:spPr/>
        <p:txBody>
          <a:bodyPr/>
          <a:lstStyle/>
          <a:p>
            <a:r>
              <a:rPr lang="en-US" dirty="0"/>
              <a:t>Both Adulterers Should Be Punished </a:t>
            </a:r>
          </a:p>
        </p:txBody>
      </p:sp>
      <p:sp>
        <p:nvSpPr>
          <p:cNvPr id="3" name="Content Placeholder 2">
            <a:extLst>
              <a:ext uri="{FF2B5EF4-FFF2-40B4-BE49-F238E27FC236}">
                <a16:creationId xmlns:a16="http://schemas.microsoft.com/office/drawing/2014/main" id="{811292AF-D655-64DB-CB9C-EE6F809FA967}"/>
              </a:ext>
            </a:extLst>
          </p:cNvPr>
          <p:cNvSpPr>
            <a:spLocks noGrp="1"/>
          </p:cNvSpPr>
          <p:nvPr>
            <p:ph idx="1"/>
          </p:nvPr>
        </p:nvSpPr>
        <p:spPr/>
        <p:txBody>
          <a:bodyPr/>
          <a:lstStyle/>
          <a:p>
            <a:r>
              <a:rPr lang="en-US" dirty="0"/>
              <a:t>“If a man commits adultery with the wife of his neighbor, both the adulterer and the adulteress shall surely be put to death” (Lev. 20:10).</a:t>
            </a:r>
          </a:p>
          <a:p>
            <a:r>
              <a:rPr lang="en-US" dirty="0"/>
              <a:t>“If a man is found lying with the wife of another man, both of them shall die, the man who lay with the woman, and the woman. So you shall purge the evil from Israel” (Deut. 22:22).</a:t>
            </a:r>
          </a:p>
        </p:txBody>
      </p:sp>
    </p:spTree>
    <p:extLst>
      <p:ext uri="{BB962C8B-B14F-4D97-AF65-F5344CB8AC3E}">
        <p14:creationId xmlns:p14="http://schemas.microsoft.com/office/powerpoint/2010/main" val="20939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1682</TotalTime>
  <Words>2339</Words>
  <Application>Microsoft Office PowerPoint</Application>
  <PresentationFormat>Widescreen</PresentationFormat>
  <Paragraphs>123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 Bold</vt:lpstr>
      <vt:lpstr>Source Sans Pro Black</vt:lpstr>
      <vt:lpstr>Source Sans Pro Semibold</vt:lpstr>
      <vt:lpstr>Office Theme</vt:lpstr>
      <vt:lpstr>PowerPoint Presentation</vt:lpstr>
      <vt:lpstr>PowerPoint Presentation</vt:lpstr>
      <vt:lpstr>The Woman’s Sin: Adultery</vt:lpstr>
      <vt:lpstr>Caught in the Acts</vt:lpstr>
      <vt:lpstr>I Won’t Be Caught!</vt:lpstr>
      <vt:lpstr>Adultery Has Serious Consequences</vt:lpstr>
      <vt:lpstr>PowerPoint Presentation</vt:lpstr>
      <vt:lpstr>Their Motive: To Trap Jesus</vt:lpstr>
      <vt:lpstr>Both Adulterers Should Be Punished </vt:lpstr>
      <vt:lpstr>The Sinful Woman Was Only A Pawn</vt:lpstr>
      <vt:lpstr>A Two-Tiered Justice System</vt:lpstr>
      <vt:lpstr>Between a Rock &amp; A Hard Place</vt:lpstr>
      <vt:lpstr>PowerPoint Presentation</vt:lpstr>
      <vt:lpstr>What Jesus Did</vt:lpstr>
      <vt:lpstr>The Problem Jesus Faced</vt:lpstr>
      <vt:lpstr>His Response</vt:lpstr>
      <vt:lpstr>What the Law of Moses Required</vt:lpstr>
      <vt:lpstr>Once More He Bent Down  and Wrote on the Ground</vt:lpstr>
      <vt:lpstr>Look at Your Own Sin</vt:lpstr>
      <vt:lpstr>Their Plan Was Thwarted</vt:lpstr>
      <vt:lpstr>Where Are Your Accusers?</vt:lpstr>
      <vt:lpstr>Go and Sin No More!</vt:lpstr>
      <vt:lpstr>Sin Has Its Consequences</vt:lpstr>
      <vt:lpstr>Look at Jesus</vt:lpstr>
      <vt:lpstr>Conclusion</vt:lpstr>
      <vt:lpstr>Apply What We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100</cp:revision>
  <dcterms:created xsi:type="dcterms:W3CDTF">2021-11-23T13:46:08Z</dcterms:created>
  <dcterms:modified xsi:type="dcterms:W3CDTF">2023-06-25T11:05:28Z</dcterms:modified>
</cp:coreProperties>
</file>