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9" r:id="rId6"/>
    <p:sldId id="260" r:id="rId7"/>
    <p:sldId id="261" r:id="rId8"/>
    <p:sldId id="258" r:id="rId9"/>
    <p:sldId id="262" r:id="rId10"/>
    <p:sldId id="263" r:id="rId11"/>
    <p:sldId id="264" r:id="rId12"/>
    <p:sldId id="265" r:id="rId13"/>
    <p:sldId id="266" r:id="rId14"/>
    <p:sldId id="267" r:id="rId15"/>
    <p:sldId id="268" r:id="rId16"/>
    <p:sldId id="269" r:id="rId17"/>
    <p:sldId id="270" r:id="rId18"/>
    <p:sldId id="271"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3827"/>
    <a:srgbClr val="203337"/>
    <a:srgbClr val="E1CEC8"/>
    <a:srgbClr val="FFFFFF"/>
    <a:srgbClr val="FCFCFB"/>
    <a:srgbClr val="0D4576"/>
    <a:srgbClr val="9F5A38"/>
    <a:srgbClr val="0D1E28"/>
    <a:srgbClr val="4D2C0F"/>
    <a:srgbClr val="B2895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112" d="100"/>
          <a:sy n="112" d="100"/>
        </p:scale>
        <p:origin x="43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B7A30E-1CD6-4445-8286-117EF65F826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F8E4A41-71B7-4221-B6EE-87A65577344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03A693-128F-4E71-A186-E843AD1B75AF}"/>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20CD15FD-BC50-49B1-B762-17C6377D64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2301A8-DE83-4BAA-A9FB-54980D03B372}"/>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1354493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726E3-DEB7-45A5-87C7-A8D53318E5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07897B-4103-42D4-AA39-1F72BD032F7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638B28-7262-4ED6-9161-FF0A965B0565}"/>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72994E55-57E6-4418-9995-84D30E85ADC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BC9B8C-7CC5-47F6-B063-BF7653891E4C}"/>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1820149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4A06DC-EB8A-4E0D-AD83-7F375A3F689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4E81D9E-8CAB-4E62-88FB-44C448DD242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EB2F9-3114-4C82-83F4-5C3BC6D44DB2}"/>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31A15BB9-249A-4F88-8CDE-3017EEF57D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74225C-62D1-43CE-8DE4-2BA3159A0B2D}"/>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1737569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38768F-DA96-4DFD-889A-6EC9EBAC574A}"/>
              </a:ext>
            </a:extLst>
          </p:cNvPr>
          <p:cNvSpPr>
            <a:spLocks noGrp="1"/>
          </p:cNvSpPr>
          <p:nvPr>
            <p:ph type="title"/>
          </p:nvPr>
        </p:nvSpPr>
        <p:spPr>
          <a:solidFill>
            <a:schemeClr val="accent6">
              <a:lumMod val="20000"/>
              <a:lumOff val="80000"/>
            </a:schemeClr>
          </a:solidFill>
          <a:ln>
            <a:solidFill>
              <a:srgbClr val="0D4576"/>
            </a:solidFill>
          </a:ln>
        </p:spPr>
        <p:txBody>
          <a:bodyPr/>
          <a:lstStyle>
            <a:lvl1pPr>
              <a:defRPr>
                <a:solidFill>
                  <a:srgbClr val="163827"/>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B9B23BAE-1C3C-4F9C-A98D-78BBFD74D8B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5CAFA4-50C1-466E-8A32-104FEAD6E6E2}"/>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48B51FA3-B4F9-4740-9921-347D51B4360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C87CA9-647E-444E-8485-F772FD84D679}"/>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2449984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43248-FAA9-4D28-B167-8D952B937C8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5E98922-1D0B-4008-AC8D-254CAAC391C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14D3ACE-B64B-40BD-901B-6AC8F64DF3C6}"/>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CD57F7DC-8686-4345-8BB6-324F89E62B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BB458E-CD64-4133-8755-CD723D9B49DA}"/>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107871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31F0F-1094-4C7C-AA2F-DDB57F3DC7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7DEC623-4944-41EB-BCD6-811BBF6692D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221C7F-0E4F-4D84-A5BC-4D4FF3BA97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9BAAE78-FDBC-4AF8-B095-C7C94D12B82C}"/>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6" name="Footer Placeholder 5">
            <a:extLst>
              <a:ext uri="{FF2B5EF4-FFF2-40B4-BE49-F238E27FC236}">
                <a16:creationId xmlns:a16="http://schemas.microsoft.com/office/drawing/2014/main" id="{208CF7C6-F1A3-466B-8359-9D8225A8213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88AA93-BAA7-4104-BD67-CC860721857D}"/>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344529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47830-6EC6-4A7E-8612-5EAD0EED99A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7707473-C8A1-4840-8C09-E15B16F84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7072EC-ACC1-44A8-8EC4-97B424F629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619819-3662-4F4D-9825-FD82804334E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B7CF69C-A6A5-4EFE-831A-5BB83F7E115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B649F8-59A0-498D-A912-6D87C7C36535}"/>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8" name="Footer Placeholder 7">
            <a:extLst>
              <a:ext uri="{FF2B5EF4-FFF2-40B4-BE49-F238E27FC236}">
                <a16:creationId xmlns:a16="http://schemas.microsoft.com/office/drawing/2014/main" id="{4B7C62BD-3A43-455A-84D3-46FC0B79D11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F917C50-B11F-47D8-8086-14E9F22EA22A}"/>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2313755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E2945-63AE-454C-8A46-2EEE54F3C1D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78206C4-5983-4808-BDFF-26412C3AA09A}"/>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4" name="Footer Placeholder 3">
            <a:extLst>
              <a:ext uri="{FF2B5EF4-FFF2-40B4-BE49-F238E27FC236}">
                <a16:creationId xmlns:a16="http://schemas.microsoft.com/office/drawing/2014/main" id="{BF1F9AC2-0747-46ED-8A4B-A80B56D417B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D02FDE-6424-49FD-B212-D4844BC0D2CC}"/>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2533808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850E0B-2101-4E4A-9ABA-1893E476A705}"/>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3" name="Footer Placeholder 2">
            <a:extLst>
              <a:ext uri="{FF2B5EF4-FFF2-40B4-BE49-F238E27FC236}">
                <a16:creationId xmlns:a16="http://schemas.microsoft.com/office/drawing/2014/main" id="{B5EB1E20-5E57-4032-9D78-41FD39E0BBC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7A08E82-2DCF-41FA-9EAF-1BAB31BA331C}"/>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1180104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2E262B-C1FC-4D31-93DE-91C19E12784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E92D63-D028-44E1-852B-04FDEF8C71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F3F56C0-242D-45FD-9DA0-E492E71C12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A2B3EE-F92A-425B-8BA3-7FD04D8DD20C}"/>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6" name="Footer Placeholder 5">
            <a:extLst>
              <a:ext uri="{FF2B5EF4-FFF2-40B4-BE49-F238E27FC236}">
                <a16:creationId xmlns:a16="http://schemas.microsoft.com/office/drawing/2014/main" id="{3FB4BD16-58F0-4B28-A6B5-DEDD38EC15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317B9-75E8-4D31-84CA-50D51C9DC590}"/>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33632709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C2954-649A-42E5-A2FA-126873670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DB45D4D-3591-4662-B8EA-29F64C968F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B16DDB1-8D27-4B65-80C1-CB13FE25D0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B40B129-F1D0-493A-AFE7-5361F7421E5E}"/>
              </a:ext>
            </a:extLst>
          </p:cNvPr>
          <p:cNvSpPr>
            <a:spLocks noGrp="1"/>
          </p:cNvSpPr>
          <p:nvPr>
            <p:ph type="dt" sz="half" idx="10"/>
          </p:nvPr>
        </p:nvSpPr>
        <p:spPr/>
        <p:txBody>
          <a:bodyPr/>
          <a:lstStyle/>
          <a:p>
            <a:fld id="{CE1F4E26-9B11-4A66-8C01-EDC210B2EF8C}" type="datetimeFigureOut">
              <a:rPr lang="en-US" smtClean="0"/>
              <a:t>7/2/2023</a:t>
            </a:fld>
            <a:endParaRPr lang="en-US"/>
          </a:p>
        </p:txBody>
      </p:sp>
      <p:sp>
        <p:nvSpPr>
          <p:cNvPr id="6" name="Footer Placeholder 5">
            <a:extLst>
              <a:ext uri="{FF2B5EF4-FFF2-40B4-BE49-F238E27FC236}">
                <a16:creationId xmlns:a16="http://schemas.microsoft.com/office/drawing/2014/main" id="{6E3AB8A1-FE6B-4AD7-8CE8-63BFF2BD51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4E3E89-CA91-4260-A597-D77086CBCFF7}"/>
              </a:ext>
            </a:extLst>
          </p:cNvPr>
          <p:cNvSpPr>
            <a:spLocks noGrp="1"/>
          </p:cNvSpPr>
          <p:nvPr>
            <p:ph type="sldNum" sz="quarter" idx="12"/>
          </p:nvPr>
        </p:nvSpPr>
        <p:spPr/>
        <p:txBody>
          <a:bodyPr/>
          <a:lstStyle/>
          <a:p>
            <a:fld id="{23EDFF62-56E0-4A69-B384-4FAAEFC0809A}" type="slidenum">
              <a:rPr lang="en-US" smtClean="0"/>
              <a:t>‹#›</a:t>
            </a:fld>
            <a:endParaRPr lang="en-US"/>
          </a:p>
        </p:txBody>
      </p:sp>
    </p:spTree>
    <p:extLst>
      <p:ext uri="{BB962C8B-B14F-4D97-AF65-F5344CB8AC3E}">
        <p14:creationId xmlns:p14="http://schemas.microsoft.com/office/powerpoint/2010/main" val="2305534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27168C0-E22A-467C-9400-7A20085BCD2F}"/>
              </a:ext>
            </a:extLst>
          </p:cNvPr>
          <p:cNvSpPr>
            <a:spLocks noGrp="1"/>
          </p:cNvSpPr>
          <p:nvPr>
            <p:ph type="title"/>
          </p:nvPr>
        </p:nvSpPr>
        <p:spPr>
          <a:xfrm>
            <a:off x="838200" y="365125"/>
            <a:ext cx="10515600" cy="1325563"/>
          </a:xfrm>
          <a:prstGeom prst="rect">
            <a:avLst/>
          </a:prstGeom>
          <a:solidFill>
            <a:schemeClr val="accent6">
              <a:lumMod val="20000"/>
              <a:lumOff val="80000"/>
            </a:schemeClr>
          </a:solidFill>
          <a:ln>
            <a:solidFill>
              <a:srgbClr val="203337"/>
            </a:solidFill>
          </a:ln>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862F4AFA-EF2C-47F3-B19D-2488CBE1A3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EC54B4C0-F55A-436F-88D0-94395118D51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1F4E26-9B11-4A66-8C01-EDC210B2EF8C}" type="datetimeFigureOut">
              <a:rPr lang="en-US" smtClean="0"/>
              <a:t>7/2/2023</a:t>
            </a:fld>
            <a:endParaRPr lang="en-US"/>
          </a:p>
        </p:txBody>
      </p:sp>
      <p:sp>
        <p:nvSpPr>
          <p:cNvPr id="5" name="Footer Placeholder 4">
            <a:extLst>
              <a:ext uri="{FF2B5EF4-FFF2-40B4-BE49-F238E27FC236}">
                <a16:creationId xmlns:a16="http://schemas.microsoft.com/office/drawing/2014/main" id="{DDBEAF07-779A-4821-A47E-79B0E22D34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1FAAD79-A6F2-472F-BB13-19F3068AE8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EDFF62-56E0-4A69-B384-4FAAEFC0809A}" type="slidenum">
              <a:rPr lang="en-US" smtClean="0"/>
              <a:t>‹#›</a:t>
            </a:fld>
            <a:endParaRPr lang="en-US"/>
          </a:p>
        </p:txBody>
      </p:sp>
    </p:spTree>
    <p:extLst>
      <p:ext uri="{BB962C8B-B14F-4D97-AF65-F5344CB8AC3E}">
        <p14:creationId xmlns:p14="http://schemas.microsoft.com/office/powerpoint/2010/main" val="23325500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4400" kern="1200">
          <a:solidFill>
            <a:srgbClr val="163827"/>
          </a:solidFill>
          <a:latin typeface="Source Sans Pro Black" panose="020B0803030403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6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2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3692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3E626-187B-4936-8FBD-822BBAF886ED}"/>
              </a:ext>
            </a:extLst>
          </p:cNvPr>
          <p:cNvSpPr>
            <a:spLocks noGrp="1"/>
          </p:cNvSpPr>
          <p:nvPr>
            <p:ph type="title"/>
          </p:nvPr>
        </p:nvSpPr>
        <p:spPr>
          <a:xfrm>
            <a:off x="335559" y="365125"/>
            <a:ext cx="11509695" cy="874015"/>
          </a:xfrm>
        </p:spPr>
        <p:txBody>
          <a:bodyPr/>
          <a:lstStyle/>
          <a:p>
            <a:r>
              <a:rPr lang="en-US" dirty="0"/>
              <a:t>1 Timothy 4:12</a:t>
            </a:r>
          </a:p>
        </p:txBody>
      </p:sp>
      <p:sp>
        <p:nvSpPr>
          <p:cNvPr id="3" name="Content Placeholder 2">
            <a:extLst>
              <a:ext uri="{FF2B5EF4-FFF2-40B4-BE49-F238E27FC236}">
                <a16:creationId xmlns:a16="http://schemas.microsoft.com/office/drawing/2014/main" id="{27985C40-F856-467F-9543-B5EA68CF4C1A}"/>
              </a:ext>
            </a:extLst>
          </p:cNvPr>
          <p:cNvSpPr>
            <a:spLocks noGrp="1"/>
          </p:cNvSpPr>
          <p:nvPr>
            <p:ph idx="1"/>
          </p:nvPr>
        </p:nvSpPr>
        <p:spPr>
          <a:xfrm>
            <a:off x="335559" y="1384420"/>
            <a:ext cx="11509695" cy="5366576"/>
          </a:xfrm>
        </p:spPr>
        <p:txBody>
          <a:bodyPr>
            <a:normAutofit fontScale="92500" lnSpcReduction="10000"/>
          </a:bodyPr>
          <a:lstStyle/>
          <a:p>
            <a:r>
              <a:rPr lang="en-US" dirty="0"/>
              <a:t>“Let no man despise thy youth; but be thou an example of the believers, in word, in conversation, in charity, in spirit, in faith, in purity.”</a:t>
            </a:r>
          </a:p>
          <a:p>
            <a:pPr lvl="1"/>
            <a:r>
              <a:rPr lang="en-US" dirty="0"/>
              <a:t>An example “of” the believers: so live that you show others what a believer should be like.</a:t>
            </a:r>
          </a:p>
          <a:p>
            <a:pPr lvl="1"/>
            <a:r>
              <a:rPr lang="en-US" dirty="0">
                <a:latin typeface="Source Sans Pro Black" panose="020B0803030403020204" pitchFamily="34" charset="0"/>
              </a:rPr>
              <a:t>In word.  </a:t>
            </a:r>
            <a:r>
              <a:rPr lang="en-US" dirty="0"/>
              <a:t>Young people’s speech should be wholesome (Eph. 4:29; 5:4) and truthful (Eph. 4:25).</a:t>
            </a:r>
          </a:p>
          <a:p>
            <a:pPr lvl="1"/>
            <a:r>
              <a:rPr lang="en-US" dirty="0">
                <a:latin typeface="Source Sans Pro Black" panose="020B0803030403020204" pitchFamily="34" charset="0"/>
              </a:rPr>
              <a:t>In conversation </a:t>
            </a:r>
            <a:r>
              <a:rPr lang="en-US" dirty="0"/>
              <a:t>(manner of living).  Young people are taught to put away the sins of the flesh and walk in the Spirit (Gal. 5:19-23).</a:t>
            </a:r>
          </a:p>
          <a:p>
            <a:pPr lvl="1"/>
            <a:r>
              <a:rPr lang="en-US" dirty="0">
                <a:latin typeface="Source Sans Pro Black" panose="020B0803030403020204" pitchFamily="34" charset="0"/>
              </a:rPr>
              <a:t>In charity </a:t>
            </a:r>
            <a:r>
              <a:rPr lang="en-US" dirty="0"/>
              <a:t>(love).  This refers to love toward one’s fellowman (cf. 1 Cor. 13:4-9 for its attributes).</a:t>
            </a:r>
          </a:p>
          <a:p>
            <a:pPr lvl="1"/>
            <a:r>
              <a:rPr lang="en-US" dirty="0">
                <a:latin typeface="Source Sans Pro Black" panose="020B0803030403020204" pitchFamily="34" charset="0"/>
              </a:rPr>
              <a:t>In spirit.  </a:t>
            </a:r>
            <a:r>
              <a:rPr lang="en-US" dirty="0"/>
              <a:t>This points to the zeal for spiritual things, being “full of the Spirit” (Eph. 5:18).</a:t>
            </a:r>
          </a:p>
          <a:p>
            <a:pPr lvl="1"/>
            <a:r>
              <a:rPr lang="en-US" dirty="0">
                <a:latin typeface="Source Sans Pro Black" panose="020B0803030403020204" pitchFamily="34" charset="0"/>
              </a:rPr>
              <a:t>In faith.  </a:t>
            </a:r>
            <a:r>
              <a:rPr lang="en-US" dirty="0"/>
              <a:t>This points to these possible means: (a) </a:t>
            </a:r>
            <a:r>
              <a:rPr lang="en-US" sz="2800" dirty="0"/>
              <a:t>In personal faith in God; (b) In faithfulness, integrity.</a:t>
            </a:r>
          </a:p>
          <a:p>
            <a:pPr lvl="1"/>
            <a:r>
              <a:rPr lang="en-US" dirty="0">
                <a:latin typeface="Source Sans Pro Black" panose="020B0803030403020204" pitchFamily="34" charset="0"/>
              </a:rPr>
              <a:t>In purity</a:t>
            </a:r>
            <a:r>
              <a:rPr lang="en-US" dirty="0"/>
              <a:t>, both in heart and in life.</a:t>
            </a:r>
          </a:p>
          <a:p>
            <a:pPr lvl="1"/>
            <a:endParaRPr lang="en-US" dirty="0"/>
          </a:p>
        </p:txBody>
      </p:sp>
    </p:spTree>
    <p:extLst>
      <p:ext uri="{BB962C8B-B14F-4D97-AF65-F5344CB8AC3E}">
        <p14:creationId xmlns:p14="http://schemas.microsoft.com/office/powerpoint/2010/main" val="2505715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244FD0-D14D-4B7E-B3C9-B058FF3A3F40}"/>
              </a:ext>
            </a:extLst>
          </p:cNvPr>
          <p:cNvSpPr>
            <a:spLocks noGrp="1"/>
          </p:cNvSpPr>
          <p:nvPr>
            <p:ph type="title"/>
          </p:nvPr>
        </p:nvSpPr>
        <p:spPr/>
        <p:txBody>
          <a:bodyPr/>
          <a:lstStyle/>
          <a:p>
            <a:r>
              <a:rPr lang="en-US" dirty="0"/>
              <a:t>Use Your Youth for Christ</a:t>
            </a:r>
          </a:p>
        </p:txBody>
      </p:sp>
      <p:sp>
        <p:nvSpPr>
          <p:cNvPr id="3" name="Content Placeholder 2">
            <a:extLst>
              <a:ext uri="{FF2B5EF4-FFF2-40B4-BE49-F238E27FC236}">
                <a16:creationId xmlns:a16="http://schemas.microsoft.com/office/drawing/2014/main" id="{6A0E3A7E-CB2D-46FD-9E3E-3ADD927D49D0}"/>
              </a:ext>
            </a:extLst>
          </p:cNvPr>
          <p:cNvSpPr>
            <a:spLocks noGrp="1"/>
          </p:cNvSpPr>
          <p:nvPr>
            <p:ph idx="1"/>
          </p:nvPr>
        </p:nvSpPr>
        <p:spPr/>
        <p:txBody>
          <a:bodyPr/>
          <a:lstStyle/>
          <a:p>
            <a:r>
              <a:rPr lang="en-US" dirty="0"/>
              <a:t>“Rejoice, O young man, in your youth, And let your heart cheer you in the days of your youth; Walk in the ways of your heart, And in the sight of your eyes; But know that for all these God will bring you into judgment. Therefore remove sorrow from your heart, And put away evil from your flesh, For childhood and youth are vanity. Remember now your Creator in the days of your youth, Before the difficult days come, And the years draw near when you say, ‘I have no pleasure in them’” (Eccl. 11:9-12:1).</a:t>
            </a:r>
          </a:p>
        </p:txBody>
      </p:sp>
    </p:spTree>
    <p:extLst>
      <p:ext uri="{BB962C8B-B14F-4D97-AF65-F5344CB8AC3E}">
        <p14:creationId xmlns:p14="http://schemas.microsoft.com/office/powerpoint/2010/main" val="12553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239D9-805B-44CB-85BB-EE72644B5AD0}"/>
              </a:ext>
            </a:extLst>
          </p:cNvPr>
          <p:cNvSpPr>
            <a:spLocks noGrp="1"/>
          </p:cNvSpPr>
          <p:nvPr>
            <p:ph type="title"/>
          </p:nvPr>
        </p:nvSpPr>
        <p:spPr/>
        <p:txBody>
          <a:bodyPr/>
          <a:lstStyle/>
          <a:p>
            <a:r>
              <a:rPr lang="en-US" dirty="0"/>
              <a:t>Why You Should Remember God in Your Youth</a:t>
            </a:r>
          </a:p>
        </p:txBody>
      </p:sp>
      <p:sp>
        <p:nvSpPr>
          <p:cNvPr id="3" name="Content Placeholder 2">
            <a:extLst>
              <a:ext uri="{FF2B5EF4-FFF2-40B4-BE49-F238E27FC236}">
                <a16:creationId xmlns:a16="http://schemas.microsoft.com/office/drawing/2014/main" id="{2A7E8E5F-669B-47E2-AED5-2ED13271DA94}"/>
              </a:ext>
            </a:extLst>
          </p:cNvPr>
          <p:cNvSpPr>
            <a:spLocks noGrp="1"/>
          </p:cNvSpPr>
          <p:nvPr>
            <p:ph idx="1"/>
          </p:nvPr>
        </p:nvSpPr>
        <p:spPr/>
        <p:txBody>
          <a:bodyPr/>
          <a:lstStyle/>
          <a:p>
            <a:r>
              <a:rPr lang="en-US" dirty="0"/>
              <a:t>To participate in sin will develop tastes for forbidden things which ensnare, entrap and hold you in sin.  At whatever time in your life you decide to obey the gospel, your road will be harder because of these tastes for the forbidden.</a:t>
            </a:r>
          </a:p>
          <a:p>
            <a:r>
              <a:rPr lang="en-US" dirty="0"/>
              <a:t>You never know how long you have to live (Jas. 4:13).   “The young die too!”</a:t>
            </a:r>
          </a:p>
          <a:p>
            <a:r>
              <a:rPr lang="en-US" dirty="0"/>
              <a:t>Young people have an enthusiasm, zeal and strength for the Lord’s service which they will not have at a later time in life.  This “strength of youth” needs to be devoted to the Lord’s service. </a:t>
            </a:r>
          </a:p>
          <a:p>
            <a:endParaRPr lang="en-US" dirty="0"/>
          </a:p>
        </p:txBody>
      </p:sp>
    </p:spTree>
    <p:extLst>
      <p:ext uri="{BB962C8B-B14F-4D97-AF65-F5344CB8AC3E}">
        <p14:creationId xmlns:p14="http://schemas.microsoft.com/office/powerpoint/2010/main" val="2579892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F37622-2ED5-441E-BB3F-B5540BE55416}"/>
              </a:ext>
            </a:extLst>
          </p:cNvPr>
          <p:cNvSpPr>
            <a:spLocks noGrp="1"/>
          </p:cNvSpPr>
          <p:nvPr>
            <p:ph type="title"/>
          </p:nvPr>
        </p:nvSpPr>
        <p:spPr/>
        <p:txBody>
          <a:bodyPr/>
          <a:lstStyle/>
          <a:p>
            <a:r>
              <a:rPr lang="en-US" dirty="0"/>
              <a:t>Exemplary Youth</a:t>
            </a:r>
          </a:p>
        </p:txBody>
      </p:sp>
      <p:pic>
        <p:nvPicPr>
          <p:cNvPr id="5122" name="Picture 2">
            <a:extLst>
              <a:ext uri="{FF2B5EF4-FFF2-40B4-BE49-F238E27FC236}">
                <a16:creationId xmlns:a16="http://schemas.microsoft.com/office/drawing/2014/main" id="{49B306AC-6EBC-46F8-B0C3-F3B419660E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081" y="1942325"/>
            <a:ext cx="7077837" cy="47162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14556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A7A8DF-D31C-4916-AC03-F14EC974C713}"/>
              </a:ext>
            </a:extLst>
          </p:cNvPr>
          <p:cNvSpPr>
            <a:spLocks noGrp="1"/>
          </p:cNvSpPr>
          <p:nvPr>
            <p:ph type="title"/>
          </p:nvPr>
        </p:nvSpPr>
        <p:spPr/>
        <p:txBody>
          <a:bodyPr/>
          <a:lstStyle/>
          <a:p>
            <a:r>
              <a:rPr lang="en-US" dirty="0"/>
              <a:t>Great Examples of Youth Serving God</a:t>
            </a:r>
          </a:p>
        </p:txBody>
      </p:sp>
      <p:sp>
        <p:nvSpPr>
          <p:cNvPr id="3" name="Content Placeholder 2">
            <a:extLst>
              <a:ext uri="{FF2B5EF4-FFF2-40B4-BE49-F238E27FC236}">
                <a16:creationId xmlns:a16="http://schemas.microsoft.com/office/drawing/2014/main" id="{04AC3823-E587-4927-8D2E-96F37CA4C7BC}"/>
              </a:ext>
            </a:extLst>
          </p:cNvPr>
          <p:cNvSpPr>
            <a:spLocks noGrp="1"/>
          </p:cNvSpPr>
          <p:nvPr>
            <p:ph idx="1"/>
          </p:nvPr>
        </p:nvSpPr>
        <p:spPr/>
        <p:txBody>
          <a:bodyPr>
            <a:normAutofit fontScale="92500"/>
          </a:bodyPr>
          <a:lstStyle/>
          <a:p>
            <a:r>
              <a:rPr lang="en-US" dirty="0">
                <a:latin typeface="Source Sans Pro Black" panose="020B0803030403020204" pitchFamily="34" charset="0"/>
              </a:rPr>
              <a:t>Joseph</a:t>
            </a:r>
            <a:r>
              <a:rPr lang="en-US" dirty="0"/>
              <a:t> at 17 years old (Gen. 37:2):</a:t>
            </a:r>
          </a:p>
          <a:p>
            <a:pPr lvl="1"/>
            <a:r>
              <a:rPr lang="en-US" dirty="0"/>
              <a:t>Persevered in service to God in horrible circumstances.</a:t>
            </a:r>
          </a:p>
          <a:p>
            <a:pPr lvl="1"/>
            <a:r>
              <a:rPr lang="en-US" dirty="0"/>
              <a:t>Refused the sensual lusts of the flesh (Gen. 39).</a:t>
            </a:r>
          </a:p>
          <a:p>
            <a:r>
              <a:rPr lang="en-US" dirty="0"/>
              <a:t>As a young lady without children, </a:t>
            </a:r>
            <a:r>
              <a:rPr lang="en-US" dirty="0">
                <a:latin typeface="Source Sans Pro Black" panose="020B0803030403020204" pitchFamily="34" charset="0"/>
              </a:rPr>
              <a:t>Ruth</a:t>
            </a:r>
            <a:r>
              <a:rPr lang="en-US" dirty="0"/>
              <a:t> was devoted to duty (Ruth 1:16-17).</a:t>
            </a:r>
          </a:p>
          <a:p>
            <a:r>
              <a:rPr lang="en-US" dirty="0"/>
              <a:t>As a child, </a:t>
            </a:r>
            <a:r>
              <a:rPr lang="en-US" dirty="0">
                <a:latin typeface="Source Sans Pro Black" panose="020B0803030403020204" pitchFamily="34" charset="0"/>
              </a:rPr>
              <a:t>Samuel</a:t>
            </a:r>
            <a:r>
              <a:rPr lang="en-US" dirty="0"/>
              <a:t> had a heart ready to hear and obey the Lord’s word: “Speak, L</a:t>
            </a:r>
            <a:r>
              <a:rPr lang="en-US" cap="small" dirty="0"/>
              <a:t>ord</a:t>
            </a:r>
            <a:r>
              <a:rPr lang="en-US" dirty="0"/>
              <a:t>, for Your servant hears” (1 Sam. 3:9).</a:t>
            </a:r>
          </a:p>
          <a:p>
            <a:r>
              <a:rPr lang="en-US" dirty="0">
                <a:latin typeface="Source Sans Pro Black" panose="020B0803030403020204" pitchFamily="34" charset="0"/>
              </a:rPr>
              <a:t>David</a:t>
            </a:r>
            <a:r>
              <a:rPr lang="en-US" dirty="0"/>
              <a:t> fought the giant Goliath, the enemy of the Lord and righteousness (1 Sam. 17).</a:t>
            </a:r>
          </a:p>
          <a:p>
            <a:r>
              <a:rPr lang="en-US" dirty="0">
                <a:latin typeface="Source Sans Pro Black" panose="020B0803030403020204" pitchFamily="34" charset="0"/>
              </a:rPr>
              <a:t>Daniel</a:t>
            </a:r>
            <a:r>
              <a:rPr lang="en-US" dirty="0"/>
              <a:t> refused the king’s dainties at great personal risk (Dan. 1:8-21).</a:t>
            </a:r>
          </a:p>
          <a:p>
            <a:endParaRPr lang="en-US" dirty="0"/>
          </a:p>
        </p:txBody>
      </p:sp>
    </p:spTree>
    <p:extLst>
      <p:ext uri="{BB962C8B-B14F-4D97-AF65-F5344CB8AC3E}">
        <p14:creationId xmlns:p14="http://schemas.microsoft.com/office/powerpoint/2010/main" val="20323850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arn(inVertic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arn(inVertic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arn(inVertic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43A6D-39A5-463E-A16F-EE078031F171}"/>
              </a:ext>
            </a:extLst>
          </p:cNvPr>
          <p:cNvSpPr>
            <a:spLocks noGrp="1"/>
          </p:cNvSpPr>
          <p:nvPr>
            <p:ph type="title"/>
          </p:nvPr>
        </p:nvSpPr>
        <p:spPr/>
        <p:txBody>
          <a:bodyPr/>
          <a:lstStyle/>
          <a:p>
            <a:r>
              <a:rPr lang="en-US" dirty="0"/>
              <a:t>Conclusion</a:t>
            </a:r>
          </a:p>
        </p:txBody>
      </p:sp>
      <p:sp>
        <p:nvSpPr>
          <p:cNvPr id="3" name="Text Placeholder 2">
            <a:extLst>
              <a:ext uri="{FF2B5EF4-FFF2-40B4-BE49-F238E27FC236}">
                <a16:creationId xmlns:a16="http://schemas.microsoft.com/office/drawing/2014/main" id="{9099D23B-B172-4846-A967-69E545110C72}"/>
              </a:ext>
            </a:extLst>
          </p:cNvPr>
          <p:cNvSpPr>
            <a:spLocks noGrp="1"/>
          </p:cNvSpPr>
          <p:nvPr>
            <p:ph type="body" idx="1"/>
          </p:nvPr>
        </p:nvSpPr>
        <p:spPr>
          <a:solidFill>
            <a:srgbClr val="163827"/>
          </a:solidFill>
        </p:spPr>
        <p:txBody>
          <a:bodyPr/>
          <a:lstStyle/>
          <a:p>
            <a:endParaRPr lang="en-US" dirty="0">
              <a:solidFill>
                <a:schemeClr val="bg1"/>
              </a:solidFill>
            </a:endParaRPr>
          </a:p>
          <a:p>
            <a:r>
              <a:rPr lang="en-US" dirty="0">
                <a:solidFill>
                  <a:schemeClr val="bg1"/>
                </a:solidFill>
              </a:rPr>
              <a:t>“Let no man despise thy youth; but be thou an example of the believers, in word, in conversation, in charity, in spirit, in faith, in purity” (1 Tim. 4:12).</a:t>
            </a:r>
          </a:p>
        </p:txBody>
      </p:sp>
    </p:spTree>
    <p:extLst>
      <p:ext uri="{BB962C8B-B14F-4D97-AF65-F5344CB8AC3E}">
        <p14:creationId xmlns:p14="http://schemas.microsoft.com/office/powerpoint/2010/main" val="8518866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82AF4-55A3-4EDF-992C-12E889A3EFF1}"/>
              </a:ext>
            </a:extLst>
          </p:cNvPr>
          <p:cNvSpPr>
            <a:spLocks noGrp="1"/>
          </p:cNvSpPr>
          <p:nvPr>
            <p:ph type="title"/>
          </p:nvPr>
        </p:nvSpPr>
        <p:spPr/>
        <p:txBody>
          <a:bodyPr/>
          <a:lstStyle/>
          <a:p>
            <a:r>
              <a:rPr lang="en-US" dirty="0"/>
              <a:t>Now It’s Your Turn</a:t>
            </a:r>
          </a:p>
        </p:txBody>
      </p:sp>
      <p:sp>
        <p:nvSpPr>
          <p:cNvPr id="3" name="Content Placeholder 2">
            <a:extLst>
              <a:ext uri="{FF2B5EF4-FFF2-40B4-BE49-F238E27FC236}">
                <a16:creationId xmlns:a16="http://schemas.microsoft.com/office/drawing/2014/main" id="{A41B88D3-83AE-450A-BA57-BB103CDB66C9}"/>
              </a:ext>
            </a:extLst>
          </p:cNvPr>
          <p:cNvSpPr>
            <a:spLocks noGrp="1"/>
          </p:cNvSpPr>
          <p:nvPr>
            <p:ph idx="1"/>
          </p:nvPr>
        </p:nvSpPr>
        <p:spPr/>
        <p:txBody>
          <a:bodyPr/>
          <a:lstStyle/>
          <a:p>
            <a:r>
              <a:rPr lang="en-US" dirty="0"/>
              <a:t>We who are old had our turn at being young. Many of us succeeded and have lived our lives to God’s glory.</a:t>
            </a:r>
          </a:p>
          <a:p>
            <a:r>
              <a:rPr lang="en-US" dirty="0"/>
              <a:t>Now it is your turn.</a:t>
            </a:r>
          </a:p>
          <a:p>
            <a:pPr lvl="1"/>
            <a:r>
              <a:rPr lang="en-US" dirty="0"/>
              <a:t>Choose to become a Christian.</a:t>
            </a:r>
          </a:p>
          <a:p>
            <a:pPr lvl="1"/>
            <a:r>
              <a:rPr lang="en-US" dirty="0"/>
              <a:t>Take it seriously when you do and do not play the hypocrite!</a:t>
            </a:r>
          </a:p>
          <a:p>
            <a:pPr lvl="1"/>
            <a:r>
              <a:rPr lang="en-US" dirty="0"/>
              <a:t>We pray for you every day.</a:t>
            </a:r>
          </a:p>
          <a:p>
            <a:pPr lvl="1"/>
            <a:r>
              <a:rPr lang="en-US" dirty="0"/>
              <a:t>May God bless each one of you!</a:t>
            </a:r>
          </a:p>
        </p:txBody>
      </p:sp>
    </p:spTree>
    <p:extLst>
      <p:ext uri="{BB962C8B-B14F-4D97-AF65-F5344CB8AC3E}">
        <p14:creationId xmlns:p14="http://schemas.microsoft.com/office/powerpoint/2010/main" val="1057510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B012-B09E-430E-AD18-3CEA8FDEE9D0}"/>
              </a:ext>
            </a:extLst>
          </p:cNvPr>
          <p:cNvSpPr>
            <a:spLocks noGrp="1"/>
          </p:cNvSpPr>
          <p:nvPr>
            <p:ph type="title"/>
          </p:nvPr>
        </p:nvSpPr>
        <p:spPr/>
        <p:txBody>
          <a:bodyPr/>
          <a:lstStyle/>
          <a:p>
            <a:r>
              <a:rPr lang="en-US" dirty="0"/>
              <a:t>Maturing to Adulthood</a:t>
            </a:r>
          </a:p>
        </p:txBody>
      </p:sp>
      <p:sp>
        <p:nvSpPr>
          <p:cNvPr id="3" name="Content Placeholder 2">
            <a:extLst>
              <a:ext uri="{FF2B5EF4-FFF2-40B4-BE49-F238E27FC236}">
                <a16:creationId xmlns:a16="http://schemas.microsoft.com/office/drawing/2014/main" id="{5095755E-B006-4CC8-B58A-BD2411DCE1E1}"/>
              </a:ext>
            </a:extLst>
          </p:cNvPr>
          <p:cNvSpPr>
            <a:spLocks noGrp="1"/>
          </p:cNvSpPr>
          <p:nvPr>
            <p:ph idx="1"/>
          </p:nvPr>
        </p:nvSpPr>
        <p:spPr/>
        <p:txBody>
          <a:bodyPr>
            <a:normAutofit/>
          </a:bodyPr>
          <a:lstStyle/>
          <a:p>
            <a:r>
              <a:rPr lang="en-US" dirty="0"/>
              <a:t>Sometimes young folks think that Christ is for little kids and old folks, not for maturing young adults.</a:t>
            </a:r>
          </a:p>
          <a:p>
            <a:pPr lvl="1"/>
            <a:r>
              <a:rPr lang="en-US" dirty="0"/>
              <a:t>Some young people are venturing in the fields of Satan, sowing their wild oats.</a:t>
            </a:r>
          </a:p>
          <a:p>
            <a:pPr lvl="1"/>
            <a:r>
              <a:rPr lang="en-US" dirty="0"/>
              <a:t>Some are testing their own newly discovered independence, pushing against the fences of established norms and standards of righteousness.</a:t>
            </a:r>
          </a:p>
          <a:p>
            <a:pPr lvl="1"/>
            <a:r>
              <a:rPr lang="en-US" dirty="0"/>
              <a:t>Some will choose to turn away from the Lord, never to obey His word.</a:t>
            </a:r>
          </a:p>
          <a:p>
            <a:pPr lvl="1"/>
            <a:r>
              <a:rPr lang="en-US" dirty="0"/>
              <a:t>Most youths will eventually grow into adulthood and adopt most of the same standards as did their parents.</a:t>
            </a:r>
          </a:p>
        </p:txBody>
      </p:sp>
    </p:spTree>
    <p:extLst>
      <p:ext uri="{BB962C8B-B14F-4D97-AF65-F5344CB8AC3E}">
        <p14:creationId xmlns:p14="http://schemas.microsoft.com/office/powerpoint/2010/main" val="1202721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EC4D-8ACC-4F4F-A751-BAF55E9C793A}"/>
              </a:ext>
            </a:extLst>
          </p:cNvPr>
          <p:cNvSpPr>
            <a:spLocks noGrp="1"/>
          </p:cNvSpPr>
          <p:nvPr>
            <p:ph type="title"/>
          </p:nvPr>
        </p:nvSpPr>
        <p:spPr/>
        <p:txBody>
          <a:bodyPr/>
          <a:lstStyle/>
          <a:p>
            <a:r>
              <a:rPr lang="en-US" dirty="0"/>
              <a:t>Should Youths Be Encouraged </a:t>
            </a:r>
            <a:br>
              <a:rPr lang="en-US" dirty="0"/>
            </a:br>
            <a:r>
              <a:rPr lang="en-US" dirty="0"/>
              <a:t>to Become Christians?</a:t>
            </a:r>
          </a:p>
        </p:txBody>
      </p:sp>
      <p:sp>
        <p:nvSpPr>
          <p:cNvPr id="3" name="Content Placeholder 2">
            <a:extLst>
              <a:ext uri="{FF2B5EF4-FFF2-40B4-BE49-F238E27FC236}">
                <a16:creationId xmlns:a16="http://schemas.microsoft.com/office/drawing/2014/main" id="{B930710B-4651-464B-A0C1-6794D0D66CE4}"/>
              </a:ext>
            </a:extLst>
          </p:cNvPr>
          <p:cNvSpPr>
            <a:spLocks noGrp="1"/>
          </p:cNvSpPr>
          <p:nvPr>
            <p:ph idx="1"/>
          </p:nvPr>
        </p:nvSpPr>
        <p:spPr>
          <a:xfrm>
            <a:off x="838200" y="1825624"/>
            <a:ext cx="10515600" cy="4927514"/>
          </a:xfrm>
        </p:spPr>
        <p:txBody>
          <a:bodyPr>
            <a:normAutofit fontScale="92500" lnSpcReduction="10000"/>
          </a:bodyPr>
          <a:lstStyle/>
          <a:p>
            <a:r>
              <a:rPr lang="en-US" dirty="0"/>
              <a:t>Sometimes people act as if you cannot obey the gospel until you reach the age of majority and minimize encouraging their children to obey the gospel during their youth.</a:t>
            </a:r>
          </a:p>
          <a:p>
            <a:pPr lvl="1"/>
            <a:r>
              <a:rPr lang="en-US" dirty="0"/>
              <a:t>That would be no problem were it the fact that our children are incapable of committing sin before they reach the age of majority.</a:t>
            </a:r>
          </a:p>
          <a:p>
            <a:pPr lvl="1"/>
            <a:r>
              <a:rPr lang="en-US" dirty="0"/>
              <a:t>Both the Bible and our own experience show that our children can and do sin before reaching legal majority: </a:t>
            </a:r>
          </a:p>
          <a:p>
            <a:pPr lvl="2"/>
            <a:r>
              <a:rPr lang="en-US" dirty="0"/>
              <a:t>“. . . for the imagination of man’s heart is evil from his youth” (Gen. 8:21).</a:t>
            </a:r>
          </a:p>
          <a:p>
            <a:pPr lvl="2"/>
            <a:r>
              <a:rPr lang="en-US" dirty="0"/>
              <a:t>“Remember not the sins of my youth” (Psa. 25:7).</a:t>
            </a:r>
          </a:p>
          <a:p>
            <a:pPr lvl="1"/>
            <a:r>
              <a:rPr lang="en-US" dirty="0"/>
              <a:t>Inasmuch as there is only one way to obtain forgiveness of sins, one either bears the guilt of his sin until he reaches majority or he is capable of repenting of his sins and obeying the gospel. </a:t>
            </a:r>
          </a:p>
          <a:p>
            <a:pPr lvl="2"/>
            <a:r>
              <a:rPr lang="en-US" dirty="0"/>
              <a:t>Should one be unable to obey the gospel before majority and he would be unfortunate enough to die before he reaches majority, he would be lost without Christ.</a:t>
            </a:r>
          </a:p>
          <a:p>
            <a:endParaRPr lang="en-US" dirty="0"/>
          </a:p>
        </p:txBody>
      </p:sp>
    </p:spTree>
    <p:extLst>
      <p:ext uri="{BB962C8B-B14F-4D97-AF65-F5344CB8AC3E}">
        <p14:creationId xmlns:p14="http://schemas.microsoft.com/office/powerpoint/2010/main" val="34088435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00C2-511B-4104-AACA-5634E77EF6F1}"/>
              </a:ext>
            </a:extLst>
          </p:cNvPr>
          <p:cNvSpPr>
            <a:spLocks noGrp="1"/>
          </p:cNvSpPr>
          <p:nvPr>
            <p:ph type="title"/>
          </p:nvPr>
        </p:nvSpPr>
        <p:spPr/>
        <p:txBody>
          <a:bodyPr/>
          <a:lstStyle/>
          <a:p>
            <a:r>
              <a:rPr lang="en-US" dirty="0"/>
              <a:t>In the Days of Youth</a:t>
            </a:r>
          </a:p>
        </p:txBody>
      </p:sp>
      <p:sp>
        <p:nvSpPr>
          <p:cNvPr id="3" name="Content Placeholder 2">
            <a:extLst>
              <a:ext uri="{FF2B5EF4-FFF2-40B4-BE49-F238E27FC236}">
                <a16:creationId xmlns:a16="http://schemas.microsoft.com/office/drawing/2014/main" id="{DFB6E338-1FEA-4B91-856C-75C52F4C9D92}"/>
              </a:ext>
            </a:extLst>
          </p:cNvPr>
          <p:cNvSpPr>
            <a:spLocks noGrp="1"/>
          </p:cNvSpPr>
          <p:nvPr>
            <p:ph idx="1"/>
          </p:nvPr>
        </p:nvSpPr>
        <p:spPr/>
        <p:txBody>
          <a:bodyPr>
            <a:normAutofit fontScale="92500" lnSpcReduction="10000"/>
          </a:bodyPr>
          <a:lstStyle/>
          <a:p>
            <a:r>
              <a:rPr lang="en-US" dirty="0"/>
              <a:t>Youth is the time when one is in his father’s house, before leaving to assume adult responsibilities (Lev. 10:14; 22:12-13; Num. 30:3, 16).</a:t>
            </a:r>
          </a:p>
          <a:p>
            <a:pPr lvl="1"/>
            <a:r>
              <a:rPr lang="en-US" dirty="0"/>
              <a:t>David was a youth when he met and defeated Goliath (1 Sam. 17:42, 55).</a:t>
            </a:r>
          </a:p>
          <a:p>
            <a:pPr lvl="1"/>
            <a:r>
              <a:rPr lang="en-US" dirty="0"/>
              <a:t>Obadiah, who ministered to Elijah, said that he had “feared the Lord from his youth” (1 Kings 18:12).</a:t>
            </a:r>
          </a:p>
          <a:p>
            <a:pPr lvl="1"/>
            <a:r>
              <a:rPr lang="en-US" dirty="0"/>
              <a:t>“. . . Thou art my trust from my youth” (Psa. 71:5).</a:t>
            </a:r>
          </a:p>
          <a:p>
            <a:r>
              <a:rPr lang="en-US" dirty="0"/>
              <a:t>Jesus calls for young people to obey His word, the same as He does for older people.</a:t>
            </a:r>
          </a:p>
          <a:p>
            <a:pPr lvl="1"/>
            <a:r>
              <a:rPr lang="en-US" dirty="0"/>
              <a:t>He called the rich, young ruler (Matt. 19:16-22, esp. v. 20).</a:t>
            </a:r>
          </a:p>
          <a:p>
            <a:pPr lvl="1"/>
            <a:r>
              <a:rPr lang="en-US" dirty="0"/>
              <a:t>The Lord commands young people to “remember their Creator in the days of their youth” (Eccl. 12:1).</a:t>
            </a:r>
          </a:p>
          <a:p>
            <a:pPr lvl="1"/>
            <a:r>
              <a:rPr lang="en-US" dirty="0"/>
              <a:t>Timothy began preaching in his youth (1 Tim. 4:12).</a:t>
            </a:r>
          </a:p>
          <a:p>
            <a:endParaRPr lang="en-US" dirty="0"/>
          </a:p>
        </p:txBody>
      </p:sp>
    </p:spTree>
    <p:extLst>
      <p:ext uri="{BB962C8B-B14F-4D97-AF65-F5344CB8AC3E}">
        <p14:creationId xmlns:p14="http://schemas.microsoft.com/office/powerpoint/2010/main" val="1964524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barn(inVertical)">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arn(inVertical)">
                                      <p:cBhvr>
                                        <p:cTn id="3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A group of people sitting at a table&#10;&#10;Description automatically generated">
            <a:extLst>
              <a:ext uri="{FF2B5EF4-FFF2-40B4-BE49-F238E27FC236}">
                <a16:creationId xmlns:a16="http://schemas.microsoft.com/office/drawing/2014/main" id="{6FFCCA8D-5706-42CE-9959-DDBA617F24D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3123" b="12291"/>
          <a:stretch/>
        </p:blipFill>
        <p:spPr bwMode="auto">
          <a:xfrm>
            <a:off x="20" y="10"/>
            <a:ext cx="12191980"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8934EC9C-481C-476A-8057-F3257A117C8F}"/>
              </a:ext>
            </a:extLst>
          </p:cNvPr>
          <p:cNvSpPr txBox="1"/>
          <p:nvPr/>
        </p:nvSpPr>
        <p:spPr>
          <a:xfrm>
            <a:off x="5285064" y="5310231"/>
            <a:ext cx="5998129" cy="1446550"/>
          </a:xfrm>
          <a:prstGeom prst="rect">
            <a:avLst/>
          </a:prstGeom>
          <a:solidFill>
            <a:schemeClr val="accent6">
              <a:lumMod val="20000"/>
              <a:lumOff val="80000"/>
            </a:schemeClr>
          </a:solidFill>
          <a:ln>
            <a:solidFill>
              <a:srgbClr val="203337"/>
            </a:solidFill>
          </a:ln>
        </p:spPr>
        <p:txBody>
          <a:bodyPr wrap="square" rtlCol="0">
            <a:spAutoFit/>
          </a:bodyPr>
          <a:lstStyle/>
          <a:p>
            <a:pPr algn="ctr"/>
            <a:r>
              <a:rPr lang="en-US" sz="4400" dirty="0"/>
              <a:t>Jesus Calls You During Your Youth</a:t>
            </a:r>
          </a:p>
        </p:txBody>
      </p:sp>
    </p:spTree>
    <p:extLst>
      <p:ext uri="{BB962C8B-B14F-4D97-AF65-F5344CB8AC3E}">
        <p14:creationId xmlns:p14="http://schemas.microsoft.com/office/powerpoint/2010/main" val="1872444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99758-186D-4585-8BC1-95B97C6D4303}"/>
              </a:ext>
            </a:extLst>
          </p:cNvPr>
          <p:cNvSpPr>
            <a:spLocks noGrp="1"/>
          </p:cNvSpPr>
          <p:nvPr>
            <p:ph type="title"/>
          </p:nvPr>
        </p:nvSpPr>
        <p:spPr/>
        <p:txBody>
          <a:bodyPr/>
          <a:lstStyle/>
          <a:p>
            <a:r>
              <a:rPr lang="en-US" dirty="0"/>
              <a:t>I. The Call to Become a Christian</a:t>
            </a:r>
          </a:p>
        </p:txBody>
      </p:sp>
      <p:pic>
        <p:nvPicPr>
          <p:cNvPr id="3074" name="Picture 2" descr="Image result for teenaged children being baptized">
            <a:extLst>
              <a:ext uri="{FF2B5EF4-FFF2-40B4-BE49-F238E27FC236}">
                <a16:creationId xmlns:a16="http://schemas.microsoft.com/office/drawing/2014/main" id="{B2A27026-2CE1-4575-9E28-3BFA5694D35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4635" y="1818162"/>
            <a:ext cx="8662729" cy="47966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72188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E9E874-2768-4054-8861-CC87DED24EEE}"/>
              </a:ext>
            </a:extLst>
          </p:cNvPr>
          <p:cNvSpPr>
            <a:spLocks noGrp="1"/>
          </p:cNvSpPr>
          <p:nvPr>
            <p:ph type="title"/>
          </p:nvPr>
        </p:nvSpPr>
        <p:spPr/>
        <p:txBody>
          <a:bodyPr/>
          <a:lstStyle/>
          <a:p>
            <a:r>
              <a:rPr lang="en-US" dirty="0"/>
              <a:t>Morally Responsible</a:t>
            </a:r>
          </a:p>
        </p:txBody>
      </p:sp>
      <p:sp>
        <p:nvSpPr>
          <p:cNvPr id="3" name="Content Placeholder 2">
            <a:extLst>
              <a:ext uri="{FF2B5EF4-FFF2-40B4-BE49-F238E27FC236}">
                <a16:creationId xmlns:a16="http://schemas.microsoft.com/office/drawing/2014/main" id="{16E9514D-7080-4F08-9065-13C54D99AA96}"/>
              </a:ext>
            </a:extLst>
          </p:cNvPr>
          <p:cNvSpPr>
            <a:spLocks noGrp="1"/>
          </p:cNvSpPr>
          <p:nvPr>
            <p:ph idx="1"/>
          </p:nvPr>
        </p:nvSpPr>
        <p:spPr/>
        <p:txBody>
          <a:bodyPr>
            <a:normAutofit lnSpcReduction="10000"/>
          </a:bodyPr>
          <a:lstStyle/>
          <a:p>
            <a:r>
              <a:rPr lang="en-US" dirty="0"/>
              <a:t>Children are born morally pure, not tainted by sin (Matt. 18:3; Ezek. 18:20).</a:t>
            </a:r>
          </a:p>
          <a:p>
            <a:pPr lvl="1"/>
            <a:r>
              <a:rPr lang="en-US" dirty="0"/>
              <a:t>The doctrine of inherited depravity, which led to infant sprinkling, is not taught in the Bible.</a:t>
            </a:r>
          </a:p>
          <a:p>
            <a:r>
              <a:rPr lang="en-US" dirty="0"/>
              <a:t>Children enter the kingdom of Satan, not by birth, but by sin.</a:t>
            </a:r>
          </a:p>
          <a:p>
            <a:pPr lvl="1"/>
            <a:r>
              <a:rPr lang="en-US" dirty="0"/>
              <a:t>When a child reaches the “age of accountability,” he sins and falls under the guilt of sin (Rom. 3:23; 6:23; 2 Cor. 5:14).</a:t>
            </a:r>
          </a:p>
          <a:p>
            <a:pPr lvl="1"/>
            <a:r>
              <a:rPr lang="en-US" dirty="0"/>
              <a:t>Those who are guilty of sin are lost, in need of a Savior (Matt. 1:21; Lk. 19:10).</a:t>
            </a:r>
          </a:p>
          <a:p>
            <a:r>
              <a:rPr lang="en-US" dirty="0"/>
              <a:t>When one is old enough to recognize his need for salvation, he is old enough to obey the gospel.</a:t>
            </a:r>
          </a:p>
          <a:p>
            <a:endParaRPr lang="en-US" dirty="0"/>
          </a:p>
        </p:txBody>
      </p:sp>
    </p:spTree>
    <p:extLst>
      <p:ext uri="{BB962C8B-B14F-4D97-AF65-F5344CB8AC3E}">
        <p14:creationId xmlns:p14="http://schemas.microsoft.com/office/powerpoint/2010/main" val="1269466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arn(inVertic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arn(inVertic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5C22F5-E286-4A88-88F5-A154B930E83F}"/>
              </a:ext>
            </a:extLst>
          </p:cNvPr>
          <p:cNvSpPr>
            <a:spLocks noGrp="1"/>
          </p:cNvSpPr>
          <p:nvPr>
            <p:ph type="title"/>
          </p:nvPr>
        </p:nvSpPr>
        <p:spPr/>
        <p:txBody>
          <a:bodyPr/>
          <a:lstStyle/>
          <a:p>
            <a:r>
              <a:rPr lang="en-US" dirty="0"/>
              <a:t>Young People Need the Gospel</a:t>
            </a:r>
          </a:p>
        </p:txBody>
      </p:sp>
      <p:sp>
        <p:nvSpPr>
          <p:cNvPr id="3" name="Content Placeholder 2">
            <a:extLst>
              <a:ext uri="{FF2B5EF4-FFF2-40B4-BE49-F238E27FC236}">
                <a16:creationId xmlns:a16="http://schemas.microsoft.com/office/drawing/2014/main" id="{BDEFFB9F-BC80-4D9E-BD3B-30C1554D8432}"/>
              </a:ext>
            </a:extLst>
          </p:cNvPr>
          <p:cNvSpPr>
            <a:spLocks noGrp="1"/>
          </p:cNvSpPr>
          <p:nvPr>
            <p:ph idx="1"/>
          </p:nvPr>
        </p:nvSpPr>
        <p:spPr/>
        <p:txBody>
          <a:bodyPr/>
          <a:lstStyle/>
          <a:p>
            <a:r>
              <a:rPr lang="en-US" dirty="0"/>
              <a:t>Our young people have the same need for the gospel as do our older people:  the need for salvation from sin.</a:t>
            </a:r>
          </a:p>
          <a:p>
            <a:pPr lvl="1"/>
            <a:r>
              <a:rPr lang="en-US" dirty="0"/>
              <a:t>We judge our young people poorly when we conclude that the appeal of the gospel cannot touch their hearts.  We insult them when we imply that they must be reached with baseball, hot dogs, and Coke because they will not respond to the love of God.</a:t>
            </a:r>
          </a:p>
          <a:p>
            <a:pPr lvl="1"/>
            <a:r>
              <a:rPr lang="en-US" dirty="0"/>
              <a:t>The young people of our day are just like the young people of every age before us.  They will respond to the Lord’s love when they have it taught to and lived before them (2 Tim. 3:14-15).</a:t>
            </a:r>
          </a:p>
          <a:p>
            <a:endParaRPr lang="en-US" dirty="0"/>
          </a:p>
        </p:txBody>
      </p:sp>
    </p:spTree>
    <p:extLst>
      <p:ext uri="{BB962C8B-B14F-4D97-AF65-F5344CB8AC3E}">
        <p14:creationId xmlns:p14="http://schemas.microsoft.com/office/powerpoint/2010/main" val="3613670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98478E-0E54-4649-A8D7-32AF5179ED48}"/>
              </a:ext>
            </a:extLst>
          </p:cNvPr>
          <p:cNvSpPr>
            <a:spLocks noGrp="1"/>
          </p:cNvSpPr>
          <p:nvPr>
            <p:ph type="title"/>
          </p:nvPr>
        </p:nvSpPr>
        <p:spPr/>
        <p:txBody>
          <a:bodyPr/>
          <a:lstStyle/>
          <a:p>
            <a:r>
              <a:rPr lang="en-US" dirty="0"/>
              <a:t>II. The Call to Live a Righteous Life</a:t>
            </a:r>
          </a:p>
        </p:txBody>
      </p:sp>
      <p:pic>
        <p:nvPicPr>
          <p:cNvPr id="4098" name="Picture 2">
            <a:extLst>
              <a:ext uri="{FF2B5EF4-FFF2-40B4-BE49-F238E27FC236}">
                <a16:creationId xmlns:a16="http://schemas.microsoft.com/office/drawing/2014/main" id="{6FCF3EBC-C05C-4E0A-91F1-59BD520F15E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2240" y="1941195"/>
            <a:ext cx="6827520" cy="4551680"/>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61989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3">
      <a:majorFont>
        <a:latin typeface="Source Sans Pro Semibold"/>
        <a:ea typeface=""/>
        <a:cs typeface=""/>
      </a:majorFont>
      <a:minorFont>
        <a:latin typeface="Source Sans Pro Semibol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A919487D-F5E1-45C3-AE42-1A202B072D27}" vid="{157D37DF-D572-4982-8803-79CA85A1F429}"/>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40D7923722AD4FB8E344FF506A1569" ma:contentTypeVersion="10" ma:contentTypeDescription="Create a new document." ma:contentTypeScope="" ma:versionID="ac3b230bcff63a7f012dcdfa461a2340">
  <xsd:schema xmlns:xsd="http://www.w3.org/2001/XMLSchema" xmlns:xs="http://www.w3.org/2001/XMLSchema" xmlns:p="http://schemas.microsoft.com/office/2006/metadata/properties" xmlns:ns3="81d99b4e-7a83-43fc-b249-c8f9eec6bec7" targetNamespace="http://schemas.microsoft.com/office/2006/metadata/properties" ma:root="true" ma:fieldsID="32823aaa9222b599779a93b51eda595c" ns3:_="">
    <xsd:import namespace="81d99b4e-7a83-43fc-b249-c8f9eec6bec7"/>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d99b4e-7a83-43fc-b249-c8f9eec6bec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1CE9ADA-356E-4AB6-81B9-0BE186E71F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1d99b4e-7a83-43fc-b249-c8f9eec6bec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7FFC9-AED1-4466-938D-02444165B806}">
  <ds:schemaRefs>
    <ds:schemaRef ds:uri="http://schemas.microsoft.com/sharepoint/v3/contenttype/forms"/>
  </ds:schemaRefs>
</ds:datastoreItem>
</file>

<file path=customXml/itemProps3.xml><?xml version="1.0" encoding="utf-8"?>
<ds:datastoreItem xmlns:ds="http://schemas.openxmlformats.org/officeDocument/2006/customXml" ds:itemID="{4B2F2C92-FAD2-404E-AD9B-4C941EE09A95}">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124</TotalTime>
  <Words>1378</Words>
  <Application>Microsoft Office PowerPoint</Application>
  <PresentationFormat>Widescreen</PresentationFormat>
  <Paragraphs>71</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Source Sans Pro Black</vt:lpstr>
      <vt:lpstr>Source Sans Pro Semibold</vt:lpstr>
      <vt:lpstr>Office Theme</vt:lpstr>
      <vt:lpstr>PowerPoint Presentation</vt:lpstr>
      <vt:lpstr>Maturing to Adulthood</vt:lpstr>
      <vt:lpstr>Should Youths Be Encouraged  to Become Christians?</vt:lpstr>
      <vt:lpstr>In the Days of Youth</vt:lpstr>
      <vt:lpstr>PowerPoint Presentation</vt:lpstr>
      <vt:lpstr>I. The Call to Become a Christian</vt:lpstr>
      <vt:lpstr>Morally Responsible</vt:lpstr>
      <vt:lpstr>Young People Need the Gospel</vt:lpstr>
      <vt:lpstr>II. The Call to Live a Righteous Life</vt:lpstr>
      <vt:lpstr>1 Timothy 4:12</vt:lpstr>
      <vt:lpstr>Use Your Youth for Christ</vt:lpstr>
      <vt:lpstr>Why You Should Remember God in Your Youth</vt:lpstr>
      <vt:lpstr>Exemplary Youth</vt:lpstr>
      <vt:lpstr>Great Examples of Youth Serving God</vt:lpstr>
      <vt:lpstr>Conclusion</vt:lpstr>
      <vt:lpstr>Now It’s Your Turn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Willis</dc:creator>
  <cp:lastModifiedBy>Mike Willis</cp:lastModifiedBy>
  <cp:revision>6</cp:revision>
  <dcterms:created xsi:type="dcterms:W3CDTF">2020-01-17T15:21:05Z</dcterms:created>
  <dcterms:modified xsi:type="dcterms:W3CDTF">2023-07-02T09:40:55Z</dcterms:modified>
</cp:coreProperties>
</file>