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3446"/>
    <a:srgbClr val="172744"/>
    <a:srgbClr val="EE853E"/>
    <a:srgbClr val="282E1F"/>
    <a:srgbClr val="303227"/>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a:solidFill>
            <a:schemeClr val="accent2">
              <a:lumMod val="20000"/>
              <a:lumOff val="80000"/>
            </a:schemeClr>
          </a:solidFill>
          <a:ln>
            <a:solidFill>
              <a:schemeClr val="tx1"/>
            </a:solidFill>
          </a:ln>
        </p:spPr>
        <p:txBody>
          <a:bodyPr/>
          <a:lstStyle>
            <a:lvl1pPr>
              <a:defRPr>
                <a:solidFill>
                  <a:srgbClr val="EE853E"/>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7/30/2023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bg1">
              <a:lumMod val="85000"/>
            </a:schemeClr>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7/30/2023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72744"/>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098B-CE12-7135-FBAE-02C0BE7166E2}"/>
              </a:ext>
            </a:extLst>
          </p:cNvPr>
          <p:cNvSpPr>
            <a:spLocks noGrp="1"/>
          </p:cNvSpPr>
          <p:nvPr>
            <p:ph type="title"/>
          </p:nvPr>
        </p:nvSpPr>
        <p:spPr/>
        <p:txBody>
          <a:bodyPr/>
          <a:lstStyle/>
          <a:p>
            <a:r>
              <a:rPr lang="en-US" dirty="0"/>
              <a:t>The Context of the Psalm 90</a:t>
            </a:r>
          </a:p>
        </p:txBody>
      </p:sp>
      <p:sp>
        <p:nvSpPr>
          <p:cNvPr id="3" name="Content Placeholder 2">
            <a:extLst>
              <a:ext uri="{FF2B5EF4-FFF2-40B4-BE49-F238E27FC236}">
                <a16:creationId xmlns:a16="http://schemas.microsoft.com/office/drawing/2014/main" id="{04C5B937-6DA9-B156-362D-2C83F3AE6130}"/>
              </a:ext>
            </a:extLst>
          </p:cNvPr>
          <p:cNvSpPr>
            <a:spLocks noGrp="1"/>
          </p:cNvSpPr>
          <p:nvPr>
            <p:ph idx="1"/>
          </p:nvPr>
        </p:nvSpPr>
        <p:spPr/>
        <p:txBody>
          <a:bodyPr/>
          <a:lstStyle/>
          <a:p>
            <a:r>
              <a:rPr lang="en-US" dirty="0"/>
              <a:t>The only Psalm in the Psalter written by Moses.</a:t>
            </a:r>
          </a:p>
          <a:p>
            <a:r>
              <a:rPr lang="en-US" dirty="0"/>
              <a:t>The context of the psalm is the passing away of the generation who did not have enough faith to listen to the spies sent out to spy out the land of Canaan.</a:t>
            </a:r>
          </a:p>
          <a:p>
            <a:pPr lvl="1"/>
            <a:r>
              <a:rPr lang="en-US" dirty="0"/>
              <a:t>Ten spies said the Israelites could not conquer Canaan; Joshua and Caleb exhorted Israel to trust in the Lord. </a:t>
            </a:r>
          </a:p>
          <a:p>
            <a:pPr lvl="1"/>
            <a:r>
              <a:rPr lang="en-US" dirty="0"/>
              <a:t>The people followed the ten spies’ advice. </a:t>
            </a:r>
          </a:p>
          <a:p>
            <a:pPr marL="457200" lvl="1" indent="0">
              <a:buNone/>
            </a:pPr>
            <a:endParaRPr lang="en-US" dirty="0"/>
          </a:p>
        </p:txBody>
      </p:sp>
    </p:spTree>
    <p:extLst>
      <p:ext uri="{BB962C8B-B14F-4D97-AF65-F5344CB8AC3E}">
        <p14:creationId xmlns:p14="http://schemas.microsoft.com/office/powerpoint/2010/main" val="6489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1DA5-ACEB-5F70-434A-AA8C11B67DFE}"/>
              </a:ext>
            </a:extLst>
          </p:cNvPr>
          <p:cNvSpPr>
            <a:spLocks noGrp="1"/>
          </p:cNvSpPr>
          <p:nvPr>
            <p:ph type="title"/>
          </p:nvPr>
        </p:nvSpPr>
        <p:spPr/>
        <p:txBody>
          <a:bodyPr/>
          <a:lstStyle/>
          <a:p>
            <a:r>
              <a:rPr lang="en-US" dirty="0"/>
              <a:t>Numbers 14:26-30</a:t>
            </a:r>
          </a:p>
        </p:txBody>
      </p:sp>
      <p:sp>
        <p:nvSpPr>
          <p:cNvPr id="3" name="Content Placeholder 2">
            <a:extLst>
              <a:ext uri="{FF2B5EF4-FFF2-40B4-BE49-F238E27FC236}">
                <a16:creationId xmlns:a16="http://schemas.microsoft.com/office/drawing/2014/main" id="{EDDE5978-E891-F2F7-B424-40A85F2E76A8}"/>
              </a:ext>
            </a:extLst>
          </p:cNvPr>
          <p:cNvSpPr>
            <a:spLocks noGrp="1"/>
          </p:cNvSpPr>
          <p:nvPr>
            <p:ph idx="1"/>
          </p:nvPr>
        </p:nvSpPr>
        <p:spPr/>
        <p:txBody>
          <a:bodyPr>
            <a:normAutofit lnSpcReduction="10000"/>
          </a:bodyPr>
          <a:lstStyle/>
          <a:p>
            <a:r>
              <a:rPr lang="en-US" dirty="0"/>
              <a:t> “And the LORD spoke to Moses and to Aaron, saying, ‘How long shall this wicked congregation grumble against me? I have heard the grumblings of the people of Israel, which they grumble against me. Say to them, “As I live, declares the LORD, what you have said in my hearing I will do to you: </a:t>
            </a:r>
            <a:r>
              <a:rPr lang="en-US" dirty="0">
                <a:solidFill>
                  <a:srgbClr val="153446"/>
                </a:solidFill>
                <a:latin typeface="+mj-lt"/>
              </a:rPr>
              <a:t>your dead bodies shall fall in this wilderness, and of all your number, listed in the census from twenty years old and upward, who have grumbled against me, not one shall come into the land where I swore that I would make you dwell, except Caleb the son of </a:t>
            </a:r>
            <a:r>
              <a:rPr lang="en-US" dirty="0" err="1">
                <a:solidFill>
                  <a:srgbClr val="153446"/>
                </a:solidFill>
                <a:latin typeface="+mj-lt"/>
              </a:rPr>
              <a:t>Jephunneh</a:t>
            </a:r>
            <a:r>
              <a:rPr lang="en-US" dirty="0">
                <a:solidFill>
                  <a:srgbClr val="153446"/>
                </a:solidFill>
                <a:latin typeface="+mj-lt"/>
              </a:rPr>
              <a:t> and Joshua the son of Nun.</a:t>
            </a:r>
            <a:r>
              <a:rPr lang="en-US" dirty="0"/>
              <a:t> But your little ones, who you said would become a prey, I will bring in, and they shall know the land that you have rejected”’” (Num. 14:26-30).</a:t>
            </a:r>
          </a:p>
        </p:txBody>
      </p:sp>
    </p:spTree>
    <p:extLst>
      <p:ext uri="{BB962C8B-B14F-4D97-AF65-F5344CB8AC3E}">
        <p14:creationId xmlns:p14="http://schemas.microsoft.com/office/powerpoint/2010/main" val="382526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0843-2316-317D-4EB2-E38A13D69496}"/>
              </a:ext>
            </a:extLst>
          </p:cNvPr>
          <p:cNvSpPr>
            <a:spLocks noGrp="1"/>
          </p:cNvSpPr>
          <p:nvPr>
            <p:ph type="title"/>
          </p:nvPr>
        </p:nvSpPr>
        <p:spPr/>
        <p:txBody>
          <a:bodyPr/>
          <a:lstStyle/>
          <a:p>
            <a:r>
              <a:rPr lang="en-US" dirty="0"/>
              <a:t>Psalm 90</a:t>
            </a:r>
          </a:p>
        </p:txBody>
      </p:sp>
      <p:sp>
        <p:nvSpPr>
          <p:cNvPr id="3" name="Content Placeholder 2">
            <a:extLst>
              <a:ext uri="{FF2B5EF4-FFF2-40B4-BE49-F238E27FC236}">
                <a16:creationId xmlns:a16="http://schemas.microsoft.com/office/drawing/2014/main" id="{34429CF5-6671-60D8-13FB-EF2CCF1ACABE}"/>
              </a:ext>
            </a:extLst>
          </p:cNvPr>
          <p:cNvSpPr>
            <a:spLocks noGrp="1"/>
          </p:cNvSpPr>
          <p:nvPr>
            <p:ph idx="1"/>
          </p:nvPr>
        </p:nvSpPr>
        <p:spPr>
          <a:xfrm>
            <a:off x="838200" y="1825625"/>
            <a:ext cx="10515600" cy="900483"/>
          </a:xfrm>
        </p:spPr>
        <p:txBody>
          <a:bodyPr/>
          <a:lstStyle/>
          <a:p>
            <a:r>
              <a:rPr lang="en-US" dirty="0"/>
              <a:t>Having witnessed the passing of that generation over a period of forty years, Moses wrote:</a:t>
            </a:r>
          </a:p>
          <a:p>
            <a:endParaRPr lang="en-US" dirty="0"/>
          </a:p>
        </p:txBody>
      </p:sp>
      <p:sp>
        <p:nvSpPr>
          <p:cNvPr id="4" name="TextBox 3">
            <a:extLst>
              <a:ext uri="{FF2B5EF4-FFF2-40B4-BE49-F238E27FC236}">
                <a16:creationId xmlns:a16="http://schemas.microsoft.com/office/drawing/2014/main" id="{D90BD3E1-FA43-3628-2779-6320C9AB3EED}"/>
              </a:ext>
            </a:extLst>
          </p:cNvPr>
          <p:cNvSpPr txBox="1"/>
          <p:nvPr/>
        </p:nvSpPr>
        <p:spPr>
          <a:xfrm>
            <a:off x="1448512" y="2861045"/>
            <a:ext cx="9294976" cy="2677656"/>
          </a:xfrm>
          <a:prstGeom prst="rect">
            <a:avLst/>
          </a:prstGeom>
          <a:noFill/>
        </p:spPr>
        <p:txBody>
          <a:bodyPr wrap="square" rtlCol="0">
            <a:spAutoFit/>
          </a:bodyPr>
          <a:lstStyle/>
          <a:p>
            <a:pPr defTabSz="457200"/>
            <a:r>
              <a:rPr lang="en-US" sz="2800" b="0" i="0" u="none" strike="noStrike" baseline="0" dirty="0">
                <a:solidFill>
                  <a:srgbClr val="153446"/>
                </a:solidFill>
                <a:latin typeface="+mj-lt"/>
              </a:rPr>
              <a:t>“For all our days pass away under your wrath; </a:t>
            </a:r>
          </a:p>
          <a:p>
            <a:pPr defTabSz="457200"/>
            <a:r>
              <a:rPr lang="en-US" sz="2800" b="0" i="0" u="none" strike="noStrike" baseline="0" dirty="0">
                <a:solidFill>
                  <a:srgbClr val="153446"/>
                </a:solidFill>
                <a:latin typeface="+mj-lt"/>
              </a:rPr>
              <a:t>	we bring our years to an end like a sigh. </a:t>
            </a:r>
          </a:p>
          <a:p>
            <a:pPr defTabSz="457200"/>
            <a:r>
              <a:rPr lang="en-US" sz="2800" b="0" i="0" u="none" strike="noStrike" baseline="0" dirty="0">
                <a:solidFill>
                  <a:srgbClr val="153446"/>
                </a:solidFill>
                <a:latin typeface="+mj-lt"/>
              </a:rPr>
              <a:t>The years of our life are seventy, </a:t>
            </a:r>
          </a:p>
          <a:p>
            <a:pPr defTabSz="457200"/>
            <a:r>
              <a:rPr lang="en-US" sz="2800" b="0" i="0" u="none" strike="noStrike" baseline="0" dirty="0">
                <a:solidFill>
                  <a:srgbClr val="153446"/>
                </a:solidFill>
                <a:latin typeface="+mj-lt"/>
              </a:rPr>
              <a:t>	or even by reason of strength eighty; </a:t>
            </a:r>
          </a:p>
          <a:p>
            <a:pPr defTabSz="457200"/>
            <a:r>
              <a:rPr lang="en-US" sz="2800" b="0" i="0" u="none" strike="noStrike" baseline="0" dirty="0">
                <a:solidFill>
                  <a:srgbClr val="153446"/>
                </a:solidFill>
                <a:latin typeface="+mj-lt"/>
              </a:rPr>
              <a:t>yet their span is but toil and trouble; </a:t>
            </a:r>
          </a:p>
          <a:p>
            <a:pPr defTabSz="457200"/>
            <a:r>
              <a:rPr lang="en-US" sz="2800" b="0" i="0" u="none" strike="noStrike" baseline="0" dirty="0">
                <a:solidFill>
                  <a:srgbClr val="153446"/>
                </a:solidFill>
                <a:latin typeface="+mj-lt"/>
              </a:rPr>
              <a:t>	they are soon gone, and we fly away” (Psa. 90:9-10).</a:t>
            </a:r>
            <a:endParaRPr lang="en-US" sz="2800" dirty="0">
              <a:solidFill>
                <a:srgbClr val="153446"/>
              </a:solidFill>
              <a:latin typeface="+mj-lt"/>
            </a:endParaRPr>
          </a:p>
        </p:txBody>
      </p:sp>
    </p:spTree>
    <p:extLst>
      <p:ext uri="{BB962C8B-B14F-4D97-AF65-F5344CB8AC3E}">
        <p14:creationId xmlns:p14="http://schemas.microsoft.com/office/powerpoint/2010/main" val="42666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11EF-8BA4-0F44-9E30-105AF53DFA56}"/>
              </a:ext>
            </a:extLst>
          </p:cNvPr>
          <p:cNvSpPr>
            <a:spLocks noGrp="1"/>
          </p:cNvSpPr>
          <p:nvPr>
            <p:ph type="title"/>
          </p:nvPr>
        </p:nvSpPr>
        <p:spPr/>
        <p:txBody>
          <a:bodyPr/>
          <a:lstStyle/>
          <a:p>
            <a:r>
              <a:rPr lang="en-US" dirty="0"/>
              <a:t>Death Is Not Unexpected for the Elderly</a:t>
            </a:r>
          </a:p>
        </p:txBody>
      </p:sp>
      <p:sp>
        <p:nvSpPr>
          <p:cNvPr id="3" name="Content Placeholder 2">
            <a:extLst>
              <a:ext uri="{FF2B5EF4-FFF2-40B4-BE49-F238E27FC236}">
                <a16:creationId xmlns:a16="http://schemas.microsoft.com/office/drawing/2014/main" id="{3771078D-1656-AEE1-670A-6E08DEFFD537}"/>
              </a:ext>
            </a:extLst>
          </p:cNvPr>
          <p:cNvSpPr>
            <a:spLocks noGrp="1"/>
          </p:cNvSpPr>
          <p:nvPr>
            <p:ph idx="1"/>
          </p:nvPr>
        </p:nvSpPr>
        <p:spPr/>
        <p:txBody>
          <a:bodyPr/>
          <a:lstStyle/>
          <a:p>
            <a:r>
              <a:rPr lang="en-US" dirty="0"/>
              <a:t>When death comes in these circumstances, there is still mourning, but it is not unexpected.</a:t>
            </a:r>
          </a:p>
          <a:p>
            <a:r>
              <a:rPr lang="en-US" dirty="0"/>
              <a:t>Moses wrote of the death of Abraham saying, “Abraham breathed his last and died in a good old age, an old man and full of years, and was gathered to his people” (Gen. 25:8).</a:t>
            </a:r>
          </a:p>
          <a:p>
            <a:r>
              <a:rPr lang="en-US" dirty="0"/>
              <a:t>Similar statements are made of Isaac (Gen. 35:29) and Joseph (Gen. 50:26).</a:t>
            </a:r>
          </a:p>
          <a:p>
            <a:endParaRPr lang="en-US" dirty="0"/>
          </a:p>
        </p:txBody>
      </p:sp>
    </p:spTree>
    <p:extLst>
      <p:ext uri="{BB962C8B-B14F-4D97-AF65-F5344CB8AC3E}">
        <p14:creationId xmlns:p14="http://schemas.microsoft.com/office/powerpoint/2010/main" val="1298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9F76-6596-38D0-D4DB-A3D7A1D1EB21}"/>
              </a:ext>
            </a:extLst>
          </p:cNvPr>
          <p:cNvSpPr>
            <a:spLocks noGrp="1"/>
          </p:cNvSpPr>
          <p:nvPr>
            <p:ph type="title"/>
          </p:nvPr>
        </p:nvSpPr>
        <p:spPr/>
        <p:txBody>
          <a:bodyPr/>
          <a:lstStyle/>
          <a:p>
            <a:r>
              <a:rPr lang="en-US" dirty="0"/>
              <a:t>Death Sometimes Comes Prematurely</a:t>
            </a:r>
          </a:p>
        </p:txBody>
      </p:sp>
      <p:sp>
        <p:nvSpPr>
          <p:cNvPr id="3" name="Content Placeholder 2">
            <a:extLst>
              <a:ext uri="{FF2B5EF4-FFF2-40B4-BE49-F238E27FC236}">
                <a16:creationId xmlns:a16="http://schemas.microsoft.com/office/drawing/2014/main" id="{27CC6079-0E43-DB27-76D7-A23BEA5555FD}"/>
              </a:ext>
            </a:extLst>
          </p:cNvPr>
          <p:cNvSpPr>
            <a:spLocks noGrp="1"/>
          </p:cNvSpPr>
          <p:nvPr>
            <p:ph idx="1"/>
          </p:nvPr>
        </p:nvSpPr>
        <p:spPr/>
        <p:txBody>
          <a:bodyPr>
            <a:normAutofit/>
          </a:bodyPr>
          <a:lstStyle/>
          <a:p>
            <a:r>
              <a:rPr lang="en-US" dirty="0"/>
              <a:t>Many have had the painful experience of losing a child:</a:t>
            </a:r>
          </a:p>
          <a:p>
            <a:pPr lvl="1"/>
            <a:r>
              <a:rPr lang="en-US" dirty="0"/>
              <a:t>David lost his baby born from the illicit relationship with Bathsheba (2 Sam. 12:12-23).</a:t>
            </a:r>
          </a:p>
          <a:p>
            <a:pPr lvl="1"/>
            <a:r>
              <a:rPr lang="en-US" dirty="0"/>
              <a:t>Elisha promised the barren Shunammite woman that she would have a child and it came to pass. One day while working in the field with his father, the child said, “Oh, my head, my head!” and died at noon (2 Kings 4:18-20). In her grief, the woman ran to Elisha who raised him from the dead.</a:t>
            </a:r>
          </a:p>
          <a:p>
            <a:r>
              <a:rPr lang="en-US" dirty="0"/>
              <a:t>In the gospel narratives, we have the record of premature deaths:</a:t>
            </a:r>
          </a:p>
          <a:p>
            <a:pPr lvl="1"/>
            <a:r>
              <a:rPr lang="en-US" dirty="0"/>
              <a:t>The son of the widow of Nain (Luke 7:11-15).</a:t>
            </a:r>
          </a:p>
          <a:p>
            <a:pPr lvl="1"/>
            <a:r>
              <a:rPr lang="en-US" dirty="0"/>
              <a:t>The daughter of Jairus (Mark 5:21-43). </a:t>
            </a:r>
          </a:p>
        </p:txBody>
      </p:sp>
    </p:spTree>
    <p:extLst>
      <p:ext uri="{BB962C8B-B14F-4D97-AF65-F5344CB8AC3E}">
        <p14:creationId xmlns:p14="http://schemas.microsoft.com/office/powerpoint/2010/main" val="63286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286D-4052-5F07-29CF-B25546A3D3CC}"/>
              </a:ext>
            </a:extLst>
          </p:cNvPr>
          <p:cNvSpPr>
            <a:spLocks noGrp="1"/>
          </p:cNvSpPr>
          <p:nvPr>
            <p:ph type="title"/>
          </p:nvPr>
        </p:nvSpPr>
        <p:spPr/>
        <p:txBody>
          <a:bodyPr/>
          <a:lstStyle/>
          <a:p>
            <a:r>
              <a:rPr lang="en-US" dirty="0"/>
              <a:t>Death During the Prime of Life</a:t>
            </a:r>
          </a:p>
        </p:txBody>
      </p:sp>
      <p:sp>
        <p:nvSpPr>
          <p:cNvPr id="3" name="Content Placeholder 2">
            <a:extLst>
              <a:ext uri="{FF2B5EF4-FFF2-40B4-BE49-F238E27FC236}">
                <a16:creationId xmlns:a16="http://schemas.microsoft.com/office/drawing/2014/main" id="{E762AB9A-2CE7-A1EC-7E6F-D348EDF2F45C}"/>
              </a:ext>
            </a:extLst>
          </p:cNvPr>
          <p:cNvSpPr>
            <a:spLocks noGrp="1"/>
          </p:cNvSpPr>
          <p:nvPr>
            <p:ph idx="1"/>
          </p:nvPr>
        </p:nvSpPr>
        <p:spPr/>
        <p:txBody>
          <a:bodyPr>
            <a:normAutofit fontScale="92500"/>
          </a:bodyPr>
          <a:lstStyle/>
          <a:p>
            <a:r>
              <a:rPr lang="en-US" dirty="0"/>
              <a:t>When David heard that his rebellious son Absalom had been killed in the civil war, he lamented his death: “And the king was deeply moved and went up to the chamber over the gate and wept. And as he went, he said, </a:t>
            </a:r>
            <a:r>
              <a:rPr lang="en-US" dirty="0">
                <a:solidFill>
                  <a:srgbClr val="153446"/>
                </a:solidFill>
                <a:latin typeface="+mj-lt"/>
              </a:rPr>
              <a:t>‘O my son Absalom, my son, my son Absalom! Would I had died instead of you, O Absalom, my son, my son!’” </a:t>
            </a:r>
            <a:r>
              <a:rPr lang="en-US" dirty="0"/>
              <a:t>(2 Sam. 18:33).</a:t>
            </a:r>
          </a:p>
          <a:p>
            <a:r>
              <a:rPr lang="en-US" dirty="0"/>
              <a:t>Job spoke of the different situations in which one dies saying, “Will any teach God knowledge, seeing that he judges those who are on high? </a:t>
            </a:r>
            <a:r>
              <a:rPr lang="en-US" dirty="0">
                <a:solidFill>
                  <a:srgbClr val="153446"/>
                </a:solidFill>
                <a:latin typeface="+mj-lt"/>
              </a:rPr>
              <a:t>One dies in his full vigor, being wholly at ease and secure, his pails full of milk and the marrow of his bones moist. Another dies in bitterness of soul, never having tasted of prosperity. They lie down alike in the dust, and the worms cover them</a:t>
            </a:r>
            <a:r>
              <a:rPr lang="en-US" dirty="0"/>
              <a:t>” (Job 21:22-26).</a:t>
            </a:r>
          </a:p>
          <a:p>
            <a:endParaRPr lang="en-US" dirty="0"/>
          </a:p>
        </p:txBody>
      </p:sp>
    </p:spTree>
    <p:extLst>
      <p:ext uri="{BB962C8B-B14F-4D97-AF65-F5344CB8AC3E}">
        <p14:creationId xmlns:p14="http://schemas.microsoft.com/office/powerpoint/2010/main" val="38231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A15AB0-A49A-1B6E-CC10-3410E48ED770}"/>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The </a:t>
            </a:r>
            <a:r>
              <a:rPr lang="en-US" sz="5400" dirty="0">
                <a:solidFill>
                  <a:srgbClr val="EE853E"/>
                </a:solidFill>
                <a:latin typeface="+mj-lt"/>
                <a:ea typeface="+mj-ea"/>
                <a:cs typeface="+mj-cs"/>
              </a:rPr>
              <a:t>Frailty</a:t>
            </a:r>
            <a:r>
              <a:rPr lang="en-US" sz="5400" dirty="0">
                <a:latin typeface="+mj-lt"/>
                <a:ea typeface="+mj-ea"/>
                <a:cs typeface="+mj-cs"/>
              </a:rPr>
              <a:t> of Life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729DE6-BBB4-97C0-24E0-BC56DCD88A45}"/>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200" dirty="0"/>
              <a:t>“Come now, you who say, ‘Today or tomorrow we will go into such and such a town and spend a year there and trade and make a profit’— yet you do not know what tomorrow will bring. What is your life? For you are a mist that appears for a little time and then vanishes” (James 4:13-14).</a:t>
            </a:r>
          </a:p>
        </p:txBody>
      </p:sp>
      <p:pic>
        <p:nvPicPr>
          <p:cNvPr id="2" name="Picture 1">
            <a:extLst>
              <a:ext uri="{FF2B5EF4-FFF2-40B4-BE49-F238E27FC236}">
                <a16:creationId xmlns:a16="http://schemas.microsoft.com/office/drawing/2014/main" id="{49DE2B83-581E-990D-4F9E-E51D79F62CA1}"/>
              </a:ext>
            </a:extLst>
          </p:cNvPr>
          <p:cNvPicPr>
            <a:picLocks noChangeAspect="1"/>
          </p:cNvPicPr>
          <p:nvPr/>
        </p:nvPicPr>
        <p:blipFill rotWithShape="1">
          <a:blip r:embed="rId2"/>
          <a:srcRect l="23911" r="19613"/>
          <a:stretch/>
        </p:blipFill>
        <p:spPr>
          <a:xfrm>
            <a:off x="7675658" y="2093976"/>
            <a:ext cx="3941064" cy="4096512"/>
          </a:xfrm>
          <a:prstGeom prst="rect">
            <a:avLst/>
          </a:prstGeom>
        </p:spPr>
      </p:pic>
    </p:spTree>
    <p:extLst>
      <p:ext uri="{BB962C8B-B14F-4D97-AF65-F5344CB8AC3E}">
        <p14:creationId xmlns:p14="http://schemas.microsoft.com/office/powerpoint/2010/main" val="368026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B592-B37A-6CF0-C1F2-E73B4BAEE411}"/>
              </a:ext>
            </a:extLst>
          </p:cNvPr>
          <p:cNvSpPr>
            <a:spLocks noGrp="1"/>
          </p:cNvSpPr>
          <p:nvPr>
            <p:ph type="title"/>
          </p:nvPr>
        </p:nvSpPr>
        <p:spPr/>
        <p:txBody>
          <a:bodyPr/>
          <a:lstStyle/>
          <a:p>
            <a:r>
              <a:rPr lang="en-US" dirty="0"/>
              <a:t>Reminders from the Book of Job</a:t>
            </a:r>
          </a:p>
        </p:txBody>
      </p:sp>
      <p:sp>
        <p:nvSpPr>
          <p:cNvPr id="3" name="Content Placeholder 2">
            <a:extLst>
              <a:ext uri="{FF2B5EF4-FFF2-40B4-BE49-F238E27FC236}">
                <a16:creationId xmlns:a16="http://schemas.microsoft.com/office/drawing/2014/main" id="{ACEA5AD8-EA11-7502-19B8-7CAAEC2BDF50}"/>
              </a:ext>
            </a:extLst>
          </p:cNvPr>
          <p:cNvSpPr>
            <a:spLocks noGrp="1"/>
          </p:cNvSpPr>
          <p:nvPr>
            <p:ph idx="1"/>
          </p:nvPr>
        </p:nvSpPr>
        <p:spPr>
          <a:xfrm>
            <a:off x="838200" y="1825624"/>
            <a:ext cx="10515600" cy="4812567"/>
          </a:xfrm>
        </p:spPr>
        <p:txBody>
          <a:bodyPr>
            <a:normAutofit fontScale="92500" lnSpcReduction="10000"/>
          </a:bodyPr>
          <a:lstStyle/>
          <a:p>
            <a:r>
              <a:rPr lang="en-US" dirty="0"/>
              <a:t>“My days are </a:t>
            </a:r>
            <a:r>
              <a:rPr lang="en-US" dirty="0">
                <a:solidFill>
                  <a:srgbClr val="153446"/>
                </a:solidFill>
                <a:latin typeface="+mj-lt"/>
              </a:rPr>
              <a:t>swifter than a weaver’s shuttle</a:t>
            </a:r>
            <a:r>
              <a:rPr lang="en-US" dirty="0">
                <a:latin typeface="+mj-lt"/>
              </a:rPr>
              <a:t> </a:t>
            </a:r>
            <a:r>
              <a:rPr lang="en-US" dirty="0"/>
              <a:t>and come to their end without hope” (Job 7:6).</a:t>
            </a:r>
          </a:p>
          <a:p>
            <a:r>
              <a:rPr lang="en-US" dirty="0"/>
              <a:t>“For we are but of yesterday and know nothing, </a:t>
            </a:r>
            <a:r>
              <a:rPr lang="en-US" dirty="0">
                <a:solidFill>
                  <a:srgbClr val="153446"/>
                </a:solidFill>
                <a:latin typeface="+mj-lt"/>
              </a:rPr>
              <a:t>for our days on earth are a shadow</a:t>
            </a:r>
            <a:r>
              <a:rPr lang="en-US" dirty="0"/>
              <a:t>” (Job 8:9).</a:t>
            </a:r>
          </a:p>
          <a:p>
            <a:r>
              <a:rPr lang="en-US" dirty="0"/>
              <a:t>“</a:t>
            </a:r>
            <a:r>
              <a:rPr lang="en-US" dirty="0">
                <a:solidFill>
                  <a:srgbClr val="153446"/>
                </a:solidFill>
                <a:latin typeface="+mj-lt"/>
              </a:rPr>
              <a:t>My days are swifter than a runner</a:t>
            </a:r>
            <a:r>
              <a:rPr lang="en-US" dirty="0"/>
              <a:t>; they flee away; they see no good. </a:t>
            </a:r>
            <a:r>
              <a:rPr lang="en-US" dirty="0">
                <a:solidFill>
                  <a:srgbClr val="153446"/>
                </a:solidFill>
                <a:latin typeface="+mj-lt"/>
              </a:rPr>
              <a:t>They go by like skiffs of reed, like an eagle swooping on the prey</a:t>
            </a:r>
            <a:r>
              <a:rPr lang="en-US" dirty="0"/>
              <a:t>” (Job 9:25-26).</a:t>
            </a:r>
          </a:p>
          <a:p>
            <a:r>
              <a:rPr lang="en-US" dirty="0"/>
              <a:t>“</a:t>
            </a:r>
            <a:r>
              <a:rPr lang="en-US" dirty="0">
                <a:solidFill>
                  <a:srgbClr val="153446"/>
                </a:solidFill>
                <a:latin typeface="+mj-lt"/>
              </a:rPr>
              <a:t>Are not my days few? Then cease</a:t>
            </a:r>
            <a:r>
              <a:rPr lang="en-US" dirty="0"/>
              <a:t>, and leave me alone, that I may find a little cheer before I go—and I shall not return— to the land of darkness and deep shadow” (Job. 10:20-21).</a:t>
            </a:r>
          </a:p>
          <a:p>
            <a:r>
              <a:rPr lang="en-US" dirty="0"/>
              <a:t>“Man who is born of a woman is </a:t>
            </a:r>
            <a:r>
              <a:rPr lang="en-US" dirty="0">
                <a:solidFill>
                  <a:srgbClr val="153446"/>
                </a:solidFill>
                <a:latin typeface="+mj-lt"/>
              </a:rPr>
              <a:t>few of days </a:t>
            </a:r>
            <a:r>
              <a:rPr lang="en-US" dirty="0"/>
              <a:t>and full of trouble. </a:t>
            </a:r>
            <a:r>
              <a:rPr lang="en-US" dirty="0">
                <a:solidFill>
                  <a:srgbClr val="153446"/>
                </a:solidFill>
                <a:latin typeface="+mj-lt"/>
              </a:rPr>
              <a:t>He comes out like a flower and withers; he flees like a shadow and continues not</a:t>
            </a:r>
            <a:r>
              <a:rPr lang="en-US" dirty="0"/>
              <a:t>” (Job. 14:1-2).</a:t>
            </a:r>
          </a:p>
          <a:p>
            <a:endParaRPr lang="en-US" dirty="0"/>
          </a:p>
        </p:txBody>
      </p:sp>
    </p:spTree>
    <p:extLst>
      <p:ext uri="{BB962C8B-B14F-4D97-AF65-F5344CB8AC3E}">
        <p14:creationId xmlns:p14="http://schemas.microsoft.com/office/powerpoint/2010/main" val="384483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duties of a Hebrew Scribe or Sofer | Hebrew Scrolls">
            <a:extLst>
              <a:ext uri="{FF2B5EF4-FFF2-40B4-BE49-F238E27FC236}">
                <a16:creationId xmlns:a16="http://schemas.microsoft.com/office/drawing/2014/main" id="{36A7D2A8-A609-CF29-80DD-79133CF35E9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6236"/>
          <a:stretch/>
        </p:blipFill>
        <p:spPr bwMode="auto">
          <a:xfrm>
            <a:off x="2522358" y="0"/>
            <a:ext cx="9669642" cy="7584392"/>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FB8E7E-1D93-2DCF-E0FC-7D443BC6DC57}"/>
              </a:ext>
            </a:extLst>
          </p:cNvPr>
          <p:cNvSpPr txBox="1"/>
          <p:nvPr/>
        </p:nvSpPr>
        <p:spPr>
          <a:xfrm>
            <a:off x="299814" y="1494163"/>
            <a:ext cx="7229031" cy="3742762"/>
          </a:xfrm>
          <a:prstGeom prst="rect">
            <a:avLst/>
          </a:prstGeom>
        </p:spPr>
        <p:txBody>
          <a:bodyPr vert="horz" lIns="91440" tIns="45720" rIns="91440" bIns="45720" rtlCol="0">
            <a:normAutofit/>
          </a:bodyPr>
          <a:lstStyle/>
          <a:p>
            <a:pPr>
              <a:lnSpc>
                <a:spcPct val="90000"/>
              </a:lnSpc>
              <a:spcAft>
                <a:spcPts val="600"/>
              </a:spcAft>
            </a:pPr>
            <a:r>
              <a:rPr lang="en-US" sz="2800" dirty="0">
                <a:latin typeface="+mj-lt"/>
              </a:rPr>
              <a:t>Psalm 39:4–6:</a:t>
            </a:r>
          </a:p>
          <a:p>
            <a:pPr defTabSz="457200">
              <a:lnSpc>
                <a:spcPct val="90000"/>
              </a:lnSpc>
              <a:spcAft>
                <a:spcPts val="600"/>
              </a:spcAft>
            </a:pPr>
            <a:r>
              <a:rPr lang="en-US" sz="2000" baseline="30000" dirty="0"/>
              <a:t>4</a:t>
            </a:r>
            <a:r>
              <a:rPr lang="en-US" sz="2000" dirty="0"/>
              <a:t> “O LORD, make me know my end </a:t>
            </a:r>
          </a:p>
          <a:p>
            <a:pPr defTabSz="457200">
              <a:lnSpc>
                <a:spcPct val="90000"/>
              </a:lnSpc>
              <a:spcAft>
                <a:spcPts val="600"/>
              </a:spcAft>
            </a:pPr>
            <a:r>
              <a:rPr lang="en-US" sz="2000" dirty="0"/>
              <a:t>	and what is the measure of my days; </a:t>
            </a:r>
          </a:p>
          <a:p>
            <a:pPr defTabSz="457200">
              <a:lnSpc>
                <a:spcPct val="90000"/>
              </a:lnSpc>
              <a:spcAft>
                <a:spcPts val="600"/>
              </a:spcAft>
            </a:pPr>
            <a:r>
              <a:rPr lang="en-US" sz="2000" dirty="0"/>
              <a:t>	let me know how fleeting I am! </a:t>
            </a:r>
          </a:p>
          <a:p>
            <a:pPr defTabSz="457200">
              <a:lnSpc>
                <a:spcPct val="90000"/>
              </a:lnSpc>
              <a:spcAft>
                <a:spcPts val="600"/>
              </a:spcAft>
            </a:pPr>
            <a:r>
              <a:rPr lang="en-US" sz="2000" baseline="30000" dirty="0"/>
              <a:t>5</a:t>
            </a:r>
            <a:r>
              <a:rPr lang="en-US" sz="2000" dirty="0"/>
              <a:t> Behold, you have made my days a few handbreadths, </a:t>
            </a:r>
          </a:p>
          <a:p>
            <a:pPr defTabSz="457200">
              <a:lnSpc>
                <a:spcPct val="90000"/>
              </a:lnSpc>
              <a:spcAft>
                <a:spcPts val="600"/>
              </a:spcAft>
            </a:pPr>
            <a:r>
              <a:rPr lang="en-US" sz="2000" dirty="0"/>
              <a:t>	and my lifetime is as nothing before you. </a:t>
            </a:r>
          </a:p>
          <a:p>
            <a:pPr defTabSz="457200">
              <a:lnSpc>
                <a:spcPct val="90000"/>
              </a:lnSpc>
              <a:spcAft>
                <a:spcPts val="600"/>
              </a:spcAft>
            </a:pPr>
            <a:r>
              <a:rPr lang="en-US" sz="2000" dirty="0"/>
              <a:t>	Surely all mankind stands as a mere breath! Selah </a:t>
            </a:r>
          </a:p>
          <a:p>
            <a:pPr defTabSz="457200">
              <a:lnSpc>
                <a:spcPct val="90000"/>
              </a:lnSpc>
              <a:spcAft>
                <a:spcPts val="600"/>
              </a:spcAft>
            </a:pPr>
            <a:r>
              <a:rPr lang="en-US" sz="2000" baseline="30000" dirty="0"/>
              <a:t>6</a:t>
            </a:r>
            <a:r>
              <a:rPr lang="en-US" sz="2000" dirty="0"/>
              <a:t> Surely a man goes about as a shadow! </a:t>
            </a:r>
          </a:p>
          <a:p>
            <a:pPr defTabSz="457200">
              <a:lnSpc>
                <a:spcPct val="90000"/>
              </a:lnSpc>
              <a:spcAft>
                <a:spcPts val="600"/>
              </a:spcAft>
            </a:pPr>
            <a:r>
              <a:rPr lang="en-US" sz="2000" dirty="0"/>
              <a:t>	Surely for nothing they are in turmoil; </a:t>
            </a:r>
          </a:p>
          <a:p>
            <a:pPr defTabSz="457200">
              <a:lnSpc>
                <a:spcPct val="90000"/>
              </a:lnSpc>
              <a:spcAft>
                <a:spcPts val="600"/>
              </a:spcAft>
            </a:pPr>
            <a:r>
              <a:rPr lang="en-US" sz="2000" dirty="0"/>
              <a:t>	man heaps up wealth and does not know who will gather!</a:t>
            </a:r>
          </a:p>
          <a:p>
            <a:pPr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389038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duties of a Hebrew Scribe or Sofer | Hebrew Scrolls">
            <a:extLst>
              <a:ext uri="{FF2B5EF4-FFF2-40B4-BE49-F238E27FC236}">
                <a16:creationId xmlns:a16="http://schemas.microsoft.com/office/drawing/2014/main" id="{36A7D2A8-A609-CF29-80DD-79133CF35E9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6236"/>
          <a:stretch/>
        </p:blipFill>
        <p:spPr bwMode="auto">
          <a:xfrm>
            <a:off x="2522358" y="0"/>
            <a:ext cx="9669642" cy="7584392"/>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FB8E7E-1D93-2DCF-E0FC-7D443BC6DC57}"/>
              </a:ext>
            </a:extLst>
          </p:cNvPr>
          <p:cNvSpPr txBox="1"/>
          <p:nvPr/>
        </p:nvSpPr>
        <p:spPr>
          <a:xfrm>
            <a:off x="274177" y="1741991"/>
            <a:ext cx="7229031" cy="3742762"/>
          </a:xfrm>
          <a:prstGeom prst="rect">
            <a:avLst/>
          </a:prstGeom>
        </p:spPr>
        <p:txBody>
          <a:bodyPr vert="horz" lIns="91440" tIns="45720" rIns="91440" bIns="45720" rtlCol="0">
            <a:normAutofit/>
          </a:bodyPr>
          <a:lstStyle/>
          <a:p>
            <a:pPr>
              <a:lnSpc>
                <a:spcPct val="90000"/>
              </a:lnSpc>
              <a:spcAft>
                <a:spcPts val="600"/>
              </a:spcAft>
            </a:pPr>
            <a:r>
              <a:rPr lang="en-US" sz="2800" dirty="0">
                <a:latin typeface="+mj-lt"/>
              </a:rPr>
              <a:t>Psalm 49:10–12:</a:t>
            </a:r>
          </a:p>
          <a:p>
            <a:pPr defTabSz="457200">
              <a:lnSpc>
                <a:spcPct val="90000"/>
              </a:lnSpc>
              <a:spcAft>
                <a:spcPts val="600"/>
              </a:spcAft>
            </a:pPr>
            <a:r>
              <a:rPr lang="en-US" sz="2000" b="0" i="0" u="none" strike="noStrike" baseline="30000" dirty="0"/>
              <a:t>10</a:t>
            </a:r>
            <a:r>
              <a:rPr lang="en-US" sz="2000" b="0" i="0" u="none" strike="noStrike" baseline="0" dirty="0"/>
              <a:t> “For he sees that even the wise die; </a:t>
            </a:r>
          </a:p>
          <a:p>
            <a:pPr defTabSz="457200">
              <a:lnSpc>
                <a:spcPct val="90000"/>
              </a:lnSpc>
              <a:spcAft>
                <a:spcPts val="600"/>
              </a:spcAft>
            </a:pPr>
            <a:r>
              <a:rPr lang="en-US" sz="2000" b="0" i="0" u="none" strike="noStrike" baseline="0" dirty="0"/>
              <a:t>	the fool and the stupid alike must perish </a:t>
            </a:r>
          </a:p>
          <a:p>
            <a:pPr defTabSz="457200">
              <a:lnSpc>
                <a:spcPct val="90000"/>
              </a:lnSpc>
              <a:spcAft>
                <a:spcPts val="600"/>
              </a:spcAft>
            </a:pPr>
            <a:r>
              <a:rPr lang="en-US" sz="2000" b="0" i="0" u="none" strike="noStrike" baseline="0" dirty="0"/>
              <a:t>	and leave their wealth to others. </a:t>
            </a:r>
          </a:p>
          <a:p>
            <a:pPr defTabSz="457200">
              <a:lnSpc>
                <a:spcPct val="90000"/>
              </a:lnSpc>
              <a:spcAft>
                <a:spcPts val="600"/>
              </a:spcAft>
            </a:pPr>
            <a:r>
              <a:rPr lang="en-US" sz="2000" baseline="30000" dirty="0"/>
              <a:t>11</a:t>
            </a:r>
            <a:r>
              <a:rPr lang="en-US" sz="2000" dirty="0"/>
              <a:t> </a:t>
            </a:r>
            <a:r>
              <a:rPr lang="en-US" sz="2000" b="0" i="0" u="none" strike="noStrike" baseline="0" dirty="0"/>
              <a:t>Their graves are their homes forever, </a:t>
            </a:r>
          </a:p>
          <a:p>
            <a:pPr defTabSz="457200">
              <a:lnSpc>
                <a:spcPct val="90000"/>
              </a:lnSpc>
              <a:spcAft>
                <a:spcPts val="600"/>
              </a:spcAft>
            </a:pPr>
            <a:r>
              <a:rPr lang="en-US" sz="2000" b="0" i="0" u="none" strike="noStrike" baseline="0" dirty="0"/>
              <a:t>	their dwelling places to all generations, </a:t>
            </a:r>
          </a:p>
          <a:p>
            <a:pPr defTabSz="457200">
              <a:lnSpc>
                <a:spcPct val="90000"/>
              </a:lnSpc>
              <a:spcAft>
                <a:spcPts val="600"/>
              </a:spcAft>
            </a:pPr>
            <a:r>
              <a:rPr lang="en-US" sz="2000" b="0" i="0" u="none" strike="noStrike" baseline="0" dirty="0"/>
              <a:t>	though they called lands by their own names. </a:t>
            </a:r>
          </a:p>
          <a:p>
            <a:pPr defTabSz="457200">
              <a:lnSpc>
                <a:spcPct val="90000"/>
              </a:lnSpc>
              <a:spcAft>
                <a:spcPts val="600"/>
              </a:spcAft>
            </a:pPr>
            <a:r>
              <a:rPr lang="en-US" sz="2000" baseline="30000" dirty="0"/>
              <a:t>12</a:t>
            </a:r>
            <a:r>
              <a:rPr lang="en-US" sz="2000" dirty="0"/>
              <a:t> </a:t>
            </a:r>
            <a:r>
              <a:rPr lang="en-US" sz="2000" b="0" i="0" u="none" strike="noStrike" baseline="0" dirty="0"/>
              <a:t>Man in his pomp will not remain; </a:t>
            </a:r>
          </a:p>
          <a:p>
            <a:pPr defTabSz="457200">
              <a:lnSpc>
                <a:spcPct val="90000"/>
              </a:lnSpc>
              <a:spcAft>
                <a:spcPts val="600"/>
              </a:spcAft>
            </a:pPr>
            <a:r>
              <a:rPr lang="en-US" sz="2000" b="0" i="0" u="none" strike="noStrike" baseline="0" dirty="0"/>
              <a:t>	he is like the beasts that perish” (Psa. 49:10-12).</a:t>
            </a:r>
            <a:endParaRPr lang="en-US" sz="2000" dirty="0"/>
          </a:p>
        </p:txBody>
      </p:sp>
    </p:spTree>
    <p:extLst>
      <p:ext uri="{BB962C8B-B14F-4D97-AF65-F5344CB8AC3E}">
        <p14:creationId xmlns:p14="http://schemas.microsoft.com/office/powerpoint/2010/main" val="256517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1E78A3-32D5-18C8-9B6A-D25911F55F1B}"/>
              </a:ext>
            </a:extLst>
          </p:cNvPr>
          <p:cNvPicPr>
            <a:picLocks noChangeAspect="1"/>
          </p:cNvPicPr>
          <p:nvPr/>
        </p:nvPicPr>
        <p:blipFill rotWithShape="1">
          <a:blip r:embed="rId2"/>
          <a:srcRect r="-1" b="355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D95637-A3A5-771D-6C45-733B1E00B602}"/>
              </a:ext>
            </a:extLst>
          </p:cNvPr>
          <p:cNvSpPr txBox="1"/>
          <p:nvPr/>
        </p:nvSpPr>
        <p:spPr>
          <a:xfrm>
            <a:off x="5297762" y="2706624"/>
            <a:ext cx="4243589" cy="11083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Diane Lynn Smith</a:t>
            </a:r>
          </a:p>
          <a:p>
            <a:pPr indent="-228600">
              <a:lnSpc>
                <a:spcPct val="90000"/>
              </a:lnSpc>
              <a:spcAft>
                <a:spcPts val="600"/>
              </a:spcAft>
              <a:buFont typeface="Arial" panose="020B0604020202020204" pitchFamily="34" charset="0"/>
              <a:buChar char="•"/>
            </a:pPr>
            <a:r>
              <a:rPr lang="en-US" sz="2200"/>
              <a:t>1956-2023</a:t>
            </a:r>
          </a:p>
        </p:txBody>
      </p:sp>
      <p:sp>
        <p:nvSpPr>
          <p:cNvPr id="2" name="AutoShape 2" descr="Diane Lynn Smith obituary, Fishers, Ind.">
            <a:extLst>
              <a:ext uri="{FF2B5EF4-FFF2-40B4-BE49-F238E27FC236}">
                <a16:creationId xmlns:a16="http://schemas.microsoft.com/office/drawing/2014/main" id="{361C6BEE-58E7-77D0-260F-E034EAC918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55448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duties of a Hebrew Scribe or Sofer | Hebrew Scrolls">
            <a:extLst>
              <a:ext uri="{FF2B5EF4-FFF2-40B4-BE49-F238E27FC236}">
                <a16:creationId xmlns:a16="http://schemas.microsoft.com/office/drawing/2014/main" id="{36A7D2A8-A609-CF29-80DD-79133CF35E9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6236"/>
          <a:stretch/>
        </p:blipFill>
        <p:spPr bwMode="auto">
          <a:xfrm>
            <a:off x="2522358" y="0"/>
            <a:ext cx="9669642" cy="7584392"/>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FB8E7E-1D93-2DCF-E0FC-7D443BC6DC57}"/>
              </a:ext>
            </a:extLst>
          </p:cNvPr>
          <p:cNvSpPr txBox="1"/>
          <p:nvPr/>
        </p:nvSpPr>
        <p:spPr>
          <a:xfrm>
            <a:off x="537247" y="1109959"/>
            <a:ext cx="8410201" cy="4829368"/>
          </a:xfrm>
          <a:prstGeom prst="rect">
            <a:avLst/>
          </a:prstGeom>
        </p:spPr>
        <p:txBody>
          <a:bodyPr vert="horz" lIns="91440" tIns="45720" rIns="91440" bIns="45720" rtlCol="0">
            <a:normAutofit/>
          </a:bodyPr>
          <a:lstStyle/>
          <a:p>
            <a:pPr>
              <a:lnSpc>
                <a:spcPct val="90000"/>
              </a:lnSpc>
              <a:spcAft>
                <a:spcPts val="600"/>
              </a:spcAft>
            </a:pPr>
            <a:r>
              <a:rPr lang="en-US" sz="2800" dirty="0">
                <a:latin typeface="+mj-lt"/>
              </a:rPr>
              <a:t>Psalm 78:39</a:t>
            </a:r>
          </a:p>
          <a:p>
            <a:pPr defTabSz="457200">
              <a:lnSpc>
                <a:spcPct val="90000"/>
              </a:lnSpc>
              <a:spcAft>
                <a:spcPts val="600"/>
              </a:spcAft>
            </a:pPr>
            <a:r>
              <a:rPr lang="en-US" sz="2400" b="0" i="0" u="none" strike="noStrike" dirty="0"/>
              <a:t>“He remembered that they were but flesh, </a:t>
            </a:r>
          </a:p>
          <a:p>
            <a:pPr defTabSz="457200">
              <a:lnSpc>
                <a:spcPct val="90000"/>
              </a:lnSpc>
              <a:spcAft>
                <a:spcPts val="600"/>
              </a:spcAft>
            </a:pPr>
            <a:r>
              <a:rPr lang="en-US" sz="2400" b="0" i="0" u="none" strike="noStrike" dirty="0"/>
              <a:t>	a wind that passes and comes not again.”</a:t>
            </a:r>
          </a:p>
          <a:p>
            <a:pPr defTabSz="457200">
              <a:lnSpc>
                <a:spcPct val="90000"/>
              </a:lnSpc>
              <a:spcAft>
                <a:spcPts val="600"/>
              </a:spcAft>
            </a:pPr>
            <a:r>
              <a:rPr lang="en-US" sz="2800" dirty="0">
                <a:latin typeface="+mj-lt"/>
              </a:rPr>
              <a:t>Psalm 89:47-48</a:t>
            </a:r>
          </a:p>
          <a:p>
            <a:pPr defTabSz="457200">
              <a:lnSpc>
                <a:spcPct val="90000"/>
              </a:lnSpc>
              <a:spcAft>
                <a:spcPts val="600"/>
              </a:spcAft>
            </a:pPr>
            <a:r>
              <a:rPr lang="en-US" sz="2000" b="0" i="0" u="none" strike="noStrike" dirty="0"/>
              <a:t>“</a:t>
            </a:r>
            <a:r>
              <a:rPr lang="en-US" sz="2400" b="0" i="0" u="none" strike="noStrike" dirty="0"/>
              <a:t>Remember how short my time is! </a:t>
            </a:r>
          </a:p>
          <a:p>
            <a:pPr defTabSz="457200">
              <a:lnSpc>
                <a:spcPct val="90000"/>
              </a:lnSpc>
              <a:spcAft>
                <a:spcPts val="600"/>
              </a:spcAft>
            </a:pPr>
            <a:r>
              <a:rPr lang="en-US" sz="2400" b="0" i="0" u="none" strike="noStrike" dirty="0"/>
              <a:t>	For what vanity you have created all the children of man! </a:t>
            </a:r>
          </a:p>
          <a:p>
            <a:pPr defTabSz="457200">
              <a:lnSpc>
                <a:spcPct val="90000"/>
              </a:lnSpc>
              <a:spcAft>
                <a:spcPts val="600"/>
              </a:spcAft>
            </a:pPr>
            <a:r>
              <a:rPr lang="en-US" sz="2400" b="0" i="0" u="none" strike="noStrike" dirty="0"/>
              <a:t>What man can live and never see death? </a:t>
            </a:r>
          </a:p>
          <a:p>
            <a:pPr defTabSz="457200">
              <a:lnSpc>
                <a:spcPct val="90000"/>
              </a:lnSpc>
              <a:spcAft>
                <a:spcPts val="600"/>
              </a:spcAft>
            </a:pPr>
            <a:r>
              <a:rPr lang="en-US" sz="2400" b="0" i="0" u="none" strike="noStrike" dirty="0"/>
              <a:t>	Who can deliver his soul from the power of </a:t>
            </a:r>
            <a:r>
              <a:rPr lang="en-US" sz="2400" b="0" i="0" u="none" strike="noStrike" dirty="0" err="1"/>
              <a:t>Sheol</a:t>
            </a:r>
            <a:r>
              <a:rPr lang="en-US" sz="2400" b="0" i="0" u="none" strike="noStrike" dirty="0"/>
              <a:t>? Selah.”</a:t>
            </a:r>
          </a:p>
          <a:p>
            <a:pPr defTabSz="457200">
              <a:lnSpc>
                <a:spcPct val="90000"/>
              </a:lnSpc>
              <a:spcAft>
                <a:spcPts val="600"/>
              </a:spcAft>
            </a:pPr>
            <a:r>
              <a:rPr lang="en-US" sz="2800" dirty="0">
                <a:latin typeface="+mj-lt"/>
              </a:rPr>
              <a:t>Psalm 102:11</a:t>
            </a:r>
          </a:p>
          <a:p>
            <a:pPr defTabSz="457200">
              <a:lnSpc>
                <a:spcPct val="90000"/>
              </a:lnSpc>
              <a:spcAft>
                <a:spcPts val="600"/>
              </a:spcAft>
            </a:pPr>
            <a:r>
              <a:rPr lang="en-US" sz="2400" b="0" i="0" u="none" strike="noStrike" dirty="0"/>
              <a:t>“My days are like an evening shadow; </a:t>
            </a:r>
          </a:p>
          <a:p>
            <a:pPr defTabSz="457200">
              <a:lnSpc>
                <a:spcPct val="90000"/>
              </a:lnSpc>
              <a:spcAft>
                <a:spcPts val="600"/>
              </a:spcAft>
            </a:pPr>
            <a:r>
              <a:rPr lang="en-US" sz="2400" dirty="0"/>
              <a:t>	I</a:t>
            </a:r>
            <a:r>
              <a:rPr lang="en-US" sz="2400" b="0" i="0" u="none" strike="noStrike" dirty="0"/>
              <a:t> wither away like grass.” </a:t>
            </a:r>
            <a:endParaRPr lang="en-US" sz="2400" dirty="0"/>
          </a:p>
        </p:txBody>
      </p:sp>
    </p:spTree>
    <p:extLst>
      <p:ext uri="{BB962C8B-B14F-4D97-AF65-F5344CB8AC3E}">
        <p14:creationId xmlns:p14="http://schemas.microsoft.com/office/powerpoint/2010/main" val="4648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down)">
                                      <p:cBhvr>
                                        <p:cTn id="10" dur="500"/>
                                        <p:tgtEl>
                                          <p:spTgt spid="2">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ipe(down)">
                                      <p:cBhvr>
                                        <p:cTn id="13" dur="500"/>
                                        <p:tgtEl>
                                          <p:spTgt spid="2">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down)">
                                      <p:cBhvr>
                                        <p:cTn id="16" dur="500"/>
                                        <p:tgtEl>
                                          <p:spTgt spid="2">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ipe(down)">
                                      <p:cBhvr>
                                        <p:cTn id="19" dur="500"/>
                                        <p:tgtEl>
                                          <p:spTgt spid="2">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wipe(down)">
                                      <p:cBhvr>
                                        <p:cTn id="24" dur="500"/>
                                        <p:tgtEl>
                                          <p:spTgt spid="2">
                                            <p:txEl>
                                              <p:pRg st="8" end="8"/>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down)">
                                      <p:cBhvr>
                                        <p:cTn id="27" dur="500"/>
                                        <p:tgtEl>
                                          <p:spTgt spid="2">
                                            <p:txEl>
                                              <p:pRg st="9" end="9"/>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wipe(down)">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duties of a Hebrew Scribe or Sofer | Hebrew Scrolls">
            <a:extLst>
              <a:ext uri="{FF2B5EF4-FFF2-40B4-BE49-F238E27FC236}">
                <a16:creationId xmlns:a16="http://schemas.microsoft.com/office/drawing/2014/main" id="{36A7D2A8-A609-CF29-80DD-79133CF35E9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6236"/>
          <a:stretch/>
        </p:blipFill>
        <p:spPr bwMode="auto">
          <a:xfrm>
            <a:off x="2522358" y="0"/>
            <a:ext cx="9669642" cy="7584392"/>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FB8E7E-1D93-2DCF-E0FC-7D443BC6DC57}"/>
              </a:ext>
            </a:extLst>
          </p:cNvPr>
          <p:cNvSpPr txBox="1"/>
          <p:nvPr/>
        </p:nvSpPr>
        <p:spPr>
          <a:xfrm>
            <a:off x="361113" y="1185053"/>
            <a:ext cx="7229031" cy="4487893"/>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800" dirty="0">
                <a:latin typeface="+mj-lt"/>
              </a:rPr>
              <a:t>Psalm 103:14–16:</a:t>
            </a:r>
          </a:p>
          <a:p>
            <a:pPr defTabSz="457200">
              <a:lnSpc>
                <a:spcPct val="90000"/>
              </a:lnSpc>
              <a:spcAft>
                <a:spcPts val="600"/>
              </a:spcAft>
            </a:pPr>
            <a:r>
              <a:rPr lang="en-US" sz="2400" baseline="30000" dirty="0"/>
              <a:t>14</a:t>
            </a:r>
            <a:r>
              <a:rPr lang="en-US" sz="2400" dirty="0"/>
              <a:t> “For he knows our frame; </a:t>
            </a:r>
          </a:p>
          <a:p>
            <a:pPr defTabSz="457200">
              <a:lnSpc>
                <a:spcPct val="90000"/>
              </a:lnSpc>
              <a:spcAft>
                <a:spcPts val="600"/>
              </a:spcAft>
            </a:pPr>
            <a:r>
              <a:rPr lang="en-US" sz="2400" dirty="0"/>
              <a:t>	he remembers that we are dust. </a:t>
            </a:r>
          </a:p>
          <a:p>
            <a:pPr defTabSz="457200">
              <a:lnSpc>
                <a:spcPct val="90000"/>
              </a:lnSpc>
              <a:spcAft>
                <a:spcPts val="600"/>
              </a:spcAft>
            </a:pPr>
            <a:r>
              <a:rPr lang="en-US" sz="2400" baseline="30000" dirty="0"/>
              <a:t>15</a:t>
            </a:r>
            <a:r>
              <a:rPr lang="en-US" sz="2400" dirty="0"/>
              <a:t> As for man, his days are like grass; </a:t>
            </a:r>
          </a:p>
          <a:p>
            <a:pPr defTabSz="457200">
              <a:lnSpc>
                <a:spcPct val="90000"/>
              </a:lnSpc>
              <a:spcAft>
                <a:spcPts val="600"/>
              </a:spcAft>
            </a:pPr>
            <a:r>
              <a:rPr lang="en-US" sz="2400" dirty="0"/>
              <a:t>	he flourishes like a flower of the field; </a:t>
            </a:r>
          </a:p>
          <a:p>
            <a:pPr defTabSz="457200">
              <a:lnSpc>
                <a:spcPct val="90000"/>
              </a:lnSpc>
              <a:spcAft>
                <a:spcPts val="600"/>
              </a:spcAft>
            </a:pPr>
            <a:r>
              <a:rPr lang="en-US" sz="2400" baseline="30000" dirty="0"/>
              <a:t>16</a:t>
            </a:r>
            <a:r>
              <a:rPr lang="en-US" sz="2400" dirty="0"/>
              <a:t> for the wind passes over it, and it is gone, </a:t>
            </a:r>
          </a:p>
          <a:p>
            <a:pPr defTabSz="457200">
              <a:lnSpc>
                <a:spcPct val="90000"/>
              </a:lnSpc>
              <a:spcAft>
                <a:spcPts val="600"/>
              </a:spcAft>
            </a:pPr>
            <a:r>
              <a:rPr lang="en-US" sz="2400" dirty="0"/>
              <a:t>	and its place knows it no more.”</a:t>
            </a:r>
          </a:p>
          <a:p>
            <a:pPr defTabSz="457200">
              <a:lnSpc>
                <a:spcPct val="90000"/>
              </a:lnSpc>
              <a:spcAft>
                <a:spcPts val="600"/>
              </a:spcAft>
            </a:pPr>
            <a:endParaRPr lang="en-US" sz="2000" dirty="0"/>
          </a:p>
          <a:p>
            <a:pPr defTabSz="457200">
              <a:lnSpc>
                <a:spcPct val="90000"/>
              </a:lnSpc>
              <a:spcAft>
                <a:spcPts val="600"/>
              </a:spcAft>
            </a:pPr>
            <a:r>
              <a:rPr lang="en-US" sz="2800" dirty="0">
                <a:latin typeface="+mj-lt"/>
              </a:rPr>
              <a:t>Psalm 144:3–4</a:t>
            </a:r>
          </a:p>
          <a:p>
            <a:pPr defTabSz="457200">
              <a:lnSpc>
                <a:spcPct val="90000"/>
              </a:lnSpc>
              <a:spcAft>
                <a:spcPts val="600"/>
              </a:spcAft>
            </a:pPr>
            <a:r>
              <a:rPr lang="en-US" sz="2400" baseline="30000" dirty="0"/>
              <a:t>3</a:t>
            </a:r>
            <a:r>
              <a:rPr lang="en-US" sz="2400" dirty="0"/>
              <a:t> “O LORD, what is man that you regard him, </a:t>
            </a:r>
          </a:p>
          <a:p>
            <a:pPr defTabSz="457200">
              <a:lnSpc>
                <a:spcPct val="90000"/>
              </a:lnSpc>
              <a:spcAft>
                <a:spcPts val="600"/>
              </a:spcAft>
            </a:pPr>
            <a:r>
              <a:rPr lang="en-US" sz="2400" dirty="0"/>
              <a:t>	or the son of man that you think of him? </a:t>
            </a:r>
          </a:p>
          <a:p>
            <a:pPr defTabSz="457200">
              <a:lnSpc>
                <a:spcPct val="90000"/>
              </a:lnSpc>
              <a:spcAft>
                <a:spcPts val="600"/>
              </a:spcAft>
            </a:pPr>
            <a:r>
              <a:rPr lang="en-US" sz="2400" baseline="30000" dirty="0"/>
              <a:t>4</a:t>
            </a:r>
            <a:r>
              <a:rPr lang="en-US" sz="2400" dirty="0"/>
              <a:t> Man is like a breath; </a:t>
            </a:r>
          </a:p>
          <a:p>
            <a:pPr defTabSz="457200">
              <a:lnSpc>
                <a:spcPct val="90000"/>
              </a:lnSpc>
              <a:spcAft>
                <a:spcPts val="600"/>
              </a:spcAft>
            </a:pPr>
            <a:r>
              <a:rPr lang="en-US" sz="2400" dirty="0"/>
              <a:t>	his days are like a passing shadow.” </a:t>
            </a:r>
          </a:p>
        </p:txBody>
      </p:sp>
    </p:spTree>
    <p:extLst>
      <p:ext uri="{BB962C8B-B14F-4D97-AF65-F5344CB8AC3E}">
        <p14:creationId xmlns:p14="http://schemas.microsoft.com/office/powerpoint/2010/main" val="10503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wipe(down)">
                                      <p:cBhvr>
                                        <p:cTn id="7" dur="500"/>
                                        <p:tgtEl>
                                          <p:spTgt spid="2">
                                            <p:txEl>
                                              <p:pRg st="8" end="8"/>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wipe(down)">
                                      <p:cBhvr>
                                        <p:cTn id="10" dur="500"/>
                                        <p:tgtEl>
                                          <p:spTgt spid="2">
                                            <p:txEl>
                                              <p:pRg st="9" end="9"/>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wipe(down)">
                                      <p:cBhvr>
                                        <p:cTn id="13" dur="500"/>
                                        <p:tgtEl>
                                          <p:spTgt spid="2">
                                            <p:txEl>
                                              <p:pRg st="10" end="1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wipe(down)">
                                      <p:cBhvr>
                                        <p:cTn id="16" dur="500"/>
                                        <p:tgtEl>
                                          <p:spTgt spid="2">
                                            <p:txEl>
                                              <p:pRg st="11" end="1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animEffect transition="in" filter="wipe(down)">
                                      <p:cBhvr>
                                        <p:cTn id="1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duties of a Hebrew Scribe or Sofer | Hebrew Scrolls">
            <a:extLst>
              <a:ext uri="{FF2B5EF4-FFF2-40B4-BE49-F238E27FC236}">
                <a16:creationId xmlns:a16="http://schemas.microsoft.com/office/drawing/2014/main" id="{36A7D2A8-A609-CF29-80DD-79133CF35E9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6236"/>
          <a:stretch/>
        </p:blipFill>
        <p:spPr bwMode="auto">
          <a:xfrm>
            <a:off x="2522358" y="0"/>
            <a:ext cx="9669642" cy="7584392"/>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FB8E7E-1D93-2DCF-E0FC-7D443BC6DC57}"/>
              </a:ext>
            </a:extLst>
          </p:cNvPr>
          <p:cNvSpPr txBox="1"/>
          <p:nvPr/>
        </p:nvSpPr>
        <p:spPr>
          <a:xfrm>
            <a:off x="299814" y="685800"/>
            <a:ext cx="6323177" cy="5486400"/>
          </a:xfrm>
          <a:prstGeom prst="rect">
            <a:avLst/>
          </a:prstGeom>
        </p:spPr>
        <p:txBody>
          <a:bodyPr vert="horz" lIns="91440" tIns="45720" rIns="91440" bIns="45720" rtlCol="0">
            <a:normAutofit fontScale="62500" lnSpcReduction="20000"/>
          </a:bodyPr>
          <a:lstStyle/>
          <a:p>
            <a:pPr>
              <a:lnSpc>
                <a:spcPct val="90000"/>
              </a:lnSpc>
              <a:spcAft>
                <a:spcPts val="600"/>
              </a:spcAft>
            </a:pPr>
            <a:r>
              <a:rPr lang="en-US" sz="5100" dirty="0">
                <a:latin typeface="+mj-lt"/>
              </a:rPr>
              <a:t>Isaiah 38:12</a:t>
            </a:r>
          </a:p>
          <a:p>
            <a:pPr defTabSz="457200">
              <a:lnSpc>
                <a:spcPct val="90000"/>
              </a:lnSpc>
              <a:spcAft>
                <a:spcPts val="600"/>
              </a:spcAft>
            </a:pPr>
            <a:r>
              <a:rPr lang="en-US" sz="3200" dirty="0"/>
              <a:t>My dwelling is plucked up and removed from me </a:t>
            </a:r>
          </a:p>
          <a:p>
            <a:pPr defTabSz="457200">
              <a:lnSpc>
                <a:spcPct val="90000"/>
              </a:lnSpc>
              <a:spcAft>
                <a:spcPts val="600"/>
              </a:spcAft>
            </a:pPr>
            <a:r>
              <a:rPr lang="en-US" sz="3200" dirty="0"/>
              <a:t>	like a shepherd’s tent; </a:t>
            </a:r>
          </a:p>
          <a:p>
            <a:pPr defTabSz="457200">
              <a:lnSpc>
                <a:spcPct val="90000"/>
              </a:lnSpc>
              <a:spcAft>
                <a:spcPts val="600"/>
              </a:spcAft>
            </a:pPr>
            <a:r>
              <a:rPr lang="en-US" sz="3200" dirty="0"/>
              <a:t>like a weaver I have rolled up my life; </a:t>
            </a:r>
          </a:p>
          <a:p>
            <a:pPr defTabSz="457200">
              <a:lnSpc>
                <a:spcPct val="90000"/>
              </a:lnSpc>
              <a:spcAft>
                <a:spcPts val="600"/>
              </a:spcAft>
            </a:pPr>
            <a:r>
              <a:rPr lang="en-US" sz="3200" dirty="0"/>
              <a:t>	he cuts me off from the loom; </a:t>
            </a:r>
          </a:p>
          <a:p>
            <a:pPr defTabSz="457200">
              <a:lnSpc>
                <a:spcPct val="90000"/>
              </a:lnSpc>
              <a:spcAft>
                <a:spcPts val="600"/>
              </a:spcAft>
            </a:pPr>
            <a:r>
              <a:rPr lang="en-US" sz="3200" dirty="0"/>
              <a:t>from day to night you bring me to an end.</a:t>
            </a:r>
          </a:p>
          <a:p>
            <a:pPr defTabSz="457200">
              <a:lnSpc>
                <a:spcPct val="90000"/>
              </a:lnSpc>
              <a:spcAft>
                <a:spcPts val="600"/>
              </a:spcAft>
            </a:pPr>
            <a:endParaRPr lang="en-US" sz="2000" dirty="0"/>
          </a:p>
          <a:p>
            <a:pPr defTabSz="457200">
              <a:lnSpc>
                <a:spcPct val="90000"/>
              </a:lnSpc>
              <a:spcAft>
                <a:spcPts val="600"/>
              </a:spcAft>
            </a:pPr>
            <a:r>
              <a:rPr lang="en-US" sz="5100" dirty="0">
                <a:latin typeface="+mj-lt"/>
              </a:rPr>
              <a:t>Isaiah 40:6-8</a:t>
            </a:r>
          </a:p>
          <a:p>
            <a:pPr defTabSz="457200">
              <a:lnSpc>
                <a:spcPct val="90000"/>
              </a:lnSpc>
              <a:spcAft>
                <a:spcPts val="600"/>
              </a:spcAft>
            </a:pPr>
            <a:r>
              <a:rPr lang="en-US" sz="3200" baseline="30000" dirty="0"/>
              <a:t>6</a:t>
            </a:r>
            <a:r>
              <a:rPr lang="en-US" sz="3200" dirty="0"/>
              <a:t> “A voice says, ‘Cry!’ </a:t>
            </a:r>
          </a:p>
          <a:p>
            <a:pPr defTabSz="457200">
              <a:lnSpc>
                <a:spcPct val="90000"/>
              </a:lnSpc>
              <a:spcAft>
                <a:spcPts val="600"/>
              </a:spcAft>
            </a:pPr>
            <a:r>
              <a:rPr lang="en-US" sz="3200" dirty="0"/>
              <a:t>	And I said, ‘What shall I cry?’ </a:t>
            </a:r>
          </a:p>
          <a:p>
            <a:pPr defTabSz="457200">
              <a:lnSpc>
                <a:spcPct val="90000"/>
              </a:lnSpc>
              <a:spcAft>
                <a:spcPts val="600"/>
              </a:spcAft>
            </a:pPr>
            <a:r>
              <a:rPr lang="en-US" sz="3200" dirty="0"/>
              <a:t>All flesh is grass, </a:t>
            </a:r>
          </a:p>
          <a:p>
            <a:pPr defTabSz="457200">
              <a:lnSpc>
                <a:spcPct val="90000"/>
              </a:lnSpc>
              <a:spcAft>
                <a:spcPts val="600"/>
              </a:spcAft>
            </a:pPr>
            <a:r>
              <a:rPr lang="en-US" sz="3200" dirty="0"/>
              <a:t>	and all its beauty is like the flower of the field. </a:t>
            </a:r>
          </a:p>
          <a:p>
            <a:pPr defTabSz="457200">
              <a:lnSpc>
                <a:spcPct val="90000"/>
              </a:lnSpc>
              <a:spcAft>
                <a:spcPts val="600"/>
              </a:spcAft>
            </a:pPr>
            <a:r>
              <a:rPr lang="en-US" sz="3200" baseline="30000" dirty="0"/>
              <a:t>7</a:t>
            </a:r>
            <a:r>
              <a:rPr lang="en-US" sz="3200" dirty="0"/>
              <a:t> The grass withers, the flower fades </a:t>
            </a:r>
          </a:p>
          <a:p>
            <a:pPr defTabSz="457200">
              <a:lnSpc>
                <a:spcPct val="90000"/>
              </a:lnSpc>
              <a:spcAft>
                <a:spcPts val="600"/>
              </a:spcAft>
            </a:pPr>
            <a:r>
              <a:rPr lang="en-US" sz="3200" dirty="0"/>
              <a:t>	when the breath of the LORD blows on it; </a:t>
            </a:r>
          </a:p>
          <a:p>
            <a:pPr defTabSz="457200">
              <a:lnSpc>
                <a:spcPct val="90000"/>
              </a:lnSpc>
              <a:spcAft>
                <a:spcPts val="600"/>
              </a:spcAft>
            </a:pPr>
            <a:r>
              <a:rPr lang="en-US" sz="3200" dirty="0"/>
              <a:t>	surely the people are grass. </a:t>
            </a:r>
          </a:p>
          <a:p>
            <a:pPr defTabSz="457200">
              <a:lnSpc>
                <a:spcPct val="90000"/>
              </a:lnSpc>
              <a:spcAft>
                <a:spcPts val="600"/>
              </a:spcAft>
            </a:pPr>
            <a:r>
              <a:rPr lang="en-US" sz="3200" baseline="30000" dirty="0"/>
              <a:t>8</a:t>
            </a:r>
            <a:r>
              <a:rPr lang="en-US" sz="3200" dirty="0"/>
              <a:t> The grass withers, the flower fades, </a:t>
            </a:r>
          </a:p>
          <a:p>
            <a:pPr defTabSz="457200">
              <a:lnSpc>
                <a:spcPct val="90000"/>
              </a:lnSpc>
              <a:spcAft>
                <a:spcPts val="600"/>
              </a:spcAft>
            </a:pPr>
            <a:r>
              <a:rPr lang="en-US" sz="3200" dirty="0"/>
              <a:t>	but the word of our God will stand forever”</a:t>
            </a:r>
          </a:p>
        </p:txBody>
      </p:sp>
    </p:spTree>
    <p:extLst>
      <p:ext uri="{BB962C8B-B14F-4D97-AF65-F5344CB8AC3E}">
        <p14:creationId xmlns:p14="http://schemas.microsoft.com/office/powerpoint/2010/main" val="26893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wipe(down)">
                                      <p:cBhvr>
                                        <p:cTn id="7" dur="500"/>
                                        <p:tgtEl>
                                          <p:spTgt spid="2">
                                            <p:txEl>
                                              <p:pRg st="7" end="7"/>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wipe(down)">
                                      <p:cBhvr>
                                        <p:cTn id="10" dur="500"/>
                                        <p:tgtEl>
                                          <p:spTgt spid="2">
                                            <p:txEl>
                                              <p:pRg st="8" end="8"/>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wipe(down)">
                                      <p:cBhvr>
                                        <p:cTn id="13" dur="500"/>
                                        <p:tgtEl>
                                          <p:spTgt spid="2">
                                            <p:txEl>
                                              <p:pRg st="9" end="9"/>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wipe(down)">
                                      <p:cBhvr>
                                        <p:cTn id="16" dur="500"/>
                                        <p:tgtEl>
                                          <p:spTgt spid="2">
                                            <p:txEl>
                                              <p:pRg st="10" end="1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wipe(down)">
                                      <p:cBhvr>
                                        <p:cTn id="19" dur="500"/>
                                        <p:tgtEl>
                                          <p:spTgt spid="2">
                                            <p:txEl>
                                              <p:pRg st="11" end="1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wipe(down)">
                                      <p:cBhvr>
                                        <p:cTn id="22" dur="500"/>
                                        <p:tgtEl>
                                          <p:spTgt spid="2">
                                            <p:txEl>
                                              <p:pRg st="12" end="1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animEffect transition="in" filter="wipe(down)">
                                      <p:cBhvr>
                                        <p:cTn id="25" dur="500"/>
                                        <p:tgtEl>
                                          <p:spTgt spid="2">
                                            <p:txEl>
                                              <p:pRg st="13" end="1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14" end="14"/>
                                            </p:txEl>
                                          </p:spTgt>
                                        </p:tgtEl>
                                        <p:attrNameLst>
                                          <p:attrName>style.visibility</p:attrName>
                                        </p:attrNameLst>
                                      </p:cBhvr>
                                      <p:to>
                                        <p:strVal val="visible"/>
                                      </p:to>
                                    </p:set>
                                    <p:animEffect transition="in" filter="wipe(down)">
                                      <p:cBhvr>
                                        <p:cTn id="28" dur="500"/>
                                        <p:tgtEl>
                                          <p:spTgt spid="2">
                                            <p:txEl>
                                              <p:pRg st="14" end="1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15" end="15"/>
                                            </p:txEl>
                                          </p:spTgt>
                                        </p:tgtEl>
                                        <p:attrNameLst>
                                          <p:attrName>style.visibility</p:attrName>
                                        </p:attrNameLst>
                                      </p:cBhvr>
                                      <p:to>
                                        <p:strVal val="visible"/>
                                      </p:to>
                                    </p:set>
                                    <p:animEffect transition="in" filter="wipe(down)">
                                      <p:cBhvr>
                                        <p:cTn id="31" dur="500"/>
                                        <p:tgtEl>
                                          <p:spTgt spid="2">
                                            <p:txEl>
                                              <p:pRg st="15" end="15"/>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16" end="16"/>
                                            </p:txEl>
                                          </p:spTgt>
                                        </p:tgtEl>
                                        <p:attrNameLst>
                                          <p:attrName>style.visibility</p:attrName>
                                        </p:attrNameLst>
                                      </p:cBhvr>
                                      <p:to>
                                        <p:strVal val="visible"/>
                                      </p:to>
                                    </p:set>
                                    <p:animEffect transition="in" filter="wipe(down)">
                                      <p:cBhvr>
                                        <p:cTn id="34"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D1B6-BE7C-F7A0-25F6-05B4E983D1EC}"/>
              </a:ext>
            </a:extLst>
          </p:cNvPr>
          <p:cNvSpPr>
            <a:spLocks noGrp="1"/>
          </p:cNvSpPr>
          <p:nvPr>
            <p:ph type="title"/>
          </p:nvPr>
        </p:nvSpPr>
        <p:spPr/>
        <p:txBody>
          <a:bodyPr/>
          <a:lstStyle/>
          <a:p>
            <a:r>
              <a:rPr lang="en-US" dirty="0"/>
              <a:t>Peter Foresaw His Impending Death</a:t>
            </a:r>
          </a:p>
        </p:txBody>
      </p:sp>
      <p:sp>
        <p:nvSpPr>
          <p:cNvPr id="3" name="Content Placeholder 2">
            <a:extLst>
              <a:ext uri="{FF2B5EF4-FFF2-40B4-BE49-F238E27FC236}">
                <a16:creationId xmlns:a16="http://schemas.microsoft.com/office/drawing/2014/main" id="{0F26BA0D-861B-C47B-FF6F-D9F8C49AA80C}"/>
              </a:ext>
            </a:extLst>
          </p:cNvPr>
          <p:cNvSpPr>
            <a:spLocks noGrp="1"/>
          </p:cNvSpPr>
          <p:nvPr>
            <p:ph idx="1"/>
          </p:nvPr>
        </p:nvSpPr>
        <p:spPr/>
        <p:txBody>
          <a:bodyPr/>
          <a:lstStyle/>
          <a:p>
            <a:r>
              <a:rPr lang="en-US" dirty="0"/>
              <a:t>“I think it right, as long as I am in this body, to stir you up by way of reminder, </a:t>
            </a:r>
            <a:r>
              <a:rPr lang="en-US" dirty="0">
                <a:solidFill>
                  <a:srgbClr val="153446"/>
                </a:solidFill>
                <a:latin typeface="+mj-lt"/>
              </a:rPr>
              <a:t>since I know that the putting off of my body will be soon</a:t>
            </a:r>
            <a:r>
              <a:rPr lang="en-US" dirty="0">
                <a:solidFill>
                  <a:srgbClr val="153446"/>
                </a:solidFill>
              </a:rPr>
              <a:t>, </a:t>
            </a:r>
            <a:r>
              <a:rPr lang="en-US" dirty="0"/>
              <a:t>as our Lord Jesus Christ made clear to me” (2 Pet. 1:13-14).</a:t>
            </a:r>
          </a:p>
          <a:p>
            <a:endParaRPr lang="en-US" dirty="0"/>
          </a:p>
        </p:txBody>
      </p:sp>
    </p:spTree>
    <p:extLst>
      <p:ext uri="{BB962C8B-B14F-4D97-AF65-F5344CB8AC3E}">
        <p14:creationId xmlns:p14="http://schemas.microsoft.com/office/powerpoint/2010/main" val="174094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8548-BF05-2861-A2B2-CECEE629FDCD}"/>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809CDD21-EE55-F70C-3B8F-6BB4FDA58149}"/>
              </a:ext>
            </a:extLst>
          </p:cNvPr>
          <p:cNvSpPr>
            <a:spLocks noGrp="1"/>
          </p:cNvSpPr>
          <p:nvPr>
            <p:ph type="body" idx="1"/>
          </p:nvPr>
        </p:nvSpPr>
        <p:spPr>
          <a:solidFill>
            <a:srgbClr val="153446"/>
          </a:solidFill>
          <a:ln>
            <a:solidFill>
              <a:srgbClr val="153446"/>
            </a:solidFill>
          </a:ln>
        </p:spPr>
        <p:txBody>
          <a:bodyPr/>
          <a:lstStyle/>
          <a:p>
            <a:endParaRPr lang="en-US" dirty="0"/>
          </a:p>
        </p:txBody>
      </p:sp>
    </p:spTree>
    <p:extLst>
      <p:ext uri="{BB962C8B-B14F-4D97-AF65-F5344CB8AC3E}">
        <p14:creationId xmlns:p14="http://schemas.microsoft.com/office/powerpoint/2010/main" val="3609435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1CF3-73D0-E346-59E1-0A03A673E55E}"/>
              </a:ext>
            </a:extLst>
          </p:cNvPr>
          <p:cNvSpPr>
            <a:spLocks noGrp="1"/>
          </p:cNvSpPr>
          <p:nvPr>
            <p:ph type="title"/>
          </p:nvPr>
        </p:nvSpPr>
        <p:spPr/>
        <p:txBody>
          <a:bodyPr/>
          <a:lstStyle/>
          <a:p>
            <a:r>
              <a:rPr lang="en-US" dirty="0"/>
              <a:t>Remember Your Frailty</a:t>
            </a:r>
          </a:p>
        </p:txBody>
      </p:sp>
      <p:sp>
        <p:nvSpPr>
          <p:cNvPr id="3" name="Content Placeholder 2">
            <a:extLst>
              <a:ext uri="{FF2B5EF4-FFF2-40B4-BE49-F238E27FC236}">
                <a16:creationId xmlns:a16="http://schemas.microsoft.com/office/drawing/2014/main" id="{E89D9EBF-552A-62E7-719B-F42AE3482E37}"/>
              </a:ext>
            </a:extLst>
          </p:cNvPr>
          <p:cNvSpPr>
            <a:spLocks noGrp="1"/>
          </p:cNvSpPr>
          <p:nvPr>
            <p:ph idx="1"/>
          </p:nvPr>
        </p:nvSpPr>
        <p:spPr/>
        <p:txBody>
          <a:bodyPr/>
          <a:lstStyle/>
          <a:p>
            <a:r>
              <a:rPr lang="en-US" dirty="0"/>
              <a:t>When David was fleeing from King Saul, he said about his life that “</a:t>
            </a:r>
            <a:r>
              <a:rPr lang="en-US" dirty="0">
                <a:solidFill>
                  <a:srgbClr val="153446"/>
                </a:solidFill>
                <a:latin typeface="+mj-lt"/>
              </a:rPr>
              <a:t>there is but a step between me and death</a:t>
            </a:r>
            <a:r>
              <a:rPr lang="en-US" dirty="0"/>
              <a:t>” (1 Sam. 20:3). </a:t>
            </a:r>
          </a:p>
          <a:p>
            <a:r>
              <a:rPr lang="en-US" dirty="0"/>
              <a:t>Toward the end of his life, he said, “For we are </a:t>
            </a:r>
            <a:r>
              <a:rPr lang="en-US" dirty="0">
                <a:solidFill>
                  <a:srgbClr val="153446"/>
                </a:solidFill>
                <a:latin typeface="+mj-lt"/>
              </a:rPr>
              <a:t>strangers</a:t>
            </a:r>
            <a:r>
              <a:rPr lang="en-US" dirty="0"/>
              <a:t> before you and </a:t>
            </a:r>
            <a:r>
              <a:rPr lang="en-US" dirty="0">
                <a:solidFill>
                  <a:srgbClr val="153446"/>
                </a:solidFill>
                <a:latin typeface="+mj-lt"/>
              </a:rPr>
              <a:t>sojourners</a:t>
            </a:r>
            <a:r>
              <a:rPr lang="en-US" dirty="0"/>
              <a:t>, as all our fathers were. </a:t>
            </a:r>
            <a:r>
              <a:rPr lang="en-US" dirty="0">
                <a:solidFill>
                  <a:srgbClr val="153446"/>
                </a:solidFill>
                <a:latin typeface="+mj-lt"/>
              </a:rPr>
              <a:t>Our days on the earth are like a shadow, and there is no abiding</a:t>
            </a:r>
            <a:r>
              <a:rPr lang="en-US" dirty="0"/>
              <a:t>” (1 Chron. 29:15).</a:t>
            </a:r>
          </a:p>
          <a:p>
            <a:r>
              <a:rPr lang="en-US" dirty="0"/>
              <a:t>After listening to Paul preach to him of righteousness, self-control and the coming judgment, Felix foolishly put off obeying the gospel saying, </a:t>
            </a:r>
            <a:r>
              <a:rPr lang="en-US" dirty="0">
                <a:solidFill>
                  <a:srgbClr val="153446"/>
                </a:solidFill>
                <a:latin typeface="+mj-lt"/>
              </a:rPr>
              <a:t>“Go away for the present. When I get an opportunity I will summon you” </a:t>
            </a:r>
            <a:r>
              <a:rPr lang="en-US" dirty="0"/>
              <a:t>(Acts 24:25). </a:t>
            </a:r>
          </a:p>
          <a:p>
            <a:endParaRPr lang="en-US" dirty="0"/>
          </a:p>
        </p:txBody>
      </p:sp>
    </p:spTree>
    <p:extLst>
      <p:ext uri="{BB962C8B-B14F-4D97-AF65-F5344CB8AC3E}">
        <p14:creationId xmlns:p14="http://schemas.microsoft.com/office/powerpoint/2010/main" val="3497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9 killed in area crashes; 'It doesn't matter where you're going if you  don't get there.'">
            <a:extLst>
              <a:ext uri="{FF2B5EF4-FFF2-40B4-BE49-F238E27FC236}">
                <a16:creationId xmlns:a16="http://schemas.microsoft.com/office/drawing/2014/main" id="{6FDE131C-A035-9495-8AF4-2220C99A1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02" b="97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3E8AB2-B450-E7B5-1D67-4317C0BB405D}"/>
              </a:ext>
            </a:extLst>
          </p:cNvPr>
          <p:cNvSpPr txBox="1"/>
          <p:nvPr/>
        </p:nvSpPr>
        <p:spPr>
          <a:xfrm>
            <a:off x="5440218" y="267855"/>
            <a:ext cx="5458691" cy="646331"/>
          </a:xfrm>
          <a:prstGeom prst="rect">
            <a:avLst/>
          </a:prstGeom>
          <a:noFill/>
        </p:spPr>
        <p:txBody>
          <a:bodyPr wrap="square" rtlCol="0">
            <a:spAutoFit/>
          </a:bodyPr>
          <a:lstStyle/>
          <a:p>
            <a:pPr algn="ctr"/>
            <a:r>
              <a:rPr lang="en-US" sz="3600" dirty="0">
                <a:solidFill>
                  <a:srgbClr val="153446"/>
                </a:solidFill>
              </a:rPr>
              <a:t>Would You Be Ready?</a:t>
            </a:r>
          </a:p>
        </p:txBody>
      </p:sp>
    </p:spTree>
    <p:extLst>
      <p:ext uri="{BB962C8B-B14F-4D97-AF65-F5344CB8AC3E}">
        <p14:creationId xmlns:p14="http://schemas.microsoft.com/office/powerpoint/2010/main" val="156377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F163153-2BBF-E3C9-5551-780934CA7A21}"/>
              </a:ext>
            </a:extLst>
          </p:cNvPr>
          <p:cNvPicPr>
            <a:picLocks noChangeAspect="1"/>
          </p:cNvPicPr>
          <p:nvPr/>
        </p:nvPicPr>
        <p:blipFill rotWithShape="1">
          <a:blip r:embed="rId2"/>
          <a:srcRect b="19"/>
          <a:stretch/>
        </p:blipFill>
        <p:spPr>
          <a:xfrm>
            <a:off x="258618" y="2272901"/>
            <a:ext cx="6345381" cy="3568596"/>
          </a:xfrm>
          <a:prstGeom prst="rect">
            <a:avLst/>
          </a:prstGeom>
        </p:spPr>
      </p:pic>
      <p:sp>
        <p:nvSpPr>
          <p:cNvPr id="1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64ADB5-3B5D-A818-42F8-B65DEBC2DFDA}"/>
              </a:ext>
            </a:extLst>
          </p:cNvPr>
          <p:cNvSpPr txBox="1"/>
          <p:nvPr/>
        </p:nvSpPr>
        <p:spPr>
          <a:xfrm>
            <a:off x="6739128" y="2664886"/>
            <a:ext cx="4818888" cy="355078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latin typeface="+mj-lt"/>
              </a:rPr>
              <a:t>Sean Patrick Cavender</a:t>
            </a:r>
          </a:p>
          <a:p>
            <a:pPr indent="-228600">
              <a:lnSpc>
                <a:spcPct val="90000"/>
              </a:lnSpc>
              <a:spcAft>
                <a:spcPts val="600"/>
              </a:spcAft>
              <a:buFont typeface="Arial" panose="020B0604020202020204" pitchFamily="34" charset="0"/>
              <a:buChar char="•"/>
            </a:pPr>
            <a:r>
              <a:rPr lang="en-US" sz="2200" dirty="0"/>
              <a:t>1987-2023</a:t>
            </a:r>
          </a:p>
          <a:p>
            <a:pPr indent="-228600">
              <a:lnSpc>
                <a:spcPct val="90000"/>
              </a:lnSpc>
              <a:spcAft>
                <a:spcPts val="600"/>
              </a:spcAft>
              <a:buFont typeface="Arial" panose="020B0604020202020204" pitchFamily="34" charset="0"/>
              <a:buChar char="•"/>
            </a:pPr>
            <a:r>
              <a:rPr lang="en-US" sz="2200" dirty="0"/>
              <a:t>Wife: Kristin</a:t>
            </a:r>
          </a:p>
          <a:p>
            <a:pPr indent="-228600">
              <a:lnSpc>
                <a:spcPct val="90000"/>
              </a:lnSpc>
              <a:spcAft>
                <a:spcPts val="600"/>
              </a:spcAft>
              <a:buFont typeface="Arial" panose="020B0604020202020204" pitchFamily="34" charset="0"/>
              <a:buChar char="•"/>
            </a:pPr>
            <a:r>
              <a:rPr lang="en-US" sz="2200" dirty="0"/>
              <a:t>Sons: Xander and Zeke</a:t>
            </a:r>
          </a:p>
        </p:txBody>
      </p:sp>
    </p:spTree>
    <p:extLst>
      <p:ext uri="{BB962C8B-B14F-4D97-AF65-F5344CB8AC3E}">
        <p14:creationId xmlns:p14="http://schemas.microsoft.com/office/powerpoint/2010/main" val="268397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A15AB0-A49A-1B6E-CC10-3410E48ED770}"/>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The </a:t>
            </a:r>
            <a:r>
              <a:rPr lang="en-US" sz="5400" dirty="0">
                <a:solidFill>
                  <a:srgbClr val="EE853E"/>
                </a:solidFill>
                <a:latin typeface="+mj-lt"/>
                <a:ea typeface="+mj-ea"/>
                <a:cs typeface="+mj-cs"/>
              </a:rPr>
              <a:t>Frailty</a:t>
            </a:r>
            <a:r>
              <a:rPr lang="en-US" sz="5400" dirty="0">
                <a:latin typeface="+mj-lt"/>
                <a:ea typeface="+mj-ea"/>
                <a:cs typeface="+mj-cs"/>
              </a:rPr>
              <a:t> of Life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729DE6-BBB4-97C0-24E0-BC56DCD88A45}"/>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200" dirty="0"/>
              <a:t>“Come now, you who say, ‘Today or tomorrow we will go into such and such a town and spend a year there and trade and make a profit’— yet you do not know what tomorrow will bring. What is your life? For you are a mist that appears for a little time and then vanishes” (James 4:13-14).</a:t>
            </a:r>
          </a:p>
        </p:txBody>
      </p:sp>
      <p:pic>
        <p:nvPicPr>
          <p:cNvPr id="2" name="Picture 1">
            <a:extLst>
              <a:ext uri="{FF2B5EF4-FFF2-40B4-BE49-F238E27FC236}">
                <a16:creationId xmlns:a16="http://schemas.microsoft.com/office/drawing/2014/main" id="{49DE2B83-581E-990D-4F9E-E51D79F62CA1}"/>
              </a:ext>
            </a:extLst>
          </p:cNvPr>
          <p:cNvPicPr>
            <a:picLocks noChangeAspect="1"/>
          </p:cNvPicPr>
          <p:nvPr/>
        </p:nvPicPr>
        <p:blipFill rotWithShape="1">
          <a:blip r:embed="rId2"/>
          <a:srcRect l="23911" r="19613"/>
          <a:stretch/>
        </p:blipFill>
        <p:spPr>
          <a:xfrm>
            <a:off x="7675658" y="2093976"/>
            <a:ext cx="3941064" cy="4096512"/>
          </a:xfrm>
          <a:prstGeom prst="rect">
            <a:avLst/>
          </a:prstGeom>
        </p:spPr>
      </p:pic>
    </p:spTree>
    <p:extLst>
      <p:ext uri="{BB962C8B-B14F-4D97-AF65-F5344CB8AC3E}">
        <p14:creationId xmlns:p14="http://schemas.microsoft.com/office/powerpoint/2010/main" val="284463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69B3180-1A6D-A67B-CF4B-1E3CE6594758}"/>
              </a:ext>
            </a:extLst>
          </p:cNvPr>
          <p:cNvPicPr>
            <a:picLocks noChangeAspect="1"/>
          </p:cNvPicPr>
          <p:nvPr/>
        </p:nvPicPr>
        <p:blipFill rotWithShape="1">
          <a:blip r:embed="rId2">
            <a:alphaModFix/>
          </a:blip>
          <a:srcRect l="11892" r="22957"/>
          <a:stretch/>
        </p:blipFill>
        <p:spPr>
          <a:xfrm>
            <a:off x="4283902" y="10"/>
            <a:ext cx="7908098" cy="6857992"/>
          </a:xfrm>
          <a:prstGeom prst="rect">
            <a:avLst/>
          </a:prstGeom>
        </p:spPr>
      </p:pic>
      <p:sp>
        <p:nvSpPr>
          <p:cNvPr id="10" name="Rectangle 9">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6869AD-948C-F05D-59A8-CFC4EAB38181}"/>
              </a:ext>
            </a:extLst>
          </p:cNvPr>
          <p:cNvSpPr txBox="1"/>
          <p:nvPr/>
        </p:nvSpPr>
        <p:spPr>
          <a:xfrm>
            <a:off x="590546" y="805082"/>
            <a:ext cx="5505449"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dirty="0">
                <a:solidFill>
                  <a:schemeClr val="bg1"/>
                </a:solidFill>
                <a:latin typeface="+mj-lt"/>
                <a:ea typeface="+mj-ea"/>
                <a:cs typeface="+mj-cs"/>
              </a:rPr>
              <a:t>The Lord Told Us: “You Shall Die!”</a:t>
            </a:r>
          </a:p>
        </p:txBody>
      </p:sp>
      <p:cxnSp>
        <p:nvCxnSpPr>
          <p:cNvPr id="12" name="Straight Connector 11">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90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70D5-5CD0-E947-F1EB-C7C621FA47C3}"/>
              </a:ext>
            </a:extLst>
          </p:cNvPr>
          <p:cNvSpPr>
            <a:spLocks noGrp="1"/>
          </p:cNvSpPr>
          <p:nvPr>
            <p:ph type="title"/>
          </p:nvPr>
        </p:nvSpPr>
        <p:spPr/>
        <p:txBody>
          <a:bodyPr/>
          <a:lstStyle/>
          <a:p>
            <a:r>
              <a:rPr lang="en-US" dirty="0"/>
              <a:t>In the Garden of Eden</a:t>
            </a:r>
          </a:p>
        </p:txBody>
      </p:sp>
      <p:sp>
        <p:nvSpPr>
          <p:cNvPr id="3" name="Content Placeholder 2">
            <a:extLst>
              <a:ext uri="{FF2B5EF4-FFF2-40B4-BE49-F238E27FC236}">
                <a16:creationId xmlns:a16="http://schemas.microsoft.com/office/drawing/2014/main" id="{16386FA3-3D86-B599-2621-0D8A6440DEFC}"/>
              </a:ext>
            </a:extLst>
          </p:cNvPr>
          <p:cNvSpPr>
            <a:spLocks noGrp="1"/>
          </p:cNvSpPr>
          <p:nvPr>
            <p:ph idx="1"/>
          </p:nvPr>
        </p:nvSpPr>
        <p:spPr/>
        <p:txBody>
          <a:bodyPr>
            <a:normAutofit fontScale="92500" lnSpcReduction="20000"/>
          </a:bodyPr>
          <a:lstStyle/>
          <a:p>
            <a:r>
              <a:rPr lang="en-US" dirty="0"/>
              <a:t>In giving Adam instructions not to eat of the tree of the knowledge of good and evil, God said, “You may surely eat of every tree of the garden, but of the tree of the knowledge of good and evil you shall not eat, </a:t>
            </a:r>
            <a:r>
              <a:rPr lang="en-US" dirty="0">
                <a:solidFill>
                  <a:srgbClr val="153446"/>
                </a:solidFill>
                <a:latin typeface="+mj-lt"/>
              </a:rPr>
              <a:t>for in the day that you eat of it you shall surely die</a:t>
            </a:r>
            <a:r>
              <a:rPr lang="en-US" dirty="0"/>
              <a:t>” (Gen. 2:16-17).</a:t>
            </a:r>
          </a:p>
          <a:p>
            <a:r>
              <a:rPr lang="en-US" dirty="0"/>
              <a:t>After Eve and Adam violated the Lord’s commandment, God’s judgment for mankind was pronounced: “Because you have listened to the voice of your wife and have eaten of the tree of which I commanded you, ‘You shall not eat of it,’ cursed is the ground because of you; in pain you shall eat of it all the days of your life; thorns and thistles it shall bring forth for you; and you shall eat the plants of the field. By the sweat of your face you shall eat bread, till you return to the ground, for out of it you were taken; </a:t>
            </a:r>
            <a:r>
              <a:rPr lang="en-US" dirty="0">
                <a:solidFill>
                  <a:srgbClr val="153446"/>
                </a:solidFill>
                <a:latin typeface="+mj-lt"/>
              </a:rPr>
              <a:t>for you are dust, and to dust you shall return</a:t>
            </a:r>
            <a:r>
              <a:rPr lang="en-US" dirty="0"/>
              <a:t>” (Gen. 3:17-19).</a:t>
            </a:r>
          </a:p>
        </p:txBody>
      </p:sp>
    </p:spTree>
    <p:extLst>
      <p:ext uri="{BB962C8B-B14F-4D97-AF65-F5344CB8AC3E}">
        <p14:creationId xmlns:p14="http://schemas.microsoft.com/office/powerpoint/2010/main" val="28278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7998-0474-BD8E-95BF-78F202FCFEB9}"/>
              </a:ext>
            </a:extLst>
          </p:cNvPr>
          <p:cNvSpPr>
            <a:spLocks noGrp="1"/>
          </p:cNvSpPr>
          <p:nvPr>
            <p:ph type="title"/>
          </p:nvPr>
        </p:nvSpPr>
        <p:spPr/>
        <p:txBody>
          <a:bodyPr/>
          <a:lstStyle/>
          <a:p>
            <a:r>
              <a:rPr lang="en-US" dirty="0"/>
              <a:t>In Adam All Died</a:t>
            </a:r>
          </a:p>
        </p:txBody>
      </p:sp>
      <p:sp>
        <p:nvSpPr>
          <p:cNvPr id="3" name="Content Placeholder 2">
            <a:extLst>
              <a:ext uri="{FF2B5EF4-FFF2-40B4-BE49-F238E27FC236}">
                <a16:creationId xmlns:a16="http://schemas.microsoft.com/office/drawing/2014/main" id="{B9D02D43-7319-0118-60A3-CD659FF8AB41}"/>
              </a:ext>
            </a:extLst>
          </p:cNvPr>
          <p:cNvSpPr>
            <a:spLocks noGrp="1"/>
          </p:cNvSpPr>
          <p:nvPr>
            <p:ph idx="1"/>
          </p:nvPr>
        </p:nvSpPr>
        <p:spPr/>
        <p:txBody>
          <a:bodyPr/>
          <a:lstStyle/>
          <a:p>
            <a:r>
              <a:rPr lang="en-US" dirty="0"/>
              <a:t>Paul wrote, “Therefore, just as sin came into the world through one man, and death through sin, and so death spread to all men because all sinned” (Rom. 5:12).</a:t>
            </a:r>
          </a:p>
          <a:p>
            <a:r>
              <a:rPr lang="en-US" dirty="0"/>
              <a:t>Man knows that so long as life continues on this earth, death is a certainty.</a:t>
            </a:r>
          </a:p>
          <a:p>
            <a:pPr lvl="1"/>
            <a:r>
              <a:rPr lang="en-US" dirty="0"/>
              <a:t>The genealogies in Genesis 5 have a consistent form: </a:t>
            </a:r>
            <a:r>
              <a:rPr lang="en-US" dirty="0">
                <a:latin typeface="+mj-lt"/>
              </a:rPr>
              <a:t>X</a:t>
            </a:r>
            <a:r>
              <a:rPr lang="en-US" dirty="0"/>
              <a:t> lived </a:t>
            </a:r>
            <a:r>
              <a:rPr lang="en-US" dirty="0">
                <a:latin typeface="+mj-lt"/>
              </a:rPr>
              <a:t>Y</a:t>
            </a:r>
            <a:r>
              <a:rPr lang="en-US" dirty="0"/>
              <a:t> years and begat </a:t>
            </a:r>
            <a:r>
              <a:rPr lang="en-US" dirty="0">
                <a:latin typeface="+mj-lt"/>
              </a:rPr>
              <a:t>Z</a:t>
            </a:r>
            <a:r>
              <a:rPr lang="en-US" dirty="0"/>
              <a:t>. After </a:t>
            </a:r>
            <a:r>
              <a:rPr lang="en-US" dirty="0">
                <a:latin typeface="+mj-lt"/>
              </a:rPr>
              <a:t>X</a:t>
            </a:r>
            <a:r>
              <a:rPr lang="en-US" dirty="0"/>
              <a:t> begat </a:t>
            </a:r>
            <a:r>
              <a:rPr lang="en-US" dirty="0">
                <a:latin typeface="+mj-lt"/>
              </a:rPr>
              <a:t>Z</a:t>
            </a:r>
            <a:r>
              <a:rPr lang="en-US" dirty="0"/>
              <a:t>, he lived </a:t>
            </a:r>
            <a:r>
              <a:rPr lang="en-US" dirty="0">
                <a:latin typeface="+mj-lt"/>
              </a:rPr>
              <a:t>YY</a:t>
            </a:r>
            <a:r>
              <a:rPr lang="en-US" dirty="0"/>
              <a:t> years and had sons and daughters. So all the days of </a:t>
            </a:r>
            <a:r>
              <a:rPr lang="en-US" dirty="0">
                <a:latin typeface="+mj-lt"/>
              </a:rPr>
              <a:t>X</a:t>
            </a:r>
            <a:r>
              <a:rPr lang="en-US" dirty="0"/>
              <a:t> were </a:t>
            </a:r>
            <a:r>
              <a:rPr lang="en-US" dirty="0">
                <a:latin typeface="+mj-lt"/>
              </a:rPr>
              <a:t>YY</a:t>
            </a:r>
            <a:r>
              <a:rPr lang="en-US" dirty="0"/>
              <a:t> years; </a:t>
            </a:r>
            <a:r>
              <a:rPr lang="en-US" dirty="0">
                <a:solidFill>
                  <a:srgbClr val="153446"/>
                </a:solidFill>
                <a:latin typeface="+mj-lt"/>
              </a:rPr>
              <a:t>and he died</a:t>
            </a:r>
            <a:r>
              <a:rPr lang="en-US" dirty="0"/>
              <a:t>” (5:5, 8, 11, 14, 17, 20, 27, 31).</a:t>
            </a:r>
          </a:p>
          <a:p>
            <a:pPr lvl="1"/>
            <a:r>
              <a:rPr lang="en-US" dirty="0"/>
              <a:t>A similar pattern is followed in Genesis 11.</a:t>
            </a:r>
          </a:p>
        </p:txBody>
      </p:sp>
    </p:spTree>
    <p:extLst>
      <p:ext uri="{BB962C8B-B14F-4D97-AF65-F5344CB8AC3E}">
        <p14:creationId xmlns:p14="http://schemas.microsoft.com/office/powerpoint/2010/main" val="124754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69B3180-1A6D-A67B-CF4B-1E3CE6594758}"/>
              </a:ext>
            </a:extLst>
          </p:cNvPr>
          <p:cNvPicPr>
            <a:picLocks noChangeAspect="1"/>
          </p:cNvPicPr>
          <p:nvPr/>
        </p:nvPicPr>
        <p:blipFill rotWithShape="1">
          <a:blip r:embed="rId2">
            <a:alphaModFix/>
          </a:blip>
          <a:srcRect l="11892" r="22957"/>
          <a:stretch/>
        </p:blipFill>
        <p:spPr>
          <a:xfrm>
            <a:off x="4283902" y="10"/>
            <a:ext cx="7908098" cy="6857992"/>
          </a:xfrm>
          <a:prstGeom prst="rect">
            <a:avLst/>
          </a:prstGeom>
        </p:spPr>
      </p:pic>
      <p:sp>
        <p:nvSpPr>
          <p:cNvPr id="10" name="Rectangle 9">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6869AD-948C-F05D-59A8-CFC4EAB38181}"/>
              </a:ext>
            </a:extLst>
          </p:cNvPr>
          <p:cNvSpPr txBox="1"/>
          <p:nvPr/>
        </p:nvSpPr>
        <p:spPr>
          <a:xfrm>
            <a:off x="590546" y="805082"/>
            <a:ext cx="5505449"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dirty="0">
                <a:solidFill>
                  <a:schemeClr val="bg1"/>
                </a:solidFill>
                <a:latin typeface="+mj-lt"/>
                <a:ea typeface="+mj-ea"/>
                <a:cs typeface="+mj-cs"/>
              </a:rPr>
              <a:t>Death Comes to All of Mankind</a:t>
            </a:r>
          </a:p>
        </p:txBody>
      </p:sp>
      <p:cxnSp>
        <p:nvCxnSpPr>
          <p:cNvPr id="12" name="Straight Connector 11">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59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A3C0-6838-6333-6A95-93D545E8A66A}"/>
              </a:ext>
            </a:extLst>
          </p:cNvPr>
          <p:cNvSpPr>
            <a:spLocks noGrp="1"/>
          </p:cNvSpPr>
          <p:nvPr>
            <p:ph type="title"/>
          </p:nvPr>
        </p:nvSpPr>
        <p:spPr/>
        <p:txBody>
          <a:bodyPr/>
          <a:lstStyle/>
          <a:p>
            <a:r>
              <a:rPr lang="en-US" dirty="0"/>
              <a:t>It Always Comes to the Elderly</a:t>
            </a:r>
          </a:p>
        </p:txBody>
      </p:sp>
      <p:sp>
        <p:nvSpPr>
          <p:cNvPr id="3" name="Content Placeholder 2">
            <a:extLst>
              <a:ext uri="{FF2B5EF4-FFF2-40B4-BE49-F238E27FC236}">
                <a16:creationId xmlns:a16="http://schemas.microsoft.com/office/drawing/2014/main" id="{FBCF5043-87A6-94BA-2D00-B8F858460951}"/>
              </a:ext>
            </a:extLst>
          </p:cNvPr>
          <p:cNvSpPr>
            <a:spLocks noGrp="1"/>
          </p:cNvSpPr>
          <p:nvPr>
            <p:ph idx="1"/>
          </p:nvPr>
        </p:nvSpPr>
        <p:spPr/>
        <p:txBody>
          <a:bodyPr/>
          <a:lstStyle/>
          <a:p>
            <a:r>
              <a:rPr lang="en-US" dirty="0"/>
              <a:t>Isaac said to Esau, his son: “Behold, I am old; I do not know the day of my death” (Gen. 27:2).</a:t>
            </a:r>
          </a:p>
          <a:p>
            <a:r>
              <a:rPr lang="en-US" dirty="0"/>
              <a:t>Psalm 90</a:t>
            </a:r>
          </a:p>
        </p:txBody>
      </p:sp>
    </p:spTree>
    <p:extLst>
      <p:ext uri="{BB962C8B-B14F-4D97-AF65-F5344CB8AC3E}">
        <p14:creationId xmlns:p14="http://schemas.microsoft.com/office/powerpoint/2010/main" val="331127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 Sermon Template.potx" id="{B3D6A9BF-8F68-4A58-9C25-C7454ED9A6E3}" vid="{A8F7E920-647D-4164-9543-BEAFE35BBC3B}"/>
    </a:ext>
  </a:extLst>
</a:theme>
</file>

<file path=docProps/app.xml><?xml version="1.0" encoding="utf-8"?>
<Properties xmlns="http://schemas.openxmlformats.org/officeDocument/2006/extended-properties" xmlns:vt="http://schemas.openxmlformats.org/officeDocument/2006/docPropsVTypes">
  <Template/>
  <TotalTime>1732</TotalTime>
  <Words>2139</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Source Sans Pro Black</vt:lpstr>
      <vt:lpstr>Source Sans Pro Semibold</vt:lpstr>
      <vt:lpstr>Office Theme</vt:lpstr>
      <vt:lpstr>PowerPoint Presentation</vt:lpstr>
      <vt:lpstr>PowerPoint Presentation</vt:lpstr>
      <vt:lpstr>PowerPoint Presentation</vt:lpstr>
      <vt:lpstr>PowerPoint Presentation</vt:lpstr>
      <vt:lpstr>PowerPoint Presentation</vt:lpstr>
      <vt:lpstr>In the Garden of Eden</vt:lpstr>
      <vt:lpstr>In Adam All Died</vt:lpstr>
      <vt:lpstr>PowerPoint Presentation</vt:lpstr>
      <vt:lpstr>It Always Comes to the Elderly</vt:lpstr>
      <vt:lpstr>The Context of the Psalm 90</vt:lpstr>
      <vt:lpstr>Numbers 14:26-30</vt:lpstr>
      <vt:lpstr>Psalm 90</vt:lpstr>
      <vt:lpstr>Death Is Not Unexpected for the Elderly</vt:lpstr>
      <vt:lpstr>Death Sometimes Comes Prematurely</vt:lpstr>
      <vt:lpstr>Death During the Prime of Life</vt:lpstr>
      <vt:lpstr>PowerPoint Presentation</vt:lpstr>
      <vt:lpstr>Reminders from the Book of Job</vt:lpstr>
      <vt:lpstr>PowerPoint Presentation</vt:lpstr>
      <vt:lpstr>PowerPoint Presentation</vt:lpstr>
      <vt:lpstr>PowerPoint Presentation</vt:lpstr>
      <vt:lpstr>PowerPoint Presentation</vt:lpstr>
      <vt:lpstr>PowerPoint Presentation</vt:lpstr>
      <vt:lpstr>Peter Foresaw His Impending Death</vt:lpstr>
      <vt:lpstr>Conclusion</vt:lpstr>
      <vt:lpstr>Remember Your Frailty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124</cp:revision>
  <dcterms:created xsi:type="dcterms:W3CDTF">2021-11-23T13:46:08Z</dcterms:created>
  <dcterms:modified xsi:type="dcterms:W3CDTF">2023-07-30T10:55:40Z</dcterms:modified>
</cp:coreProperties>
</file>