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282" r:id="rId4"/>
    <p:sldId id="284" r:id="rId5"/>
    <p:sldId id="285" r:id="rId6"/>
    <p:sldId id="283" r:id="rId7"/>
    <p:sldId id="286" r:id="rId8"/>
    <p:sldId id="287" r:id="rId9"/>
    <p:sldId id="288" r:id="rId10"/>
    <p:sldId id="289" r:id="rId11"/>
    <p:sldId id="290" r:id="rId12"/>
    <p:sldId id="291" r:id="rId13"/>
    <p:sldId id="293" r:id="rId14"/>
    <p:sldId id="292"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B22"/>
    <a:srgbClr val="4D3F47"/>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7/9/2023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2409092" y="365125"/>
            <a:ext cx="8944708" cy="1325563"/>
          </a:xfrm>
          <a:prstGeom prst="rect">
            <a:avLst/>
          </a:prstGeom>
          <a:blipFill>
            <a:blip r:embed="rId13"/>
            <a:tile tx="0" ty="0" sx="100000" sy="100000" flip="none" algn="tl"/>
          </a:blipFill>
          <a:ln>
            <a:solidFill>
              <a:srgbClr val="4D3F47"/>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7/9/2023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pic>
        <p:nvPicPr>
          <p:cNvPr id="7" name="Picture 6" descr="A picture containing text, art, towel&#10;&#10;Description automatically generated">
            <a:extLst>
              <a:ext uri="{FF2B5EF4-FFF2-40B4-BE49-F238E27FC236}">
                <a16:creationId xmlns:a16="http://schemas.microsoft.com/office/drawing/2014/main" id="{8A6B4EA6-F647-EDCF-5E55-9AE8BB67FD9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675456" y="365125"/>
            <a:ext cx="1708150" cy="1281113"/>
          </a:xfrm>
          <a:prstGeom prst="rect">
            <a:avLst/>
          </a:prstGeom>
        </p:spPr>
      </p:pic>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553B22"/>
          </a:solidFill>
          <a:latin typeface="Copperplate Gothic Bold" panose="020E07050202060204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8DF1AB-F9D1-2DAF-2112-6D09A84F0F5E}"/>
              </a:ext>
            </a:extLst>
          </p:cNvPr>
          <p:cNvSpPr/>
          <p:nvPr/>
        </p:nvSpPr>
        <p:spPr>
          <a:xfrm>
            <a:off x="791308" y="325315"/>
            <a:ext cx="1556238" cy="1529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7499-F545-4A93-EC10-71D176021E7A}"/>
              </a:ext>
            </a:extLst>
          </p:cNvPr>
          <p:cNvSpPr>
            <a:spLocks noGrp="1"/>
          </p:cNvSpPr>
          <p:nvPr>
            <p:ph type="title"/>
          </p:nvPr>
        </p:nvSpPr>
        <p:spPr/>
        <p:txBody>
          <a:bodyPr>
            <a:normAutofit/>
          </a:bodyPr>
          <a:lstStyle/>
          <a:p>
            <a:r>
              <a:rPr lang="en-US" sz="3600" dirty="0"/>
              <a:t>What Is Our Attitude Toward Bible Instruction?</a:t>
            </a:r>
          </a:p>
        </p:txBody>
      </p:sp>
      <p:sp>
        <p:nvSpPr>
          <p:cNvPr id="3" name="Content Placeholder 2">
            <a:extLst>
              <a:ext uri="{FF2B5EF4-FFF2-40B4-BE49-F238E27FC236}">
                <a16:creationId xmlns:a16="http://schemas.microsoft.com/office/drawing/2014/main" id="{F1DC92F7-DE87-DE35-D8F3-E8D74152A1F5}"/>
              </a:ext>
            </a:extLst>
          </p:cNvPr>
          <p:cNvSpPr>
            <a:spLocks noGrp="1"/>
          </p:cNvSpPr>
          <p:nvPr>
            <p:ph idx="1"/>
          </p:nvPr>
        </p:nvSpPr>
        <p:spPr/>
        <p:txBody>
          <a:bodyPr/>
          <a:lstStyle/>
          <a:p>
            <a:r>
              <a:rPr lang="en-US" dirty="0"/>
              <a:t>When someone expresses disappointment, regret, etc. for obedience to the word of the LORD, it reflects on his heart. Think of these statements:</a:t>
            </a:r>
          </a:p>
          <a:p>
            <a:pPr lvl="1"/>
            <a:r>
              <a:rPr lang="en-US" dirty="0">
                <a:solidFill>
                  <a:srgbClr val="553B22"/>
                </a:solidFill>
                <a:latin typeface="+mj-lt"/>
              </a:rPr>
              <a:t>Do we have to go to Kings Island? </a:t>
            </a:r>
            <a:r>
              <a:rPr lang="en-US" dirty="0"/>
              <a:t>Young people would not say that, but I would. I am not interested in standing in long lines, walking all day through a carnival, being thrown around in rides, etc. What does this lack of desire say about me? </a:t>
            </a:r>
          </a:p>
          <a:p>
            <a:pPr lvl="1"/>
            <a:r>
              <a:rPr lang="en-US" dirty="0">
                <a:solidFill>
                  <a:srgbClr val="553B22"/>
                </a:solidFill>
                <a:latin typeface="+mj-lt"/>
              </a:rPr>
              <a:t>Do we have to go listen to another sermon from Mike or Greg? </a:t>
            </a:r>
            <a:r>
              <a:rPr lang="en-US" dirty="0"/>
              <a:t>What does your lack of desire say about you?</a:t>
            </a:r>
          </a:p>
          <a:p>
            <a:endParaRPr lang="en-US" dirty="0"/>
          </a:p>
        </p:txBody>
      </p:sp>
    </p:spTree>
    <p:extLst>
      <p:ext uri="{BB962C8B-B14F-4D97-AF65-F5344CB8AC3E}">
        <p14:creationId xmlns:p14="http://schemas.microsoft.com/office/powerpoint/2010/main" val="236340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083375" y="575244"/>
            <a:ext cx="9829031"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“Blessed are those who keep his testimonies, who seek him with their whole heart. . .” (119:2).</a:t>
            </a:r>
            <a:endParaRPr lang="en-US" sz="280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7" y="1743342"/>
            <a:ext cx="10750610" cy="1692771"/>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Blessed</a:t>
            </a:r>
            <a:r>
              <a:rPr lang="en-US" sz="2800" dirty="0"/>
              <a:t> is repeated in the second verse.</a:t>
            </a:r>
          </a:p>
          <a:p>
            <a:pPr marL="285750" indent="-285750">
              <a:buFont typeface="Arial" panose="020B0604020202020204" pitchFamily="34" charset="0"/>
              <a:buChar char="•"/>
            </a:pPr>
            <a:r>
              <a:rPr lang="en-US" sz="2800" dirty="0"/>
              <a:t>It is said of those with two attributes:</a:t>
            </a:r>
          </a:p>
          <a:p>
            <a:pPr marL="742950" lvl="1" indent="-285750">
              <a:buFont typeface="Arial" panose="020B0604020202020204" pitchFamily="34" charset="0"/>
              <a:buChar char="•"/>
            </a:pPr>
            <a:r>
              <a:rPr lang="en-US" sz="2400" dirty="0"/>
              <a:t>Who keep His testimonies</a:t>
            </a:r>
          </a:p>
          <a:p>
            <a:pPr marL="742950" lvl="1" indent="-285750">
              <a:buFont typeface="Arial" panose="020B0604020202020204" pitchFamily="34" charset="0"/>
              <a:buChar char="•"/>
            </a:pPr>
            <a:r>
              <a:rPr lang="en-US" sz="2400" dirty="0"/>
              <a:t>Who seek Him with their whole heart</a:t>
            </a:r>
          </a:p>
        </p:txBody>
      </p:sp>
    </p:spTree>
    <p:extLst>
      <p:ext uri="{BB962C8B-B14F-4D97-AF65-F5344CB8AC3E}">
        <p14:creationId xmlns:p14="http://schemas.microsoft.com/office/powerpoint/2010/main" val="7128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6235-35E1-09AF-9E6C-5572F15A3D5A}"/>
              </a:ext>
            </a:extLst>
          </p:cNvPr>
          <p:cNvSpPr>
            <a:spLocks noGrp="1"/>
          </p:cNvSpPr>
          <p:nvPr>
            <p:ph type="title"/>
          </p:nvPr>
        </p:nvSpPr>
        <p:spPr/>
        <p:txBody>
          <a:bodyPr/>
          <a:lstStyle/>
          <a:p>
            <a:r>
              <a:rPr lang="en-US" sz="4400" dirty="0"/>
              <a:t>Who keep His Testimonies</a:t>
            </a:r>
            <a:endParaRPr lang="en-US" dirty="0"/>
          </a:p>
        </p:txBody>
      </p:sp>
      <p:sp>
        <p:nvSpPr>
          <p:cNvPr id="3" name="Content Placeholder 2">
            <a:extLst>
              <a:ext uri="{FF2B5EF4-FFF2-40B4-BE49-F238E27FC236}">
                <a16:creationId xmlns:a16="http://schemas.microsoft.com/office/drawing/2014/main" id="{F502744F-7D6A-F973-AC3A-FA1B8F238044}"/>
              </a:ext>
            </a:extLst>
          </p:cNvPr>
          <p:cNvSpPr>
            <a:spLocks noGrp="1"/>
          </p:cNvSpPr>
          <p:nvPr>
            <p:ph idx="1"/>
          </p:nvPr>
        </p:nvSpPr>
        <p:spPr/>
        <p:txBody>
          <a:bodyPr>
            <a:normAutofit fontScale="92500" lnSpcReduction="20000"/>
          </a:bodyPr>
          <a:lstStyle/>
          <a:p>
            <a:r>
              <a:rPr lang="en-US" dirty="0">
                <a:latin typeface="+mj-lt"/>
              </a:rPr>
              <a:t>Keep</a:t>
            </a:r>
            <a:r>
              <a:rPr lang="en-US" dirty="0"/>
              <a:t> (</a:t>
            </a:r>
            <a:r>
              <a:rPr lang="en-US" i="1" dirty="0" err="1"/>
              <a:t>nātsar</a:t>
            </a:r>
            <a:r>
              <a:rPr lang="en-US" dirty="0"/>
              <a:t>): “to observe, comply with” (HALOT, 718).</a:t>
            </a:r>
          </a:p>
          <a:p>
            <a:pPr lvl="1"/>
            <a:r>
              <a:rPr lang="en-US" sz="2600" dirty="0"/>
              <a:t>God’s word is a treasure to be kept.</a:t>
            </a:r>
          </a:p>
          <a:p>
            <a:pPr lvl="2"/>
            <a:r>
              <a:rPr lang="en-US" sz="2400" dirty="0"/>
              <a:t>There is a doctrinal keeping of His testimonies, and we should be ready to die in their defense.</a:t>
            </a:r>
          </a:p>
          <a:p>
            <a:pPr lvl="2"/>
            <a:r>
              <a:rPr lang="en-US" sz="2400" dirty="0"/>
              <a:t>There is a practical keeping of it when we apply it in our lives. </a:t>
            </a:r>
          </a:p>
          <a:p>
            <a:r>
              <a:rPr lang="en-US" dirty="0"/>
              <a:t>If we will keep the Lord’s testimonies, they will keep us! Here are some of the ways:</a:t>
            </a:r>
          </a:p>
          <a:p>
            <a:pPr lvl="1"/>
            <a:r>
              <a:rPr lang="en-US" sz="2600" dirty="0"/>
              <a:t>In the right doctrinal convictions.</a:t>
            </a:r>
          </a:p>
          <a:p>
            <a:pPr lvl="1"/>
            <a:r>
              <a:rPr lang="en-US" sz="2600" dirty="0"/>
              <a:t>Peace in your spirit.</a:t>
            </a:r>
          </a:p>
          <a:p>
            <a:pPr lvl="1"/>
            <a:r>
              <a:rPr lang="en-US" sz="2600" dirty="0"/>
              <a:t>Holy in life.</a:t>
            </a:r>
          </a:p>
          <a:p>
            <a:pPr lvl="1"/>
            <a:r>
              <a:rPr lang="en-US" sz="2600" dirty="0"/>
              <a:t>Hopeful in expectation.</a:t>
            </a:r>
          </a:p>
          <a:p>
            <a:r>
              <a:rPr lang="en-US" dirty="0"/>
              <a:t>We cannot fight a good fight or finish our course unless we </a:t>
            </a:r>
            <a:r>
              <a:rPr lang="en-US" dirty="0">
                <a:latin typeface="+mj-lt"/>
              </a:rPr>
              <a:t>keep the faith</a:t>
            </a:r>
            <a:r>
              <a:rPr lang="en-US" dirty="0"/>
              <a:t>.</a:t>
            </a:r>
          </a:p>
        </p:txBody>
      </p:sp>
    </p:spTree>
    <p:extLst>
      <p:ext uri="{BB962C8B-B14F-4D97-AF65-F5344CB8AC3E}">
        <p14:creationId xmlns:p14="http://schemas.microsoft.com/office/powerpoint/2010/main" val="8062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C90B-E00B-484F-51DC-787A25395550}"/>
              </a:ext>
            </a:extLst>
          </p:cNvPr>
          <p:cNvSpPr>
            <a:spLocks noGrp="1"/>
          </p:cNvSpPr>
          <p:nvPr>
            <p:ph type="title"/>
          </p:nvPr>
        </p:nvSpPr>
        <p:spPr/>
        <p:txBody>
          <a:bodyPr/>
          <a:lstStyle/>
          <a:p>
            <a:r>
              <a:rPr lang="en-US" dirty="0"/>
              <a:t>Who Seek Him with Their Whole Heart</a:t>
            </a:r>
          </a:p>
        </p:txBody>
      </p:sp>
      <p:sp>
        <p:nvSpPr>
          <p:cNvPr id="3" name="Content Placeholder 2">
            <a:extLst>
              <a:ext uri="{FF2B5EF4-FFF2-40B4-BE49-F238E27FC236}">
                <a16:creationId xmlns:a16="http://schemas.microsoft.com/office/drawing/2014/main" id="{B3C4ACD0-1EFA-BC2B-1D92-7A648678267F}"/>
              </a:ext>
            </a:extLst>
          </p:cNvPr>
          <p:cNvSpPr>
            <a:spLocks noGrp="1"/>
          </p:cNvSpPr>
          <p:nvPr>
            <p:ph idx="1"/>
          </p:nvPr>
        </p:nvSpPr>
        <p:spPr/>
        <p:txBody>
          <a:bodyPr>
            <a:normAutofit/>
          </a:bodyPr>
          <a:lstStyle/>
          <a:p>
            <a:r>
              <a:rPr lang="en-US" dirty="0">
                <a:latin typeface="+mj-lt"/>
              </a:rPr>
              <a:t>Seek</a:t>
            </a:r>
            <a:r>
              <a:rPr lang="en-US" dirty="0"/>
              <a:t> (</a:t>
            </a:r>
            <a:r>
              <a:rPr lang="en-US" i="1" dirty="0" err="1"/>
              <a:t>dāraš</a:t>
            </a:r>
            <a:r>
              <a:rPr lang="en-US" dirty="0"/>
              <a:t>): “to seek with care, care for” (HALOT, 233). What we are seeking for is God and His will. We are not merely learning the meaning of a book.</a:t>
            </a:r>
          </a:p>
          <a:p>
            <a:r>
              <a:rPr lang="en-US" dirty="0"/>
              <a:t>We are not to seek Him </a:t>
            </a:r>
            <a:r>
              <a:rPr lang="en-US" dirty="0">
                <a:latin typeface="+mj-lt"/>
              </a:rPr>
              <a:t>God</a:t>
            </a:r>
            <a:r>
              <a:rPr lang="en-US" dirty="0"/>
              <a:t> merely for the sake of having a knowledge of His word, but as the means of knowing God so that we may have a relationship with Him.</a:t>
            </a:r>
          </a:p>
          <a:p>
            <a:pPr lvl="1"/>
            <a:r>
              <a:rPr lang="en-US" dirty="0"/>
              <a:t>If His word is precious to us, how much more must God Himself be!</a:t>
            </a:r>
          </a:p>
          <a:p>
            <a:r>
              <a:rPr lang="en-US" dirty="0">
                <a:latin typeface="+mj-lt"/>
              </a:rPr>
              <a:t>With their whole heart </a:t>
            </a:r>
            <a:r>
              <a:rPr lang="en-US" dirty="0"/>
              <a:t>requires a total effort, total commitment. </a:t>
            </a:r>
          </a:p>
          <a:p>
            <a:pPr lvl="1"/>
            <a:r>
              <a:rPr lang="en-US" dirty="0"/>
              <a:t>Half-hearted effort will never please the Lord.</a:t>
            </a:r>
          </a:p>
          <a:p>
            <a:pPr lvl="1"/>
            <a:r>
              <a:rPr lang="en-US" dirty="0"/>
              <a:t>“Whole heart” has the sense of one’s whole being!</a:t>
            </a:r>
          </a:p>
          <a:p>
            <a:endParaRPr lang="en-US" dirty="0"/>
          </a:p>
        </p:txBody>
      </p:sp>
    </p:spTree>
    <p:extLst>
      <p:ext uri="{BB962C8B-B14F-4D97-AF65-F5344CB8AC3E}">
        <p14:creationId xmlns:p14="http://schemas.microsoft.com/office/powerpoint/2010/main" val="17321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51741" y="566698"/>
            <a:ext cx="9829031"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“Blessed are . . . . . .who also do no wrong, but walk in his ways!” (119:3). </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4370427"/>
          </a:xfrm>
          <a:prstGeom prst="rect">
            <a:avLst/>
          </a:prstGeom>
          <a:noFill/>
        </p:spPr>
        <p:txBody>
          <a:bodyPr wrap="square" rtlCol="0">
            <a:spAutoFit/>
          </a:bodyPr>
          <a:lstStyle/>
          <a:p>
            <a:pPr marL="285750" indent="-285750">
              <a:buFont typeface="Arial" panose="020B0604020202020204" pitchFamily="34" charset="0"/>
              <a:buChar char="•"/>
            </a:pPr>
            <a:r>
              <a:rPr lang="en-US" sz="2400" dirty="0"/>
              <a:t>This verse is a continuation of the thought expressed in v. 2. The </a:t>
            </a:r>
            <a:r>
              <a:rPr lang="en-US" sz="2400" i="1" dirty="0"/>
              <a:t>Aleph</a:t>
            </a:r>
            <a:r>
              <a:rPr lang="en-US" sz="2400" dirty="0"/>
              <a:t> appears in the conjunction “also” (</a:t>
            </a:r>
            <a:r>
              <a:rPr lang="en-US" sz="2400" i="1" dirty="0"/>
              <a:t>’</a:t>
            </a:r>
            <a:r>
              <a:rPr lang="en-US" sz="2400" i="1" dirty="0" err="1"/>
              <a:t>ăph</a:t>
            </a:r>
            <a:r>
              <a:rPr lang="en-US" sz="2400" dirty="0"/>
              <a:t>), joining it to verse 2.</a:t>
            </a:r>
          </a:p>
          <a:p>
            <a:pPr marL="285750" indent="-285750">
              <a:buFont typeface="Arial" panose="020B0604020202020204" pitchFamily="34" charset="0"/>
              <a:buChar char="•"/>
            </a:pPr>
            <a:r>
              <a:rPr lang="en-US" sz="2400" dirty="0"/>
              <a:t>Here are two more descriptions of those who are blessed:</a:t>
            </a:r>
          </a:p>
          <a:p>
            <a:pPr marL="742950" lvl="1" indent="-285750">
              <a:buFont typeface="Arial" panose="020B0604020202020204" pitchFamily="34" charset="0"/>
              <a:buChar char="•"/>
            </a:pPr>
            <a:r>
              <a:rPr lang="en-US" sz="2200" dirty="0"/>
              <a:t>Who . . . do no wrong.”</a:t>
            </a:r>
          </a:p>
          <a:p>
            <a:pPr marL="1200150" lvl="2" indent="-285750">
              <a:buFont typeface="Arial" panose="020B0604020202020204" pitchFamily="34" charset="0"/>
              <a:buChar char="•"/>
            </a:pPr>
            <a:r>
              <a:rPr lang="en-US" sz="2000" dirty="0">
                <a:latin typeface="+mj-lt"/>
              </a:rPr>
              <a:t>Do</a:t>
            </a:r>
            <a:r>
              <a:rPr lang="en-US" sz="2000" dirty="0"/>
              <a:t> (</a:t>
            </a:r>
            <a:r>
              <a:rPr lang="en-US" sz="2000" i="1" dirty="0" err="1"/>
              <a:t>pā‘al</a:t>
            </a:r>
            <a:r>
              <a:rPr lang="en-US" sz="2000" dirty="0"/>
              <a:t>): “to commit, practice” (HALOT, 950).</a:t>
            </a:r>
          </a:p>
          <a:p>
            <a:pPr marL="1200150" lvl="2" indent="-285750">
              <a:buFont typeface="Arial" panose="020B0604020202020204" pitchFamily="34" charset="0"/>
              <a:buChar char="•"/>
            </a:pPr>
            <a:r>
              <a:rPr lang="en-US" sz="2000" dirty="0">
                <a:latin typeface="+mj-lt"/>
              </a:rPr>
              <a:t>Wrong</a:t>
            </a:r>
            <a:r>
              <a:rPr lang="en-US" sz="2000" dirty="0"/>
              <a:t> (</a:t>
            </a:r>
            <a:r>
              <a:rPr lang="en-US" sz="2000" i="1" dirty="0"/>
              <a:t>‘</a:t>
            </a:r>
            <a:r>
              <a:rPr lang="en-US" sz="2000" i="1" dirty="0" err="1"/>
              <a:t>awlāh</a:t>
            </a:r>
            <a:r>
              <a:rPr lang="en-US" sz="2000" dirty="0"/>
              <a:t>): “badness, malice, injustice” (HALOT, 798).</a:t>
            </a:r>
          </a:p>
          <a:p>
            <a:pPr marL="1200150" lvl="2" indent="-285750">
              <a:buFont typeface="Arial" panose="020B0604020202020204" pitchFamily="34" charset="0"/>
              <a:buChar char="•"/>
            </a:pPr>
            <a:r>
              <a:rPr lang="en-US" sz="2000" dirty="0"/>
              <a:t>No man, other than the Lord Jesus, can claim to have completely avoided evil, but evil is not our common practice. Evil is unexpected from the person described by the psalmist.</a:t>
            </a:r>
          </a:p>
          <a:p>
            <a:pPr marL="1200150" lvl="2" indent="-285750">
              <a:buFont typeface="Arial" panose="020B0604020202020204" pitchFamily="34" charset="0"/>
              <a:buChar char="•"/>
            </a:pPr>
            <a:r>
              <a:rPr lang="en-US" sz="2000" dirty="0"/>
              <a:t>Those who are blessed are those who have overcome the lusts of the flesh to such a degree that they have a reputation for living righteously.</a:t>
            </a:r>
          </a:p>
          <a:p>
            <a:pPr marL="742950" lvl="1" indent="-285750">
              <a:buFont typeface="Arial" panose="020B0604020202020204" pitchFamily="34" charset="0"/>
              <a:buChar char="•"/>
            </a:pPr>
            <a:r>
              <a:rPr lang="en-US" sz="2200" dirty="0"/>
              <a:t>“But walk in his ways.” This repeats the idea of 119:1 (“who walk in the law of the LORD”). The “ways” of this verse are equated with “the law of the Lord.”</a:t>
            </a:r>
          </a:p>
          <a:p>
            <a:pPr marL="1200150" lvl="2" indent="-285750">
              <a:buFont typeface="Arial" panose="020B0604020202020204" pitchFamily="34" charset="0"/>
              <a:buChar char="•"/>
            </a:pPr>
            <a:r>
              <a:rPr lang="en-US" sz="2000" dirty="0"/>
              <a:t>The surest way to abstain from evil is to be fully occupied in doing good.</a:t>
            </a:r>
          </a:p>
        </p:txBody>
      </p:sp>
    </p:spTree>
    <p:extLst>
      <p:ext uri="{BB962C8B-B14F-4D97-AF65-F5344CB8AC3E}">
        <p14:creationId xmlns:p14="http://schemas.microsoft.com/office/powerpoint/2010/main" val="236668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arn(inVertical)">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98077" y="510576"/>
            <a:ext cx="9560258"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“You have commanded your precepts to be kept diligently” (119:4).</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400109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Command</a:t>
            </a:r>
            <a:r>
              <a:rPr lang="en-US" sz="2400" dirty="0"/>
              <a:t> (</a:t>
            </a:r>
            <a:r>
              <a:rPr lang="en-US" sz="2400" i="1" dirty="0" err="1"/>
              <a:t>tsāwāh</a:t>
            </a:r>
            <a:r>
              <a:rPr lang="en-US" sz="2400" dirty="0"/>
              <a:t>): “to give an order, command. . . to command, instruct, order” (HALOT, 1010-1011). </a:t>
            </a:r>
          </a:p>
          <a:p>
            <a:pPr marL="742950" lvl="1" indent="-285750">
              <a:buFont typeface="Arial" panose="020B0604020202020204" pitchFamily="34" charset="0"/>
              <a:buChar char="•"/>
            </a:pPr>
            <a:r>
              <a:rPr lang="en-US" sz="2200" dirty="0"/>
              <a:t>The LORD did not give suggestions, but commandments.</a:t>
            </a:r>
          </a:p>
          <a:p>
            <a:pPr marL="285750" indent="-285750">
              <a:buFont typeface="Arial" panose="020B0604020202020204" pitchFamily="34" charset="0"/>
              <a:buChar char="•"/>
            </a:pPr>
            <a:r>
              <a:rPr lang="en-US" sz="2400" dirty="0">
                <a:latin typeface="+mj-lt"/>
              </a:rPr>
              <a:t>Precepts</a:t>
            </a:r>
            <a:r>
              <a:rPr lang="en-US" sz="2400" dirty="0"/>
              <a:t> (</a:t>
            </a:r>
            <a:r>
              <a:rPr lang="en-US" sz="2400" i="1" dirty="0" err="1"/>
              <a:t>piqqûdîm</a:t>
            </a:r>
            <a:r>
              <a:rPr lang="en-US" sz="2400" dirty="0"/>
              <a:t>): “instructions, procedures” (HALOT, 959). Instructions imply details to be followed.</a:t>
            </a:r>
          </a:p>
          <a:p>
            <a:pPr marL="285750" indent="-285750">
              <a:buFont typeface="Arial" panose="020B0604020202020204" pitchFamily="34" charset="0"/>
              <a:buChar char="•"/>
            </a:pPr>
            <a:r>
              <a:rPr lang="en-US" sz="2400" dirty="0">
                <a:latin typeface="+mj-lt"/>
              </a:rPr>
              <a:t>Keep</a:t>
            </a:r>
            <a:r>
              <a:rPr lang="en-US" sz="2400" dirty="0"/>
              <a:t> (</a:t>
            </a:r>
            <a:r>
              <a:rPr lang="en-US" sz="2400" i="1" dirty="0" err="1"/>
              <a:t>šāmar</a:t>
            </a:r>
            <a:r>
              <a:rPr lang="en-US" sz="2400" dirty="0"/>
              <a:t>): the word has a wide range of meaning, but is used in this context to mean “to do something carefully” (HALOT, 1583).</a:t>
            </a:r>
          </a:p>
          <a:p>
            <a:pPr marL="742950" lvl="1" indent="-285750">
              <a:buFont typeface="Arial" panose="020B0604020202020204" pitchFamily="34" charset="0"/>
              <a:buChar char="•"/>
            </a:pPr>
            <a:r>
              <a:rPr lang="en-US" sz="2200" dirty="0"/>
              <a:t>The verb is modified by the adverb </a:t>
            </a:r>
            <a:r>
              <a:rPr lang="en-US" sz="2200" i="1" dirty="0" err="1"/>
              <a:t>mĕ’ōd</a:t>
            </a:r>
            <a:r>
              <a:rPr lang="en-US" sz="2200" dirty="0"/>
              <a:t> which strengths the concept described, hence “keep </a:t>
            </a:r>
            <a:r>
              <a:rPr lang="en-US" sz="2200" dirty="0">
                <a:latin typeface="+mj-lt"/>
              </a:rPr>
              <a:t>diligently</a:t>
            </a:r>
            <a:r>
              <a:rPr lang="en-US" sz="2200" dirty="0"/>
              <a:t>.”</a:t>
            </a:r>
          </a:p>
          <a:p>
            <a:pPr marL="742950" lvl="1" indent="-285750">
              <a:buFont typeface="Arial" panose="020B0604020202020204" pitchFamily="34" charset="0"/>
              <a:buChar char="•"/>
            </a:pPr>
            <a:r>
              <a:rPr lang="en-US" sz="2200" dirty="0"/>
              <a:t>Some give to God a careless service, a sort of hit or miss obedience, but the Lord has not commanded such service, nor will He accept it.</a:t>
            </a:r>
          </a:p>
        </p:txBody>
      </p:sp>
    </p:spTree>
    <p:extLst>
      <p:ext uri="{BB962C8B-B14F-4D97-AF65-F5344CB8AC3E}">
        <p14:creationId xmlns:p14="http://schemas.microsoft.com/office/powerpoint/2010/main" val="41890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A727-EC6B-6569-9FB6-93A6F810071F}"/>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EFFC34C2-CE66-FBA8-071C-328D943EED73}"/>
              </a:ext>
            </a:extLst>
          </p:cNvPr>
          <p:cNvSpPr>
            <a:spLocks noGrp="1"/>
          </p:cNvSpPr>
          <p:nvPr>
            <p:ph idx="1"/>
          </p:nvPr>
        </p:nvSpPr>
        <p:spPr/>
        <p:txBody>
          <a:bodyPr>
            <a:normAutofit/>
          </a:bodyPr>
          <a:lstStyle/>
          <a:p>
            <a:r>
              <a:rPr lang="en-US" dirty="0">
                <a:latin typeface="+mj-lt"/>
              </a:rPr>
              <a:t>Charles H. Spurgeon: </a:t>
            </a:r>
            <a:r>
              <a:rPr lang="en-US" dirty="0"/>
              <a:t>“Those who are diligent in business rise up early and sit up late, and deny themselves much of comfort and repose. They are not soon tired, or if they are they persevere even with aching brow and weary eyes. So should we serve the Lord” (143).</a:t>
            </a:r>
          </a:p>
          <a:p>
            <a:r>
              <a:rPr lang="en-US" dirty="0"/>
              <a:t>God’s precepts require careful obedience (remember Nadab and Abihu, and Uzzah).</a:t>
            </a:r>
          </a:p>
          <a:p>
            <a:pPr lvl="1"/>
            <a:r>
              <a:rPr lang="en-US" dirty="0"/>
              <a:t>There is no use in traveling fast if you are not on the right road!</a:t>
            </a:r>
          </a:p>
          <a:p>
            <a:r>
              <a:rPr lang="en-US" dirty="0"/>
              <a:t>God has not commanded us to be diligent in making precepts, but in keeping them!</a:t>
            </a:r>
          </a:p>
          <a:p>
            <a:endParaRPr lang="en-US" dirty="0"/>
          </a:p>
        </p:txBody>
      </p:sp>
    </p:spTree>
    <p:extLst>
      <p:ext uri="{BB962C8B-B14F-4D97-AF65-F5344CB8AC3E}">
        <p14:creationId xmlns:p14="http://schemas.microsoft.com/office/powerpoint/2010/main" val="15751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54116" y="519368"/>
            <a:ext cx="9604219"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“Oh that my ways may be steadfast in keeping your statutes!” (119:5).</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437042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Oh that </a:t>
            </a:r>
            <a:r>
              <a:rPr lang="en-US" sz="2400" i="1" dirty="0"/>
              <a:t>(‘</a:t>
            </a:r>
            <a:r>
              <a:rPr lang="en-US" sz="2400" i="1" dirty="0" err="1"/>
              <a:t>achălay</a:t>
            </a:r>
            <a:r>
              <a:rPr lang="en-US" sz="2400" dirty="0"/>
              <a:t>): “oh! If only” (HALOT, 34).</a:t>
            </a:r>
          </a:p>
          <a:p>
            <a:pPr marL="285750" indent="-285750">
              <a:buFont typeface="Arial" panose="020B0604020202020204" pitchFamily="34" charset="0"/>
              <a:buChar char="•"/>
            </a:pPr>
            <a:r>
              <a:rPr lang="en-US" sz="2400" dirty="0">
                <a:latin typeface="+mj-lt"/>
              </a:rPr>
              <a:t>Be steadfast </a:t>
            </a:r>
            <a:r>
              <a:rPr lang="en-US" sz="2400" dirty="0"/>
              <a:t>(</a:t>
            </a:r>
            <a:r>
              <a:rPr lang="en-US" sz="2400" i="1" dirty="0" err="1"/>
              <a:t>kûn</a:t>
            </a:r>
            <a:r>
              <a:rPr lang="en-US" sz="2400" dirty="0"/>
              <a:t>): “to be steadfast, be sure” (HALOT, 464).</a:t>
            </a:r>
          </a:p>
          <a:p>
            <a:pPr marL="285750" indent="-285750">
              <a:buFont typeface="Arial" panose="020B0604020202020204" pitchFamily="34" charset="0"/>
              <a:buChar char="•"/>
            </a:pPr>
            <a:r>
              <a:rPr lang="en-US" sz="2400" dirty="0">
                <a:latin typeface="+mj-lt"/>
              </a:rPr>
              <a:t>Ways </a:t>
            </a:r>
            <a:r>
              <a:rPr lang="en-US" sz="2400" dirty="0"/>
              <a:t>(</a:t>
            </a:r>
            <a:r>
              <a:rPr lang="en-US" sz="2400" i="1" dirty="0" err="1"/>
              <a:t>derek</a:t>
            </a:r>
            <a:r>
              <a:rPr lang="en-US" sz="2400" dirty="0"/>
              <a:t>): “way = manner, custom, </a:t>
            </a:r>
            <a:r>
              <a:rPr lang="en-US" sz="2400" dirty="0" err="1"/>
              <a:t>behaviour</a:t>
            </a:r>
            <a:r>
              <a:rPr lang="en-US" sz="2400" dirty="0"/>
              <a:t>” (HALOT, 232).</a:t>
            </a:r>
          </a:p>
          <a:p>
            <a:pPr marL="742950" lvl="1" indent="-285750">
              <a:buFont typeface="Arial" panose="020B0604020202020204" pitchFamily="34" charset="0"/>
              <a:buChar char="•"/>
            </a:pPr>
            <a:r>
              <a:rPr lang="en-US" sz="2400" dirty="0"/>
              <a:t>The personal pronoun “my” brings this home to oneself. David was not so much concerned about what others may do as he was about himself.</a:t>
            </a:r>
          </a:p>
          <a:p>
            <a:pPr marL="285750" indent="-285750">
              <a:buFont typeface="Arial" panose="020B0604020202020204" pitchFamily="34" charset="0"/>
              <a:buChar char="•"/>
            </a:pPr>
            <a:r>
              <a:rPr lang="en-US" sz="2400" dirty="0">
                <a:latin typeface="+mj-lt"/>
              </a:rPr>
              <a:t>Keep</a:t>
            </a:r>
            <a:r>
              <a:rPr lang="en-US" sz="2400" dirty="0"/>
              <a:t> (see v. 4).</a:t>
            </a:r>
          </a:p>
          <a:p>
            <a:pPr marL="285750" indent="-285750">
              <a:buFont typeface="Arial" panose="020B0604020202020204" pitchFamily="34" charset="0"/>
              <a:buChar char="•"/>
            </a:pPr>
            <a:r>
              <a:rPr lang="en-US" sz="2400" dirty="0">
                <a:latin typeface="+mj-lt"/>
              </a:rPr>
              <a:t>Statutes</a:t>
            </a:r>
            <a:r>
              <a:rPr lang="en-US" sz="2400" dirty="0"/>
              <a:t> (</a:t>
            </a:r>
            <a:r>
              <a:rPr lang="en-US" sz="2400" i="1" dirty="0" err="1"/>
              <a:t>chōq</a:t>
            </a:r>
            <a:r>
              <a:rPr lang="en-US" sz="2400" dirty="0"/>
              <a:t>): “law, regulation. . . prescription, rule” (HALOT, 347).</a:t>
            </a:r>
          </a:p>
          <a:p>
            <a:pPr marL="285750" indent="-285750">
              <a:buFont typeface="Arial" panose="020B0604020202020204" pitchFamily="34" charset="0"/>
              <a:buChar char="•"/>
            </a:pPr>
            <a:r>
              <a:rPr lang="en-US" sz="2200" dirty="0">
                <a:latin typeface="+mj-lt"/>
              </a:rPr>
              <a:t>Charles H. Spurgeon: </a:t>
            </a:r>
            <a:r>
              <a:rPr lang="en-US" sz="2200" dirty="0"/>
              <a:t>“This verse is a sigh of regret because the Psalmist feels that he has not kept the precepts diligently, it is a cry of weakness appealing for help to one who can aid, it is a request of bewilderment from one who has lost his way and would fain be directed in it, and it is a petition of faith from one who loves God and trusts in him for grace” (</a:t>
            </a:r>
            <a:r>
              <a:rPr lang="en-US" sz="2200" i="1" dirty="0"/>
              <a:t>The Treasury of David</a:t>
            </a:r>
            <a:r>
              <a:rPr lang="en-US" sz="2200" dirty="0"/>
              <a:t>, 144).</a:t>
            </a:r>
          </a:p>
        </p:txBody>
      </p:sp>
    </p:spTree>
    <p:extLst>
      <p:ext uri="{BB962C8B-B14F-4D97-AF65-F5344CB8AC3E}">
        <p14:creationId xmlns:p14="http://schemas.microsoft.com/office/powerpoint/2010/main" val="7589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54116" y="519368"/>
            <a:ext cx="9604219"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“Then I shall not be put to shame, having my eyes fixed on all your commandments” (119:6). </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504753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Then</a:t>
            </a:r>
            <a:r>
              <a:rPr lang="en-US" sz="2400" dirty="0"/>
              <a:t> </a:t>
            </a:r>
            <a:r>
              <a:rPr lang="en-US" sz="2400" i="1" dirty="0"/>
              <a:t>(‘</a:t>
            </a:r>
            <a:r>
              <a:rPr lang="en-US" sz="2400" i="1" dirty="0" err="1"/>
              <a:t>āz</a:t>
            </a:r>
            <a:r>
              <a:rPr lang="en-US" sz="2400" dirty="0"/>
              <a:t>): a temporal adverb (HALOT, 26). This ties the verse to the things expressed in v. 5.</a:t>
            </a:r>
          </a:p>
          <a:p>
            <a:pPr marL="285750" indent="-285750">
              <a:buFont typeface="Arial" panose="020B0604020202020204" pitchFamily="34" charset="0"/>
              <a:buChar char="•"/>
            </a:pPr>
            <a:r>
              <a:rPr lang="en-US" sz="2400" dirty="0">
                <a:latin typeface="+mj-lt"/>
              </a:rPr>
              <a:t>Put to shame </a:t>
            </a:r>
            <a:r>
              <a:rPr lang="en-US" sz="2400" dirty="0"/>
              <a:t>(</a:t>
            </a:r>
            <a:r>
              <a:rPr lang="en-US" sz="2400" i="1" dirty="0" err="1"/>
              <a:t>bûš</a:t>
            </a:r>
            <a:r>
              <a:rPr lang="en-US" sz="2400" dirty="0"/>
              <a:t>): “to be ashamed, be put to shame because of. . .” (HALOT, 116).</a:t>
            </a:r>
          </a:p>
          <a:p>
            <a:pPr marL="285750" indent="-285750">
              <a:buFont typeface="Arial" panose="020B0604020202020204" pitchFamily="34" charset="0"/>
              <a:buChar char="•"/>
            </a:pPr>
            <a:r>
              <a:rPr lang="en-US" sz="2400" dirty="0">
                <a:latin typeface="+mj-lt"/>
              </a:rPr>
              <a:t>Having my eyes fixed on </a:t>
            </a:r>
            <a:r>
              <a:rPr lang="en-US" sz="2400" dirty="0"/>
              <a:t>(</a:t>
            </a:r>
            <a:r>
              <a:rPr lang="en-US" sz="2400" dirty="0" err="1"/>
              <a:t>Hiphil</a:t>
            </a:r>
            <a:r>
              <a:rPr lang="en-US" sz="2400" dirty="0"/>
              <a:t> of </a:t>
            </a:r>
            <a:r>
              <a:rPr lang="en-US" sz="2400" i="1" dirty="0" err="1"/>
              <a:t>nābat</a:t>
            </a:r>
            <a:r>
              <a:rPr lang="en-US" sz="2400" dirty="0"/>
              <a:t>): “to look, in a particular direction, . . . to be attentive” (HALOT, 661).</a:t>
            </a:r>
          </a:p>
          <a:p>
            <a:pPr marL="285750" indent="-285750">
              <a:buFont typeface="Arial" panose="020B0604020202020204" pitchFamily="34" charset="0"/>
              <a:buChar char="•"/>
            </a:pPr>
            <a:r>
              <a:rPr lang="en-US" sz="2400" dirty="0">
                <a:latin typeface="+mj-lt"/>
              </a:rPr>
              <a:t>Commandments</a:t>
            </a:r>
            <a:r>
              <a:rPr lang="en-US" sz="2400" dirty="0"/>
              <a:t> (</a:t>
            </a:r>
            <a:r>
              <a:rPr lang="en-US" sz="2400" i="1" dirty="0" err="1"/>
              <a:t>mitswāh</a:t>
            </a:r>
            <a:r>
              <a:rPr lang="en-US" sz="2400" dirty="0"/>
              <a:t>): “command, commandments” (HALOT, 622).</a:t>
            </a:r>
          </a:p>
          <a:p>
            <a:pPr marL="742950" lvl="1" indent="-285750">
              <a:buFont typeface="Arial" panose="020B0604020202020204" pitchFamily="34" charset="0"/>
              <a:buChar char="•"/>
            </a:pPr>
            <a:r>
              <a:rPr lang="en-US" sz="2200" dirty="0"/>
              <a:t>Notice the modifying words: “</a:t>
            </a:r>
            <a:r>
              <a:rPr lang="en-US" sz="2200" dirty="0">
                <a:latin typeface="+mj-lt"/>
              </a:rPr>
              <a:t>all your </a:t>
            </a:r>
            <a:r>
              <a:rPr lang="en-US" sz="2200" dirty="0"/>
              <a:t>commandments.” Both modifiers are important.</a:t>
            </a:r>
          </a:p>
          <a:p>
            <a:pPr marL="742950" lvl="1" indent="-285750">
              <a:buFont typeface="Arial" panose="020B0604020202020204" pitchFamily="34" charset="0"/>
              <a:buChar char="•"/>
            </a:pPr>
            <a:r>
              <a:rPr lang="en-US" sz="2200" dirty="0">
                <a:latin typeface="+mj-lt"/>
              </a:rPr>
              <a:t>Your: </a:t>
            </a:r>
            <a:r>
              <a:rPr lang="en-US" sz="2200" dirty="0"/>
              <a:t>The commandments come from God.</a:t>
            </a:r>
          </a:p>
          <a:p>
            <a:pPr marL="742950" lvl="1" indent="-285750">
              <a:buFont typeface="Arial" panose="020B0604020202020204" pitchFamily="34" charset="0"/>
              <a:buChar char="•"/>
            </a:pPr>
            <a:r>
              <a:rPr lang="en-US" sz="2200" dirty="0"/>
              <a:t>Our respect for God will lead us to keep </a:t>
            </a:r>
            <a:r>
              <a:rPr lang="en-US" sz="2200" dirty="0">
                <a:latin typeface="+mj-lt"/>
              </a:rPr>
              <a:t>all</a:t>
            </a:r>
            <a:r>
              <a:rPr lang="en-US" sz="2200" dirty="0"/>
              <a:t> of them, not only the ones we like or agree with.</a:t>
            </a:r>
          </a:p>
          <a:p>
            <a:pPr marL="1200150" lvl="2" indent="-285750">
              <a:buFont typeface="Arial" panose="020B0604020202020204" pitchFamily="34" charset="0"/>
              <a:buChar char="•"/>
            </a:pPr>
            <a:r>
              <a:rPr lang="en-US" sz="2000" dirty="0"/>
              <a:t>Partial obedience leaves one liable for those commandments he willfully chooses not to obey!</a:t>
            </a:r>
          </a:p>
        </p:txBody>
      </p:sp>
    </p:spTree>
    <p:extLst>
      <p:ext uri="{BB962C8B-B14F-4D97-AF65-F5344CB8AC3E}">
        <p14:creationId xmlns:p14="http://schemas.microsoft.com/office/powerpoint/2010/main" val="16689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arn(inVertical)">
                                      <p:cBhvr>
                                        <p:cTn id="26" dur="500"/>
                                        <p:tgtEl>
                                          <p:spTgt spid="4">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barn(inVertical)">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6D30-1C83-C775-7F5E-733D92394252}"/>
              </a:ext>
            </a:extLst>
          </p:cNvPr>
          <p:cNvSpPr>
            <a:spLocks noGrp="1"/>
          </p:cNvSpPr>
          <p:nvPr>
            <p:ph type="title"/>
          </p:nvPr>
        </p:nvSpPr>
        <p:spPr/>
        <p:txBody>
          <a:bodyPr/>
          <a:lstStyle/>
          <a:p>
            <a:r>
              <a:rPr lang="en-US" dirty="0"/>
              <a:t>Shame</a:t>
            </a:r>
          </a:p>
        </p:txBody>
      </p:sp>
      <p:sp>
        <p:nvSpPr>
          <p:cNvPr id="3" name="Content Placeholder 2">
            <a:extLst>
              <a:ext uri="{FF2B5EF4-FFF2-40B4-BE49-F238E27FC236}">
                <a16:creationId xmlns:a16="http://schemas.microsoft.com/office/drawing/2014/main" id="{92F2E88F-A9FB-ED10-70AF-483A553E0C83}"/>
              </a:ext>
            </a:extLst>
          </p:cNvPr>
          <p:cNvSpPr>
            <a:spLocks noGrp="1"/>
          </p:cNvSpPr>
          <p:nvPr>
            <p:ph idx="1"/>
          </p:nvPr>
        </p:nvSpPr>
        <p:spPr>
          <a:xfrm>
            <a:off x="838200" y="1825624"/>
            <a:ext cx="10515600" cy="4751021"/>
          </a:xfrm>
        </p:spPr>
        <p:txBody>
          <a:bodyPr>
            <a:normAutofit fontScale="92500"/>
          </a:bodyPr>
          <a:lstStyle/>
          <a:p>
            <a:r>
              <a:rPr lang="en-US" dirty="0"/>
              <a:t>Sin brings shame! Think of the change sin brought to Adam and Eve.</a:t>
            </a:r>
          </a:p>
          <a:p>
            <a:r>
              <a:rPr lang="en-US" dirty="0">
                <a:latin typeface="+mj-lt"/>
              </a:rPr>
              <a:t>Charles H. Spurgeon: </a:t>
            </a:r>
            <a:r>
              <a:rPr lang="en-US" dirty="0"/>
              <a:t>“To a poor sinner who is buried in despair, it may seem a very unlikely thing that he should ever be delivered from shame. He blushes, and is confounded, and feels that he can never lift up his face again. Let him read these words: ‘Then shall I not be ashamed.’ David is not dreaming, nor picturing an impossible case. Be assured, dear friend, that the Holy Spirit can renew in you the image of God, so that you shall yet look up without fear” (ibid., 145).</a:t>
            </a:r>
          </a:p>
          <a:p>
            <a:r>
              <a:rPr lang="en-US" dirty="0">
                <a:latin typeface="+mj-lt"/>
              </a:rPr>
              <a:t>“There is nothing to be ashamed of in a holy life</a:t>
            </a:r>
            <a:r>
              <a:rPr lang="en-US" dirty="0"/>
              <a:t>; a man may be ashamed of his pride, ashamed of his wealth, ashamed of his own children, but he will never be ashamed of having in all things regarded the will of the Lord his God” (ibid., 145).</a:t>
            </a:r>
          </a:p>
        </p:txBody>
      </p:sp>
    </p:spTree>
    <p:extLst>
      <p:ext uri="{BB962C8B-B14F-4D97-AF65-F5344CB8AC3E}">
        <p14:creationId xmlns:p14="http://schemas.microsoft.com/office/powerpoint/2010/main" val="16775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rt, towel&#10;&#10;Description automatically generated">
            <a:extLst>
              <a:ext uri="{FF2B5EF4-FFF2-40B4-BE49-F238E27FC236}">
                <a16:creationId xmlns:a16="http://schemas.microsoft.com/office/drawing/2014/main" id="{87ACA7F5-6F5F-D24E-1098-038B99EB1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54" y="1849582"/>
            <a:ext cx="6677891" cy="5008418"/>
          </a:xfrm>
          <a:prstGeom prst="rect">
            <a:avLst/>
          </a:prstGeom>
        </p:spPr>
      </p:pic>
      <p:sp>
        <p:nvSpPr>
          <p:cNvPr id="4" name="TextBox 3">
            <a:extLst>
              <a:ext uri="{FF2B5EF4-FFF2-40B4-BE49-F238E27FC236}">
                <a16:creationId xmlns:a16="http://schemas.microsoft.com/office/drawing/2014/main" id="{21095064-FB8E-7B15-813A-633EE1CF6C42}"/>
              </a:ext>
            </a:extLst>
          </p:cNvPr>
          <p:cNvSpPr txBox="1"/>
          <p:nvPr/>
        </p:nvSpPr>
        <p:spPr>
          <a:xfrm>
            <a:off x="1699491" y="618836"/>
            <a:ext cx="8774545" cy="1569660"/>
          </a:xfrm>
          <a:prstGeom prst="rect">
            <a:avLst/>
          </a:prstGeom>
          <a:noFill/>
        </p:spPr>
        <p:txBody>
          <a:bodyPr wrap="square" rtlCol="0">
            <a:spAutoFit/>
          </a:bodyPr>
          <a:lstStyle/>
          <a:p>
            <a:pPr algn="ctr"/>
            <a:r>
              <a:rPr lang="en-US" sz="5400" dirty="0">
                <a:solidFill>
                  <a:srgbClr val="4D3F47"/>
                </a:solidFill>
                <a:latin typeface="Copperplate Gothic Bold" panose="020E0705020206020404" pitchFamily="34" charset="0"/>
              </a:rPr>
              <a:t>Psalm 119</a:t>
            </a:r>
          </a:p>
          <a:p>
            <a:pPr algn="ctr"/>
            <a:r>
              <a:rPr lang="en-US" sz="2400" dirty="0">
                <a:solidFill>
                  <a:srgbClr val="553B22"/>
                </a:solidFill>
              </a:rPr>
              <a:t>“Your word is a lamp to my feet and a light to my path” (119:105).</a:t>
            </a:r>
          </a:p>
          <a:p>
            <a:pPr algn="ctr"/>
            <a:endParaRPr lang="en-US" dirty="0"/>
          </a:p>
        </p:txBody>
      </p:sp>
      <p:sp>
        <p:nvSpPr>
          <p:cNvPr id="5" name="Rectangle 4">
            <a:extLst>
              <a:ext uri="{FF2B5EF4-FFF2-40B4-BE49-F238E27FC236}">
                <a16:creationId xmlns:a16="http://schemas.microsoft.com/office/drawing/2014/main" id="{AC4AE2C1-2F22-31CB-D5CE-1255BF45780F}"/>
              </a:ext>
            </a:extLst>
          </p:cNvPr>
          <p:cNvSpPr/>
          <p:nvPr/>
        </p:nvSpPr>
        <p:spPr>
          <a:xfrm>
            <a:off x="835269" y="395654"/>
            <a:ext cx="1318846"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44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54116" y="519368"/>
            <a:ext cx="9604219"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“I will praise you with an upright heart, when I learn your righteous rules” (119:7).</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Praise </a:t>
            </a:r>
            <a:r>
              <a:rPr lang="en-US" sz="2400" dirty="0"/>
              <a:t>(</a:t>
            </a:r>
            <a:r>
              <a:rPr lang="en-US" sz="2400" dirty="0" err="1"/>
              <a:t>Hiphil</a:t>
            </a:r>
            <a:r>
              <a:rPr lang="en-US" sz="2400" dirty="0"/>
              <a:t> of </a:t>
            </a:r>
            <a:r>
              <a:rPr lang="en-US" sz="2400" i="1" dirty="0" err="1"/>
              <a:t>yādāh</a:t>
            </a:r>
            <a:r>
              <a:rPr lang="en-US" sz="2400" dirty="0"/>
              <a:t>): “to praise God” (HALOT, 389). The first person singular makes it personal to David.</a:t>
            </a:r>
          </a:p>
          <a:p>
            <a:pPr marL="285750" indent="-285750">
              <a:buFont typeface="Arial" panose="020B0604020202020204" pitchFamily="34" charset="0"/>
              <a:buChar char="•"/>
            </a:pPr>
            <a:r>
              <a:rPr lang="en-US" sz="2400" dirty="0">
                <a:latin typeface="+mj-lt"/>
              </a:rPr>
              <a:t>Upright</a:t>
            </a:r>
            <a:r>
              <a:rPr lang="en-US" sz="2400" dirty="0"/>
              <a:t> (</a:t>
            </a:r>
            <a:r>
              <a:rPr lang="en-US" sz="2400" i="1" dirty="0" err="1"/>
              <a:t>yōšer</a:t>
            </a:r>
            <a:r>
              <a:rPr lang="en-US" sz="2400" dirty="0"/>
              <a:t>): “straightness, honesty; uprightness” (HALOT, 450).</a:t>
            </a:r>
          </a:p>
          <a:p>
            <a:pPr marL="742950" lvl="1" indent="-285750">
              <a:buFont typeface="Arial" panose="020B0604020202020204" pitchFamily="34" charset="0"/>
              <a:buChar char="•"/>
            </a:pPr>
            <a:r>
              <a:rPr lang="en-US" sz="2000" dirty="0"/>
              <a:t>Even under the Old Testament the seed of God’s word had to be planted in a good and honest heart.</a:t>
            </a:r>
          </a:p>
          <a:p>
            <a:pPr marL="285750" indent="-285750">
              <a:buFont typeface="Arial" panose="020B0604020202020204" pitchFamily="34" charset="0"/>
              <a:buChar char="•"/>
            </a:pPr>
            <a:r>
              <a:rPr lang="en-US" sz="2400" dirty="0">
                <a:latin typeface="+mj-lt"/>
              </a:rPr>
              <a:t>Heart</a:t>
            </a:r>
            <a:r>
              <a:rPr lang="en-US" sz="2400" dirty="0"/>
              <a:t> is used of all of one’s being.</a:t>
            </a:r>
          </a:p>
          <a:p>
            <a:pPr marL="285750" indent="-285750">
              <a:buFont typeface="Arial" panose="020B0604020202020204" pitchFamily="34" charset="0"/>
              <a:buChar char="•"/>
            </a:pPr>
            <a:r>
              <a:rPr lang="en-US" sz="2400" dirty="0">
                <a:latin typeface="+mj-lt"/>
              </a:rPr>
              <a:t>Learn</a:t>
            </a:r>
            <a:r>
              <a:rPr lang="en-US" sz="2400" dirty="0"/>
              <a:t> (</a:t>
            </a:r>
            <a:r>
              <a:rPr lang="en-US" sz="2400" i="1" dirty="0" err="1"/>
              <a:t>lāmad</a:t>
            </a:r>
            <a:r>
              <a:rPr lang="en-US" sz="2400" dirty="0"/>
              <a:t>): “to learn” (HALOT, 531).</a:t>
            </a:r>
          </a:p>
          <a:p>
            <a:pPr marL="285750" indent="-285750">
              <a:buFont typeface="Arial" panose="020B0604020202020204" pitchFamily="34" charset="0"/>
              <a:buChar char="•"/>
            </a:pPr>
            <a:r>
              <a:rPr lang="en-US" sz="2400" dirty="0">
                <a:latin typeface="+mj-lt"/>
              </a:rPr>
              <a:t>Rules</a:t>
            </a:r>
            <a:r>
              <a:rPr lang="en-US" sz="2400" dirty="0"/>
              <a:t> (</a:t>
            </a:r>
            <a:r>
              <a:rPr lang="en-US" sz="2400" i="1" dirty="0" err="1"/>
              <a:t>mišpāt</a:t>
            </a:r>
            <a:r>
              <a:rPr lang="en-US" sz="2400" dirty="0"/>
              <a:t>): “decision, judgement. . . given by God” (HALOT, 651).</a:t>
            </a:r>
          </a:p>
          <a:p>
            <a:pPr marL="742950" lvl="1" indent="-285750">
              <a:buFont typeface="Arial" panose="020B0604020202020204" pitchFamily="34" charset="0"/>
              <a:buChar char="•"/>
            </a:pPr>
            <a:r>
              <a:rPr lang="en-US" sz="2000" dirty="0"/>
              <a:t>The rules are modified by the word </a:t>
            </a:r>
            <a:r>
              <a:rPr lang="en-US" sz="2000" dirty="0">
                <a:latin typeface="+mj-lt"/>
              </a:rPr>
              <a:t>righteous</a:t>
            </a:r>
            <a:r>
              <a:rPr lang="en-US" sz="2000" dirty="0"/>
              <a:t> (</a:t>
            </a:r>
            <a:r>
              <a:rPr lang="en-US" sz="2000" i="1" dirty="0" err="1"/>
              <a:t>tsedek</a:t>
            </a:r>
            <a:r>
              <a:rPr lang="en-US" sz="2000" dirty="0"/>
              <a:t>): “equity, what is right” (HALOT, 1005).</a:t>
            </a:r>
          </a:p>
        </p:txBody>
      </p:sp>
    </p:spTree>
    <p:extLst>
      <p:ext uri="{BB962C8B-B14F-4D97-AF65-F5344CB8AC3E}">
        <p14:creationId xmlns:p14="http://schemas.microsoft.com/office/powerpoint/2010/main" val="37464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90AF-E1AB-5944-324D-D1EFB3087785}"/>
              </a:ext>
            </a:extLst>
          </p:cNvPr>
          <p:cNvSpPr>
            <a:spLocks noGrp="1"/>
          </p:cNvSpPr>
          <p:nvPr>
            <p:ph type="title"/>
          </p:nvPr>
        </p:nvSpPr>
        <p:spPr/>
        <p:txBody>
          <a:bodyPr/>
          <a:lstStyle/>
          <a:p>
            <a:r>
              <a:rPr lang="en-US" dirty="0"/>
              <a:t>Praising God</a:t>
            </a:r>
          </a:p>
        </p:txBody>
      </p:sp>
      <p:sp>
        <p:nvSpPr>
          <p:cNvPr id="3" name="Content Placeholder 2">
            <a:extLst>
              <a:ext uri="{FF2B5EF4-FFF2-40B4-BE49-F238E27FC236}">
                <a16:creationId xmlns:a16="http://schemas.microsoft.com/office/drawing/2014/main" id="{B4518BFC-3DC1-9DD1-5CBA-8D24BF557DFC}"/>
              </a:ext>
            </a:extLst>
          </p:cNvPr>
          <p:cNvSpPr>
            <a:spLocks noGrp="1"/>
          </p:cNvSpPr>
          <p:nvPr>
            <p:ph idx="1"/>
          </p:nvPr>
        </p:nvSpPr>
        <p:spPr/>
        <p:txBody>
          <a:bodyPr>
            <a:normAutofit lnSpcReduction="10000"/>
          </a:bodyPr>
          <a:lstStyle/>
          <a:p>
            <a:r>
              <a:rPr lang="en-US" dirty="0"/>
              <a:t>He who prays for holiness (v. 6) will one day praise God for his happiness!</a:t>
            </a:r>
          </a:p>
          <a:p>
            <a:r>
              <a:rPr lang="en-US" dirty="0"/>
              <a:t>The praise is addressed to the LORD, the only true God.</a:t>
            </a:r>
          </a:p>
          <a:p>
            <a:r>
              <a:rPr lang="en-US" dirty="0"/>
              <a:t>The section began with an acknowledgment of the blessings that were upon those who walk in the law of the LORD, who keep His testimonies, who seek Him with their whole heart, who do no wrong, but walk in His ways. The blessings received and felt lead to spontaneous praise to God.</a:t>
            </a:r>
          </a:p>
          <a:p>
            <a:pPr lvl="1"/>
            <a:r>
              <a:rPr lang="en-US" dirty="0"/>
              <a:t>As I come to this stage in my life, I find myself commenting to others about how blessed I have been. Counting one’s blessings leads him to praise God.</a:t>
            </a:r>
          </a:p>
        </p:txBody>
      </p:sp>
    </p:spTree>
    <p:extLst>
      <p:ext uri="{BB962C8B-B14F-4D97-AF65-F5344CB8AC3E}">
        <p14:creationId xmlns:p14="http://schemas.microsoft.com/office/powerpoint/2010/main" val="21263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B7B7-06E3-C133-C260-128909627A51}"/>
              </a:ext>
            </a:extLst>
          </p:cNvPr>
          <p:cNvSpPr>
            <a:spLocks noGrp="1"/>
          </p:cNvSpPr>
          <p:nvPr>
            <p:ph type="title"/>
          </p:nvPr>
        </p:nvSpPr>
        <p:spPr/>
        <p:txBody>
          <a:bodyPr/>
          <a:lstStyle/>
          <a:p>
            <a:r>
              <a:rPr lang="en-US" dirty="0"/>
              <a:t>Learned Your Righteous Rules</a:t>
            </a:r>
          </a:p>
        </p:txBody>
      </p:sp>
      <p:sp>
        <p:nvSpPr>
          <p:cNvPr id="3" name="Content Placeholder 2">
            <a:extLst>
              <a:ext uri="{FF2B5EF4-FFF2-40B4-BE49-F238E27FC236}">
                <a16:creationId xmlns:a16="http://schemas.microsoft.com/office/drawing/2014/main" id="{30B0AA77-D0DF-8D39-57B8-4E938E038612}"/>
              </a:ext>
            </a:extLst>
          </p:cNvPr>
          <p:cNvSpPr>
            <a:spLocks noGrp="1"/>
          </p:cNvSpPr>
          <p:nvPr>
            <p:ph idx="1"/>
          </p:nvPr>
        </p:nvSpPr>
        <p:spPr/>
        <p:txBody>
          <a:bodyPr>
            <a:normAutofit fontScale="92500" lnSpcReduction="20000"/>
          </a:bodyPr>
          <a:lstStyle/>
          <a:p>
            <a:r>
              <a:rPr lang="en-US" dirty="0"/>
              <a:t>Learning implies that one is not born knowing the righteous rules of God.</a:t>
            </a:r>
          </a:p>
          <a:p>
            <a:r>
              <a:rPr lang="en-US" dirty="0"/>
              <a:t>He needs a mother and dad who will teach them to him.</a:t>
            </a:r>
          </a:p>
          <a:p>
            <a:r>
              <a:rPr lang="en-US" dirty="0"/>
              <a:t>Mothers and dads also have teachers who instruct one in the rules of God.</a:t>
            </a:r>
          </a:p>
          <a:p>
            <a:r>
              <a:rPr lang="en-US" dirty="0"/>
              <a:t>Learning the rules requires:</a:t>
            </a:r>
          </a:p>
          <a:p>
            <a:pPr lvl="1"/>
            <a:r>
              <a:rPr lang="en-US" dirty="0"/>
              <a:t>Being present when the teacher instructs.</a:t>
            </a:r>
          </a:p>
          <a:p>
            <a:pPr lvl="1"/>
            <a:r>
              <a:rPr lang="en-US" dirty="0"/>
              <a:t>Being mentally present, not just physically sitting on a pew, when the teacher instructs.</a:t>
            </a:r>
          </a:p>
          <a:p>
            <a:pPr lvl="1"/>
            <a:r>
              <a:rPr lang="en-US" dirty="0"/>
              <a:t>Additional study outside of the assembly.</a:t>
            </a:r>
          </a:p>
          <a:p>
            <a:pPr lvl="1"/>
            <a:r>
              <a:rPr lang="en-US" dirty="0"/>
              <a:t>Imbibing the principles in one’s own heart and life.</a:t>
            </a:r>
          </a:p>
          <a:p>
            <a:pPr lvl="1"/>
            <a:r>
              <a:rPr lang="en-US" dirty="0"/>
              <a:t>Establishing those principles by repeated application in one’s life so that they become second nature.</a:t>
            </a:r>
          </a:p>
        </p:txBody>
      </p:sp>
    </p:spTree>
    <p:extLst>
      <p:ext uri="{BB962C8B-B14F-4D97-AF65-F5344CB8AC3E}">
        <p14:creationId xmlns:p14="http://schemas.microsoft.com/office/powerpoint/2010/main" val="25890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154116" y="519368"/>
            <a:ext cx="9604219"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“I will keep your statutes; do not utterly forsake me!” (119:8).</a:t>
            </a:r>
            <a:endParaRPr lang="en-US" sz="2800" b="0" i="0" u="none" strike="noStrike" baseline="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6" y="1620254"/>
            <a:ext cx="1103451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Statutes </a:t>
            </a:r>
            <a:r>
              <a:rPr lang="en-US" sz="2400" dirty="0"/>
              <a:t>(</a:t>
            </a:r>
            <a:r>
              <a:rPr lang="en-US" sz="2400" i="1" dirty="0" err="1"/>
              <a:t>choq</a:t>
            </a:r>
            <a:r>
              <a:rPr lang="en-US" sz="2400" dirty="0"/>
              <a:t>): “law, regulation, prescription, rule” (HALOT, 346).</a:t>
            </a:r>
          </a:p>
          <a:p>
            <a:pPr marL="742950" lvl="1" indent="-285750">
              <a:buFont typeface="Arial" panose="020B0604020202020204" pitchFamily="34" charset="0"/>
              <a:buChar char="•"/>
            </a:pPr>
            <a:r>
              <a:rPr lang="en-US" sz="2400" dirty="0"/>
              <a:t>This is modified by the important pronoun </a:t>
            </a:r>
            <a:r>
              <a:rPr lang="en-US" sz="2400" dirty="0">
                <a:latin typeface="+mj-lt"/>
              </a:rPr>
              <a:t>your</a:t>
            </a:r>
            <a:r>
              <a:rPr lang="en-US" sz="2400" dirty="0"/>
              <a:t>, referring to the LORD; these are not the statutes of men, but of God.</a:t>
            </a:r>
          </a:p>
          <a:p>
            <a:pPr marL="285750" indent="-285750">
              <a:buFont typeface="Arial" panose="020B0604020202020204" pitchFamily="34" charset="0"/>
              <a:buChar char="•"/>
            </a:pPr>
            <a:r>
              <a:rPr lang="en-US" sz="2400" dirty="0">
                <a:latin typeface="+mj-lt"/>
              </a:rPr>
              <a:t>Keep</a:t>
            </a:r>
            <a:r>
              <a:rPr lang="en-US" sz="2400" dirty="0"/>
              <a:t> (</a:t>
            </a:r>
            <a:r>
              <a:rPr lang="en-US" sz="2400" i="1" dirty="0" err="1"/>
              <a:t>šāmar</a:t>
            </a:r>
            <a:r>
              <a:rPr lang="en-US" sz="2400" dirty="0"/>
              <a:t>): “to hold on to, devote oneself to” (HALOT, 1584). </a:t>
            </a:r>
            <a:r>
              <a:rPr lang="en-US" sz="2400" dirty="0">
                <a:latin typeface="+mj-lt"/>
              </a:rPr>
              <a:t>I</a:t>
            </a:r>
            <a:r>
              <a:rPr lang="en-US" sz="2400" dirty="0"/>
              <a:t> makes it personal to me. </a:t>
            </a:r>
          </a:p>
          <a:p>
            <a:pPr marL="285750" indent="-285750">
              <a:buFont typeface="Arial" panose="020B0604020202020204" pitchFamily="34" charset="0"/>
              <a:buChar char="•"/>
            </a:pPr>
            <a:r>
              <a:rPr lang="en-US" sz="2400" dirty="0">
                <a:latin typeface="+mj-lt"/>
              </a:rPr>
              <a:t>Forsake</a:t>
            </a:r>
            <a:r>
              <a:rPr lang="en-US" sz="2400" dirty="0"/>
              <a:t> (</a:t>
            </a:r>
            <a:r>
              <a:rPr lang="en-US" sz="2400" i="1" dirty="0"/>
              <a:t>‘</a:t>
            </a:r>
            <a:r>
              <a:rPr lang="en-US" sz="2400" i="1" dirty="0" err="1"/>
              <a:t>āzab</a:t>
            </a:r>
            <a:r>
              <a:rPr lang="en-US" sz="2400" dirty="0"/>
              <a:t>): “to abandon a wife, husband, divorce. . . God forsakes men and men forsake God” (HALOT, 806-807).</a:t>
            </a:r>
          </a:p>
          <a:p>
            <a:pPr marL="742950" lvl="1" indent="-285750">
              <a:buFont typeface="Arial" panose="020B0604020202020204" pitchFamily="34" charset="0"/>
              <a:buChar char="•"/>
            </a:pPr>
            <a:r>
              <a:rPr lang="en-US" sz="2400" dirty="0"/>
              <a:t>The adverb </a:t>
            </a:r>
            <a:r>
              <a:rPr lang="en-US" sz="2400" i="1" dirty="0" err="1"/>
              <a:t>mĕ’ōd</a:t>
            </a:r>
            <a:r>
              <a:rPr lang="en-US" sz="2400" dirty="0"/>
              <a:t> intensifies “forsake,” making it </a:t>
            </a:r>
            <a:r>
              <a:rPr lang="en-US" sz="2400" dirty="0">
                <a:latin typeface="+mj-lt"/>
              </a:rPr>
              <a:t>utterly forsake</a:t>
            </a:r>
            <a:r>
              <a:rPr lang="en-US" sz="2400" dirty="0"/>
              <a:t>.</a:t>
            </a:r>
          </a:p>
        </p:txBody>
      </p:sp>
    </p:spTree>
    <p:extLst>
      <p:ext uri="{BB962C8B-B14F-4D97-AF65-F5344CB8AC3E}">
        <p14:creationId xmlns:p14="http://schemas.microsoft.com/office/powerpoint/2010/main" val="37825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1E44-A9E9-8A74-FAFF-E58C8C6356E1}"/>
              </a:ext>
            </a:extLst>
          </p:cNvPr>
          <p:cNvSpPr>
            <a:spLocks noGrp="1"/>
          </p:cNvSpPr>
          <p:nvPr>
            <p:ph type="title"/>
          </p:nvPr>
        </p:nvSpPr>
        <p:spPr/>
        <p:txBody>
          <a:bodyPr/>
          <a:lstStyle/>
          <a:p>
            <a:r>
              <a:rPr lang="en-US" dirty="0"/>
              <a:t>David’s Resolve</a:t>
            </a:r>
          </a:p>
        </p:txBody>
      </p:sp>
      <p:sp>
        <p:nvSpPr>
          <p:cNvPr id="3" name="Content Placeholder 2">
            <a:extLst>
              <a:ext uri="{FF2B5EF4-FFF2-40B4-BE49-F238E27FC236}">
                <a16:creationId xmlns:a16="http://schemas.microsoft.com/office/drawing/2014/main" id="{4DD5AA84-1C57-C8E8-D1B8-EC449FB824E9}"/>
              </a:ext>
            </a:extLst>
          </p:cNvPr>
          <p:cNvSpPr>
            <a:spLocks noGrp="1"/>
          </p:cNvSpPr>
          <p:nvPr>
            <p:ph idx="1"/>
          </p:nvPr>
        </p:nvSpPr>
        <p:spPr>
          <a:xfrm>
            <a:off x="838200" y="1825624"/>
            <a:ext cx="10515600" cy="4751021"/>
          </a:xfrm>
        </p:spPr>
        <p:txBody>
          <a:bodyPr>
            <a:normAutofit fontScale="92500" lnSpcReduction="10000"/>
          </a:bodyPr>
          <a:lstStyle/>
          <a:p>
            <a:r>
              <a:rPr lang="en-US" dirty="0"/>
              <a:t>The resolution of the psalmist to obey God’s laws, rules.</a:t>
            </a:r>
          </a:p>
          <a:p>
            <a:pPr lvl="1"/>
            <a:r>
              <a:rPr lang="en-US" dirty="0"/>
              <a:t>The praise of v. 7 leads to a solid resolution in v. 8.</a:t>
            </a:r>
          </a:p>
          <a:p>
            <a:r>
              <a:rPr lang="en-US" dirty="0"/>
              <a:t>The prayer that God will not utterly forsake him.</a:t>
            </a:r>
          </a:p>
          <a:p>
            <a:pPr lvl="1"/>
            <a:r>
              <a:rPr lang="en-US" dirty="0">
                <a:latin typeface="+mj-lt"/>
              </a:rPr>
              <a:t>Charles H. Spurgeon: </a:t>
            </a:r>
            <a:r>
              <a:rPr lang="en-US" dirty="0"/>
              <a:t>“Feeling his own incapacity he trembles lest he should be left to himself, and this fear is increased by the horror which he has of falling into sin” (145).</a:t>
            </a:r>
          </a:p>
          <a:p>
            <a:r>
              <a:rPr lang="en-US" dirty="0"/>
              <a:t>Note the combination: resolution and dependency. </a:t>
            </a:r>
          </a:p>
          <a:p>
            <a:pPr lvl="1"/>
            <a:r>
              <a:rPr lang="en-US" dirty="0"/>
              <a:t>“We meet with those who to all appearance humbly pray, but there is no force of character, no decision in them, and consequently the pleading of the closet is not embodied in the life: on the other hand, we meet with abundance of resolve attended with an entire absence of dependence upon God, and this makes as poor a character as the former. The Lord grant us to have such a blending of excellences that we may be ‘perfect and entire, wanting nothing’” (Spurgeon, 145-146).</a:t>
            </a:r>
          </a:p>
        </p:txBody>
      </p:sp>
    </p:spTree>
    <p:extLst>
      <p:ext uri="{BB962C8B-B14F-4D97-AF65-F5344CB8AC3E}">
        <p14:creationId xmlns:p14="http://schemas.microsoft.com/office/powerpoint/2010/main" val="13078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DB19-DB30-6758-DD5A-575BB2FEB70E}"/>
              </a:ext>
            </a:extLst>
          </p:cNvPr>
          <p:cNvSpPr>
            <a:spLocks noGrp="1"/>
          </p:cNvSpPr>
          <p:nvPr>
            <p:ph type="title"/>
          </p:nvPr>
        </p:nvSpPr>
        <p:spPr/>
        <p:txBody>
          <a:bodyPr/>
          <a:lstStyle/>
          <a:p>
            <a:r>
              <a:rPr lang="en-US" dirty="0"/>
              <a:t>God Respects One’s Decision</a:t>
            </a:r>
          </a:p>
        </p:txBody>
      </p:sp>
      <p:sp>
        <p:nvSpPr>
          <p:cNvPr id="3" name="Content Placeholder 2">
            <a:extLst>
              <a:ext uri="{FF2B5EF4-FFF2-40B4-BE49-F238E27FC236}">
                <a16:creationId xmlns:a16="http://schemas.microsoft.com/office/drawing/2014/main" id="{9256D21B-60D6-68F1-8EB1-11E1190C71F7}"/>
              </a:ext>
            </a:extLst>
          </p:cNvPr>
          <p:cNvSpPr>
            <a:spLocks noGrp="1"/>
          </p:cNvSpPr>
          <p:nvPr>
            <p:ph idx="1"/>
          </p:nvPr>
        </p:nvSpPr>
        <p:spPr/>
        <p:txBody>
          <a:bodyPr/>
          <a:lstStyle/>
          <a:p>
            <a:r>
              <a:rPr lang="en-US" dirty="0"/>
              <a:t>Sometimes a person turns his back to God, resists every effort to appeal to him to repent, and hardens his heart. </a:t>
            </a:r>
          </a:p>
          <a:p>
            <a:r>
              <a:rPr lang="en-US" dirty="0"/>
              <a:t>God will not force Himself upon anyone, so He reacts to the decision made by the sinner. </a:t>
            </a:r>
          </a:p>
          <a:p>
            <a:r>
              <a:rPr lang="en-US" dirty="0"/>
              <a:t>He leaves him to himself! </a:t>
            </a:r>
          </a:p>
          <a:p>
            <a:pPr lvl="1"/>
            <a:r>
              <a:rPr lang="en-US" dirty="0"/>
              <a:t>Note the Father’s conduct in the Parable of the Prodigal Son (Luke 15), especially what He did not do—force Himself on His Son.</a:t>
            </a:r>
          </a:p>
          <a:p>
            <a:endParaRPr lang="en-US" dirty="0"/>
          </a:p>
        </p:txBody>
      </p:sp>
    </p:spTree>
    <p:extLst>
      <p:ext uri="{BB962C8B-B14F-4D97-AF65-F5344CB8AC3E}">
        <p14:creationId xmlns:p14="http://schemas.microsoft.com/office/powerpoint/2010/main" val="13875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3C7E-CE9A-6214-40B8-3FB2AB47CDC6}"/>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6C507421-91FA-3C01-FB65-6332D47E8D1F}"/>
              </a:ext>
            </a:extLst>
          </p:cNvPr>
          <p:cNvSpPr>
            <a:spLocks noGrp="1"/>
          </p:cNvSpPr>
          <p:nvPr>
            <p:ph type="body" idx="1"/>
          </p:nvPr>
        </p:nvSpPr>
        <p:spPr>
          <a:solidFill>
            <a:srgbClr val="553B22"/>
          </a:solidFill>
          <a:ln>
            <a:solidFill>
              <a:srgbClr val="553B22"/>
            </a:solidFill>
          </a:ln>
        </p:spPr>
        <p:txBody>
          <a:bodyPr/>
          <a:lstStyle/>
          <a:p>
            <a:endParaRPr lang="en-US" dirty="0"/>
          </a:p>
        </p:txBody>
      </p:sp>
      <p:sp>
        <p:nvSpPr>
          <p:cNvPr id="4" name="Rectangle 3">
            <a:extLst>
              <a:ext uri="{FF2B5EF4-FFF2-40B4-BE49-F238E27FC236}">
                <a16:creationId xmlns:a16="http://schemas.microsoft.com/office/drawing/2014/main" id="{101B3EAB-AA11-2A37-0E45-87655A3FF06C}"/>
              </a:ext>
            </a:extLst>
          </p:cNvPr>
          <p:cNvSpPr/>
          <p:nvPr/>
        </p:nvSpPr>
        <p:spPr>
          <a:xfrm>
            <a:off x="712177" y="351692"/>
            <a:ext cx="1626577" cy="1222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03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D01D-AC20-E590-942C-8EE89977B6C0}"/>
              </a:ext>
            </a:extLst>
          </p:cNvPr>
          <p:cNvSpPr>
            <a:spLocks noGrp="1"/>
          </p:cNvSpPr>
          <p:nvPr>
            <p:ph type="title"/>
          </p:nvPr>
        </p:nvSpPr>
        <p:spPr/>
        <p:txBody>
          <a:bodyPr/>
          <a:lstStyle/>
          <a:p>
            <a:r>
              <a:rPr lang="en-US" dirty="0"/>
              <a:t>Take Away</a:t>
            </a:r>
          </a:p>
        </p:txBody>
      </p:sp>
      <p:sp>
        <p:nvSpPr>
          <p:cNvPr id="3" name="Content Placeholder 2">
            <a:extLst>
              <a:ext uri="{FF2B5EF4-FFF2-40B4-BE49-F238E27FC236}">
                <a16:creationId xmlns:a16="http://schemas.microsoft.com/office/drawing/2014/main" id="{66C319D4-91FF-5446-8AA4-CEE2B5486F91}"/>
              </a:ext>
            </a:extLst>
          </p:cNvPr>
          <p:cNvSpPr>
            <a:spLocks noGrp="1"/>
          </p:cNvSpPr>
          <p:nvPr>
            <p:ph idx="1"/>
          </p:nvPr>
        </p:nvSpPr>
        <p:spPr/>
        <p:txBody>
          <a:bodyPr/>
          <a:lstStyle/>
          <a:p>
            <a:r>
              <a:rPr lang="en-US" dirty="0"/>
              <a:t>May you and I learn to appreciate our dependence upon the word of God.</a:t>
            </a:r>
          </a:p>
          <a:p>
            <a:r>
              <a:rPr lang="en-US" dirty="0"/>
              <a:t>May it lead us, as it did for David, to an appreciation of how blessed we are, to praise to God, and to resolve to </a:t>
            </a:r>
            <a:r>
              <a:rPr lang="en-US"/>
              <a:t>keep His </a:t>
            </a:r>
            <a:r>
              <a:rPr lang="en-US" dirty="0"/>
              <a:t>word.</a:t>
            </a:r>
          </a:p>
        </p:txBody>
      </p:sp>
    </p:spTree>
    <p:extLst>
      <p:ext uri="{BB962C8B-B14F-4D97-AF65-F5344CB8AC3E}">
        <p14:creationId xmlns:p14="http://schemas.microsoft.com/office/powerpoint/2010/main" val="351082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05FF-E172-3991-EF6D-20EF88E50CC6}"/>
              </a:ext>
            </a:extLst>
          </p:cNvPr>
          <p:cNvSpPr>
            <a:spLocks noGrp="1"/>
          </p:cNvSpPr>
          <p:nvPr>
            <p:ph type="title"/>
          </p:nvPr>
        </p:nvSpPr>
        <p:spPr/>
        <p:txBody>
          <a:bodyPr/>
          <a:lstStyle/>
          <a:p>
            <a:r>
              <a:rPr lang="en-US" dirty="0">
                <a:latin typeface="Copperplate Gothic Bold" panose="020E0705020206020404" pitchFamily="34" charset="0"/>
              </a:rPr>
              <a:t>The Structure of the Psalm</a:t>
            </a:r>
          </a:p>
        </p:txBody>
      </p:sp>
      <p:sp>
        <p:nvSpPr>
          <p:cNvPr id="3" name="Content Placeholder 2">
            <a:extLst>
              <a:ext uri="{FF2B5EF4-FFF2-40B4-BE49-F238E27FC236}">
                <a16:creationId xmlns:a16="http://schemas.microsoft.com/office/drawing/2014/main" id="{AE7A8A2A-FDA3-8DF8-654D-DBA63A891D83}"/>
              </a:ext>
            </a:extLst>
          </p:cNvPr>
          <p:cNvSpPr>
            <a:spLocks noGrp="1"/>
          </p:cNvSpPr>
          <p:nvPr>
            <p:ph idx="1"/>
          </p:nvPr>
        </p:nvSpPr>
        <p:spPr/>
        <p:txBody>
          <a:bodyPr/>
          <a:lstStyle/>
          <a:p>
            <a:r>
              <a:rPr lang="en-US" dirty="0"/>
              <a:t>It is an </a:t>
            </a:r>
            <a:r>
              <a:rPr lang="en-US" dirty="0">
                <a:latin typeface="+mj-lt"/>
              </a:rPr>
              <a:t>acrostic psalm</a:t>
            </a:r>
            <a:r>
              <a:rPr lang="en-US" dirty="0"/>
              <a:t>, based on the 22 letters of the Hebrew alphabet. Each letter of the alphabet has 8 verses (8 x 22 = 176), each verse begins with the letter of the alphabet it is using.</a:t>
            </a:r>
          </a:p>
          <a:p>
            <a:pPr lvl="1"/>
            <a:r>
              <a:rPr lang="en-US" dirty="0"/>
              <a:t>“A” has 8 verses beginning with the letter “a.”</a:t>
            </a:r>
          </a:p>
          <a:p>
            <a:pPr lvl="1"/>
            <a:r>
              <a:rPr lang="en-US" dirty="0"/>
              <a:t>“B” has 8 verses beginning with the letter “b.”</a:t>
            </a:r>
          </a:p>
          <a:p>
            <a:pPr lvl="1"/>
            <a:r>
              <a:rPr lang="en-US" dirty="0"/>
              <a:t>. . . .</a:t>
            </a:r>
          </a:p>
          <a:p>
            <a:pPr lvl="1"/>
            <a:r>
              <a:rPr lang="en-US" dirty="0"/>
              <a:t>“Z” has 8 verses beginning with the letter “z.”</a:t>
            </a:r>
          </a:p>
          <a:p>
            <a:r>
              <a:rPr lang="en-US" dirty="0"/>
              <a:t>Almost every verse refers to the word of the Lord.</a:t>
            </a:r>
          </a:p>
        </p:txBody>
      </p:sp>
    </p:spTree>
    <p:extLst>
      <p:ext uri="{BB962C8B-B14F-4D97-AF65-F5344CB8AC3E}">
        <p14:creationId xmlns:p14="http://schemas.microsoft.com/office/powerpoint/2010/main" val="1635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What Are Facets On A Diamond? - South Shore Diamond Exchange">
            <a:extLst>
              <a:ext uri="{FF2B5EF4-FFF2-40B4-BE49-F238E27FC236}">
                <a16:creationId xmlns:a16="http://schemas.microsoft.com/office/drawing/2014/main" id="{CE0691AF-F855-4838-FBEE-06B347B21A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45" b="1140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61FE53-92DA-61DD-7EDE-42F17CD743C9}"/>
              </a:ext>
            </a:extLst>
          </p:cNvPr>
          <p:cNvSpPr txBox="1"/>
          <p:nvPr/>
        </p:nvSpPr>
        <p:spPr>
          <a:xfrm>
            <a:off x="674255" y="296427"/>
            <a:ext cx="10843490" cy="1077218"/>
          </a:xfrm>
          <a:prstGeom prst="rect">
            <a:avLst/>
          </a:prstGeom>
          <a:noFill/>
        </p:spPr>
        <p:txBody>
          <a:bodyPr wrap="square" rtlCol="0">
            <a:spAutoFit/>
          </a:bodyPr>
          <a:lstStyle/>
          <a:p>
            <a:pPr algn="ctr"/>
            <a:r>
              <a:rPr lang="en-US" sz="3200" dirty="0">
                <a:solidFill>
                  <a:schemeClr val="bg1"/>
                </a:solidFill>
              </a:rPr>
              <a:t>Psalm 119 Considers the Word of God, </a:t>
            </a:r>
          </a:p>
          <a:p>
            <a:pPr algn="ctr"/>
            <a:r>
              <a:rPr lang="en-US" sz="3200" dirty="0">
                <a:solidFill>
                  <a:schemeClr val="bg1"/>
                </a:solidFill>
              </a:rPr>
              <a:t>Like a Jeweler Looks at the Many Facets of a Diamond</a:t>
            </a:r>
          </a:p>
        </p:txBody>
      </p:sp>
    </p:spTree>
    <p:extLst>
      <p:ext uri="{BB962C8B-B14F-4D97-AF65-F5344CB8AC3E}">
        <p14:creationId xmlns:p14="http://schemas.microsoft.com/office/powerpoint/2010/main" val="8599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E1F5-E2DC-B175-B543-0DA749D7D4A7}"/>
              </a:ext>
            </a:extLst>
          </p:cNvPr>
          <p:cNvSpPr>
            <a:spLocks noGrp="1"/>
          </p:cNvSpPr>
          <p:nvPr>
            <p:ph type="title"/>
          </p:nvPr>
        </p:nvSpPr>
        <p:spPr>
          <a:xfrm>
            <a:off x="2409092" y="373917"/>
            <a:ext cx="8944708" cy="1325563"/>
          </a:xfrm>
        </p:spPr>
        <p:txBody>
          <a:bodyPr/>
          <a:lstStyle/>
          <a:p>
            <a:r>
              <a:rPr lang="en-US" dirty="0">
                <a:latin typeface="Copperplate Gothic Bold" panose="020E0705020206020404" pitchFamily="34" charset="0"/>
              </a:rPr>
              <a:t>Nine Terms for the Word of the Lord</a:t>
            </a:r>
          </a:p>
        </p:txBody>
      </p:sp>
      <p:sp>
        <p:nvSpPr>
          <p:cNvPr id="3" name="Content Placeholder 2">
            <a:extLst>
              <a:ext uri="{FF2B5EF4-FFF2-40B4-BE49-F238E27FC236}">
                <a16:creationId xmlns:a16="http://schemas.microsoft.com/office/drawing/2014/main" id="{3B48572E-69E5-864E-376A-790C110427EA}"/>
              </a:ext>
            </a:extLst>
          </p:cNvPr>
          <p:cNvSpPr>
            <a:spLocks noGrp="1"/>
          </p:cNvSpPr>
          <p:nvPr>
            <p:ph idx="1"/>
          </p:nvPr>
        </p:nvSpPr>
        <p:spPr/>
        <p:txBody>
          <a:bodyPr>
            <a:normAutofit lnSpcReduction="10000"/>
          </a:bodyPr>
          <a:lstStyle/>
          <a:p>
            <a:r>
              <a:rPr lang="en-US" dirty="0"/>
              <a:t>Law (</a:t>
            </a:r>
            <a:r>
              <a:rPr lang="en-US" i="1" dirty="0" err="1"/>
              <a:t>tôrāh</a:t>
            </a:r>
            <a:r>
              <a:rPr lang="en-US" dirty="0"/>
              <a:t>, 25x).</a:t>
            </a:r>
          </a:p>
          <a:p>
            <a:r>
              <a:rPr lang="en-US" dirty="0"/>
              <a:t>Testimonies (</a:t>
            </a:r>
            <a:r>
              <a:rPr lang="en-US" i="1" dirty="0"/>
              <a:t>‘</a:t>
            </a:r>
            <a:r>
              <a:rPr lang="en-US" i="1" dirty="0" err="1"/>
              <a:t>ëdûth</a:t>
            </a:r>
            <a:r>
              <a:rPr lang="en-US" dirty="0"/>
              <a:t>, 23x).</a:t>
            </a:r>
          </a:p>
          <a:p>
            <a:r>
              <a:rPr lang="en-US" dirty="0"/>
              <a:t>Precepts (</a:t>
            </a:r>
            <a:r>
              <a:rPr lang="en-US" i="1" dirty="0" err="1"/>
              <a:t>piqqûdîm</a:t>
            </a:r>
            <a:r>
              <a:rPr lang="en-US" dirty="0"/>
              <a:t>, 21x).</a:t>
            </a:r>
          </a:p>
          <a:p>
            <a:r>
              <a:rPr lang="en-US" dirty="0"/>
              <a:t>Statutes (</a:t>
            </a:r>
            <a:r>
              <a:rPr lang="en-US" i="1" dirty="0" err="1"/>
              <a:t>chōq</a:t>
            </a:r>
            <a:r>
              <a:rPr lang="en-US" dirty="0"/>
              <a:t>, 21).</a:t>
            </a:r>
          </a:p>
          <a:p>
            <a:r>
              <a:rPr lang="en-US" dirty="0"/>
              <a:t>Commandments (</a:t>
            </a:r>
            <a:r>
              <a:rPr lang="en-US" i="1" dirty="0" err="1"/>
              <a:t>mitswāh</a:t>
            </a:r>
            <a:r>
              <a:rPr lang="en-US" dirty="0"/>
              <a:t>, 22x).</a:t>
            </a:r>
          </a:p>
          <a:p>
            <a:r>
              <a:rPr lang="en-US" dirty="0"/>
              <a:t>Judgments (KJV), rules (</a:t>
            </a:r>
            <a:r>
              <a:rPr lang="en-US" dirty="0" err="1"/>
              <a:t>mišpāt</a:t>
            </a:r>
            <a:r>
              <a:rPr lang="en-US" dirty="0"/>
              <a:t>, 23).</a:t>
            </a:r>
          </a:p>
          <a:p>
            <a:r>
              <a:rPr lang="en-US" dirty="0"/>
              <a:t>Word (</a:t>
            </a:r>
            <a:r>
              <a:rPr lang="en-US" i="1" dirty="0" err="1"/>
              <a:t>dābār</a:t>
            </a:r>
            <a:r>
              <a:rPr lang="en-US" dirty="0"/>
              <a:t>, 23x).</a:t>
            </a:r>
          </a:p>
          <a:p>
            <a:r>
              <a:rPr lang="en-US" dirty="0"/>
              <a:t>Promise or Word (</a:t>
            </a:r>
            <a:r>
              <a:rPr lang="en-US" i="1" dirty="0"/>
              <a:t>’</a:t>
            </a:r>
            <a:r>
              <a:rPr lang="en-US" i="1" dirty="0" err="1"/>
              <a:t>imrāh</a:t>
            </a:r>
            <a:r>
              <a:rPr lang="en-US" dirty="0"/>
              <a:t>, 19x).</a:t>
            </a:r>
          </a:p>
          <a:p>
            <a:r>
              <a:rPr lang="en-US" dirty="0"/>
              <a:t>Ways (</a:t>
            </a:r>
            <a:r>
              <a:rPr lang="en-US" i="1" dirty="0" err="1"/>
              <a:t>derek</a:t>
            </a:r>
            <a:r>
              <a:rPr lang="en-US" dirty="0"/>
              <a:t>, 13x).</a:t>
            </a:r>
          </a:p>
        </p:txBody>
      </p:sp>
    </p:spTree>
    <p:extLst>
      <p:ext uri="{BB962C8B-B14F-4D97-AF65-F5344CB8AC3E}">
        <p14:creationId xmlns:p14="http://schemas.microsoft.com/office/powerpoint/2010/main" val="91027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rt, towel&#10;&#10;Description automatically generated">
            <a:extLst>
              <a:ext uri="{FF2B5EF4-FFF2-40B4-BE49-F238E27FC236}">
                <a16:creationId xmlns:a16="http://schemas.microsoft.com/office/drawing/2014/main" id="{87ACA7F5-6F5F-D24E-1098-038B99EB1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54" y="1849582"/>
            <a:ext cx="6677891" cy="5008418"/>
          </a:xfrm>
          <a:prstGeom prst="rect">
            <a:avLst/>
          </a:prstGeom>
        </p:spPr>
      </p:pic>
      <p:sp>
        <p:nvSpPr>
          <p:cNvPr id="4" name="TextBox 3">
            <a:extLst>
              <a:ext uri="{FF2B5EF4-FFF2-40B4-BE49-F238E27FC236}">
                <a16:creationId xmlns:a16="http://schemas.microsoft.com/office/drawing/2014/main" id="{21095064-FB8E-7B15-813A-633EE1CF6C42}"/>
              </a:ext>
            </a:extLst>
          </p:cNvPr>
          <p:cNvSpPr txBox="1"/>
          <p:nvPr/>
        </p:nvSpPr>
        <p:spPr>
          <a:xfrm>
            <a:off x="1699491" y="618836"/>
            <a:ext cx="8774545" cy="2308324"/>
          </a:xfrm>
          <a:prstGeom prst="rect">
            <a:avLst/>
          </a:prstGeom>
          <a:noFill/>
        </p:spPr>
        <p:txBody>
          <a:bodyPr wrap="square" rtlCol="0">
            <a:spAutoFit/>
          </a:bodyPr>
          <a:lstStyle/>
          <a:p>
            <a:pPr algn="ctr"/>
            <a:r>
              <a:rPr lang="en-US" sz="5400" dirty="0">
                <a:solidFill>
                  <a:srgbClr val="4D3F47"/>
                </a:solidFill>
                <a:latin typeface="Copperplate Gothic Bold" panose="020E0705020206020404" pitchFamily="34" charset="0"/>
              </a:rPr>
              <a:t>Psalm 119</a:t>
            </a:r>
          </a:p>
          <a:p>
            <a:pPr algn="ctr"/>
            <a:r>
              <a:rPr lang="en-US" sz="2400" dirty="0">
                <a:solidFill>
                  <a:srgbClr val="553B22"/>
                </a:solidFill>
              </a:rPr>
              <a:t>Your word is a lamp to my feet and a light to my path (119:105).</a:t>
            </a:r>
          </a:p>
          <a:p>
            <a:pPr algn="ctr"/>
            <a:r>
              <a:rPr lang="he-IL" sz="4800" b="0" i="0" u="none" strike="noStrike" baseline="0" dirty="0">
                <a:latin typeface="Source Sans Pro" panose="020B0503030403020204" pitchFamily="34" charset="0"/>
              </a:rPr>
              <a:t>א</a:t>
            </a:r>
            <a:r>
              <a:rPr lang="he-IL" sz="1800" b="0" i="0" u="none" strike="noStrike" baseline="0" dirty="0">
                <a:solidFill>
                  <a:srgbClr val="553B22"/>
                </a:solidFill>
                <a:latin typeface="Source Sans Pro" panose="020B0503030403020204" pitchFamily="34" charset="0"/>
              </a:rPr>
              <a:t> </a:t>
            </a:r>
            <a:r>
              <a:rPr lang="en-US" sz="1800" b="0" i="0" u="none" strike="noStrike" baseline="0" dirty="0">
                <a:solidFill>
                  <a:srgbClr val="553B22"/>
                </a:solidFill>
                <a:latin typeface="Source Sans Pro" panose="020B0503030403020204" pitchFamily="34" charset="0"/>
              </a:rPr>
              <a:t>  </a:t>
            </a:r>
            <a:r>
              <a:rPr lang="en-US" sz="4000" b="0" i="0" u="none" strike="noStrike" baseline="0" dirty="0">
                <a:solidFill>
                  <a:srgbClr val="553B22"/>
                </a:solidFill>
                <a:latin typeface="Copperplate Gothic Bold" panose="020E0705020206020404" pitchFamily="34" charset="0"/>
              </a:rPr>
              <a:t>Aleph</a:t>
            </a:r>
            <a:endParaRPr lang="en-US" sz="4000" dirty="0">
              <a:solidFill>
                <a:srgbClr val="553B22"/>
              </a:solidFill>
              <a:latin typeface="Copperplate Gothic Bold" panose="020E0705020206020404" pitchFamily="34" charset="0"/>
            </a:endParaRPr>
          </a:p>
          <a:p>
            <a:pPr algn="ctr"/>
            <a:endParaRPr lang="en-US" dirty="0"/>
          </a:p>
        </p:txBody>
      </p:sp>
      <p:sp>
        <p:nvSpPr>
          <p:cNvPr id="2" name="Rectangle 1">
            <a:extLst>
              <a:ext uri="{FF2B5EF4-FFF2-40B4-BE49-F238E27FC236}">
                <a16:creationId xmlns:a16="http://schemas.microsoft.com/office/drawing/2014/main" id="{2ABEFEC6-579C-CDAE-BDCC-DD12363013AC}"/>
              </a:ext>
            </a:extLst>
          </p:cNvPr>
          <p:cNvSpPr/>
          <p:nvPr/>
        </p:nvSpPr>
        <p:spPr>
          <a:xfrm>
            <a:off x="835269" y="395654"/>
            <a:ext cx="1318846"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69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341F-674C-9752-369B-5332227C877D}"/>
              </a:ext>
            </a:extLst>
          </p:cNvPr>
          <p:cNvSpPr>
            <a:spLocks noGrp="1"/>
          </p:cNvSpPr>
          <p:nvPr>
            <p:ph type="title"/>
          </p:nvPr>
        </p:nvSpPr>
        <p:spPr>
          <a:xfrm>
            <a:off x="419457" y="2766218"/>
            <a:ext cx="2845038" cy="1325563"/>
          </a:xfrm>
        </p:spPr>
        <p:txBody>
          <a:bodyPr>
            <a:normAutofit fontScale="90000"/>
          </a:bodyPr>
          <a:lstStyle/>
          <a:p>
            <a:r>
              <a:rPr lang="en-US" dirty="0"/>
              <a:t>Psalm 119: </a:t>
            </a:r>
            <a:r>
              <a:rPr lang="en-US" sz="3100" dirty="0"/>
              <a:t>Aleph</a:t>
            </a:r>
            <a:br>
              <a:rPr lang="en-US" dirty="0"/>
            </a:br>
            <a:r>
              <a:rPr lang="en-US" sz="2200" dirty="0"/>
              <a:t>119:1-8</a:t>
            </a:r>
          </a:p>
        </p:txBody>
      </p:sp>
      <p:sp>
        <p:nvSpPr>
          <p:cNvPr id="4" name="TextBox 3">
            <a:extLst>
              <a:ext uri="{FF2B5EF4-FFF2-40B4-BE49-F238E27FC236}">
                <a16:creationId xmlns:a16="http://schemas.microsoft.com/office/drawing/2014/main" id="{7C362845-3FAA-5D0A-7026-5F69282D6614}"/>
              </a:ext>
            </a:extLst>
          </p:cNvPr>
          <p:cNvSpPr txBox="1"/>
          <p:nvPr/>
        </p:nvSpPr>
        <p:spPr>
          <a:xfrm>
            <a:off x="3829224" y="341830"/>
            <a:ext cx="7944028" cy="6247864"/>
          </a:xfrm>
          <a:prstGeom prst="rect">
            <a:avLst/>
          </a:prstGeom>
          <a:noFill/>
        </p:spPr>
        <p:txBody>
          <a:bodyPr wrap="square" rtlCol="0">
            <a:spAutoFit/>
          </a:bodyPr>
          <a:lstStyle/>
          <a:p>
            <a:r>
              <a:rPr lang="en-US" sz="2500" dirty="0"/>
              <a:t>Blessed are those whose way is blameless, </a:t>
            </a:r>
          </a:p>
          <a:p>
            <a:r>
              <a:rPr lang="en-US" sz="2500" dirty="0"/>
              <a:t>	who walk in the law of the LORD! </a:t>
            </a:r>
          </a:p>
          <a:p>
            <a:r>
              <a:rPr lang="en-US" sz="2500" dirty="0"/>
              <a:t>Blessed are those who keep his testimonies, </a:t>
            </a:r>
          </a:p>
          <a:p>
            <a:r>
              <a:rPr lang="en-US" sz="2500" dirty="0"/>
              <a:t>	who seek him with their whole heart, </a:t>
            </a:r>
          </a:p>
          <a:p>
            <a:r>
              <a:rPr lang="en-US" sz="2500" dirty="0"/>
              <a:t>who also do no wrong, </a:t>
            </a:r>
          </a:p>
          <a:p>
            <a:r>
              <a:rPr lang="en-US" sz="2500" dirty="0"/>
              <a:t>	but walk in his ways! </a:t>
            </a:r>
          </a:p>
          <a:p>
            <a:r>
              <a:rPr lang="en-US" sz="2500" dirty="0"/>
              <a:t>You have commanded your precepts </a:t>
            </a:r>
          </a:p>
          <a:p>
            <a:r>
              <a:rPr lang="en-US" sz="2500" dirty="0"/>
              <a:t>	to be kept diligently. </a:t>
            </a:r>
          </a:p>
          <a:p>
            <a:r>
              <a:rPr lang="en-US" sz="2500" dirty="0"/>
              <a:t>Oh that my ways may be steadfast </a:t>
            </a:r>
          </a:p>
          <a:p>
            <a:r>
              <a:rPr lang="en-US" sz="2500" dirty="0"/>
              <a:t>	in keeping your statutes! </a:t>
            </a:r>
          </a:p>
          <a:p>
            <a:r>
              <a:rPr lang="en-US" sz="2500" dirty="0"/>
              <a:t>Then I shall not be put to shame, </a:t>
            </a:r>
          </a:p>
          <a:p>
            <a:r>
              <a:rPr lang="en-US" sz="2500" dirty="0"/>
              <a:t>	having my eyes fixed on all your commandments. </a:t>
            </a:r>
          </a:p>
          <a:p>
            <a:r>
              <a:rPr lang="en-US" sz="2500" dirty="0"/>
              <a:t>I will praise you with an upright heart, </a:t>
            </a:r>
          </a:p>
          <a:p>
            <a:r>
              <a:rPr lang="en-US" sz="2500" dirty="0"/>
              <a:t>	when I learn your righteous rules. </a:t>
            </a:r>
          </a:p>
          <a:p>
            <a:r>
              <a:rPr lang="en-US" sz="2500" dirty="0"/>
              <a:t>I will keep your statutes; </a:t>
            </a:r>
          </a:p>
          <a:p>
            <a:r>
              <a:rPr lang="en-US" sz="2500" dirty="0"/>
              <a:t>	do not utterly forsake me!</a:t>
            </a:r>
          </a:p>
        </p:txBody>
      </p:sp>
      <p:sp>
        <p:nvSpPr>
          <p:cNvPr id="5" name="Rectangle 4">
            <a:extLst>
              <a:ext uri="{FF2B5EF4-FFF2-40B4-BE49-F238E27FC236}">
                <a16:creationId xmlns:a16="http://schemas.microsoft.com/office/drawing/2014/main" id="{F68A945E-163D-86F1-2AE8-04803B3774CC}"/>
              </a:ext>
            </a:extLst>
          </p:cNvPr>
          <p:cNvSpPr/>
          <p:nvPr/>
        </p:nvSpPr>
        <p:spPr>
          <a:xfrm>
            <a:off x="800100" y="430823"/>
            <a:ext cx="1758462" cy="1325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66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D6D1E-DB46-F6D0-4599-073E91A9292B}"/>
              </a:ext>
            </a:extLst>
          </p:cNvPr>
          <p:cNvSpPr txBox="1"/>
          <p:nvPr/>
        </p:nvSpPr>
        <p:spPr>
          <a:xfrm>
            <a:off x="2286000" y="563330"/>
            <a:ext cx="9454750" cy="954107"/>
          </a:xfrm>
          <a:prstGeom prst="rect">
            <a:avLst/>
          </a:prstGeom>
          <a:noFill/>
        </p:spPr>
        <p:txBody>
          <a:bodyPr wrap="square" rtlCol="0">
            <a:spAutoFit/>
          </a:bodyPr>
          <a:lstStyle/>
          <a:p>
            <a:r>
              <a:rPr lang="en-US" sz="2800" b="1" i="0" u="none" strike="noStrike" baseline="0" dirty="0">
                <a:latin typeface="Copperplate Gothic Bold" panose="020E0705020206020404" pitchFamily="34" charset="0"/>
              </a:rPr>
              <a:t>“Blessed are those whose way is blameless, who walk in the law of the LORD!” (119:1).</a:t>
            </a:r>
            <a:endParaRPr lang="en-US" sz="2800" dirty="0">
              <a:latin typeface="Copperplate Gothic Bold" panose="020E0705020206020404" pitchFamily="34" charset="0"/>
            </a:endParaRPr>
          </a:p>
        </p:txBody>
      </p:sp>
      <p:sp>
        <p:nvSpPr>
          <p:cNvPr id="4" name="TextBox 3">
            <a:extLst>
              <a:ext uri="{FF2B5EF4-FFF2-40B4-BE49-F238E27FC236}">
                <a16:creationId xmlns:a16="http://schemas.microsoft.com/office/drawing/2014/main" id="{2DE364E2-EE80-1A40-74CA-67E6DEC88B94}"/>
              </a:ext>
            </a:extLst>
          </p:cNvPr>
          <p:cNvSpPr txBox="1"/>
          <p:nvPr/>
        </p:nvSpPr>
        <p:spPr>
          <a:xfrm>
            <a:off x="615297" y="1743342"/>
            <a:ext cx="10750610" cy="34163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Blessed</a:t>
            </a:r>
            <a:r>
              <a:rPr lang="en-US" sz="2800" dirty="0"/>
              <a:t> </a:t>
            </a:r>
            <a:r>
              <a:rPr lang="en-US" sz="2800" i="1" dirty="0"/>
              <a:t>(‘</a:t>
            </a:r>
            <a:r>
              <a:rPr lang="en-US" sz="2800" i="1" dirty="0" err="1"/>
              <a:t>ašrë</a:t>
            </a:r>
            <a:r>
              <a:rPr lang="en-US" sz="2800" dirty="0"/>
              <a:t>): “happy, blessed is he who. . .” (followed by a noun telling what someone is or does) (HALOT, 100).</a:t>
            </a:r>
          </a:p>
          <a:p>
            <a:pPr marL="285750" indent="-285750">
              <a:buFont typeface="Arial" panose="020B0604020202020204" pitchFamily="34" charset="0"/>
              <a:buChar char="•"/>
            </a:pPr>
            <a:r>
              <a:rPr lang="en-US" sz="2800" dirty="0"/>
              <a:t>Those who are blessed are described in two clauses:</a:t>
            </a:r>
          </a:p>
          <a:p>
            <a:pPr marL="742950" lvl="1" indent="-285750">
              <a:buFont typeface="Arial" panose="020B0604020202020204" pitchFamily="34" charset="0"/>
              <a:buChar char="•"/>
            </a:pPr>
            <a:r>
              <a:rPr lang="en-US" sz="2400" dirty="0"/>
              <a:t>“Those whose way is blameless.”</a:t>
            </a:r>
          </a:p>
          <a:p>
            <a:pPr marL="1200150" lvl="2" indent="-285750">
              <a:buFont typeface="Arial" panose="020B0604020202020204" pitchFamily="34" charset="0"/>
              <a:buChar char="•"/>
            </a:pPr>
            <a:r>
              <a:rPr lang="en-US" sz="2000" dirty="0">
                <a:latin typeface="+mj-lt"/>
              </a:rPr>
              <a:t>Blameless</a:t>
            </a:r>
            <a:r>
              <a:rPr lang="en-US" sz="2000" dirty="0"/>
              <a:t> (</a:t>
            </a:r>
            <a:r>
              <a:rPr lang="en-US" sz="2000" i="1" dirty="0" err="1"/>
              <a:t>tāmîm</a:t>
            </a:r>
            <a:r>
              <a:rPr lang="en-US" sz="2000" dirty="0"/>
              <a:t>): when used of sheep, it means “without fault, free of blemish”; when used of God, it means “perfect”; with reference to humans, it means “impeccable” (free from fault or blame) (HALOT, 1749).</a:t>
            </a:r>
          </a:p>
          <a:p>
            <a:pPr marL="1200150" lvl="2" indent="-285750">
              <a:buFont typeface="Arial" panose="020B0604020202020204" pitchFamily="34" charset="0"/>
              <a:buChar char="•"/>
            </a:pPr>
            <a:r>
              <a:rPr lang="en-US" sz="2000" dirty="0">
                <a:latin typeface="+mj-lt"/>
              </a:rPr>
              <a:t>Way</a:t>
            </a:r>
            <a:r>
              <a:rPr lang="en-US" sz="2000" dirty="0"/>
              <a:t> (</a:t>
            </a:r>
            <a:r>
              <a:rPr lang="en-US" sz="2000" i="1" dirty="0" err="1"/>
              <a:t>derek</a:t>
            </a:r>
            <a:r>
              <a:rPr lang="en-US" sz="2000" dirty="0"/>
              <a:t>): “way, road”; it is used metaphorically of one’s “manner, custom, behavior” (HALOT, 232).</a:t>
            </a:r>
          </a:p>
        </p:txBody>
      </p:sp>
    </p:spTree>
    <p:extLst>
      <p:ext uri="{BB962C8B-B14F-4D97-AF65-F5344CB8AC3E}">
        <p14:creationId xmlns:p14="http://schemas.microsoft.com/office/powerpoint/2010/main" val="22964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A86F-D3A5-64CC-7607-F57979C7FE16}"/>
              </a:ext>
            </a:extLst>
          </p:cNvPr>
          <p:cNvSpPr>
            <a:spLocks noGrp="1"/>
          </p:cNvSpPr>
          <p:nvPr>
            <p:ph type="title"/>
          </p:nvPr>
        </p:nvSpPr>
        <p:spPr/>
        <p:txBody>
          <a:bodyPr/>
          <a:lstStyle/>
          <a:p>
            <a:r>
              <a:rPr lang="en-US" dirty="0"/>
              <a:t>Who Walk in the Law of the Lord</a:t>
            </a:r>
          </a:p>
        </p:txBody>
      </p:sp>
      <p:sp>
        <p:nvSpPr>
          <p:cNvPr id="3" name="Content Placeholder 2">
            <a:extLst>
              <a:ext uri="{FF2B5EF4-FFF2-40B4-BE49-F238E27FC236}">
                <a16:creationId xmlns:a16="http://schemas.microsoft.com/office/drawing/2014/main" id="{6E71EC3E-5FF3-42F7-AF3F-A7E7F89C035F}"/>
              </a:ext>
            </a:extLst>
          </p:cNvPr>
          <p:cNvSpPr>
            <a:spLocks noGrp="1"/>
          </p:cNvSpPr>
          <p:nvPr>
            <p:ph idx="1"/>
          </p:nvPr>
        </p:nvSpPr>
        <p:spPr/>
        <p:txBody>
          <a:bodyPr>
            <a:normAutofit/>
          </a:bodyPr>
          <a:lstStyle/>
          <a:p>
            <a:r>
              <a:rPr lang="en-US" dirty="0">
                <a:latin typeface="+mj-lt"/>
              </a:rPr>
              <a:t>Walk</a:t>
            </a:r>
            <a:r>
              <a:rPr lang="en-US" dirty="0"/>
              <a:t> is tied to the idea of </a:t>
            </a:r>
            <a:r>
              <a:rPr lang="en-US" dirty="0">
                <a:latin typeface="+mj-lt"/>
              </a:rPr>
              <a:t>way</a:t>
            </a:r>
            <a:r>
              <a:rPr lang="en-US" dirty="0"/>
              <a:t> in the preceding clause (“whose way is blameless”; metaphorically, the word </a:t>
            </a:r>
            <a:r>
              <a:rPr lang="en-US" i="1" dirty="0" err="1"/>
              <a:t>hālak</a:t>
            </a:r>
            <a:r>
              <a:rPr lang="en-US" dirty="0"/>
              <a:t> means “to walk, behave” (HALOT, 247).</a:t>
            </a:r>
          </a:p>
          <a:p>
            <a:r>
              <a:rPr lang="en-US" dirty="0">
                <a:latin typeface="+mj-lt"/>
              </a:rPr>
              <a:t>Law</a:t>
            </a:r>
            <a:r>
              <a:rPr lang="en-US" dirty="0"/>
              <a:t> (</a:t>
            </a:r>
            <a:r>
              <a:rPr lang="en-US" i="1" dirty="0" err="1"/>
              <a:t>tôrāh</a:t>
            </a:r>
            <a:r>
              <a:rPr lang="en-US" dirty="0"/>
              <a:t>): The word has a range of meanings beginning with “direction, instruction” (based on </a:t>
            </a:r>
            <a:r>
              <a:rPr lang="en-US" i="1" dirty="0" err="1"/>
              <a:t>yārah</a:t>
            </a:r>
            <a:r>
              <a:rPr lang="en-US" dirty="0"/>
              <a:t>, to teach). </a:t>
            </a:r>
          </a:p>
          <a:p>
            <a:r>
              <a:rPr lang="en-US" dirty="0"/>
              <a:t>What gives this instruction validity and worthiness is that it is “of the LORD.”</a:t>
            </a:r>
          </a:p>
          <a:p>
            <a:pPr lvl="1"/>
            <a:r>
              <a:rPr lang="en-US" dirty="0"/>
              <a:t>There were many gods, each with his own law and worshiped in neighboring villages around the Hebrews in the days of David.</a:t>
            </a:r>
          </a:p>
          <a:p>
            <a:pPr lvl="1"/>
            <a:r>
              <a:rPr lang="en-US" dirty="0"/>
              <a:t>The Israelites’ God was the LORD (Yahweh), the one and only true God. </a:t>
            </a:r>
          </a:p>
          <a:p>
            <a:endParaRPr lang="en-US" dirty="0"/>
          </a:p>
        </p:txBody>
      </p:sp>
    </p:spTree>
    <p:extLst>
      <p:ext uri="{BB962C8B-B14F-4D97-AF65-F5344CB8AC3E}">
        <p14:creationId xmlns:p14="http://schemas.microsoft.com/office/powerpoint/2010/main" val="37597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D684F92A-B73B-4028-9BE3-EA0993567D4E}" vid="{53EABBBE-7E27-4181-8C4E-27D5E3C5C0A2}"/>
    </a:ext>
  </a:extLst>
</a:theme>
</file>

<file path=docProps/app.xml><?xml version="1.0" encoding="utf-8"?>
<Properties xmlns="http://schemas.openxmlformats.org/officeDocument/2006/extended-properties" xmlns:vt="http://schemas.openxmlformats.org/officeDocument/2006/docPropsVTypes">
  <Template/>
  <TotalTime>2967</TotalTime>
  <Words>2935</Words>
  <Application>Microsoft Office PowerPoint</Application>
  <PresentationFormat>Widescreen</PresentationFormat>
  <Paragraphs>168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Copperplate Gothic Bold</vt:lpstr>
      <vt:lpstr>Source Sans Pro</vt:lpstr>
      <vt:lpstr>Source Sans Pro Black</vt:lpstr>
      <vt:lpstr>Source Sans Pro Semibold</vt:lpstr>
      <vt:lpstr>Office Theme</vt:lpstr>
      <vt:lpstr>PowerPoint Presentation</vt:lpstr>
      <vt:lpstr>PowerPoint Presentation</vt:lpstr>
      <vt:lpstr>The Structure of the Psalm</vt:lpstr>
      <vt:lpstr>PowerPoint Presentation</vt:lpstr>
      <vt:lpstr>Nine Terms for the Word of the Lord</vt:lpstr>
      <vt:lpstr>PowerPoint Presentation</vt:lpstr>
      <vt:lpstr>Psalm 119: Aleph 119:1-8</vt:lpstr>
      <vt:lpstr>PowerPoint Presentation</vt:lpstr>
      <vt:lpstr>Who Walk in the Law of the Lord</vt:lpstr>
      <vt:lpstr>What Is Our Attitude Toward Bible Instruction?</vt:lpstr>
      <vt:lpstr>PowerPoint Presentation</vt:lpstr>
      <vt:lpstr>Who keep His Testimonies</vt:lpstr>
      <vt:lpstr>Who Seek Him with Their Whole Heart</vt:lpstr>
      <vt:lpstr>PowerPoint Presentation</vt:lpstr>
      <vt:lpstr>PowerPoint Presentation</vt:lpstr>
      <vt:lpstr>Observations</vt:lpstr>
      <vt:lpstr>PowerPoint Presentation</vt:lpstr>
      <vt:lpstr>PowerPoint Presentation</vt:lpstr>
      <vt:lpstr>Shame</vt:lpstr>
      <vt:lpstr>PowerPoint Presentation</vt:lpstr>
      <vt:lpstr>Praising God</vt:lpstr>
      <vt:lpstr>Learned Your Righteous Rules</vt:lpstr>
      <vt:lpstr>PowerPoint Presentation</vt:lpstr>
      <vt:lpstr>David’s Resolve</vt:lpstr>
      <vt:lpstr>God Respects One’s Decision</vt:lpstr>
      <vt:lpstr>Conclusion</vt:lpstr>
      <vt:lpstr>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78</cp:revision>
  <dcterms:created xsi:type="dcterms:W3CDTF">2021-11-23T13:46:08Z</dcterms:created>
  <dcterms:modified xsi:type="dcterms:W3CDTF">2023-07-09T18:01:06Z</dcterms:modified>
</cp:coreProperties>
</file>