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387" r:id="rId5"/>
    <p:sldId id="341" r:id="rId6"/>
    <p:sldId id="331" r:id="rId7"/>
    <p:sldId id="332" r:id="rId8"/>
    <p:sldId id="333" r:id="rId9"/>
    <p:sldId id="330" r:id="rId10"/>
    <p:sldId id="334" r:id="rId11"/>
    <p:sldId id="336" r:id="rId12"/>
    <p:sldId id="337" r:id="rId13"/>
    <p:sldId id="335" r:id="rId14"/>
    <p:sldId id="338" r:id="rId15"/>
    <p:sldId id="339" r:id="rId16"/>
    <p:sldId id="342" r:id="rId17"/>
    <p:sldId id="344" r:id="rId18"/>
    <p:sldId id="343" r:id="rId19"/>
    <p:sldId id="345" r:id="rId20"/>
    <p:sldId id="346" r:id="rId21"/>
    <p:sldId id="347" r:id="rId22"/>
    <p:sldId id="348" r:id="rId23"/>
    <p:sldId id="349" r:id="rId24"/>
    <p:sldId id="350" r:id="rId25"/>
    <p:sldId id="351" r:id="rId26"/>
    <p:sldId id="352" r:id="rId27"/>
    <p:sldId id="353" r:id="rId28"/>
    <p:sldId id="355" r:id="rId29"/>
    <p:sldId id="354" r:id="rId30"/>
    <p:sldId id="356" r:id="rId31"/>
    <p:sldId id="357" r:id="rId32"/>
    <p:sldId id="358" r:id="rId33"/>
    <p:sldId id="366" r:id="rId34"/>
    <p:sldId id="360" r:id="rId35"/>
    <p:sldId id="361" r:id="rId36"/>
    <p:sldId id="362" r:id="rId37"/>
    <p:sldId id="363" r:id="rId38"/>
    <p:sldId id="364" r:id="rId39"/>
    <p:sldId id="365" r:id="rId40"/>
    <p:sldId id="359" r:id="rId41"/>
    <p:sldId id="367" r:id="rId42"/>
    <p:sldId id="368" r:id="rId43"/>
    <p:sldId id="369" r:id="rId44"/>
    <p:sldId id="370" r:id="rId45"/>
    <p:sldId id="371" r:id="rId46"/>
    <p:sldId id="372" r:id="rId47"/>
    <p:sldId id="373" r:id="rId48"/>
    <p:sldId id="378" r:id="rId49"/>
    <p:sldId id="376" r:id="rId50"/>
    <p:sldId id="375" r:id="rId51"/>
    <p:sldId id="374" r:id="rId52"/>
    <p:sldId id="377" r:id="rId53"/>
    <p:sldId id="379" r:id="rId54"/>
    <p:sldId id="380" r:id="rId55"/>
    <p:sldId id="381" r:id="rId56"/>
    <p:sldId id="382" r:id="rId57"/>
    <p:sldId id="383" r:id="rId58"/>
    <p:sldId id="384" r:id="rId59"/>
    <p:sldId id="38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C16"/>
    <a:srgbClr val="8B462C"/>
    <a:srgbClr val="630C03"/>
    <a:srgbClr val="27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8/2/2023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8/2/2023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3BD3-D520-7044-A991-E6CF2963D560}"/>
              </a:ext>
            </a:extLst>
          </p:cNvPr>
          <p:cNvSpPr>
            <a:spLocks noGrp="1"/>
          </p:cNvSpPr>
          <p:nvPr>
            <p:ph type="title"/>
          </p:nvPr>
        </p:nvSpPr>
        <p:spPr/>
        <p:txBody>
          <a:bodyPr/>
          <a:lstStyle/>
          <a:p>
            <a:r>
              <a:rPr lang="en-US" dirty="0"/>
              <a:t>Matthew 20:1</a:t>
            </a:r>
          </a:p>
        </p:txBody>
      </p:sp>
      <p:sp>
        <p:nvSpPr>
          <p:cNvPr id="3" name="Content Placeholder 2">
            <a:extLst>
              <a:ext uri="{FF2B5EF4-FFF2-40B4-BE49-F238E27FC236}">
                <a16:creationId xmlns:a16="http://schemas.microsoft.com/office/drawing/2014/main" id="{170B099B-A32F-DCDF-6D00-FB4157CFDE55}"/>
              </a:ext>
            </a:extLst>
          </p:cNvPr>
          <p:cNvSpPr>
            <a:spLocks noGrp="1"/>
          </p:cNvSpPr>
          <p:nvPr>
            <p:ph idx="1"/>
          </p:nvPr>
        </p:nvSpPr>
        <p:spPr/>
        <p:txBody>
          <a:bodyPr/>
          <a:lstStyle/>
          <a:p>
            <a:r>
              <a:rPr lang="en-US" dirty="0">
                <a:latin typeface="Source Sans Pro Black" panose="020B0803030403020204" pitchFamily="34" charset="0"/>
              </a:rPr>
              <a:t>“For the kingdom of heaven is like a master of a house who went out early in the morning to hire laborers for his vineyard.”</a:t>
            </a:r>
          </a:p>
          <a:p>
            <a:pPr lvl="1"/>
            <a:r>
              <a:rPr lang="en-US" dirty="0">
                <a:latin typeface="Source Sans Pro Black" panose="020B0803030403020204" pitchFamily="34" charset="0"/>
              </a:rPr>
              <a:t>Master of a house </a:t>
            </a:r>
            <a:r>
              <a:rPr lang="en-US" dirty="0"/>
              <a:t>(</a:t>
            </a:r>
            <a:r>
              <a:rPr lang="en-US" i="1" dirty="0" err="1"/>
              <a:t>oikodespotēs</a:t>
            </a:r>
            <a:r>
              <a:rPr lang="en-US" dirty="0"/>
              <a:t>): master of the house, householder (BDAG, 695). </a:t>
            </a:r>
          </a:p>
          <a:p>
            <a:pPr lvl="2"/>
            <a:r>
              <a:rPr lang="en-US" dirty="0"/>
              <a:t>To whom would the master ordinarily answer?</a:t>
            </a:r>
          </a:p>
          <a:p>
            <a:pPr lvl="1"/>
            <a:r>
              <a:rPr lang="en-US" dirty="0">
                <a:latin typeface="Source Sans Pro Black" panose="020B0803030403020204" pitchFamily="34" charset="0"/>
              </a:rPr>
              <a:t>Hire</a:t>
            </a:r>
            <a:r>
              <a:rPr lang="en-US" dirty="0"/>
              <a:t> (</a:t>
            </a:r>
            <a:r>
              <a:rPr lang="en-US" i="1" dirty="0" err="1"/>
              <a:t>misthoō</a:t>
            </a:r>
            <a:r>
              <a:rPr lang="en-US" dirty="0"/>
              <a:t>): “hire, engage for oneself” (BDAG, 654). </a:t>
            </a:r>
          </a:p>
          <a:p>
            <a:pPr lvl="2"/>
            <a:r>
              <a:rPr lang="en-US" dirty="0"/>
              <a:t>How does one look upon his salary? Is it a gift?</a:t>
            </a:r>
          </a:p>
          <a:p>
            <a:pPr lvl="1"/>
            <a:r>
              <a:rPr lang="en-US" dirty="0">
                <a:latin typeface="Source Sans Pro Black" panose="020B0803030403020204" pitchFamily="34" charset="0"/>
              </a:rPr>
              <a:t>Laborers</a:t>
            </a:r>
            <a:r>
              <a:rPr lang="en-US" i="1" dirty="0"/>
              <a:t> </a:t>
            </a:r>
            <a:r>
              <a:rPr lang="en-US" dirty="0"/>
              <a:t>(</a:t>
            </a:r>
            <a:r>
              <a:rPr lang="en-US" i="1" dirty="0" err="1"/>
              <a:t>ergatēs</a:t>
            </a:r>
            <a:r>
              <a:rPr lang="en-US" dirty="0"/>
              <a:t>): “one who is engaged in work, worker, laborer” (BDAG, 390).</a:t>
            </a:r>
          </a:p>
          <a:p>
            <a:pPr lvl="1"/>
            <a:r>
              <a:rPr lang="en-US" dirty="0"/>
              <a:t>The work day was usually from sunrise to sunset (12 hours).</a:t>
            </a:r>
          </a:p>
          <a:p>
            <a:pPr lvl="1"/>
            <a:endParaRPr lang="en-US" dirty="0"/>
          </a:p>
        </p:txBody>
      </p:sp>
    </p:spTree>
    <p:extLst>
      <p:ext uri="{BB962C8B-B14F-4D97-AF65-F5344CB8AC3E}">
        <p14:creationId xmlns:p14="http://schemas.microsoft.com/office/powerpoint/2010/main" val="17495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3191-D3A4-0BCD-421F-948499436361}"/>
              </a:ext>
            </a:extLst>
          </p:cNvPr>
          <p:cNvSpPr>
            <a:spLocks noGrp="1"/>
          </p:cNvSpPr>
          <p:nvPr>
            <p:ph type="title"/>
          </p:nvPr>
        </p:nvSpPr>
        <p:spPr/>
        <p:txBody>
          <a:bodyPr/>
          <a:lstStyle/>
          <a:p>
            <a:r>
              <a:rPr lang="en-US" dirty="0"/>
              <a:t>Matthew 20:2</a:t>
            </a:r>
          </a:p>
        </p:txBody>
      </p:sp>
      <p:sp>
        <p:nvSpPr>
          <p:cNvPr id="3" name="Content Placeholder 2">
            <a:extLst>
              <a:ext uri="{FF2B5EF4-FFF2-40B4-BE49-F238E27FC236}">
                <a16:creationId xmlns:a16="http://schemas.microsoft.com/office/drawing/2014/main" id="{FAEC94A3-C209-622E-77AF-AD3AC66E8684}"/>
              </a:ext>
            </a:extLst>
          </p:cNvPr>
          <p:cNvSpPr>
            <a:spLocks noGrp="1"/>
          </p:cNvSpPr>
          <p:nvPr>
            <p:ph idx="1"/>
          </p:nvPr>
        </p:nvSpPr>
        <p:spPr/>
        <p:txBody>
          <a:bodyPr/>
          <a:lstStyle/>
          <a:p>
            <a:r>
              <a:rPr lang="en-US" dirty="0">
                <a:latin typeface="Source Sans Pro Black" panose="020B0803030403020204" pitchFamily="34" charset="0"/>
              </a:rPr>
              <a:t>“After agreeing with the laborers for a denarius a day, he sent them into his vineyard.”</a:t>
            </a:r>
          </a:p>
          <a:p>
            <a:pPr lvl="1"/>
            <a:r>
              <a:rPr lang="en-US" dirty="0">
                <a:latin typeface="Source Sans Pro Black" panose="020B0803030403020204" pitchFamily="34" charset="0"/>
              </a:rPr>
              <a:t>Agreeing</a:t>
            </a:r>
            <a:r>
              <a:rPr lang="en-US" dirty="0"/>
              <a:t> (</a:t>
            </a:r>
            <a:r>
              <a:rPr lang="en-US" i="1" dirty="0" err="1"/>
              <a:t>sumphōneō</a:t>
            </a:r>
            <a:r>
              <a:rPr lang="en-US" dirty="0"/>
              <a:t>): “to have come to an agreement about something,</a:t>
            </a:r>
            <a:r>
              <a:rPr lang="en-US" i="1" dirty="0"/>
              <a:t> be of one mind, agree</a:t>
            </a:r>
            <a:r>
              <a:rPr lang="en-US" dirty="0"/>
              <a:t>, with focus on specific result of negotiations” (BDAG, 961).</a:t>
            </a:r>
          </a:p>
          <a:p>
            <a:pPr lvl="2"/>
            <a:r>
              <a:rPr lang="en-US" dirty="0"/>
              <a:t>What is the significance of “agreeing” upon a salary?</a:t>
            </a:r>
          </a:p>
          <a:p>
            <a:pPr lvl="1"/>
            <a:r>
              <a:rPr lang="en-US" dirty="0"/>
              <a:t>A </a:t>
            </a:r>
            <a:r>
              <a:rPr lang="en-US" dirty="0">
                <a:latin typeface="Source Sans Pro Black" panose="020B0803030403020204" pitchFamily="34" charset="0"/>
              </a:rPr>
              <a:t>denarius</a:t>
            </a:r>
            <a:r>
              <a:rPr lang="en-US" dirty="0"/>
              <a:t> per day was the common wage in the first century AD for a day laborer.</a:t>
            </a:r>
          </a:p>
          <a:p>
            <a:pPr lvl="1"/>
            <a:r>
              <a:rPr lang="en-US" dirty="0">
                <a:latin typeface="Source Sans Pro Black" panose="020B0803030403020204" pitchFamily="34" charset="0"/>
              </a:rPr>
              <a:t>Laborers</a:t>
            </a:r>
            <a:r>
              <a:rPr lang="en-US" dirty="0"/>
              <a:t> is used for temporary day laborers, not those workers who work as regular employees but like migrant farm hands who help to harvest crops.</a:t>
            </a:r>
          </a:p>
          <a:p>
            <a:endParaRPr lang="en-US" dirty="0"/>
          </a:p>
        </p:txBody>
      </p:sp>
    </p:spTree>
    <p:extLst>
      <p:ext uri="{BB962C8B-B14F-4D97-AF65-F5344CB8AC3E}">
        <p14:creationId xmlns:p14="http://schemas.microsoft.com/office/powerpoint/2010/main" val="14386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1BEE-A28B-F170-0F96-432A778A1524}"/>
              </a:ext>
            </a:extLst>
          </p:cNvPr>
          <p:cNvSpPr>
            <a:spLocks noGrp="1"/>
          </p:cNvSpPr>
          <p:nvPr>
            <p:ph type="title"/>
          </p:nvPr>
        </p:nvSpPr>
        <p:spPr/>
        <p:txBody>
          <a:bodyPr/>
          <a:lstStyle/>
          <a:p>
            <a:r>
              <a:rPr lang="en-US" dirty="0"/>
              <a:t>Matthew 20:3-7</a:t>
            </a:r>
          </a:p>
        </p:txBody>
      </p:sp>
      <p:sp>
        <p:nvSpPr>
          <p:cNvPr id="3" name="Content Placeholder 2">
            <a:extLst>
              <a:ext uri="{FF2B5EF4-FFF2-40B4-BE49-F238E27FC236}">
                <a16:creationId xmlns:a16="http://schemas.microsoft.com/office/drawing/2014/main" id="{57939881-D167-0C8B-70C9-3A4136105FB3}"/>
              </a:ext>
            </a:extLst>
          </p:cNvPr>
          <p:cNvSpPr>
            <a:spLocks noGrp="1"/>
          </p:cNvSpPr>
          <p:nvPr>
            <p:ph idx="1"/>
          </p:nvPr>
        </p:nvSpPr>
        <p:spPr>
          <a:xfrm>
            <a:off x="838200" y="1825624"/>
            <a:ext cx="10515600" cy="4891370"/>
          </a:xfrm>
        </p:spPr>
        <p:txBody>
          <a:bodyPr>
            <a:normAutofit fontScale="92500" lnSpcReduction="10000"/>
          </a:bodyPr>
          <a:lstStyle/>
          <a:p>
            <a:r>
              <a:rPr lang="en-US" dirty="0">
                <a:latin typeface="Source Sans Pro Black" panose="020B0803030403020204" pitchFamily="34" charset="0"/>
              </a:rPr>
              <a:t>“And going out about the third hour he saw others standing idle in the marketplace, and to them he said, ‘You go into the vineyard too, and whatever is right I will give you.’ So they went. Going out again about the sixth hour and the ninth hour, he did the same. And about the eleventh hour he went out and found others standing. And he said to them, ‘Why do you stand here idle all day?’ They said to him, ‘Because no one has hired us.’ He said to them, ‘You go into the vineyard too.’”</a:t>
            </a:r>
          </a:p>
          <a:p>
            <a:pPr lvl="1"/>
            <a:r>
              <a:rPr lang="en-US" dirty="0"/>
              <a:t>These employees were hired at 9:00 am, 12:00 pm, 3:00 pm, and 5 pm.</a:t>
            </a:r>
          </a:p>
          <a:p>
            <a:pPr lvl="1"/>
            <a:r>
              <a:rPr lang="en-US" dirty="0"/>
              <a:t>Why were these men still lingering at the marketplace at these hours?</a:t>
            </a:r>
          </a:p>
          <a:p>
            <a:pPr lvl="2"/>
            <a:r>
              <a:rPr lang="en-US" dirty="0">
                <a:latin typeface="Source Sans Pro Black" panose="020B0803030403020204" pitchFamily="34" charset="0"/>
              </a:rPr>
              <a:t>Idle</a:t>
            </a:r>
            <a:r>
              <a:rPr lang="en-US" dirty="0"/>
              <a:t> (</a:t>
            </a:r>
            <a:r>
              <a:rPr lang="en-US" i="1" dirty="0" err="1"/>
              <a:t>argos</a:t>
            </a:r>
            <a:r>
              <a:rPr lang="en-US" dirty="0"/>
              <a:t>) means “unemployed, idle” (BDAG, 128) and not “lazy.”</a:t>
            </a:r>
          </a:p>
          <a:p>
            <a:pPr lvl="2"/>
            <a:r>
              <a:rPr lang="en-US" dirty="0"/>
              <a:t>What was their likely plight at the eleventh hour?</a:t>
            </a:r>
          </a:p>
          <a:p>
            <a:pPr lvl="1"/>
            <a:r>
              <a:rPr lang="en-US" dirty="0"/>
              <a:t>What does the master’s repeated returns to the marketplace to find workers indicate?</a:t>
            </a:r>
          </a:p>
          <a:p>
            <a:endParaRPr lang="en-US" dirty="0"/>
          </a:p>
        </p:txBody>
      </p:sp>
    </p:spTree>
    <p:extLst>
      <p:ext uri="{BB962C8B-B14F-4D97-AF65-F5344CB8AC3E}">
        <p14:creationId xmlns:p14="http://schemas.microsoft.com/office/powerpoint/2010/main" val="160319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62F5-4040-620D-2654-5138608AC057}"/>
              </a:ext>
            </a:extLst>
          </p:cNvPr>
          <p:cNvSpPr>
            <a:spLocks noGrp="1"/>
          </p:cNvSpPr>
          <p:nvPr>
            <p:ph type="title"/>
          </p:nvPr>
        </p:nvSpPr>
        <p:spPr>
          <a:xfrm>
            <a:off x="838200" y="365126"/>
            <a:ext cx="10515600" cy="933836"/>
          </a:xfrm>
        </p:spPr>
        <p:txBody>
          <a:bodyPr/>
          <a:lstStyle/>
          <a:p>
            <a:r>
              <a:rPr lang="en-US" dirty="0"/>
              <a:t>Urgency in Harvesting Grapes</a:t>
            </a:r>
          </a:p>
        </p:txBody>
      </p:sp>
      <p:sp>
        <p:nvSpPr>
          <p:cNvPr id="3" name="Content Placeholder 2">
            <a:extLst>
              <a:ext uri="{FF2B5EF4-FFF2-40B4-BE49-F238E27FC236}">
                <a16:creationId xmlns:a16="http://schemas.microsoft.com/office/drawing/2014/main" id="{C2DA4411-8A48-6B65-6B06-E6DF635997DD}"/>
              </a:ext>
            </a:extLst>
          </p:cNvPr>
          <p:cNvSpPr>
            <a:spLocks noGrp="1"/>
          </p:cNvSpPr>
          <p:nvPr>
            <p:ph idx="1"/>
          </p:nvPr>
        </p:nvSpPr>
        <p:spPr>
          <a:xfrm>
            <a:off x="838200" y="1392964"/>
            <a:ext cx="10515600" cy="5298393"/>
          </a:xfrm>
        </p:spPr>
        <p:txBody>
          <a:bodyPr>
            <a:normAutofit fontScale="77500" lnSpcReduction="20000"/>
          </a:bodyPr>
          <a:lstStyle/>
          <a:p>
            <a:r>
              <a:rPr lang="en-US" b="0" i="0" dirty="0">
                <a:solidFill>
                  <a:srgbClr val="222222"/>
                </a:solidFill>
                <a:effectLst/>
              </a:rPr>
              <a:t>Harvesting period for </a:t>
            </a:r>
            <a:r>
              <a:rPr lang="en-US" dirty="0"/>
              <a:t>grapes</a:t>
            </a:r>
            <a:r>
              <a:rPr lang="en-US" b="0" i="0" dirty="0">
                <a:solidFill>
                  <a:srgbClr val="222222"/>
                </a:solidFill>
                <a:effectLst/>
              </a:rPr>
              <a:t>, generally starts 30-70 days after fruit set, by the time berries change color from green to yellow (for white varieties), or red-purple (for red varieties). During this stage, we normally have an increase in sugars and a decrease in acids inside the fruits.</a:t>
            </a:r>
          </a:p>
          <a:p>
            <a:r>
              <a:rPr lang="en-US" dirty="0"/>
              <a:t>For this reason, during the final maturity stage, from </a:t>
            </a:r>
            <a:r>
              <a:rPr lang="en-US" dirty="0" err="1"/>
              <a:t>veraison</a:t>
            </a:r>
            <a:r>
              <a:rPr lang="en-US" dirty="0"/>
              <a:t> (change of color of the grape) to color change, producers perform </a:t>
            </a:r>
            <a:r>
              <a:rPr lang="en-US" dirty="0">
                <a:latin typeface="Source Sans Pro Black" panose="020B0803030403020204" pitchFamily="34" charset="0"/>
              </a:rPr>
              <a:t>daily weather monitoring </a:t>
            </a:r>
            <a:r>
              <a:rPr lang="en-US" dirty="0"/>
              <a:t>together with a grape examination, so as to prevent possible infection or damage. </a:t>
            </a:r>
          </a:p>
          <a:p>
            <a:r>
              <a:rPr lang="en-US" dirty="0"/>
              <a:t>Most producers use Portable Refractometers that measure the sugar content of the grapes, </a:t>
            </a:r>
            <a:r>
              <a:rPr lang="en-US" dirty="0">
                <a:latin typeface="Source Sans Pro Black" panose="020B0803030403020204" pitchFamily="34" charset="0"/>
              </a:rPr>
              <a:t>in order to decide if the crop is ready for harvest or not. </a:t>
            </a:r>
            <a:r>
              <a:rPr lang="en-US" dirty="0"/>
              <a:t>These Portable Devices determine the Degrees Brix. Degrees Brix (or just Brix) is a measure of sugar content. 1 degree Brix is equal to 1g Sucrose in 100g of Solution. Brix method is universally used for determining fruit maturity, potential alcohol yield for wine varieties, and sugar content. In general, wine grape varieties are harvested at 12-24 degrees Brix, while table grape varieties are normally harvested at 12-20 degrees Brix.</a:t>
            </a:r>
          </a:p>
          <a:p>
            <a:pPr marL="0" indent="0" algn="r">
              <a:buNone/>
            </a:pPr>
            <a:r>
              <a:rPr lang="en-US" dirty="0"/>
              <a:t> </a:t>
            </a:r>
            <a:r>
              <a:rPr lang="en-US" sz="2600" i="1" dirty="0"/>
              <a:t>https://wikifarmer.com/grape-harvesting-when-and-how-to-harvest-vineyard/#:~:text=Harvesting%20period%20for%20grapes%2C%20generally,in%20acids%20inside%20the%20fruits</a:t>
            </a:r>
            <a:r>
              <a:rPr lang="en-US" i="1" dirty="0"/>
              <a:t>.</a:t>
            </a:r>
            <a:endParaRPr lang="en-US" dirty="0"/>
          </a:p>
        </p:txBody>
      </p:sp>
    </p:spTree>
    <p:extLst>
      <p:ext uri="{BB962C8B-B14F-4D97-AF65-F5344CB8AC3E}">
        <p14:creationId xmlns:p14="http://schemas.microsoft.com/office/powerpoint/2010/main" val="371262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E250-A55B-F5FA-EEF7-341D8C4A6BE6}"/>
              </a:ext>
            </a:extLst>
          </p:cNvPr>
          <p:cNvSpPr>
            <a:spLocks noGrp="1"/>
          </p:cNvSpPr>
          <p:nvPr>
            <p:ph type="title"/>
          </p:nvPr>
        </p:nvSpPr>
        <p:spPr/>
        <p:txBody>
          <a:bodyPr/>
          <a:lstStyle/>
          <a:p>
            <a:r>
              <a:rPr lang="en-US" dirty="0"/>
              <a:t>Wage Agreement </a:t>
            </a:r>
          </a:p>
        </p:txBody>
      </p:sp>
      <p:sp>
        <p:nvSpPr>
          <p:cNvPr id="3" name="Content Placeholder 2">
            <a:extLst>
              <a:ext uri="{FF2B5EF4-FFF2-40B4-BE49-F238E27FC236}">
                <a16:creationId xmlns:a16="http://schemas.microsoft.com/office/drawing/2014/main" id="{0A724FDF-D2FE-0172-30E4-03DDC2E93517}"/>
              </a:ext>
            </a:extLst>
          </p:cNvPr>
          <p:cNvSpPr>
            <a:spLocks noGrp="1"/>
          </p:cNvSpPr>
          <p:nvPr>
            <p:ph idx="1"/>
          </p:nvPr>
        </p:nvSpPr>
        <p:spPr/>
        <p:txBody>
          <a:bodyPr/>
          <a:lstStyle/>
          <a:p>
            <a:r>
              <a:rPr lang="en-US" dirty="0"/>
              <a:t>What was the wage agreement between the master of the house and those hired after 6:00 am?</a:t>
            </a:r>
          </a:p>
          <a:p>
            <a:r>
              <a:rPr lang="en-US" dirty="0"/>
              <a:t>What was the wage agreement between the master of the house and those hired later during the day?</a:t>
            </a:r>
          </a:p>
          <a:p>
            <a:pPr lvl="1"/>
            <a:r>
              <a:rPr lang="en-US" dirty="0">
                <a:latin typeface="Source Sans Pro Black" panose="020B0803030403020204" pitchFamily="34" charset="0"/>
              </a:rPr>
              <a:t>Right</a:t>
            </a:r>
            <a:r>
              <a:rPr lang="en-US" dirty="0"/>
              <a:t> (</a:t>
            </a:r>
            <a:r>
              <a:rPr lang="en-US" i="1" dirty="0" err="1"/>
              <a:t>dikaios</a:t>
            </a:r>
            <a:r>
              <a:rPr lang="en-US" dirty="0"/>
              <a:t>) “denotes that which is obligatory in view of certain requirements of justice, right, fair, equitable” (BDAG, 247).</a:t>
            </a:r>
          </a:p>
        </p:txBody>
      </p:sp>
    </p:spTree>
    <p:extLst>
      <p:ext uri="{BB962C8B-B14F-4D97-AF65-F5344CB8AC3E}">
        <p14:creationId xmlns:p14="http://schemas.microsoft.com/office/powerpoint/2010/main" val="309005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1541-6473-5B84-D39D-0C27A8643F87}"/>
              </a:ext>
            </a:extLst>
          </p:cNvPr>
          <p:cNvSpPr>
            <a:spLocks noGrp="1"/>
          </p:cNvSpPr>
          <p:nvPr>
            <p:ph type="title"/>
          </p:nvPr>
        </p:nvSpPr>
        <p:spPr/>
        <p:txBody>
          <a:bodyPr/>
          <a:lstStyle/>
          <a:p>
            <a:r>
              <a:rPr lang="en-US" dirty="0"/>
              <a:t>Don’t Forget the Context</a:t>
            </a:r>
          </a:p>
        </p:txBody>
      </p:sp>
      <p:sp>
        <p:nvSpPr>
          <p:cNvPr id="3" name="Content Placeholder 2">
            <a:extLst>
              <a:ext uri="{FF2B5EF4-FFF2-40B4-BE49-F238E27FC236}">
                <a16:creationId xmlns:a16="http://schemas.microsoft.com/office/drawing/2014/main" id="{15C61B39-030F-B4EC-6C0B-4B273300EB03}"/>
              </a:ext>
            </a:extLst>
          </p:cNvPr>
          <p:cNvSpPr>
            <a:spLocks noGrp="1"/>
          </p:cNvSpPr>
          <p:nvPr>
            <p:ph idx="1"/>
          </p:nvPr>
        </p:nvSpPr>
        <p:spPr/>
        <p:txBody>
          <a:bodyPr/>
          <a:lstStyle/>
          <a:p>
            <a:r>
              <a:rPr lang="en-US" dirty="0"/>
              <a:t>Look what had happened in chapter 19:</a:t>
            </a:r>
          </a:p>
          <a:p>
            <a:pPr lvl="1"/>
            <a:r>
              <a:rPr lang="en-US" dirty="0"/>
              <a:t>The rich young man came seeking eternal life, but turned away from the opportunity to follow Jesus (19:16-22).</a:t>
            </a:r>
          </a:p>
          <a:p>
            <a:pPr lvl="1"/>
            <a:r>
              <a:rPr lang="en-US" dirty="0"/>
              <a:t>Peter had just asked Jesus, “See, we have left everything and followed you. What then will we have?” (19:27).</a:t>
            </a:r>
          </a:p>
          <a:p>
            <a:pPr lvl="1"/>
            <a:endParaRPr lang="en-US" dirty="0"/>
          </a:p>
        </p:txBody>
      </p:sp>
    </p:spTree>
    <p:extLst>
      <p:ext uri="{BB962C8B-B14F-4D97-AF65-F5344CB8AC3E}">
        <p14:creationId xmlns:p14="http://schemas.microsoft.com/office/powerpoint/2010/main" val="394429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656-CCC0-6135-5ED5-B73B187C0AD1}"/>
              </a:ext>
            </a:extLst>
          </p:cNvPr>
          <p:cNvSpPr>
            <a:spLocks noGrp="1"/>
          </p:cNvSpPr>
          <p:nvPr>
            <p:ph type="title"/>
          </p:nvPr>
        </p:nvSpPr>
        <p:spPr>
          <a:xfrm>
            <a:off x="324739" y="177117"/>
            <a:ext cx="11613735" cy="1325563"/>
          </a:xfrm>
        </p:spPr>
        <p:txBody>
          <a:bodyPr/>
          <a:lstStyle/>
          <a:p>
            <a:r>
              <a:rPr lang="en-US" dirty="0"/>
              <a:t>Parable of the Generous Master of the House</a:t>
            </a:r>
            <a:br>
              <a:rPr lang="en-US" sz="2400" dirty="0"/>
            </a:br>
            <a:r>
              <a:rPr lang="en-US" sz="2400" dirty="0"/>
              <a:t>Scene 2: Matthew 19:30-20:8-15</a:t>
            </a:r>
          </a:p>
        </p:txBody>
      </p:sp>
      <p:sp>
        <p:nvSpPr>
          <p:cNvPr id="3" name="TextBox 2">
            <a:extLst>
              <a:ext uri="{FF2B5EF4-FFF2-40B4-BE49-F238E27FC236}">
                <a16:creationId xmlns:a16="http://schemas.microsoft.com/office/drawing/2014/main" id="{DC9A5471-43F0-B3C2-8A5F-648D768D4A87}"/>
              </a:ext>
            </a:extLst>
          </p:cNvPr>
          <p:cNvSpPr txBox="1"/>
          <p:nvPr/>
        </p:nvSpPr>
        <p:spPr>
          <a:xfrm>
            <a:off x="324738" y="1502680"/>
            <a:ext cx="11613736" cy="4493538"/>
          </a:xfrm>
          <a:prstGeom prst="rect">
            <a:avLst/>
          </a:prstGeom>
          <a:noFill/>
        </p:spPr>
        <p:txBody>
          <a:bodyPr wrap="square" rtlCol="0">
            <a:spAutoFit/>
          </a:bodyPr>
          <a:lstStyle/>
          <a:p>
            <a:r>
              <a:rPr lang="en-US" sz="2600" dirty="0">
                <a:latin typeface="Source Sans Pro Semibold" panose="020B0603030403020204" pitchFamily="34" charset="0"/>
              </a:rPr>
              <a:t>And when evening came, the owner of the vineyard said to his foreman, ‘Call the laborers and pay them their wages, </a:t>
            </a:r>
            <a:r>
              <a:rPr lang="en-US" sz="2600" dirty="0">
                <a:latin typeface="Source Sans Pro Black" panose="020B0803030403020204" pitchFamily="34" charset="0"/>
              </a:rPr>
              <a:t>beginning with the last, up to the first</a:t>
            </a:r>
            <a:r>
              <a:rPr lang="en-US" sz="2600" dirty="0">
                <a:latin typeface="Source Sans Pro Semibold" panose="020B0603030403020204" pitchFamily="34" charset="0"/>
              </a:rPr>
              <a:t>.’ And when those hired about the eleventh hour came, each of them received a denarius. Now when those hired first came, they thought they would receive more, but each of them also received a denarius. And on receiving it they grumbled at the master of the house, saying, ‘These last worked only one hour, and you have made them equal to us who have borne the burden of the day and the scorching heat.’ But he replied to one of them, ‘Friend, I am doing you no wrong. Did you not agree with me for a denarius? Take what belongs to you and go. I choose to give to this last worker as I give to you. Am I not allowed to do what I choose with what belongs to me? Or do you begrudge my generosity?’</a:t>
            </a:r>
          </a:p>
        </p:txBody>
      </p:sp>
    </p:spTree>
    <p:extLst>
      <p:ext uri="{BB962C8B-B14F-4D97-AF65-F5344CB8AC3E}">
        <p14:creationId xmlns:p14="http://schemas.microsoft.com/office/powerpoint/2010/main" val="161197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End of the day for cotton laborers meant waiting to be paid [see  pictures from 1938 Arkansas] – Days Gone By">
            <a:extLst>
              <a:ext uri="{FF2B5EF4-FFF2-40B4-BE49-F238E27FC236}">
                <a16:creationId xmlns:a16="http://schemas.microsoft.com/office/drawing/2014/main" id="{2553EBE1-EF37-5DC1-A978-ABCA31BD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038" y="1"/>
            <a:ext cx="7330962" cy="492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8E617E-A157-5E24-6218-096F823490FD}"/>
              </a:ext>
            </a:extLst>
          </p:cNvPr>
          <p:cNvSpPr txBox="1"/>
          <p:nvPr/>
        </p:nvSpPr>
        <p:spPr>
          <a:xfrm>
            <a:off x="729673" y="5227782"/>
            <a:ext cx="11166763" cy="1077218"/>
          </a:xfrm>
          <a:prstGeom prst="rect">
            <a:avLst/>
          </a:prstGeom>
          <a:noFill/>
        </p:spPr>
        <p:txBody>
          <a:bodyPr wrap="square" rtlCol="0">
            <a:spAutoFit/>
          </a:bodyPr>
          <a:lstStyle/>
          <a:p>
            <a:r>
              <a:rPr lang="en-US" sz="3200" dirty="0">
                <a:latin typeface="Source Sans Pro Semibold" panose="020B0603030403020204" pitchFamily="34" charset="0"/>
              </a:rPr>
              <a:t>Cotton pickers weighed each bag of cotton so that they could be paid at the end of the day.</a:t>
            </a:r>
          </a:p>
        </p:txBody>
      </p:sp>
    </p:spTree>
    <p:extLst>
      <p:ext uri="{BB962C8B-B14F-4D97-AF65-F5344CB8AC3E}">
        <p14:creationId xmlns:p14="http://schemas.microsoft.com/office/powerpoint/2010/main" val="336172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E809-2455-7A9C-81B6-D2A4D5C4AC60}"/>
              </a:ext>
            </a:extLst>
          </p:cNvPr>
          <p:cNvSpPr>
            <a:spLocks noGrp="1"/>
          </p:cNvSpPr>
          <p:nvPr>
            <p:ph type="title"/>
          </p:nvPr>
        </p:nvSpPr>
        <p:spPr/>
        <p:txBody>
          <a:bodyPr/>
          <a:lstStyle/>
          <a:p>
            <a:r>
              <a:rPr lang="en-US" dirty="0"/>
              <a:t>Matthew 20:8</a:t>
            </a:r>
          </a:p>
        </p:txBody>
      </p:sp>
      <p:sp>
        <p:nvSpPr>
          <p:cNvPr id="3" name="Content Placeholder 2">
            <a:extLst>
              <a:ext uri="{FF2B5EF4-FFF2-40B4-BE49-F238E27FC236}">
                <a16:creationId xmlns:a16="http://schemas.microsoft.com/office/drawing/2014/main" id="{7090300A-3DA3-A076-2B77-FD40C7C49DCD}"/>
              </a:ext>
            </a:extLst>
          </p:cNvPr>
          <p:cNvSpPr>
            <a:spLocks noGrp="1"/>
          </p:cNvSpPr>
          <p:nvPr>
            <p:ph idx="1"/>
          </p:nvPr>
        </p:nvSpPr>
        <p:spPr>
          <a:xfrm>
            <a:off x="838200" y="1825624"/>
            <a:ext cx="10515600" cy="4891369"/>
          </a:xfrm>
        </p:spPr>
        <p:txBody>
          <a:bodyPr>
            <a:normAutofit fontScale="92500" lnSpcReduction="10000"/>
          </a:bodyPr>
          <a:lstStyle/>
          <a:p>
            <a:r>
              <a:rPr lang="en-US" dirty="0">
                <a:latin typeface="Source Sans Pro Black" panose="020B0803030403020204" pitchFamily="34" charset="0"/>
              </a:rPr>
              <a:t>“And when evening came, the owner of the vineyard said to his foreman, ‘Call the laborers and pay them their wages, beginning with the last, up to the first.’”</a:t>
            </a:r>
          </a:p>
          <a:p>
            <a:pPr lvl="1"/>
            <a:r>
              <a:rPr lang="en-US" dirty="0"/>
              <a:t>When I was young, my siblings and I picked cotton for area growers. We participated in a scene exactly like the one described.</a:t>
            </a:r>
          </a:p>
          <a:p>
            <a:pPr lvl="1"/>
            <a:r>
              <a:rPr lang="en-US" dirty="0">
                <a:latin typeface="Source Sans Pro Black" panose="020B0803030403020204" pitchFamily="34" charset="0"/>
              </a:rPr>
              <a:t>Owner</a:t>
            </a:r>
            <a:r>
              <a:rPr lang="en-US" dirty="0"/>
              <a:t> (</a:t>
            </a:r>
            <a:r>
              <a:rPr lang="en-US" i="1" dirty="0" err="1"/>
              <a:t>kurios</a:t>
            </a:r>
            <a:r>
              <a:rPr lang="en-US" dirty="0"/>
              <a:t>): refers to the master of the house.</a:t>
            </a:r>
          </a:p>
          <a:p>
            <a:pPr lvl="1"/>
            <a:r>
              <a:rPr lang="en-US" dirty="0">
                <a:latin typeface="Source Sans Pro Black" panose="020B0803030403020204" pitchFamily="34" charset="0"/>
              </a:rPr>
              <a:t>Foreman</a:t>
            </a:r>
            <a:r>
              <a:rPr lang="en-US" dirty="0"/>
              <a:t> (</a:t>
            </a:r>
            <a:r>
              <a:rPr lang="en-US" i="1" dirty="0" err="1"/>
              <a:t>epitropos</a:t>
            </a:r>
            <a:r>
              <a:rPr lang="en-US" dirty="0"/>
              <a:t>): “manager, foreman, steward” (BDAG, 385).</a:t>
            </a:r>
          </a:p>
          <a:p>
            <a:pPr lvl="1"/>
            <a:r>
              <a:rPr lang="en-US" dirty="0"/>
              <a:t>Payment of poor day laborers was to be made at the end of the day (Lev. 19:13; Deut. 24:14-15).</a:t>
            </a:r>
          </a:p>
          <a:p>
            <a:r>
              <a:rPr lang="en-US" dirty="0"/>
              <a:t>The owner orders that payment be made for those who were hired last to be the first paid.</a:t>
            </a:r>
          </a:p>
          <a:p>
            <a:pPr lvl="1"/>
            <a:r>
              <a:rPr lang="en-US" dirty="0"/>
              <a:t>This statement connects to 19:30; 20:16.</a:t>
            </a:r>
          </a:p>
          <a:p>
            <a:pPr lvl="1"/>
            <a:r>
              <a:rPr lang="en-US" dirty="0"/>
              <a:t>It appears that the owner’s intention was that the one hired first would see what happened to those hired later. </a:t>
            </a:r>
          </a:p>
        </p:txBody>
      </p:sp>
    </p:spTree>
    <p:extLst>
      <p:ext uri="{BB962C8B-B14F-4D97-AF65-F5344CB8AC3E}">
        <p14:creationId xmlns:p14="http://schemas.microsoft.com/office/powerpoint/2010/main" val="39681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2FEA-D1A9-0987-445E-3AABCA171A73}"/>
              </a:ext>
            </a:extLst>
          </p:cNvPr>
          <p:cNvSpPr>
            <a:spLocks noGrp="1"/>
          </p:cNvSpPr>
          <p:nvPr>
            <p:ph type="title"/>
          </p:nvPr>
        </p:nvSpPr>
        <p:spPr/>
        <p:txBody>
          <a:bodyPr/>
          <a:lstStyle/>
          <a:p>
            <a:r>
              <a:rPr lang="en-US" dirty="0"/>
              <a:t>Matthew 20:9-10</a:t>
            </a:r>
          </a:p>
        </p:txBody>
      </p:sp>
      <p:sp>
        <p:nvSpPr>
          <p:cNvPr id="3" name="Content Placeholder 2">
            <a:extLst>
              <a:ext uri="{FF2B5EF4-FFF2-40B4-BE49-F238E27FC236}">
                <a16:creationId xmlns:a16="http://schemas.microsoft.com/office/drawing/2014/main" id="{DEBD730E-C84D-EBF9-67B5-8071C644B07D}"/>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those hired about the eleventh hour came, each of them received a denarius. Now when those hired first came, they thought they would receive more, but each of them also received a denarius.”</a:t>
            </a:r>
          </a:p>
          <a:p>
            <a:pPr lvl="1"/>
            <a:r>
              <a:rPr lang="en-US" dirty="0"/>
              <a:t>Those hired in the eleventh hour were elated with what they received—much more than they expected.</a:t>
            </a:r>
          </a:p>
          <a:p>
            <a:pPr lvl="1"/>
            <a:r>
              <a:rPr lang="en-US" dirty="0"/>
              <a:t>Sometimes we see examples of such generosity:</a:t>
            </a:r>
          </a:p>
          <a:p>
            <a:pPr lvl="2"/>
            <a:r>
              <a:rPr lang="en-US" dirty="0"/>
              <a:t>“SCRANTON, P.A. -- A waitress in Scranton, Pennsylvania is thankful after a generous customer gives her a massive tip. Mariana Lambert was working a shift at Alfredo's Pizza Café when a man came in and ordered his meal totaling just over $13 but left her with the tip of $3,000” (https://abc11.com/tips-for-jesus-3-grand-tip-waitress-13-dollar-meal/12052210/).</a:t>
            </a:r>
          </a:p>
          <a:p>
            <a:pPr lvl="1"/>
            <a:r>
              <a:rPr lang="en-US" dirty="0"/>
              <a:t>Those hired in the first hour felt wronged, because of the generosity shown to those hired in the eleventh hour.</a:t>
            </a:r>
          </a:p>
          <a:p>
            <a:endParaRPr lang="en-US" dirty="0"/>
          </a:p>
        </p:txBody>
      </p:sp>
    </p:spTree>
    <p:extLst>
      <p:ext uri="{BB962C8B-B14F-4D97-AF65-F5344CB8AC3E}">
        <p14:creationId xmlns:p14="http://schemas.microsoft.com/office/powerpoint/2010/main" val="22465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a:solidFill>
                  <a:schemeClr val="bg1"/>
                </a:solidFill>
                <a:latin typeface="Adobe Gothic Std B" panose="020B0800000000000000" pitchFamily="34" charset="-128"/>
                <a:ea typeface="Adobe Gothic Std B" panose="020B0800000000000000" pitchFamily="34" charset="-128"/>
              </a:rPr>
              <a:t>Chapter 20</a:t>
            </a:r>
            <a:endParaRPr lang="en-US" sz="2000" dirty="0">
              <a:solidFill>
                <a:schemeClr val="bg1"/>
              </a:solidFill>
              <a:latin typeface="Adobe Gothic Std B" panose="020B0800000000000000" pitchFamily="34" charset="-128"/>
              <a:ea typeface="Adobe Gothic Std B" panose="020B0800000000000000" pitchFamily="34" charset="-128"/>
            </a:endParaRP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56E2-C203-860B-EEB8-F7B31F9F18CA}"/>
              </a:ext>
            </a:extLst>
          </p:cNvPr>
          <p:cNvSpPr>
            <a:spLocks noGrp="1"/>
          </p:cNvSpPr>
          <p:nvPr>
            <p:ph type="title"/>
          </p:nvPr>
        </p:nvSpPr>
        <p:spPr/>
        <p:txBody>
          <a:bodyPr/>
          <a:lstStyle/>
          <a:p>
            <a:r>
              <a:rPr lang="en-US" dirty="0"/>
              <a:t>First and Last</a:t>
            </a:r>
          </a:p>
        </p:txBody>
      </p:sp>
      <p:sp>
        <p:nvSpPr>
          <p:cNvPr id="3" name="Content Placeholder 2">
            <a:extLst>
              <a:ext uri="{FF2B5EF4-FFF2-40B4-BE49-F238E27FC236}">
                <a16:creationId xmlns:a16="http://schemas.microsoft.com/office/drawing/2014/main" id="{B8CCEC56-CC26-EDFF-0271-5A6962808706}"/>
              </a:ext>
            </a:extLst>
          </p:cNvPr>
          <p:cNvSpPr>
            <a:spLocks noGrp="1"/>
          </p:cNvSpPr>
          <p:nvPr>
            <p:ph idx="1"/>
          </p:nvPr>
        </p:nvSpPr>
        <p:spPr/>
        <p:txBody>
          <a:bodyPr>
            <a:normAutofit fontScale="92500"/>
          </a:bodyPr>
          <a:lstStyle/>
          <a:p>
            <a:r>
              <a:rPr lang="en-US" dirty="0"/>
              <a:t>In the context, the parable points back to Peter’s question, “See, we have left everything and followed you. What then will we have?” (19:27).</a:t>
            </a:r>
          </a:p>
          <a:p>
            <a:pPr lvl="1"/>
            <a:r>
              <a:rPr lang="en-US" dirty="0"/>
              <a:t>Those hired last represents all others who labored in the kingdom, giving their best to their employer. They will receive what is </a:t>
            </a:r>
            <a:r>
              <a:rPr lang="en-US" b="1" i="1" dirty="0"/>
              <a:t>just</a:t>
            </a:r>
            <a:r>
              <a:rPr lang="en-US" dirty="0"/>
              <a:t>, the same as the apostles.</a:t>
            </a:r>
          </a:p>
          <a:p>
            <a:r>
              <a:rPr lang="en-US" dirty="0"/>
              <a:t>Luke uses Jesus’s statement in the context of the Gentiles entering the kingdom.</a:t>
            </a:r>
          </a:p>
          <a:p>
            <a:pPr lvl="1"/>
            <a:r>
              <a:rPr lang="en-US" dirty="0"/>
              <a:t>“In that place there will be weeping and gnashing of teeth, when you see Abraham and Isaac and Jacob and all the prophets in the kingdom of God but you yourselves cast out. And people will come from east and west, and from north and south, and recline at table in the kingdom of God. And behold, some are last who will be first, and some are first who will be last” (Luke 13:28-30).</a:t>
            </a:r>
          </a:p>
          <a:p>
            <a:pPr lvl="1"/>
            <a:endParaRPr lang="en-US" dirty="0"/>
          </a:p>
        </p:txBody>
      </p:sp>
    </p:spTree>
    <p:extLst>
      <p:ext uri="{BB962C8B-B14F-4D97-AF65-F5344CB8AC3E}">
        <p14:creationId xmlns:p14="http://schemas.microsoft.com/office/powerpoint/2010/main" val="5816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8429-05C6-914B-1556-598B79B3F582}"/>
              </a:ext>
            </a:extLst>
          </p:cNvPr>
          <p:cNvSpPr>
            <a:spLocks noGrp="1"/>
          </p:cNvSpPr>
          <p:nvPr>
            <p:ph type="title"/>
          </p:nvPr>
        </p:nvSpPr>
        <p:spPr/>
        <p:txBody>
          <a:bodyPr/>
          <a:lstStyle/>
          <a:p>
            <a:r>
              <a:rPr lang="en-US" dirty="0"/>
              <a:t>Matthew 20:11-12</a:t>
            </a:r>
          </a:p>
        </p:txBody>
      </p:sp>
      <p:sp>
        <p:nvSpPr>
          <p:cNvPr id="3" name="Content Placeholder 2">
            <a:extLst>
              <a:ext uri="{FF2B5EF4-FFF2-40B4-BE49-F238E27FC236}">
                <a16:creationId xmlns:a16="http://schemas.microsoft.com/office/drawing/2014/main" id="{B7A4E8A5-9E67-0122-6B7D-7AEE647907CF}"/>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on receiving it they grumbled at the master of the house, saying, ‘These last worked only one hour, and you have made them equal to us who have borne the burden of the day and the scorching heat.’”</a:t>
            </a:r>
          </a:p>
          <a:p>
            <a:pPr lvl="1"/>
            <a:r>
              <a:rPr lang="en-US" dirty="0">
                <a:latin typeface="Source Sans Pro Black" panose="020B0803030403020204" pitchFamily="34" charset="0"/>
              </a:rPr>
              <a:t>Grumbled</a:t>
            </a:r>
            <a:r>
              <a:rPr lang="en-US" dirty="0"/>
              <a:t> (</a:t>
            </a:r>
            <a:r>
              <a:rPr lang="en-US" i="1" dirty="0" err="1"/>
              <a:t>gonguzō</a:t>
            </a:r>
            <a:r>
              <a:rPr lang="en-US" dirty="0"/>
              <a:t>): “to express oneself in low tones of disapprobation, </a:t>
            </a:r>
            <a:r>
              <a:rPr lang="en-US" i="1" dirty="0"/>
              <a:t>grumble, murmur</a:t>
            </a:r>
            <a:r>
              <a:rPr lang="en-US" dirty="0"/>
              <a:t>” (BDAG, 204). The word is an o</a:t>
            </a:r>
            <a:r>
              <a:rPr lang="en-US" b="0" i="0" dirty="0">
                <a:solidFill>
                  <a:srgbClr val="202124"/>
                </a:solidFill>
                <a:effectLst/>
              </a:rPr>
              <a:t>nomatopoeia word (like meow, boom, roar, etc.).</a:t>
            </a:r>
          </a:p>
          <a:p>
            <a:pPr lvl="1"/>
            <a:r>
              <a:rPr lang="en-US" dirty="0">
                <a:solidFill>
                  <a:srgbClr val="202124"/>
                </a:solidFill>
              </a:rPr>
              <a:t>Those working twelve hours complained that they had borne the burden of the day and scorching heat. </a:t>
            </a:r>
          </a:p>
          <a:p>
            <a:pPr lvl="2"/>
            <a:r>
              <a:rPr lang="en-US" b="0" i="0" dirty="0">
                <a:solidFill>
                  <a:srgbClr val="202124"/>
                </a:solidFill>
                <a:effectLst/>
              </a:rPr>
              <a:t>In Beth Shemesh, average high temperatures are 88-85˚ in August-September, during grape harvest season.</a:t>
            </a:r>
          </a:p>
          <a:p>
            <a:pPr lvl="1"/>
            <a:r>
              <a:rPr lang="en-US" dirty="0">
                <a:solidFill>
                  <a:srgbClr val="202124"/>
                </a:solidFill>
              </a:rPr>
              <a:t>Had the master of the house been unfair? Had he violated his agreed upon wage?</a:t>
            </a:r>
            <a:endParaRPr lang="en-US" dirty="0"/>
          </a:p>
        </p:txBody>
      </p:sp>
    </p:spTree>
    <p:extLst>
      <p:ext uri="{BB962C8B-B14F-4D97-AF65-F5344CB8AC3E}">
        <p14:creationId xmlns:p14="http://schemas.microsoft.com/office/powerpoint/2010/main" val="2930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C46-B71D-0042-37FA-00004DCD4046}"/>
              </a:ext>
            </a:extLst>
          </p:cNvPr>
          <p:cNvSpPr>
            <a:spLocks noGrp="1"/>
          </p:cNvSpPr>
          <p:nvPr>
            <p:ph type="title"/>
          </p:nvPr>
        </p:nvSpPr>
        <p:spPr/>
        <p:txBody>
          <a:bodyPr/>
          <a:lstStyle/>
          <a:p>
            <a:r>
              <a:rPr lang="en-US" dirty="0"/>
              <a:t>R. T. France</a:t>
            </a:r>
          </a:p>
        </p:txBody>
      </p:sp>
      <p:sp>
        <p:nvSpPr>
          <p:cNvPr id="3" name="Content Placeholder 2">
            <a:extLst>
              <a:ext uri="{FF2B5EF4-FFF2-40B4-BE49-F238E27FC236}">
                <a16:creationId xmlns:a16="http://schemas.microsoft.com/office/drawing/2014/main" id="{8C7F2A37-CD73-D9CB-542C-1CEF72F920D1}"/>
              </a:ext>
            </a:extLst>
          </p:cNvPr>
          <p:cNvSpPr>
            <a:spLocks noGrp="1"/>
          </p:cNvSpPr>
          <p:nvPr>
            <p:ph idx="1"/>
          </p:nvPr>
        </p:nvSpPr>
        <p:spPr/>
        <p:txBody>
          <a:bodyPr/>
          <a:lstStyle/>
          <a:p>
            <a:r>
              <a:rPr lang="en-US" dirty="0"/>
              <a:t>“‘It is frightening to realize that our identification with the first workers, and hence with the opponents of Jesus, reveals how loveless and unmerciful we basically are. We may be more “under law” in our thinking and less “under grace” than we realize. God is good and compassionate far beyond his children’s understanding!’ (Stein, p. 128)” (</a:t>
            </a:r>
            <a:r>
              <a:rPr lang="en-US" i="1" dirty="0"/>
              <a:t>Matthew: An Introduction and Commentary</a:t>
            </a:r>
            <a:r>
              <a:rPr lang="en-US" dirty="0"/>
              <a:t>, 293).</a:t>
            </a:r>
          </a:p>
        </p:txBody>
      </p:sp>
    </p:spTree>
    <p:extLst>
      <p:ext uri="{BB962C8B-B14F-4D97-AF65-F5344CB8AC3E}">
        <p14:creationId xmlns:p14="http://schemas.microsoft.com/office/powerpoint/2010/main" val="90557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73A8-AA28-FF5C-E957-93BACB98E5B1}"/>
              </a:ext>
            </a:extLst>
          </p:cNvPr>
          <p:cNvSpPr>
            <a:spLocks noGrp="1"/>
          </p:cNvSpPr>
          <p:nvPr>
            <p:ph type="title"/>
          </p:nvPr>
        </p:nvSpPr>
        <p:spPr/>
        <p:txBody>
          <a:bodyPr/>
          <a:lstStyle/>
          <a:p>
            <a:r>
              <a:rPr lang="en-US" dirty="0"/>
              <a:t>Matthew 20:13</a:t>
            </a:r>
          </a:p>
        </p:txBody>
      </p:sp>
      <p:sp>
        <p:nvSpPr>
          <p:cNvPr id="3" name="Content Placeholder 2">
            <a:extLst>
              <a:ext uri="{FF2B5EF4-FFF2-40B4-BE49-F238E27FC236}">
                <a16:creationId xmlns:a16="http://schemas.microsoft.com/office/drawing/2014/main" id="{711B2B38-1020-D0C5-0FC8-789D8B45D9A1}"/>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he replied to one of them, ‘Friend, I am doing you no wrong. Did you not agree with me for a denarius?’”</a:t>
            </a:r>
          </a:p>
          <a:p>
            <a:pPr lvl="1"/>
            <a:r>
              <a:rPr lang="en-US" dirty="0">
                <a:latin typeface="Source Sans Pro Black" panose="020B0803030403020204" pitchFamily="34" charset="0"/>
              </a:rPr>
              <a:t>Friend</a:t>
            </a:r>
            <a:r>
              <a:rPr lang="en-US" dirty="0"/>
              <a:t> (</a:t>
            </a:r>
            <a:r>
              <a:rPr lang="en-US" i="1" dirty="0" err="1"/>
              <a:t>hetairos</a:t>
            </a:r>
            <a:r>
              <a:rPr lang="en-US" dirty="0"/>
              <a:t>): “</a:t>
            </a:r>
            <a:r>
              <a:rPr lang="en-US" i="1" dirty="0" err="1"/>
              <a:t>Hetaire</a:t>
            </a:r>
            <a:r>
              <a:rPr lang="en-US" dirty="0"/>
              <a:t> (‘friend’) in v. 13 is a distancing form of address and suggests a mild reproach (cf. 22:12; 26:50)” (Craig L. Blomberg, </a:t>
            </a:r>
            <a:r>
              <a:rPr lang="en-US" i="1" dirty="0"/>
              <a:t>Matthew</a:t>
            </a:r>
            <a:r>
              <a:rPr lang="en-US" dirty="0"/>
              <a:t>, 304). It is used of Judas Iscariot, when he came to betray Jesus (Matt. 26:50).</a:t>
            </a:r>
          </a:p>
          <a:p>
            <a:pPr lvl="1"/>
            <a:r>
              <a:rPr lang="en-US" dirty="0">
                <a:latin typeface="Source Sans Pro Black" panose="020B0803030403020204" pitchFamily="34" charset="0"/>
              </a:rPr>
              <a:t>Wrong</a:t>
            </a:r>
            <a:r>
              <a:rPr lang="en-US" dirty="0"/>
              <a:t> (</a:t>
            </a:r>
            <a:r>
              <a:rPr lang="en-US" i="1" dirty="0" err="1"/>
              <a:t>adikeō</a:t>
            </a:r>
            <a:r>
              <a:rPr lang="en-US" dirty="0"/>
              <a:t>): from the same word group as “whatever is right” (v. 4, </a:t>
            </a:r>
            <a:r>
              <a:rPr lang="en-US" i="1" dirty="0" err="1"/>
              <a:t>dikaion</a:t>
            </a:r>
            <a:r>
              <a:rPr lang="en-US" dirty="0"/>
              <a:t>); “to act in an unjust manner, </a:t>
            </a:r>
            <a:r>
              <a:rPr lang="en-US" i="1" dirty="0"/>
              <a:t>do wrong . . . treat someone unjustly</a:t>
            </a:r>
            <a:r>
              <a:rPr lang="en-US" dirty="0"/>
              <a:t>” (BDAG, 20).</a:t>
            </a:r>
          </a:p>
          <a:p>
            <a:pPr lvl="1"/>
            <a:r>
              <a:rPr lang="en-US" dirty="0"/>
              <a:t>The master defended himself: We had a contract and both parties fulfilled their side of the contract.</a:t>
            </a:r>
          </a:p>
          <a:p>
            <a:pPr lvl="1"/>
            <a:r>
              <a:rPr lang="en-US" dirty="0"/>
              <a:t>The discontentment of these workers is due to envy or resentment, not to injustice.</a:t>
            </a:r>
          </a:p>
          <a:p>
            <a:pPr lvl="1"/>
            <a:endParaRPr lang="en-US" dirty="0"/>
          </a:p>
          <a:p>
            <a:endParaRPr lang="en-US" dirty="0"/>
          </a:p>
        </p:txBody>
      </p:sp>
    </p:spTree>
    <p:extLst>
      <p:ext uri="{BB962C8B-B14F-4D97-AF65-F5344CB8AC3E}">
        <p14:creationId xmlns:p14="http://schemas.microsoft.com/office/powerpoint/2010/main" val="24423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2022-0688-4D4A-D6E8-002C1C44BC2A}"/>
              </a:ext>
            </a:extLst>
          </p:cNvPr>
          <p:cNvSpPr>
            <a:spLocks noGrp="1"/>
          </p:cNvSpPr>
          <p:nvPr>
            <p:ph type="title"/>
          </p:nvPr>
        </p:nvSpPr>
        <p:spPr/>
        <p:txBody>
          <a:bodyPr/>
          <a:lstStyle/>
          <a:p>
            <a:r>
              <a:rPr lang="en-US" dirty="0"/>
              <a:t>Matthew 20:14-15</a:t>
            </a:r>
          </a:p>
        </p:txBody>
      </p:sp>
      <p:sp>
        <p:nvSpPr>
          <p:cNvPr id="3" name="Content Placeholder 2">
            <a:extLst>
              <a:ext uri="{FF2B5EF4-FFF2-40B4-BE49-F238E27FC236}">
                <a16:creationId xmlns:a16="http://schemas.microsoft.com/office/drawing/2014/main" id="{506BAC37-3AAC-79DA-07F8-F42D64E3B331}"/>
              </a:ext>
            </a:extLst>
          </p:cNvPr>
          <p:cNvSpPr>
            <a:spLocks noGrp="1"/>
          </p:cNvSpPr>
          <p:nvPr>
            <p:ph idx="1"/>
          </p:nvPr>
        </p:nvSpPr>
        <p:spPr/>
        <p:txBody>
          <a:bodyPr>
            <a:normAutofit lnSpcReduction="10000"/>
          </a:bodyPr>
          <a:lstStyle/>
          <a:p>
            <a:r>
              <a:rPr lang="en-US" dirty="0">
                <a:latin typeface="Source Sans Pro Black" panose="020B0803030403020204" pitchFamily="34" charset="0"/>
              </a:rPr>
              <a:t>“Take what belongs to you and go. I choose to give to this last worker as I give to you. Am I not allowed to do what I choose with what belongs to me? Or do you begrudge my generosity?”</a:t>
            </a:r>
          </a:p>
          <a:p>
            <a:pPr lvl="1"/>
            <a:r>
              <a:rPr lang="en-US" dirty="0"/>
              <a:t>There is a degree of curtness in the master’s response to those hired early in the day. </a:t>
            </a:r>
          </a:p>
          <a:p>
            <a:pPr lvl="1"/>
            <a:r>
              <a:rPr lang="en-US" dirty="0">
                <a:latin typeface="Source Sans Pro Black" panose="020B0803030403020204" pitchFamily="34" charset="0"/>
              </a:rPr>
              <a:t>I choose </a:t>
            </a:r>
            <a:r>
              <a:rPr lang="en-US" dirty="0"/>
              <a:t>(</a:t>
            </a:r>
            <a:r>
              <a:rPr lang="en-US" i="1" dirty="0" err="1"/>
              <a:t>thelō</a:t>
            </a:r>
            <a:r>
              <a:rPr lang="en-US" dirty="0"/>
              <a:t>): a free-will act. The owner acknowledges that those hired later in the day had not earned what they got.</a:t>
            </a:r>
          </a:p>
          <a:p>
            <a:pPr lvl="1"/>
            <a:r>
              <a:rPr lang="en-US" dirty="0">
                <a:latin typeface="Source Sans Pro Black" panose="020B0803030403020204" pitchFamily="34" charset="0"/>
              </a:rPr>
              <a:t>To give </a:t>
            </a:r>
            <a:r>
              <a:rPr lang="en-US" dirty="0"/>
              <a:t>(</a:t>
            </a:r>
            <a:r>
              <a:rPr lang="en-US" i="1" dirty="0" err="1"/>
              <a:t>didōmi</a:t>
            </a:r>
            <a:r>
              <a:rPr lang="en-US" dirty="0"/>
              <a:t>): an act of generosity.</a:t>
            </a:r>
          </a:p>
          <a:p>
            <a:pPr lvl="1"/>
            <a:r>
              <a:rPr lang="en-US" dirty="0">
                <a:latin typeface="Source Sans Pro Black" panose="020B0803030403020204" pitchFamily="34" charset="0"/>
              </a:rPr>
              <a:t>Begrudge my generosity </a:t>
            </a:r>
            <a:r>
              <a:rPr lang="en-US" dirty="0"/>
              <a:t>is more literally “</a:t>
            </a:r>
            <a:r>
              <a:rPr lang="en-US" b="0" i="0" dirty="0">
                <a:solidFill>
                  <a:srgbClr val="001320"/>
                </a:solidFill>
                <a:effectLst/>
              </a:rPr>
              <a:t>Or is your eye evil because I am good?” (NKJV). Jesus spoke of an “evil eye” earlier (6:23). The only thing these men begrudged was that they were not the recipient of the master’s generosity!</a:t>
            </a:r>
            <a:endParaRPr lang="en-US" dirty="0"/>
          </a:p>
          <a:p>
            <a:endParaRPr lang="en-US" dirty="0"/>
          </a:p>
        </p:txBody>
      </p:sp>
    </p:spTree>
    <p:extLst>
      <p:ext uri="{BB962C8B-B14F-4D97-AF65-F5344CB8AC3E}">
        <p14:creationId xmlns:p14="http://schemas.microsoft.com/office/powerpoint/2010/main" val="10098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2FC-3BF6-9B54-FBDF-7823F724B997}"/>
              </a:ext>
            </a:extLst>
          </p:cNvPr>
          <p:cNvSpPr>
            <a:spLocks noGrp="1"/>
          </p:cNvSpPr>
          <p:nvPr>
            <p:ph type="title"/>
          </p:nvPr>
        </p:nvSpPr>
        <p:spPr/>
        <p:txBody>
          <a:bodyPr/>
          <a:lstStyle/>
          <a:p>
            <a:r>
              <a:rPr lang="en-US" dirty="0"/>
              <a:t>Matthew 20:16</a:t>
            </a:r>
          </a:p>
        </p:txBody>
      </p:sp>
      <p:sp>
        <p:nvSpPr>
          <p:cNvPr id="3" name="Content Placeholder 2">
            <a:extLst>
              <a:ext uri="{FF2B5EF4-FFF2-40B4-BE49-F238E27FC236}">
                <a16:creationId xmlns:a16="http://schemas.microsoft.com/office/drawing/2014/main" id="{64F924EF-E472-7EA4-38BF-898924A07673}"/>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“So the last will be first, and the first last.”</a:t>
            </a:r>
          </a:p>
          <a:p>
            <a:pPr lvl="1"/>
            <a:r>
              <a:rPr lang="en-US" dirty="0"/>
              <a:t>The closing statement takes one back to 19:30, tying all of this together as a teaching related to one’s attitude toward his service to God: “What shall we have?”</a:t>
            </a:r>
          </a:p>
          <a:p>
            <a:pPr lvl="1"/>
            <a:endParaRPr lang="en-US" dirty="0"/>
          </a:p>
          <a:p>
            <a:r>
              <a:rPr lang="en-US" dirty="0">
                <a:latin typeface="Source Sans Pro Black" panose="020B0803030403020204" pitchFamily="34" charset="0"/>
              </a:rPr>
              <a:t>“For many are called, but few chosen” </a:t>
            </a:r>
            <a:r>
              <a:rPr lang="en-US" dirty="0"/>
              <a:t>(KJV, NKJV).</a:t>
            </a:r>
          </a:p>
          <a:p>
            <a:pPr lvl="1"/>
            <a:r>
              <a:rPr lang="en-US" dirty="0"/>
              <a:t>The words π</a:t>
            </a:r>
            <a:r>
              <a:rPr lang="en-US" dirty="0" err="1"/>
              <a:t>ολλοὶ</a:t>
            </a:r>
            <a:r>
              <a:rPr lang="en-US" dirty="0"/>
              <a:t> </a:t>
            </a:r>
            <a:r>
              <a:rPr lang="en-US" dirty="0" err="1"/>
              <a:t>γάρ</a:t>
            </a:r>
            <a:r>
              <a:rPr lang="en-US" dirty="0"/>
              <a:t> </a:t>
            </a:r>
            <a:r>
              <a:rPr lang="en-US" dirty="0" err="1"/>
              <a:t>εἰσιν</a:t>
            </a:r>
            <a:r>
              <a:rPr lang="en-US" dirty="0"/>
              <a:t> </a:t>
            </a:r>
            <a:r>
              <a:rPr lang="en-US" dirty="0" err="1"/>
              <a:t>κλητοί</a:t>
            </a:r>
            <a:r>
              <a:rPr lang="en-US" dirty="0"/>
              <a:t>, </a:t>
            </a:r>
            <a:r>
              <a:rPr lang="en-US" dirty="0" err="1"/>
              <a:t>ὀλίγοι</a:t>
            </a:r>
            <a:r>
              <a:rPr lang="en-US" dirty="0"/>
              <a:t> </a:t>
            </a:r>
            <a:r>
              <a:rPr lang="en-US" dirty="0" err="1"/>
              <a:t>δὲ</a:t>
            </a:r>
            <a:r>
              <a:rPr lang="en-US" dirty="0"/>
              <a:t> </a:t>
            </a:r>
            <a:r>
              <a:rPr lang="en-US" dirty="0" err="1"/>
              <a:t>ἐκλεκτοί</a:t>
            </a:r>
            <a:r>
              <a:rPr lang="en-US" dirty="0"/>
              <a:t> (</a:t>
            </a:r>
            <a:r>
              <a:rPr lang="en-US" dirty="0">
                <a:latin typeface="Source Sans Pro Black" panose="020B0803030403020204" pitchFamily="34" charset="0"/>
              </a:rPr>
              <a:t>for many are called but few chosen</a:t>
            </a:r>
            <a:r>
              <a:rPr lang="en-US" dirty="0"/>
              <a:t>) have probably been added at the end of this verse by copyists who remembered another parable which has these words at the end (see 22:14). It is possible, but less likely, that these additional words are original and were accidentally omitted by a copyist whose eye jumped from the end of the word </a:t>
            </a:r>
            <a:r>
              <a:rPr lang="en-US" dirty="0" err="1"/>
              <a:t>ἔσχ</a:t>
            </a:r>
            <a:r>
              <a:rPr lang="en-US" dirty="0"/>
              <a:t>ατοι (</a:t>
            </a:r>
            <a:r>
              <a:rPr lang="en-US" dirty="0">
                <a:latin typeface="Source Sans Pro Black" panose="020B0803030403020204" pitchFamily="34" charset="0"/>
              </a:rPr>
              <a:t>last</a:t>
            </a:r>
            <a:r>
              <a:rPr lang="en-US" dirty="0"/>
              <a:t>, mw) to the end of the word ἐκλεκτοί” (Roger L. </a:t>
            </a:r>
            <a:r>
              <a:rPr lang="en-US" dirty="0" err="1"/>
              <a:t>Omanson</a:t>
            </a:r>
            <a:r>
              <a:rPr lang="en-US" dirty="0"/>
              <a:t> and Bruce Manning Metzger, </a:t>
            </a:r>
            <a:r>
              <a:rPr lang="en-US" i="1" dirty="0"/>
              <a:t>A Textual Guide to the Greek New Testament: An Adaptation of Bruce M. Metzger’s Textual Commentary for the Needs of Translators</a:t>
            </a:r>
            <a:r>
              <a:rPr lang="en-US" dirty="0"/>
              <a:t>, 34).</a:t>
            </a:r>
          </a:p>
          <a:p>
            <a:pPr lvl="1"/>
            <a:endParaRPr lang="en-US" dirty="0"/>
          </a:p>
          <a:p>
            <a:endParaRPr lang="en-US" dirty="0"/>
          </a:p>
        </p:txBody>
      </p:sp>
    </p:spTree>
    <p:extLst>
      <p:ext uri="{BB962C8B-B14F-4D97-AF65-F5344CB8AC3E}">
        <p14:creationId xmlns:p14="http://schemas.microsoft.com/office/powerpoint/2010/main" val="374539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2713-84FE-06E9-3652-7F60F2574AD4}"/>
              </a:ext>
            </a:extLst>
          </p:cNvPr>
          <p:cNvSpPr>
            <a:spLocks noGrp="1"/>
          </p:cNvSpPr>
          <p:nvPr>
            <p:ph type="title"/>
          </p:nvPr>
        </p:nvSpPr>
        <p:spPr/>
        <p:txBody>
          <a:bodyPr/>
          <a:lstStyle/>
          <a:p>
            <a:r>
              <a:rPr lang="en-US" dirty="0"/>
              <a:t>Jesus Foretold His Death a Third Time </a:t>
            </a:r>
            <a:r>
              <a:rPr lang="en-US" sz="2400" dirty="0"/>
              <a:t>Matthew 20:17-19</a:t>
            </a:r>
          </a:p>
        </p:txBody>
      </p:sp>
      <p:sp>
        <p:nvSpPr>
          <p:cNvPr id="3" name="Content Placeholder 2">
            <a:extLst>
              <a:ext uri="{FF2B5EF4-FFF2-40B4-BE49-F238E27FC236}">
                <a16:creationId xmlns:a16="http://schemas.microsoft.com/office/drawing/2014/main" id="{4340659F-A38C-DD21-085E-BF3B29097A77}"/>
              </a:ext>
            </a:extLst>
          </p:cNvPr>
          <p:cNvSpPr>
            <a:spLocks noGrp="1"/>
          </p:cNvSpPr>
          <p:nvPr>
            <p:ph idx="1"/>
          </p:nvPr>
        </p:nvSpPr>
        <p:spPr/>
        <p:txBody>
          <a:bodyPr/>
          <a:lstStyle/>
          <a:p>
            <a:r>
              <a:rPr lang="en-US" dirty="0"/>
              <a:t>And as Jesus was going up to Jerusalem, he took the twelve disciples aside, and on the way he said to them, “See, we are going up to Jerusalem. And the Son of Man will be delivered over to the chief priests and scribes, and they will condemn him to death and deliver him over to the Gentiles to be mocked and flogged and crucified, and he will be raised on the third day.”</a:t>
            </a:r>
          </a:p>
          <a:p>
            <a:endParaRPr lang="en-US" dirty="0"/>
          </a:p>
        </p:txBody>
      </p:sp>
    </p:spTree>
    <p:extLst>
      <p:ext uri="{BB962C8B-B14F-4D97-AF65-F5344CB8AC3E}">
        <p14:creationId xmlns:p14="http://schemas.microsoft.com/office/powerpoint/2010/main" val="1188129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5E481D3-63F8-A469-7CD5-E2FE989DAE08}"/>
              </a:ext>
            </a:extLst>
          </p:cNvPr>
          <p:cNvGraphicFramePr>
            <a:graphicFrameLocks noGrp="1"/>
          </p:cNvGraphicFramePr>
          <p:nvPr>
            <p:extLst>
              <p:ext uri="{D42A27DB-BD31-4B8C-83A1-F6EECF244321}">
                <p14:modId xmlns:p14="http://schemas.microsoft.com/office/powerpoint/2010/main" val="69448730"/>
              </p:ext>
            </p:extLst>
          </p:nvPr>
        </p:nvGraphicFramePr>
        <p:xfrm>
          <a:off x="310496" y="287284"/>
          <a:ext cx="11571007" cy="6248400"/>
        </p:xfrm>
        <a:graphic>
          <a:graphicData uri="http://schemas.openxmlformats.org/drawingml/2006/table">
            <a:tbl>
              <a:tblPr firstRow="1" bandRow="1">
                <a:tableStyleId>{00A15C55-8517-42AA-B614-E9B94910E393}</a:tableStyleId>
              </a:tblPr>
              <a:tblGrid>
                <a:gridCol w="2801760">
                  <a:extLst>
                    <a:ext uri="{9D8B030D-6E8A-4147-A177-3AD203B41FA5}">
                      <a16:colId xmlns:a16="http://schemas.microsoft.com/office/drawing/2014/main" val="686734457"/>
                    </a:ext>
                  </a:extLst>
                </a:gridCol>
                <a:gridCol w="2801760">
                  <a:extLst>
                    <a:ext uri="{9D8B030D-6E8A-4147-A177-3AD203B41FA5}">
                      <a16:colId xmlns:a16="http://schemas.microsoft.com/office/drawing/2014/main" val="2839216165"/>
                    </a:ext>
                  </a:extLst>
                </a:gridCol>
                <a:gridCol w="2801760">
                  <a:extLst>
                    <a:ext uri="{9D8B030D-6E8A-4147-A177-3AD203B41FA5}">
                      <a16:colId xmlns:a16="http://schemas.microsoft.com/office/drawing/2014/main" val="3615288820"/>
                    </a:ext>
                  </a:extLst>
                </a:gridCol>
                <a:gridCol w="3165727">
                  <a:extLst>
                    <a:ext uri="{9D8B030D-6E8A-4147-A177-3AD203B41FA5}">
                      <a16:colId xmlns:a16="http://schemas.microsoft.com/office/drawing/2014/main" val="1669303097"/>
                    </a:ext>
                  </a:extLst>
                </a:gridCol>
              </a:tblGrid>
              <a:tr h="370840">
                <a:tc gridSpan="4">
                  <a:txBody>
                    <a:bodyPr/>
                    <a:lstStyle/>
                    <a:p>
                      <a:pPr algn="ctr"/>
                      <a:r>
                        <a:rPr lang="en-US" sz="2800" dirty="0">
                          <a:solidFill>
                            <a:schemeClr val="tx1"/>
                          </a:solidFill>
                          <a:latin typeface="Source Sans Pro Black" panose="020B0803030403020204" pitchFamily="34" charset="0"/>
                        </a:rPr>
                        <a:t>Jesus’s Four Predictions of His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7800283"/>
                  </a:ext>
                </a:extLst>
              </a:tr>
              <a:tr h="370840">
                <a:tc>
                  <a:txBody>
                    <a:bodyPr/>
                    <a:lstStyle/>
                    <a:p>
                      <a:pPr algn="ctr"/>
                      <a:r>
                        <a:rPr lang="en-US" sz="2200" dirty="0">
                          <a:latin typeface="Source Sans Pro Black" panose="020B0803030403020204" pitchFamily="34" charset="0"/>
                        </a:rPr>
                        <a:t>Matthew 16:21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Black" panose="020B0803030403020204" pitchFamily="34" charset="0"/>
                        </a:rPr>
                        <a:t>Matthew 17:9-12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Black" panose="020B0803030403020204" pitchFamily="34" charset="0"/>
                        </a:rPr>
                        <a:t>Matthew 17:22-23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Black" panose="020B0803030403020204" pitchFamily="34" charset="0"/>
                        </a:rPr>
                        <a:t>Matthew 20:17-19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703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From that time Jesus began to show his disciples that he must go to Jerusalem and suffer many things from the elders and chief priests and scribes, and be killed, and on the third day be raised.</a:t>
                      </a:r>
                    </a:p>
                    <a:p>
                      <a:endParaRPr lang="en-US"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And as they were coming down the mountain, Jesus commanded them, “Tell no one the vision, until the Son of Man is raised from the dead.” And the disciples asked him, “Then why do the scribes say that first Elijah must come?” He answered, “Elijah does come, and he will restore all things. But I tell you that Elijah has already come, and they did not recognize him, but did to him whatever they pleased. So also the Son of Man will certainly suffer at their hands.”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As they were gathering in Galilee, Jesus said to them, “The Son of Man is about to be delivered into the hands of men, and they will kill him, and he will be raised on the third day.” And they were greatly distressed.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And as Jesus was going up to Jerusalem, he took the twelve disciples aside, and on the way he said to them, “See, we are going up to Jerusalem. And the Son of Man will be delivered over to the chief priests and scribes, and they will condemn him to death and deliver him over to the Gentiles to be mocked and flogged and crucified, and he will be raised on the third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169486"/>
                  </a:ext>
                </a:extLst>
              </a:tr>
            </a:tbl>
          </a:graphicData>
        </a:graphic>
      </p:graphicFrame>
    </p:spTree>
    <p:extLst>
      <p:ext uri="{BB962C8B-B14F-4D97-AF65-F5344CB8AC3E}">
        <p14:creationId xmlns:p14="http://schemas.microsoft.com/office/powerpoint/2010/main" val="55947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6E98-4CFF-002D-5540-A0E15082DB35}"/>
              </a:ext>
            </a:extLst>
          </p:cNvPr>
          <p:cNvSpPr>
            <a:spLocks noGrp="1"/>
          </p:cNvSpPr>
          <p:nvPr>
            <p:ph type="title"/>
          </p:nvPr>
        </p:nvSpPr>
        <p:spPr/>
        <p:txBody>
          <a:bodyPr/>
          <a:lstStyle/>
          <a:p>
            <a:r>
              <a:rPr lang="en-US" dirty="0"/>
              <a:t>Pertinent Points</a:t>
            </a:r>
          </a:p>
        </p:txBody>
      </p:sp>
      <p:sp>
        <p:nvSpPr>
          <p:cNvPr id="3" name="Content Placeholder 2">
            <a:extLst>
              <a:ext uri="{FF2B5EF4-FFF2-40B4-BE49-F238E27FC236}">
                <a16:creationId xmlns:a16="http://schemas.microsoft.com/office/drawing/2014/main" id="{192D8D4F-D6E7-F227-D85B-1A30FF5041BC}"/>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Source Sans Pro Semibold" panose="020B0603030403020204" pitchFamily="34" charset="0"/>
              </a:rPr>
              <a:t>Jerusalem is mentioned two times.</a:t>
            </a:r>
          </a:p>
          <a:p>
            <a:pPr marL="342900" indent="-342900">
              <a:buFont typeface="Arial" panose="020B0604020202020204" pitchFamily="34" charset="0"/>
              <a:buChar char="•"/>
            </a:pPr>
            <a:r>
              <a:rPr lang="en-US" sz="2800" dirty="0">
                <a:latin typeface="Source Sans Pro Semibold" panose="020B0603030403020204" pitchFamily="34" charset="0"/>
              </a:rPr>
              <a:t>He will be condemned to death.</a:t>
            </a:r>
          </a:p>
          <a:p>
            <a:pPr marL="342900" indent="-342900">
              <a:buFont typeface="Arial" panose="020B0604020202020204" pitchFamily="34" charset="0"/>
              <a:buChar char="•"/>
            </a:pPr>
            <a:r>
              <a:rPr lang="en-US" sz="2800" dirty="0">
                <a:latin typeface="Source Sans Pro Semibold" panose="020B0603030403020204" pitchFamily="34" charset="0"/>
              </a:rPr>
              <a:t>Involves being delivered to the Gentiles (first mentioned).</a:t>
            </a:r>
          </a:p>
          <a:p>
            <a:pPr marL="342900" indent="-342900">
              <a:buFont typeface="Arial" panose="020B0604020202020204" pitchFamily="34" charset="0"/>
              <a:buChar char="•"/>
            </a:pPr>
            <a:r>
              <a:rPr lang="en-US" sz="2800" dirty="0">
                <a:latin typeface="Source Sans Pro Semibold" panose="020B0603030403020204" pitchFamily="34" charset="0"/>
              </a:rPr>
              <a:t>Method of death: crucifixion.</a:t>
            </a:r>
          </a:p>
          <a:p>
            <a:pPr marL="342900" indent="-342900">
              <a:buFont typeface="Arial" panose="020B0604020202020204" pitchFamily="34" charset="0"/>
              <a:buChar char="•"/>
            </a:pPr>
            <a:r>
              <a:rPr lang="en-US" sz="2800" dirty="0">
                <a:latin typeface="Source Sans Pro Semibold" panose="020B0603030403020204" pitchFamily="34" charset="0"/>
              </a:rPr>
              <a:t>“Suffer many things” becomes “mocked and flogged.”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latin typeface="Source Sans Pro Semibold" panose="020B0603030403020204" pitchFamily="34" charset="0"/>
              </a:rPr>
              <a:t>Jesus knew exactly what He was walking into when He journeyed to Jerusalem! </a:t>
            </a:r>
            <a:endParaRPr lang="en-US" dirty="0"/>
          </a:p>
        </p:txBody>
      </p:sp>
    </p:spTree>
    <p:extLst>
      <p:ext uri="{BB962C8B-B14F-4D97-AF65-F5344CB8AC3E}">
        <p14:creationId xmlns:p14="http://schemas.microsoft.com/office/powerpoint/2010/main" val="16724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8FD8-392C-1340-52A4-50D9A708DA35}"/>
              </a:ext>
            </a:extLst>
          </p:cNvPr>
          <p:cNvSpPr>
            <a:spLocks noGrp="1"/>
          </p:cNvSpPr>
          <p:nvPr>
            <p:ph type="title"/>
          </p:nvPr>
        </p:nvSpPr>
        <p:spPr>
          <a:xfrm>
            <a:off x="838200" y="365125"/>
            <a:ext cx="10515600" cy="1130389"/>
          </a:xfrm>
        </p:spPr>
        <p:txBody>
          <a:bodyPr/>
          <a:lstStyle/>
          <a:p>
            <a:r>
              <a:rPr lang="en-US" dirty="0"/>
              <a:t>The Details</a:t>
            </a:r>
          </a:p>
        </p:txBody>
      </p:sp>
      <p:sp>
        <p:nvSpPr>
          <p:cNvPr id="3" name="Content Placeholder 2">
            <a:extLst>
              <a:ext uri="{FF2B5EF4-FFF2-40B4-BE49-F238E27FC236}">
                <a16:creationId xmlns:a16="http://schemas.microsoft.com/office/drawing/2014/main" id="{89C0C80A-425D-4431-A1F4-E10B48CA136F}"/>
              </a:ext>
            </a:extLst>
          </p:cNvPr>
          <p:cNvSpPr>
            <a:spLocks noGrp="1"/>
          </p:cNvSpPr>
          <p:nvPr>
            <p:ph idx="1"/>
          </p:nvPr>
        </p:nvSpPr>
        <p:spPr>
          <a:xfrm>
            <a:off x="838200" y="1615155"/>
            <a:ext cx="10515600" cy="4877720"/>
          </a:xfrm>
        </p:spPr>
        <p:txBody>
          <a:bodyPr>
            <a:normAutofit/>
          </a:bodyPr>
          <a:lstStyle/>
          <a:p>
            <a:r>
              <a:rPr lang="en-US" dirty="0">
                <a:latin typeface="Source Sans Pro Black" panose="020B0803030403020204" pitchFamily="34" charset="0"/>
              </a:rPr>
              <a:t>Going up to Jerusalem: </a:t>
            </a:r>
            <a:r>
              <a:rPr lang="en-US" dirty="0"/>
              <a:t>from Galilee to Jerusalem was both physically going up and spiritually going up.</a:t>
            </a:r>
          </a:p>
          <a:p>
            <a:pPr lvl="1"/>
            <a:r>
              <a:rPr lang="en-US" dirty="0"/>
              <a:t>The route will take them to Jericho, </a:t>
            </a:r>
            <a:r>
              <a:rPr lang="en-US" dirty="0" err="1"/>
              <a:t>Bethphage</a:t>
            </a:r>
            <a:r>
              <a:rPr lang="en-US" dirty="0"/>
              <a:t>, and finally Jerusalem.</a:t>
            </a:r>
          </a:p>
          <a:p>
            <a:r>
              <a:rPr lang="en-US" dirty="0">
                <a:latin typeface="Source Sans Pro Black" panose="020B0803030403020204" pitchFamily="34" charset="0"/>
              </a:rPr>
              <a:t>Took the Disciples aside (</a:t>
            </a:r>
            <a:r>
              <a:rPr lang="en-US" i="1" dirty="0">
                <a:latin typeface="Source Sans Pro Black" panose="020B0803030403020204" pitchFamily="34" charset="0"/>
              </a:rPr>
              <a:t>kat’ </a:t>
            </a:r>
            <a:r>
              <a:rPr lang="en-US" i="1" dirty="0" err="1">
                <a:latin typeface="Source Sans Pro Black" panose="020B0803030403020204" pitchFamily="34" charset="0"/>
              </a:rPr>
              <a:t>idian</a:t>
            </a:r>
            <a:r>
              <a:rPr lang="en-US" dirty="0">
                <a:latin typeface="Source Sans Pro Black" panose="020B0803030403020204" pitchFamily="34" charset="0"/>
              </a:rPr>
              <a:t>)</a:t>
            </a:r>
            <a:r>
              <a:rPr lang="en-US" i="1" dirty="0">
                <a:latin typeface="Source Sans Pro Black" panose="020B0803030403020204" pitchFamily="34" charset="0"/>
              </a:rPr>
              <a:t>:</a:t>
            </a:r>
            <a:r>
              <a:rPr lang="en-US" dirty="0">
                <a:latin typeface="Source Sans Pro Black" panose="020B0803030403020204" pitchFamily="34" charset="0"/>
              </a:rPr>
              <a:t> </a:t>
            </a:r>
          </a:p>
          <a:p>
            <a:pPr lvl="1"/>
            <a:r>
              <a:rPr lang="en-US" dirty="0"/>
              <a:t>There must have been others traveling with Jesus and the Twelve, so He took them aside to tell them what was forthcoming.</a:t>
            </a:r>
          </a:p>
          <a:p>
            <a:pPr lvl="1"/>
            <a:r>
              <a:rPr lang="en-US" dirty="0"/>
              <a:t>“And they were on the road, going up to Jerusalem, and Jesus was walking ahead of them. And they were amazed, and those who followed were afraid. And taking the twelve again, he began to tell them what was to happen to him” (Mark 10:32).</a:t>
            </a:r>
          </a:p>
          <a:p>
            <a:r>
              <a:rPr lang="en-US" dirty="0">
                <a:latin typeface="Source Sans Pro Black" panose="020B0803030403020204" pitchFamily="34" charset="0"/>
              </a:rPr>
              <a:t>See: </a:t>
            </a:r>
            <a:r>
              <a:rPr lang="en-US" dirty="0"/>
              <a:t>The Greek word </a:t>
            </a:r>
            <a:r>
              <a:rPr lang="en-US" i="1" dirty="0" err="1"/>
              <a:t>idou</a:t>
            </a:r>
            <a:r>
              <a:rPr lang="en-US" i="1" dirty="0"/>
              <a:t> </a:t>
            </a:r>
            <a:r>
              <a:rPr lang="en-US" dirty="0"/>
              <a:t>is frequently translated “Behold!” or “Look!”</a:t>
            </a:r>
          </a:p>
        </p:txBody>
      </p:sp>
    </p:spTree>
    <p:extLst>
      <p:ext uri="{BB962C8B-B14F-4D97-AF65-F5344CB8AC3E}">
        <p14:creationId xmlns:p14="http://schemas.microsoft.com/office/powerpoint/2010/main" val="20510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0CAD-B056-5F74-DDF1-C5C21E4949D2}"/>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11BC7B0E-BB0C-DED9-95C1-642E95164D54}"/>
              </a:ext>
            </a:extLst>
          </p:cNvPr>
          <p:cNvSpPr>
            <a:spLocks noGrp="1"/>
          </p:cNvSpPr>
          <p:nvPr>
            <p:ph idx="1"/>
          </p:nvPr>
        </p:nvSpPr>
        <p:spPr/>
        <p:txBody>
          <a:bodyPr/>
          <a:lstStyle/>
          <a:p>
            <a:r>
              <a:rPr lang="en-US" dirty="0"/>
              <a:t>Parable of the Generous Master of the House (19:30</a:t>
            </a:r>
            <a:r>
              <a:rPr lang="en-US" dirty="0">
                <a:latin typeface="Adobe Gothic Std B" panose="020B0800000000000000" pitchFamily="34" charset="-128"/>
              </a:rPr>
              <a:t>‐</a:t>
            </a:r>
            <a:r>
              <a:rPr lang="en-US" dirty="0"/>
              <a:t>20:16)</a:t>
            </a:r>
          </a:p>
          <a:p>
            <a:r>
              <a:rPr lang="en-US" dirty="0"/>
              <a:t>Jesus Foretold His Death a Third Time (20:17-19)</a:t>
            </a:r>
          </a:p>
          <a:p>
            <a:r>
              <a:rPr lang="en-US" dirty="0"/>
              <a:t>A Mother’s Request (20:20-23)</a:t>
            </a:r>
          </a:p>
          <a:p>
            <a:r>
              <a:rPr lang="en-US" dirty="0"/>
              <a:t>The Disciples’ Reaction (20:24-28)</a:t>
            </a:r>
          </a:p>
          <a:p>
            <a:r>
              <a:rPr lang="en-US" dirty="0"/>
              <a:t>Jesus Heals Two Blind Men (20:29-34)</a:t>
            </a:r>
          </a:p>
        </p:txBody>
      </p:sp>
    </p:spTree>
    <p:extLst>
      <p:ext uri="{BB962C8B-B14F-4D97-AF65-F5344CB8AC3E}">
        <p14:creationId xmlns:p14="http://schemas.microsoft.com/office/powerpoint/2010/main" val="1044680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0F65-C166-0883-3FEF-63EE5B16E05A}"/>
              </a:ext>
            </a:extLst>
          </p:cNvPr>
          <p:cNvSpPr>
            <a:spLocks noGrp="1"/>
          </p:cNvSpPr>
          <p:nvPr>
            <p:ph type="title"/>
          </p:nvPr>
        </p:nvSpPr>
        <p:spPr>
          <a:xfrm>
            <a:off x="838200" y="365125"/>
            <a:ext cx="10515600" cy="1207301"/>
          </a:xfrm>
        </p:spPr>
        <p:txBody>
          <a:bodyPr/>
          <a:lstStyle/>
          <a:p>
            <a:r>
              <a:rPr lang="en-US" dirty="0"/>
              <a:t>More Details</a:t>
            </a:r>
          </a:p>
        </p:txBody>
      </p:sp>
      <p:sp>
        <p:nvSpPr>
          <p:cNvPr id="3" name="Content Placeholder 2">
            <a:extLst>
              <a:ext uri="{FF2B5EF4-FFF2-40B4-BE49-F238E27FC236}">
                <a16:creationId xmlns:a16="http://schemas.microsoft.com/office/drawing/2014/main" id="{D8D370D9-2A84-49BE-2BBE-E5B5CCE65364}"/>
              </a:ext>
            </a:extLst>
          </p:cNvPr>
          <p:cNvSpPr>
            <a:spLocks noGrp="1"/>
          </p:cNvSpPr>
          <p:nvPr>
            <p:ph idx="1"/>
          </p:nvPr>
        </p:nvSpPr>
        <p:spPr>
          <a:xfrm>
            <a:off x="838200" y="1692067"/>
            <a:ext cx="10515600" cy="4800808"/>
          </a:xfrm>
        </p:spPr>
        <p:txBody>
          <a:bodyPr>
            <a:normAutofit fontScale="85000" lnSpcReduction="10000"/>
          </a:bodyPr>
          <a:lstStyle/>
          <a:p>
            <a:r>
              <a:rPr lang="en-US" dirty="0">
                <a:latin typeface="Source Sans Pro Black" panose="020B0803030403020204" pitchFamily="34" charset="0"/>
              </a:rPr>
              <a:t>Chief priests: </a:t>
            </a:r>
            <a:r>
              <a:rPr lang="en-US" dirty="0"/>
              <a:t>“The pl. is used in the NT and in Joseph. (</a:t>
            </a:r>
            <a:r>
              <a:rPr lang="en-US" dirty="0" err="1"/>
              <a:t>Schürer</a:t>
            </a:r>
            <a:r>
              <a:rPr lang="en-US" dirty="0"/>
              <a:t> II 233, 25; 235, 34) to denote members of the Sanhedrin who belonged to </a:t>
            </a:r>
            <a:r>
              <a:rPr lang="en-US" dirty="0" err="1"/>
              <a:t>highpriestly</a:t>
            </a:r>
            <a:r>
              <a:rPr lang="en-US" dirty="0"/>
              <a:t> families: ruling high priests, those who had been deposed, and adult male members of the most prominent priestly families” (BDAG, 139).</a:t>
            </a:r>
          </a:p>
          <a:p>
            <a:r>
              <a:rPr lang="en-US" dirty="0">
                <a:latin typeface="Source Sans Pro Black" panose="020B0803030403020204" pitchFamily="34" charset="0"/>
              </a:rPr>
              <a:t>Scribes: </a:t>
            </a:r>
            <a:r>
              <a:rPr lang="en-US" dirty="0"/>
              <a:t>“experts in the Law of Moses” (BDAG, 206).</a:t>
            </a:r>
          </a:p>
          <a:p>
            <a:r>
              <a:rPr lang="en-US" dirty="0"/>
              <a:t>Jesus would be condemned to death by order of the Sanhedrin!</a:t>
            </a:r>
          </a:p>
          <a:p>
            <a:r>
              <a:rPr lang="en-US" dirty="0">
                <a:latin typeface="Source Sans Pro Black" panose="020B0803030403020204" pitchFamily="34" charset="0"/>
              </a:rPr>
              <a:t>The Gentiles: </a:t>
            </a:r>
            <a:r>
              <a:rPr lang="en-US" dirty="0"/>
              <a:t>The Jews were not allowed to execute their own criminals (John 18:31).</a:t>
            </a:r>
          </a:p>
          <a:p>
            <a:r>
              <a:rPr lang="en-US" dirty="0"/>
              <a:t>The torment and execution:</a:t>
            </a:r>
          </a:p>
          <a:p>
            <a:pPr lvl="1"/>
            <a:r>
              <a:rPr lang="en-US" dirty="0">
                <a:latin typeface="Source Sans Pro Black" panose="020B0803030403020204" pitchFamily="34" charset="0"/>
              </a:rPr>
              <a:t>Mocking</a:t>
            </a:r>
            <a:r>
              <a:rPr lang="en-US" dirty="0"/>
              <a:t> (</a:t>
            </a:r>
            <a:r>
              <a:rPr lang="en-US" i="1" dirty="0" err="1"/>
              <a:t>empaizō</a:t>
            </a:r>
            <a:r>
              <a:rPr lang="en-US" dirty="0"/>
              <a:t>): “to subject to ridicule, make fun of, mock” (BDAG, 323). What is the significance of this? Mark adds that they would spit on Jesus (10:34).</a:t>
            </a:r>
          </a:p>
          <a:p>
            <a:pPr lvl="1"/>
            <a:r>
              <a:rPr lang="en-US" dirty="0">
                <a:latin typeface="Source Sans Pro Black" panose="020B0803030403020204" pitchFamily="34" charset="0"/>
              </a:rPr>
              <a:t>Flogging</a:t>
            </a:r>
            <a:r>
              <a:rPr lang="en-US" dirty="0"/>
              <a:t> (</a:t>
            </a:r>
            <a:r>
              <a:rPr lang="en-US" i="1" dirty="0" err="1"/>
              <a:t>mastigoō</a:t>
            </a:r>
            <a:r>
              <a:rPr lang="en-US" dirty="0"/>
              <a:t>): “to beat with a whip or lash, </a:t>
            </a:r>
            <a:r>
              <a:rPr lang="en-US" i="1" dirty="0"/>
              <a:t>whip, flog, scourge</a:t>
            </a:r>
            <a:r>
              <a:rPr lang="en-US" dirty="0"/>
              <a:t>” (BDAG, 620).</a:t>
            </a:r>
          </a:p>
          <a:p>
            <a:pPr lvl="1"/>
            <a:r>
              <a:rPr lang="en-US" dirty="0">
                <a:latin typeface="Source Sans Pro Black" panose="020B0803030403020204" pitchFamily="34" charset="0"/>
              </a:rPr>
              <a:t>Crucifixion:</a:t>
            </a:r>
            <a:r>
              <a:rPr lang="en-US" dirty="0"/>
              <a:t> This was the form of death usually reserved for slaves, criminals, and other despised people (a Roman citizen could not be crucified).</a:t>
            </a:r>
            <a:endParaRPr lang="en-US" dirty="0">
              <a:latin typeface="Source Sans Pro Black" panose="020B0803030403020204" pitchFamily="34" charset="0"/>
            </a:endParaRPr>
          </a:p>
        </p:txBody>
      </p:sp>
    </p:spTree>
    <p:extLst>
      <p:ext uri="{BB962C8B-B14F-4D97-AF65-F5344CB8AC3E}">
        <p14:creationId xmlns:p14="http://schemas.microsoft.com/office/powerpoint/2010/main" val="33718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0B5A-30AB-C271-DFF7-C9928D83612D}"/>
              </a:ext>
            </a:extLst>
          </p:cNvPr>
          <p:cNvSpPr>
            <a:spLocks noGrp="1"/>
          </p:cNvSpPr>
          <p:nvPr>
            <p:ph type="title"/>
          </p:nvPr>
        </p:nvSpPr>
        <p:spPr/>
        <p:txBody>
          <a:bodyPr/>
          <a:lstStyle/>
          <a:p>
            <a:r>
              <a:rPr lang="en-US" dirty="0"/>
              <a:t>Resurrection</a:t>
            </a:r>
          </a:p>
        </p:txBody>
      </p:sp>
      <p:sp>
        <p:nvSpPr>
          <p:cNvPr id="3" name="Content Placeholder 2">
            <a:extLst>
              <a:ext uri="{FF2B5EF4-FFF2-40B4-BE49-F238E27FC236}">
                <a16:creationId xmlns:a16="http://schemas.microsoft.com/office/drawing/2014/main" id="{C3628CA2-8BD1-5246-9C35-CD952AB21268}"/>
              </a:ext>
            </a:extLst>
          </p:cNvPr>
          <p:cNvSpPr>
            <a:spLocks noGrp="1"/>
          </p:cNvSpPr>
          <p:nvPr>
            <p:ph idx="1"/>
          </p:nvPr>
        </p:nvSpPr>
        <p:spPr/>
        <p:txBody>
          <a:bodyPr/>
          <a:lstStyle/>
          <a:p>
            <a:r>
              <a:rPr lang="en-US" dirty="0"/>
              <a:t>All four of the accounts in Matthew mention that Jesus will be raised.</a:t>
            </a:r>
          </a:p>
          <a:p>
            <a:r>
              <a:rPr lang="en-US" sz="2800" dirty="0">
                <a:latin typeface="Source Sans Pro Semibold" panose="020B0603030403020204" pitchFamily="34" charset="0"/>
              </a:rPr>
              <a:t>Jesus implicitly trusted in the Father to raise Him from the dead.</a:t>
            </a:r>
          </a:p>
          <a:p>
            <a:r>
              <a:rPr lang="en-US" dirty="0"/>
              <a:t>Note that Mark’s “after three days” (10:34) is “on the third day” (Matt. 20:19; Luke 18:34), showing their equivalence in meaning.</a:t>
            </a:r>
            <a:endParaRPr lang="en-US" sz="2800" dirty="0">
              <a:latin typeface="Source Sans Pro Semibold" panose="020B0603030403020204" pitchFamily="34" charset="0"/>
            </a:endParaRPr>
          </a:p>
          <a:p>
            <a:endParaRPr lang="en-US" dirty="0"/>
          </a:p>
        </p:txBody>
      </p:sp>
    </p:spTree>
    <p:extLst>
      <p:ext uri="{BB962C8B-B14F-4D97-AF65-F5344CB8AC3E}">
        <p14:creationId xmlns:p14="http://schemas.microsoft.com/office/powerpoint/2010/main" val="14046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9FAB-790F-E45B-53DB-A6664140F035}"/>
              </a:ext>
            </a:extLst>
          </p:cNvPr>
          <p:cNvSpPr>
            <a:spLocks noGrp="1"/>
          </p:cNvSpPr>
          <p:nvPr>
            <p:ph type="title"/>
          </p:nvPr>
        </p:nvSpPr>
        <p:spPr/>
        <p:txBody>
          <a:bodyPr>
            <a:normAutofit/>
          </a:bodyPr>
          <a:lstStyle/>
          <a:p>
            <a:r>
              <a:rPr lang="en-US" dirty="0"/>
              <a:t>A Mother’s Request </a:t>
            </a:r>
            <a:br>
              <a:rPr lang="en-US" dirty="0"/>
            </a:br>
            <a:r>
              <a:rPr lang="en-US" sz="2400" dirty="0"/>
              <a:t>Matthew 20:20-23</a:t>
            </a:r>
            <a:endParaRPr lang="en-US" dirty="0"/>
          </a:p>
        </p:txBody>
      </p:sp>
      <p:sp>
        <p:nvSpPr>
          <p:cNvPr id="3" name="Content Placeholder 2">
            <a:extLst>
              <a:ext uri="{FF2B5EF4-FFF2-40B4-BE49-F238E27FC236}">
                <a16:creationId xmlns:a16="http://schemas.microsoft.com/office/drawing/2014/main" id="{A3896D4E-AF9B-EB76-ACC7-6CA951FAF845}"/>
              </a:ext>
            </a:extLst>
          </p:cNvPr>
          <p:cNvSpPr>
            <a:spLocks noGrp="1"/>
          </p:cNvSpPr>
          <p:nvPr>
            <p:ph idx="1"/>
          </p:nvPr>
        </p:nvSpPr>
        <p:spPr>
          <a:xfrm>
            <a:off x="838200" y="1825624"/>
            <a:ext cx="10515600" cy="4926868"/>
          </a:xfrm>
        </p:spPr>
        <p:txBody>
          <a:bodyPr>
            <a:normAutofit/>
          </a:bodyPr>
          <a:lstStyle/>
          <a:p>
            <a:pPr marL="0" indent="0">
              <a:buNone/>
            </a:pPr>
            <a:r>
              <a:rPr lang="en-US" dirty="0"/>
              <a:t>Then the mother of the sons of Zebedee came up to him with her sons, and kneeling before him she asked him for something. And he said to her, “What do you want?” She said to him, “Say that these two sons of mine are to sit, one at your right hand and one at your left, in your kingdom.” Jesus answered, “You do not know what you are asking. Are you able to drink the cup that I am to drink?” They said to him, “We are able.” He said to them, “You will drink my cup, but to sit at my right hand and at my left is not mine to grant, but it is for those for whom it has been prepared by my Father.”</a:t>
            </a:r>
          </a:p>
        </p:txBody>
      </p:sp>
    </p:spTree>
    <p:extLst>
      <p:ext uri="{BB962C8B-B14F-4D97-AF65-F5344CB8AC3E}">
        <p14:creationId xmlns:p14="http://schemas.microsoft.com/office/powerpoint/2010/main" val="294489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9D48-C029-3EF6-C10D-568D6514ED29}"/>
              </a:ext>
            </a:extLst>
          </p:cNvPr>
          <p:cNvSpPr>
            <a:spLocks noGrp="1"/>
          </p:cNvSpPr>
          <p:nvPr>
            <p:ph type="title"/>
          </p:nvPr>
        </p:nvSpPr>
        <p:spPr/>
        <p:txBody>
          <a:bodyPr/>
          <a:lstStyle/>
          <a:p>
            <a:r>
              <a:rPr lang="en-US" dirty="0"/>
              <a:t>Mark 10:35-40</a:t>
            </a:r>
          </a:p>
        </p:txBody>
      </p:sp>
      <p:sp>
        <p:nvSpPr>
          <p:cNvPr id="3" name="Content Placeholder 2">
            <a:extLst>
              <a:ext uri="{FF2B5EF4-FFF2-40B4-BE49-F238E27FC236}">
                <a16:creationId xmlns:a16="http://schemas.microsoft.com/office/drawing/2014/main" id="{E7FBB0ED-A19F-6C9B-8C3A-27B534C97D3D}"/>
              </a:ext>
            </a:extLst>
          </p:cNvPr>
          <p:cNvSpPr>
            <a:spLocks noGrp="1"/>
          </p:cNvSpPr>
          <p:nvPr>
            <p:ph idx="1"/>
          </p:nvPr>
        </p:nvSpPr>
        <p:spPr/>
        <p:txBody>
          <a:bodyPr>
            <a:normAutofit fontScale="92500" lnSpcReduction="10000"/>
          </a:bodyPr>
          <a:lstStyle/>
          <a:p>
            <a:r>
              <a:rPr lang="en-US" dirty="0"/>
              <a:t>“And James and John, the sons of Zebedee, came up to him and said to him, ‘Teacher, we want you to do for us whatever we ask of you.’ And he said to them, ‘What do you want me to do for you?’ And they said to him, ‘Grant us to sit, one at your right hand and one at your left, in your glory.’ And they said to him, ‘Grant us to sit, one at your right hand and one at your left, in your glory.’ Jesus said to them, ‘You do not know what you are asking. Are you able to drink the cup that I drink, or to be baptized with the baptism with which I am baptized?’ And they said to him, ‘We are able.’ And Jesus said to them, ‘The cup that I drink you will drink, and with the baptism with which I am baptized, you will be baptized, but to sit at my right hand or at my left is not mine to grant, but it is for those for whom it has been prepared.’”</a:t>
            </a:r>
          </a:p>
          <a:p>
            <a:endParaRPr lang="en-US" dirty="0"/>
          </a:p>
        </p:txBody>
      </p:sp>
    </p:spTree>
    <p:extLst>
      <p:ext uri="{BB962C8B-B14F-4D97-AF65-F5344CB8AC3E}">
        <p14:creationId xmlns:p14="http://schemas.microsoft.com/office/powerpoint/2010/main" val="102848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65AA-CC88-EC31-F1EA-EE0B4BB7209F}"/>
              </a:ext>
            </a:extLst>
          </p:cNvPr>
          <p:cNvSpPr>
            <a:spLocks noGrp="1"/>
          </p:cNvSpPr>
          <p:nvPr>
            <p:ph type="title"/>
          </p:nvPr>
        </p:nvSpPr>
        <p:spPr/>
        <p:txBody>
          <a:bodyPr/>
          <a:lstStyle/>
          <a:p>
            <a:r>
              <a:rPr lang="en-US" dirty="0"/>
              <a:t>Preliminary Thoughts</a:t>
            </a:r>
          </a:p>
        </p:txBody>
      </p:sp>
      <p:sp>
        <p:nvSpPr>
          <p:cNvPr id="3" name="Content Placeholder 2">
            <a:extLst>
              <a:ext uri="{FF2B5EF4-FFF2-40B4-BE49-F238E27FC236}">
                <a16:creationId xmlns:a16="http://schemas.microsoft.com/office/drawing/2014/main" id="{226356B5-C20E-7143-B5BA-25C757225164}"/>
              </a:ext>
            </a:extLst>
          </p:cNvPr>
          <p:cNvSpPr>
            <a:spLocks noGrp="1"/>
          </p:cNvSpPr>
          <p:nvPr>
            <p:ph idx="1"/>
          </p:nvPr>
        </p:nvSpPr>
        <p:spPr/>
        <p:txBody>
          <a:bodyPr>
            <a:normAutofit fontScale="92500" lnSpcReduction="10000"/>
          </a:bodyPr>
          <a:lstStyle/>
          <a:p>
            <a:r>
              <a:rPr lang="en-US" dirty="0"/>
              <a:t>How does this incident fit with what has been recorded in 20:17-19?</a:t>
            </a:r>
          </a:p>
          <a:p>
            <a:r>
              <a:rPr lang="en-US" dirty="0"/>
              <a:t>Think of the sequence of events:</a:t>
            </a:r>
          </a:p>
          <a:p>
            <a:pPr lvl="1"/>
            <a:r>
              <a:rPr lang="en-US" dirty="0"/>
              <a:t>Rebuke about not allowing children to see Jesus.</a:t>
            </a:r>
          </a:p>
          <a:p>
            <a:pPr lvl="1"/>
            <a:r>
              <a:rPr lang="en-US" dirty="0"/>
              <a:t>The rich young ruler who turned away from Jesus because he was unwilling to part with his possessions.</a:t>
            </a:r>
          </a:p>
          <a:p>
            <a:pPr lvl="1"/>
            <a:r>
              <a:rPr lang="en-US" dirty="0"/>
              <a:t>Jesus’s comment about how hard it will be for the rich to enter the kingdom.</a:t>
            </a:r>
          </a:p>
          <a:p>
            <a:pPr lvl="1"/>
            <a:r>
              <a:rPr lang="en-US" dirty="0"/>
              <a:t>Peter’s question: “What then will we have?”</a:t>
            </a:r>
          </a:p>
          <a:p>
            <a:pPr lvl="1"/>
            <a:r>
              <a:rPr lang="en-US" dirty="0"/>
              <a:t>The parable of the generous master of the house.</a:t>
            </a:r>
          </a:p>
          <a:p>
            <a:pPr lvl="1"/>
            <a:r>
              <a:rPr lang="en-US" dirty="0"/>
              <a:t>Now the mother’s concern for her two sons.</a:t>
            </a:r>
          </a:p>
          <a:p>
            <a:r>
              <a:rPr lang="en-US" dirty="0"/>
              <a:t>There is nothing said about what will happen in Jerusalem.</a:t>
            </a:r>
          </a:p>
          <a:p>
            <a:r>
              <a:rPr lang="en-US" dirty="0"/>
              <a:t>The disciples are still interested in “what’s in it for me?”</a:t>
            </a:r>
          </a:p>
        </p:txBody>
      </p:sp>
    </p:spTree>
    <p:extLst>
      <p:ext uri="{BB962C8B-B14F-4D97-AF65-F5344CB8AC3E}">
        <p14:creationId xmlns:p14="http://schemas.microsoft.com/office/powerpoint/2010/main" val="35268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ircle(in)">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ircle(in)">
                                      <p:cBhvr>
                                        <p:cTn id="3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67BC-9798-E5CD-3700-7F672C762F82}"/>
              </a:ext>
            </a:extLst>
          </p:cNvPr>
          <p:cNvSpPr>
            <a:spLocks noGrp="1"/>
          </p:cNvSpPr>
          <p:nvPr>
            <p:ph type="title"/>
          </p:nvPr>
        </p:nvSpPr>
        <p:spPr/>
        <p:txBody>
          <a:bodyPr/>
          <a:lstStyle/>
          <a:p>
            <a:r>
              <a:rPr lang="en-US" dirty="0"/>
              <a:t>Matthew 20:20</a:t>
            </a:r>
          </a:p>
        </p:txBody>
      </p:sp>
      <p:sp>
        <p:nvSpPr>
          <p:cNvPr id="3" name="Content Placeholder 2">
            <a:extLst>
              <a:ext uri="{FF2B5EF4-FFF2-40B4-BE49-F238E27FC236}">
                <a16:creationId xmlns:a16="http://schemas.microsoft.com/office/drawing/2014/main" id="{C51AED3C-B1C3-1882-E1C4-2308A83679E3}"/>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the mother of the sons of Zebedee came up to him with her sons, and kneeling before him she asked him for something.”</a:t>
            </a:r>
          </a:p>
          <a:p>
            <a:pPr lvl="1"/>
            <a:r>
              <a:rPr lang="en-US" dirty="0"/>
              <a:t>The mother of James and John, the sons of Zebedee, was journeying to Jerusalem with the group of disciples (27:56).</a:t>
            </a:r>
          </a:p>
          <a:p>
            <a:pPr lvl="1"/>
            <a:r>
              <a:rPr lang="en-US" dirty="0"/>
              <a:t>It is hard to determine whether the request originated with the mother or with James and John. A good argument can be made for either one.</a:t>
            </a:r>
          </a:p>
          <a:p>
            <a:pPr lvl="1"/>
            <a:r>
              <a:rPr lang="en-US" dirty="0"/>
              <a:t>Notice the respectful, even reverent, posture she assumes when making the request.</a:t>
            </a:r>
          </a:p>
          <a:p>
            <a:pPr lvl="1"/>
            <a:r>
              <a:rPr lang="en-US" dirty="0"/>
              <a:t>Mark’s account has the request made by the sons and much more bluntly: “And James and John, the sons of Zebedee, came up to him and said to him, ‘Teacher, we want you to do for us whatever we ask of you’” (10:35).</a:t>
            </a:r>
          </a:p>
          <a:p>
            <a:pPr lvl="2"/>
            <a:r>
              <a:rPr lang="en-US" dirty="0"/>
              <a:t>They are asking Jesus to sign a blank check!</a:t>
            </a:r>
          </a:p>
          <a:p>
            <a:endParaRPr lang="en-US" dirty="0"/>
          </a:p>
        </p:txBody>
      </p:sp>
    </p:spTree>
    <p:extLst>
      <p:ext uri="{BB962C8B-B14F-4D97-AF65-F5344CB8AC3E}">
        <p14:creationId xmlns:p14="http://schemas.microsoft.com/office/powerpoint/2010/main" val="22074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7D8-F9BD-FC95-93B1-3B60E32A932B}"/>
              </a:ext>
            </a:extLst>
          </p:cNvPr>
          <p:cNvSpPr>
            <a:spLocks noGrp="1"/>
          </p:cNvSpPr>
          <p:nvPr>
            <p:ph type="title"/>
          </p:nvPr>
        </p:nvSpPr>
        <p:spPr/>
        <p:txBody>
          <a:bodyPr/>
          <a:lstStyle/>
          <a:p>
            <a:r>
              <a:rPr lang="en-US" dirty="0"/>
              <a:t>Matthew 20:21</a:t>
            </a:r>
          </a:p>
        </p:txBody>
      </p:sp>
      <p:sp>
        <p:nvSpPr>
          <p:cNvPr id="3" name="Content Placeholder 2">
            <a:extLst>
              <a:ext uri="{FF2B5EF4-FFF2-40B4-BE49-F238E27FC236}">
                <a16:creationId xmlns:a16="http://schemas.microsoft.com/office/drawing/2014/main" id="{73CE81EA-B2E5-611F-1C55-DD4979097C33}"/>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he said to her, ‘What do you want?’ She said to him, ‘Say that these two sons of mine are to sit, one at your right hand and one at your left, in your kingdom.’”</a:t>
            </a:r>
          </a:p>
          <a:p>
            <a:pPr lvl="1"/>
            <a:r>
              <a:rPr lang="en-US" dirty="0"/>
              <a:t>She is asking for the first and second highest positions in the kingdom to be given to her two sons.</a:t>
            </a:r>
          </a:p>
          <a:p>
            <a:pPr lvl="2"/>
            <a:r>
              <a:rPr lang="en-US" dirty="0"/>
              <a:t>For the significance of “right hand,” see Psalm 110:1—“The LORD says to my Lord: “Sit at my right hand, until I make your enemies your footstool.”</a:t>
            </a:r>
          </a:p>
          <a:p>
            <a:pPr lvl="1"/>
            <a:r>
              <a:rPr lang="en-US" dirty="0"/>
              <a:t>It is evident that, in the mind of the mother, Jesus has not yet established His kingdom.</a:t>
            </a:r>
          </a:p>
          <a:p>
            <a:pPr lvl="2"/>
            <a:r>
              <a:rPr lang="en-US" dirty="0"/>
              <a:t>Luke 19:11 indicates that they expected the kingdom soon to be established: “As they heard these things, he proceeded to tell a parable, because he was near to Jerusalem, and because they supposed that the kingdom of God was to appear immediately.”</a:t>
            </a:r>
          </a:p>
          <a:p>
            <a:pPr lvl="1"/>
            <a:r>
              <a:rPr lang="en-US" dirty="0"/>
              <a:t>What is wrong with this request?</a:t>
            </a:r>
          </a:p>
          <a:p>
            <a:endParaRPr lang="en-US" dirty="0"/>
          </a:p>
        </p:txBody>
      </p:sp>
    </p:spTree>
    <p:extLst>
      <p:ext uri="{BB962C8B-B14F-4D97-AF65-F5344CB8AC3E}">
        <p14:creationId xmlns:p14="http://schemas.microsoft.com/office/powerpoint/2010/main" val="14886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8829-549D-A51F-C887-3AC45A77856A}"/>
              </a:ext>
            </a:extLst>
          </p:cNvPr>
          <p:cNvSpPr>
            <a:spLocks noGrp="1"/>
          </p:cNvSpPr>
          <p:nvPr>
            <p:ph type="title"/>
          </p:nvPr>
        </p:nvSpPr>
        <p:spPr/>
        <p:txBody>
          <a:bodyPr/>
          <a:lstStyle/>
          <a:p>
            <a:r>
              <a:rPr lang="en-US" dirty="0"/>
              <a:t>The Right and the Left Hand</a:t>
            </a:r>
          </a:p>
        </p:txBody>
      </p:sp>
      <p:sp>
        <p:nvSpPr>
          <p:cNvPr id="3" name="Content Placeholder 2">
            <a:extLst>
              <a:ext uri="{FF2B5EF4-FFF2-40B4-BE49-F238E27FC236}">
                <a16:creationId xmlns:a16="http://schemas.microsoft.com/office/drawing/2014/main" id="{B7BBE194-5865-D5DF-4ABD-521950CCECF5}"/>
              </a:ext>
            </a:extLst>
          </p:cNvPr>
          <p:cNvSpPr>
            <a:spLocks noGrp="1"/>
          </p:cNvSpPr>
          <p:nvPr>
            <p:ph idx="1"/>
          </p:nvPr>
        </p:nvSpPr>
        <p:spPr/>
        <p:txBody>
          <a:bodyPr/>
          <a:lstStyle/>
          <a:p>
            <a:r>
              <a:rPr lang="en-US" dirty="0"/>
              <a:t>The right and the left hand refers to the request that the two sons wanted when Jesus came in His kingdom.</a:t>
            </a:r>
          </a:p>
          <a:p>
            <a:r>
              <a:rPr lang="en-US" dirty="0"/>
              <a:t>Significantly, Jesus had just finished foretelling that He was going to be crucified in the city of Jerusalem, where they were anticipating that He would inaugurate His kingdom.</a:t>
            </a:r>
          </a:p>
          <a:p>
            <a:r>
              <a:rPr lang="en-US" dirty="0"/>
              <a:t>The only ones on the right and left hands of Jesus in Jerusalem were the two thieves (Matt. 27:38)!</a:t>
            </a:r>
          </a:p>
        </p:txBody>
      </p:sp>
    </p:spTree>
    <p:extLst>
      <p:ext uri="{BB962C8B-B14F-4D97-AF65-F5344CB8AC3E}">
        <p14:creationId xmlns:p14="http://schemas.microsoft.com/office/powerpoint/2010/main" val="1915053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F6FB-984B-CA48-D137-1B48331E577A}"/>
              </a:ext>
            </a:extLst>
          </p:cNvPr>
          <p:cNvSpPr>
            <a:spLocks noGrp="1"/>
          </p:cNvSpPr>
          <p:nvPr>
            <p:ph type="title"/>
          </p:nvPr>
        </p:nvSpPr>
        <p:spPr/>
        <p:txBody>
          <a:bodyPr/>
          <a:lstStyle/>
          <a:p>
            <a:r>
              <a:rPr lang="en-US" dirty="0"/>
              <a:t>Matthew 20:22 </a:t>
            </a:r>
          </a:p>
        </p:txBody>
      </p:sp>
      <p:sp>
        <p:nvSpPr>
          <p:cNvPr id="3" name="Content Placeholder 2">
            <a:extLst>
              <a:ext uri="{FF2B5EF4-FFF2-40B4-BE49-F238E27FC236}">
                <a16:creationId xmlns:a16="http://schemas.microsoft.com/office/drawing/2014/main" id="{E43F5339-B308-71F2-F606-27FA31D55A2A}"/>
              </a:ext>
            </a:extLst>
          </p:cNvPr>
          <p:cNvSpPr>
            <a:spLocks noGrp="1"/>
          </p:cNvSpPr>
          <p:nvPr>
            <p:ph idx="1"/>
          </p:nvPr>
        </p:nvSpPr>
        <p:spPr/>
        <p:txBody>
          <a:bodyPr/>
          <a:lstStyle/>
          <a:p>
            <a:r>
              <a:rPr lang="en-US" dirty="0">
                <a:latin typeface="Source Sans Pro Black" panose="020B0803030403020204" pitchFamily="34" charset="0"/>
              </a:rPr>
              <a:t>“Jesus answered, ‘You do not know what you are asking. Are you able to drink the cup that I am to drink?’ They said to him, ‘We are able.’”</a:t>
            </a:r>
          </a:p>
          <a:p>
            <a:pPr lvl="1"/>
            <a:r>
              <a:rPr lang="en-US" dirty="0"/>
              <a:t>What is the significance of “You do not know what you are asking”?</a:t>
            </a:r>
          </a:p>
          <a:p>
            <a:pPr lvl="2"/>
            <a:r>
              <a:rPr lang="en-US" dirty="0"/>
              <a:t>Do you think we ever make the same mistake in our prayers?</a:t>
            </a:r>
          </a:p>
          <a:p>
            <a:pPr lvl="1"/>
            <a:r>
              <a:rPr lang="en-US" dirty="0"/>
              <a:t>What is wrong with the brothers’ reply, “we are able”?</a:t>
            </a:r>
          </a:p>
          <a:p>
            <a:pPr lvl="1"/>
            <a:r>
              <a:rPr lang="en-US" dirty="0"/>
              <a:t>What does Jesus mean by “the cup that I am to drink”?</a:t>
            </a:r>
          </a:p>
          <a:p>
            <a:pPr lvl="2"/>
            <a:r>
              <a:rPr lang="en-US" dirty="0"/>
              <a:t>“And going a little farther he fell on his face and prayed, saying, ‘My Father, if it be possible, </a:t>
            </a:r>
            <a:r>
              <a:rPr lang="en-US" dirty="0">
                <a:latin typeface="Source Sans Pro Black" panose="020B0803030403020204" pitchFamily="34" charset="0"/>
              </a:rPr>
              <a:t>let this cup pass from me</a:t>
            </a:r>
            <a:r>
              <a:rPr lang="en-US" dirty="0"/>
              <a:t>; nevertheless, not as I will, but as you will’” (Matt. 26:39; cf. Mark 14:36; Luke 22:42; John 18:11). </a:t>
            </a:r>
          </a:p>
          <a:p>
            <a:pPr lvl="1"/>
            <a:r>
              <a:rPr lang="en-US" dirty="0"/>
              <a:t>What became of James and John?</a:t>
            </a:r>
          </a:p>
          <a:p>
            <a:pPr lvl="2"/>
            <a:endParaRPr lang="en-US" dirty="0"/>
          </a:p>
          <a:p>
            <a:endParaRPr lang="en-US" dirty="0"/>
          </a:p>
        </p:txBody>
      </p:sp>
    </p:spTree>
    <p:extLst>
      <p:ext uri="{BB962C8B-B14F-4D97-AF65-F5344CB8AC3E}">
        <p14:creationId xmlns:p14="http://schemas.microsoft.com/office/powerpoint/2010/main" val="26990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CDB-F1D6-4DB2-C3BB-86FB802C7B4E}"/>
              </a:ext>
            </a:extLst>
          </p:cNvPr>
          <p:cNvSpPr>
            <a:spLocks noGrp="1"/>
          </p:cNvSpPr>
          <p:nvPr>
            <p:ph type="title"/>
          </p:nvPr>
        </p:nvSpPr>
        <p:spPr/>
        <p:txBody>
          <a:bodyPr/>
          <a:lstStyle/>
          <a:p>
            <a:r>
              <a:rPr lang="en-US" dirty="0"/>
              <a:t>Matthew 20:23</a:t>
            </a:r>
          </a:p>
        </p:txBody>
      </p:sp>
      <p:sp>
        <p:nvSpPr>
          <p:cNvPr id="3" name="Content Placeholder 2">
            <a:extLst>
              <a:ext uri="{FF2B5EF4-FFF2-40B4-BE49-F238E27FC236}">
                <a16:creationId xmlns:a16="http://schemas.microsoft.com/office/drawing/2014/main" id="{E62E8006-E26A-50E9-1CB0-33157DA19C8C}"/>
              </a:ext>
            </a:extLst>
          </p:cNvPr>
          <p:cNvSpPr>
            <a:spLocks noGrp="1"/>
          </p:cNvSpPr>
          <p:nvPr>
            <p:ph idx="1"/>
          </p:nvPr>
        </p:nvSpPr>
        <p:spPr/>
        <p:txBody>
          <a:bodyPr/>
          <a:lstStyle/>
          <a:p>
            <a:r>
              <a:rPr lang="en-US" dirty="0">
                <a:latin typeface="Source Sans Pro Black" panose="020B0803030403020204" pitchFamily="34" charset="0"/>
              </a:rPr>
              <a:t>“He said to them, ‘You will drink my cup, but to sit at my right hand and at my left is not mine to grant, but it is for those for whom it has been prepared by my Father.’”</a:t>
            </a:r>
          </a:p>
          <a:p>
            <a:pPr lvl="1"/>
            <a:r>
              <a:rPr lang="en-US" dirty="0"/>
              <a:t>Note that Jesus Himself is subordinate to the will of the Father. </a:t>
            </a:r>
          </a:p>
          <a:p>
            <a:pPr lvl="1"/>
            <a:r>
              <a:rPr lang="en-US" dirty="0"/>
              <a:t>Those who were to sit on the right and left hand of Jesus would be decided by the Father, and given to those for whom it had already been prepared.</a:t>
            </a:r>
          </a:p>
          <a:p>
            <a:pPr lvl="1"/>
            <a:r>
              <a:rPr lang="en-US" dirty="0"/>
              <a:t>Note the intimacy between Jesus and “My Father.” Though He had already spoken about his impending suffering, Jesus still speaks of His relationship with God in such intimate terms. He faced His sufferings with trust in His loving Father.</a:t>
            </a:r>
          </a:p>
          <a:p>
            <a:endParaRPr lang="en-US" dirty="0"/>
          </a:p>
        </p:txBody>
      </p:sp>
    </p:spTree>
    <p:extLst>
      <p:ext uri="{BB962C8B-B14F-4D97-AF65-F5344CB8AC3E}">
        <p14:creationId xmlns:p14="http://schemas.microsoft.com/office/powerpoint/2010/main" val="5116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4863-48C8-F838-F78B-28F3FB669EC3}"/>
              </a:ext>
            </a:extLst>
          </p:cNvPr>
          <p:cNvSpPr>
            <a:spLocks noGrp="1"/>
          </p:cNvSpPr>
          <p:nvPr>
            <p:ph type="title"/>
          </p:nvPr>
        </p:nvSpPr>
        <p:spPr/>
        <p:txBody>
          <a:bodyPr>
            <a:normAutofit/>
          </a:bodyPr>
          <a:lstStyle/>
          <a:p>
            <a:r>
              <a:rPr lang="en-US" sz="4000" dirty="0"/>
              <a:t>Parable of the Generous Master of the House </a:t>
            </a:r>
            <a:r>
              <a:rPr lang="en-US" sz="2400" dirty="0"/>
              <a:t>Matthew 19:30‐20:16</a:t>
            </a:r>
          </a:p>
        </p:txBody>
      </p:sp>
      <p:sp>
        <p:nvSpPr>
          <p:cNvPr id="3" name="Content Placeholder 2">
            <a:extLst>
              <a:ext uri="{FF2B5EF4-FFF2-40B4-BE49-F238E27FC236}">
                <a16:creationId xmlns:a16="http://schemas.microsoft.com/office/drawing/2014/main" id="{D7AFE02E-8EF6-2572-1B19-D56FAD4E9B3F}"/>
              </a:ext>
            </a:extLst>
          </p:cNvPr>
          <p:cNvSpPr>
            <a:spLocks noGrp="1"/>
          </p:cNvSpPr>
          <p:nvPr>
            <p:ph idx="1"/>
          </p:nvPr>
        </p:nvSpPr>
        <p:spPr/>
        <p:txBody>
          <a:bodyPr/>
          <a:lstStyle/>
          <a:p>
            <a:r>
              <a:rPr lang="en-US" dirty="0"/>
              <a:t>Scenes in the parable:</a:t>
            </a:r>
          </a:p>
          <a:p>
            <a:pPr lvl="1"/>
            <a:r>
              <a:rPr lang="en-US" dirty="0"/>
              <a:t>The hiring of workers (20:1-7)</a:t>
            </a:r>
          </a:p>
          <a:p>
            <a:pPr lvl="1"/>
            <a:r>
              <a:rPr lang="en-US" dirty="0"/>
              <a:t>The paying of the workers (20:8-15)</a:t>
            </a:r>
          </a:p>
          <a:p>
            <a:pPr lvl="1"/>
            <a:r>
              <a:rPr lang="en-US" dirty="0"/>
              <a:t>Commentary (20:16)</a:t>
            </a:r>
          </a:p>
          <a:p>
            <a:endParaRPr lang="en-US" dirty="0"/>
          </a:p>
        </p:txBody>
      </p:sp>
    </p:spTree>
    <p:extLst>
      <p:ext uri="{BB962C8B-B14F-4D97-AF65-F5344CB8AC3E}">
        <p14:creationId xmlns:p14="http://schemas.microsoft.com/office/powerpoint/2010/main" val="3155761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9AA4-54FD-F7BE-4637-D9D955C0BC90}"/>
              </a:ext>
            </a:extLst>
          </p:cNvPr>
          <p:cNvSpPr>
            <a:spLocks noGrp="1"/>
          </p:cNvSpPr>
          <p:nvPr>
            <p:ph type="title"/>
          </p:nvPr>
        </p:nvSpPr>
        <p:spPr/>
        <p:txBody>
          <a:bodyPr/>
          <a:lstStyle/>
          <a:p>
            <a:r>
              <a:rPr lang="en-US" dirty="0"/>
              <a:t>The Disciples’ Reaction</a:t>
            </a:r>
            <a:br>
              <a:rPr lang="en-US" dirty="0"/>
            </a:br>
            <a:r>
              <a:rPr lang="en-US" sz="2400" dirty="0"/>
              <a:t>Matthew 20:24-28</a:t>
            </a:r>
          </a:p>
        </p:txBody>
      </p:sp>
      <p:sp>
        <p:nvSpPr>
          <p:cNvPr id="3" name="Content Placeholder 2">
            <a:extLst>
              <a:ext uri="{FF2B5EF4-FFF2-40B4-BE49-F238E27FC236}">
                <a16:creationId xmlns:a16="http://schemas.microsoft.com/office/drawing/2014/main" id="{81BF7EC9-7483-BCCB-7E89-DC0CD3BACA95}"/>
              </a:ext>
            </a:extLst>
          </p:cNvPr>
          <p:cNvSpPr>
            <a:spLocks noGrp="1"/>
          </p:cNvSpPr>
          <p:nvPr>
            <p:ph idx="1"/>
          </p:nvPr>
        </p:nvSpPr>
        <p:spPr/>
        <p:txBody>
          <a:bodyPr/>
          <a:lstStyle/>
          <a:p>
            <a:pPr marL="0" indent="0">
              <a:buNone/>
            </a:pPr>
            <a:r>
              <a:rPr lang="en-US" dirty="0"/>
              <a:t>And when the ten heard it, they were indignant at the two brothers. But Jesus called them to him and said, “You know that the rulers of the Gentiles lord it over them, and their great ones exercise authority over them. It shall not be so among you. But whoever would be great among you must be your servant, and whoever would be first among you must be your slave, even as the Son of Man came not to be served but to serve, and to give his life as a ransom for many.”</a:t>
            </a:r>
          </a:p>
        </p:txBody>
      </p:sp>
    </p:spTree>
    <p:extLst>
      <p:ext uri="{BB962C8B-B14F-4D97-AF65-F5344CB8AC3E}">
        <p14:creationId xmlns:p14="http://schemas.microsoft.com/office/powerpoint/2010/main" val="47733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F84C-F3A2-87BF-9BA4-0AA984E8F6D4}"/>
              </a:ext>
            </a:extLst>
          </p:cNvPr>
          <p:cNvSpPr>
            <a:spLocks noGrp="1"/>
          </p:cNvSpPr>
          <p:nvPr>
            <p:ph type="title"/>
          </p:nvPr>
        </p:nvSpPr>
        <p:spPr/>
        <p:txBody>
          <a:bodyPr/>
          <a:lstStyle/>
          <a:p>
            <a:r>
              <a:rPr lang="en-US" dirty="0"/>
              <a:t>Matthew 20:24</a:t>
            </a:r>
          </a:p>
        </p:txBody>
      </p:sp>
      <p:sp>
        <p:nvSpPr>
          <p:cNvPr id="3" name="Content Placeholder 2">
            <a:extLst>
              <a:ext uri="{FF2B5EF4-FFF2-40B4-BE49-F238E27FC236}">
                <a16:creationId xmlns:a16="http://schemas.microsoft.com/office/drawing/2014/main" id="{1C071873-EA82-1998-24AB-45F548A1DE90}"/>
              </a:ext>
            </a:extLst>
          </p:cNvPr>
          <p:cNvSpPr>
            <a:spLocks noGrp="1"/>
          </p:cNvSpPr>
          <p:nvPr>
            <p:ph idx="1"/>
          </p:nvPr>
        </p:nvSpPr>
        <p:spPr/>
        <p:txBody>
          <a:bodyPr/>
          <a:lstStyle/>
          <a:p>
            <a:r>
              <a:rPr lang="en-US" dirty="0">
                <a:latin typeface="Source Sans Pro Black" panose="020B0803030403020204" pitchFamily="34" charset="0"/>
              </a:rPr>
              <a:t>“And when the ten heard it, they were indignant at the two brothers.”</a:t>
            </a:r>
          </a:p>
          <a:p>
            <a:pPr lvl="1"/>
            <a:r>
              <a:rPr lang="en-US" dirty="0">
                <a:latin typeface="Source Sans Pro Black" panose="020B0803030403020204" pitchFamily="34" charset="0"/>
              </a:rPr>
              <a:t>Indignant</a:t>
            </a:r>
            <a:r>
              <a:rPr lang="en-US" dirty="0"/>
              <a:t> (</a:t>
            </a:r>
            <a:r>
              <a:rPr lang="en-US" i="1" dirty="0" err="1"/>
              <a:t>aganakteō</a:t>
            </a:r>
            <a:r>
              <a:rPr lang="en-US" dirty="0"/>
              <a:t>): “be indignant against what is assumed to be wrong, be aroused, indignant, angry” (BDAG, 5). </a:t>
            </a:r>
          </a:p>
          <a:p>
            <a:pPr lvl="1"/>
            <a:r>
              <a:rPr lang="en-US" dirty="0"/>
              <a:t>Why were the ten indignant at the two brothers?</a:t>
            </a:r>
          </a:p>
          <a:p>
            <a:pPr lvl="1"/>
            <a:r>
              <a:rPr lang="en-US" dirty="0"/>
              <a:t>Why does self-assertion evoke such reactions?</a:t>
            </a:r>
          </a:p>
          <a:p>
            <a:endParaRPr lang="en-US" dirty="0"/>
          </a:p>
        </p:txBody>
      </p:sp>
    </p:spTree>
    <p:extLst>
      <p:ext uri="{BB962C8B-B14F-4D97-AF65-F5344CB8AC3E}">
        <p14:creationId xmlns:p14="http://schemas.microsoft.com/office/powerpoint/2010/main" val="11561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3BD9-4B85-E0FF-D887-A4B4EAE1A120}"/>
              </a:ext>
            </a:extLst>
          </p:cNvPr>
          <p:cNvSpPr>
            <a:spLocks noGrp="1"/>
          </p:cNvSpPr>
          <p:nvPr>
            <p:ph type="title"/>
          </p:nvPr>
        </p:nvSpPr>
        <p:spPr/>
        <p:txBody>
          <a:bodyPr/>
          <a:lstStyle/>
          <a:p>
            <a:r>
              <a:rPr lang="en-US" dirty="0"/>
              <a:t>Matthew 20:25-26</a:t>
            </a:r>
          </a:p>
        </p:txBody>
      </p:sp>
      <p:sp>
        <p:nvSpPr>
          <p:cNvPr id="3" name="Content Placeholder 2">
            <a:extLst>
              <a:ext uri="{FF2B5EF4-FFF2-40B4-BE49-F238E27FC236}">
                <a16:creationId xmlns:a16="http://schemas.microsoft.com/office/drawing/2014/main" id="{E9049AB5-65C5-52B6-91EB-7200219DCAAD}"/>
              </a:ext>
            </a:extLst>
          </p:cNvPr>
          <p:cNvSpPr>
            <a:spLocks noGrp="1"/>
          </p:cNvSpPr>
          <p:nvPr>
            <p:ph idx="1"/>
          </p:nvPr>
        </p:nvSpPr>
        <p:spPr/>
        <p:txBody>
          <a:bodyPr>
            <a:normAutofit fontScale="92500"/>
          </a:bodyPr>
          <a:lstStyle/>
          <a:p>
            <a:r>
              <a:rPr lang="en-US" dirty="0">
                <a:latin typeface="Source Sans Pro Black" panose="020B0803030403020204" pitchFamily="34" charset="0"/>
              </a:rPr>
              <a:t>“But Jesus called them to him and said, ‘You know that the rulers of the Gentiles lord it over them, and their great ones exercise authority over them. It shall not be so among you. But whoever would be great among you must be your servant. . . .’”</a:t>
            </a:r>
          </a:p>
          <a:p>
            <a:pPr lvl="1"/>
            <a:r>
              <a:rPr lang="en-US" dirty="0">
                <a:latin typeface="Source Sans Pro Black" panose="020B0803030403020204" pitchFamily="34" charset="0"/>
              </a:rPr>
              <a:t>Lord it over </a:t>
            </a:r>
            <a:r>
              <a:rPr lang="en-US" dirty="0"/>
              <a:t>(</a:t>
            </a:r>
            <a:r>
              <a:rPr lang="en-US" i="1" dirty="0" err="1"/>
              <a:t>katakurieuō</a:t>
            </a:r>
            <a:r>
              <a:rPr lang="en-US" dirty="0"/>
              <a:t>): “to have mastery, </a:t>
            </a:r>
            <a:r>
              <a:rPr lang="en-US" i="1" dirty="0"/>
              <a:t>be master, lord it (over), rule </a:t>
            </a:r>
            <a:r>
              <a:rPr lang="en-US" i="1" dirty="0" err="1"/>
              <a:t>τινός</a:t>
            </a:r>
            <a:r>
              <a:rPr lang="en-US" i="1" dirty="0"/>
              <a:t> of, over someone or something</a:t>
            </a:r>
            <a:r>
              <a:rPr lang="en-US" dirty="0"/>
              <a:t>” (BDAG, 519).</a:t>
            </a:r>
          </a:p>
          <a:p>
            <a:pPr lvl="1"/>
            <a:r>
              <a:rPr lang="en-US" dirty="0">
                <a:latin typeface="Source Sans Pro Black" panose="020B0803030403020204" pitchFamily="34" charset="0"/>
              </a:rPr>
              <a:t>Exercise authority over </a:t>
            </a:r>
            <a:r>
              <a:rPr lang="en-US" dirty="0"/>
              <a:t>(</a:t>
            </a:r>
            <a:r>
              <a:rPr lang="en-US" i="1" dirty="0" err="1"/>
              <a:t>katexousiazō</a:t>
            </a:r>
            <a:r>
              <a:rPr lang="en-US" dirty="0"/>
              <a:t>): “</a:t>
            </a:r>
            <a:r>
              <a:rPr lang="en-US" i="1" dirty="0"/>
              <a:t>exercise authority</a:t>
            </a:r>
            <a:r>
              <a:rPr lang="en-US" dirty="0"/>
              <a:t>, </a:t>
            </a:r>
            <a:r>
              <a:rPr lang="en-US" i="1" dirty="0"/>
              <a:t>perhaps tyrannize </a:t>
            </a:r>
            <a:r>
              <a:rPr lang="en-US" i="1" dirty="0" err="1"/>
              <a:t>τινός</a:t>
            </a:r>
            <a:r>
              <a:rPr lang="en-US" i="1" dirty="0"/>
              <a:t> over someone</a:t>
            </a:r>
            <a:r>
              <a:rPr lang="en-US" dirty="0"/>
              <a:t>, of the mighty ones of the earth” (BDAG, 531).</a:t>
            </a:r>
          </a:p>
          <a:p>
            <a:pPr lvl="1"/>
            <a:r>
              <a:rPr lang="en-US" dirty="0"/>
              <a:t>Jesus is not saying that putting someone in such positions is always sinful (think of the military, business, etc.). Rather, He is saying that this is not how it will be in His kingdom.</a:t>
            </a:r>
          </a:p>
          <a:p>
            <a:pPr lvl="1"/>
            <a:r>
              <a:rPr lang="en-US" dirty="0"/>
              <a:t>True greatness is not in lording it over others, but in serving others!</a:t>
            </a:r>
          </a:p>
        </p:txBody>
      </p:sp>
    </p:spTree>
    <p:extLst>
      <p:ext uri="{BB962C8B-B14F-4D97-AF65-F5344CB8AC3E}">
        <p14:creationId xmlns:p14="http://schemas.microsoft.com/office/powerpoint/2010/main" val="15181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53D8-9205-E237-026E-E89BBF3DE025}"/>
              </a:ext>
            </a:extLst>
          </p:cNvPr>
          <p:cNvSpPr>
            <a:spLocks noGrp="1"/>
          </p:cNvSpPr>
          <p:nvPr>
            <p:ph type="title"/>
          </p:nvPr>
        </p:nvSpPr>
        <p:spPr/>
        <p:txBody>
          <a:bodyPr/>
          <a:lstStyle/>
          <a:p>
            <a:r>
              <a:rPr lang="en-US" dirty="0"/>
              <a:t>Servant Leadership</a:t>
            </a:r>
          </a:p>
        </p:txBody>
      </p:sp>
      <p:sp>
        <p:nvSpPr>
          <p:cNvPr id="3" name="Content Placeholder 2">
            <a:extLst>
              <a:ext uri="{FF2B5EF4-FFF2-40B4-BE49-F238E27FC236}">
                <a16:creationId xmlns:a16="http://schemas.microsoft.com/office/drawing/2014/main" id="{0B1323A2-9352-2C60-2212-41219C6E489A}"/>
              </a:ext>
            </a:extLst>
          </p:cNvPr>
          <p:cNvSpPr>
            <a:spLocks noGrp="1"/>
          </p:cNvSpPr>
          <p:nvPr>
            <p:ph idx="1"/>
          </p:nvPr>
        </p:nvSpPr>
        <p:spPr/>
        <p:txBody>
          <a:bodyPr/>
          <a:lstStyle/>
          <a:p>
            <a:r>
              <a:rPr lang="en-US" dirty="0"/>
              <a:t>“Wanting to be first” reminds one of v. 21 and 19:30 and 20:16.</a:t>
            </a:r>
          </a:p>
          <a:p>
            <a:r>
              <a:rPr lang="en-US" dirty="0"/>
              <a:t>How does one become a “leader” in the Lord’s kingdom?</a:t>
            </a:r>
          </a:p>
          <a:p>
            <a:pPr lvl="1"/>
            <a:r>
              <a:rPr lang="en-US" dirty="0"/>
              <a:t>What does becoming a leader mean on a practical level?</a:t>
            </a:r>
          </a:p>
          <a:p>
            <a:pPr lvl="1"/>
            <a:r>
              <a:rPr lang="en-US" dirty="0"/>
              <a:t>What does “minister” mean in today’s religious culture?</a:t>
            </a:r>
          </a:p>
          <a:p>
            <a:pPr lvl="1"/>
            <a:r>
              <a:rPr lang="en-US" dirty="0"/>
              <a:t>What is the difference in today’s modern usage and the biblical sense? </a:t>
            </a:r>
          </a:p>
        </p:txBody>
      </p:sp>
    </p:spTree>
    <p:extLst>
      <p:ext uri="{BB962C8B-B14F-4D97-AF65-F5344CB8AC3E}">
        <p14:creationId xmlns:p14="http://schemas.microsoft.com/office/powerpoint/2010/main" val="11337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FC2C-C4A4-0298-5581-EA08C8A71E91}"/>
              </a:ext>
            </a:extLst>
          </p:cNvPr>
          <p:cNvSpPr>
            <a:spLocks noGrp="1"/>
          </p:cNvSpPr>
          <p:nvPr>
            <p:ph type="title"/>
          </p:nvPr>
        </p:nvSpPr>
        <p:spPr/>
        <p:txBody>
          <a:bodyPr/>
          <a:lstStyle/>
          <a:p>
            <a:r>
              <a:rPr lang="en-US" dirty="0"/>
              <a:t>Matthew 20:27</a:t>
            </a:r>
          </a:p>
        </p:txBody>
      </p:sp>
      <p:sp>
        <p:nvSpPr>
          <p:cNvPr id="3" name="Content Placeholder 2">
            <a:extLst>
              <a:ext uri="{FF2B5EF4-FFF2-40B4-BE49-F238E27FC236}">
                <a16:creationId xmlns:a16="http://schemas.microsoft.com/office/drawing/2014/main" id="{6C4D1A7B-F0BE-F069-89C1-BA22966848FF}"/>
              </a:ext>
            </a:extLst>
          </p:cNvPr>
          <p:cNvSpPr>
            <a:spLocks noGrp="1"/>
          </p:cNvSpPr>
          <p:nvPr>
            <p:ph idx="1"/>
          </p:nvPr>
        </p:nvSpPr>
        <p:spPr/>
        <p:txBody>
          <a:bodyPr/>
          <a:lstStyle/>
          <a:p>
            <a:r>
              <a:rPr lang="en-US" dirty="0">
                <a:latin typeface="Source Sans Pro Black" panose="020B0803030403020204" pitchFamily="34" charset="0"/>
              </a:rPr>
              <a:t>“. . . and whoever would be first among you must be your slave. . . .” </a:t>
            </a:r>
          </a:p>
          <a:p>
            <a:pPr lvl="1"/>
            <a:r>
              <a:rPr lang="en-US" dirty="0">
                <a:latin typeface="Source Sans Pro Black" panose="020B0803030403020204" pitchFamily="34" charset="0"/>
              </a:rPr>
              <a:t>First</a:t>
            </a:r>
            <a:r>
              <a:rPr lang="en-US" dirty="0"/>
              <a:t> (</a:t>
            </a:r>
            <a:r>
              <a:rPr lang="en-US" i="1" dirty="0"/>
              <a:t>protos</a:t>
            </a:r>
            <a:r>
              <a:rPr lang="en-US" dirty="0"/>
              <a:t>): The word can be used of the “first in a sequence,” in time, in order, etc. Here it is used “pertaining to prominence, first, foremost, most important, most prominent” (BDAG, 893).</a:t>
            </a:r>
          </a:p>
          <a:p>
            <a:pPr lvl="1"/>
            <a:r>
              <a:rPr lang="en-US" dirty="0">
                <a:latin typeface="Source Sans Pro Black" panose="020B0803030403020204" pitchFamily="34" charset="0"/>
              </a:rPr>
              <a:t>Slave</a:t>
            </a:r>
            <a:r>
              <a:rPr lang="en-US" dirty="0"/>
              <a:t> (</a:t>
            </a:r>
            <a:r>
              <a:rPr lang="en-US" i="1" dirty="0" err="1"/>
              <a:t>doulos</a:t>
            </a:r>
            <a:r>
              <a:rPr lang="en-US" dirty="0"/>
              <a:t>): “one who is solely committed to another, </a:t>
            </a:r>
            <a:r>
              <a:rPr lang="en-US" i="1" dirty="0"/>
              <a:t>slave, subject</a:t>
            </a:r>
            <a:r>
              <a:rPr lang="en-US" dirty="0"/>
              <a:t>. . . Slaves are duty-bound only to their owners or masters” (BDAG, 260).</a:t>
            </a:r>
          </a:p>
          <a:p>
            <a:pPr lvl="1"/>
            <a:r>
              <a:rPr lang="en-US" dirty="0"/>
              <a:t>What position did slaves hold in the first century? </a:t>
            </a:r>
          </a:p>
          <a:p>
            <a:pPr lvl="1"/>
            <a:r>
              <a:rPr lang="en-US" dirty="0"/>
              <a:t>What kinds of jobs were typically given to ordinary slaves?</a:t>
            </a:r>
          </a:p>
        </p:txBody>
      </p:sp>
    </p:spTree>
    <p:extLst>
      <p:ext uri="{BB962C8B-B14F-4D97-AF65-F5344CB8AC3E}">
        <p14:creationId xmlns:p14="http://schemas.microsoft.com/office/powerpoint/2010/main" val="11015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1715-C865-F867-C5BF-22507BA218FD}"/>
              </a:ext>
            </a:extLst>
          </p:cNvPr>
          <p:cNvSpPr>
            <a:spLocks noGrp="1"/>
          </p:cNvSpPr>
          <p:nvPr>
            <p:ph type="title"/>
          </p:nvPr>
        </p:nvSpPr>
        <p:spPr/>
        <p:txBody>
          <a:bodyPr/>
          <a:lstStyle/>
          <a:p>
            <a:r>
              <a:rPr lang="en-US" dirty="0"/>
              <a:t>Matthew 20:28</a:t>
            </a:r>
          </a:p>
        </p:txBody>
      </p:sp>
      <p:sp>
        <p:nvSpPr>
          <p:cNvPr id="3" name="Content Placeholder 2">
            <a:extLst>
              <a:ext uri="{FF2B5EF4-FFF2-40B4-BE49-F238E27FC236}">
                <a16:creationId xmlns:a16="http://schemas.microsoft.com/office/drawing/2014/main" id="{45304D5A-6800-2FE5-EEBA-8ACF93D7B39F}"/>
              </a:ext>
            </a:extLst>
          </p:cNvPr>
          <p:cNvSpPr>
            <a:spLocks noGrp="1"/>
          </p:cNvSpPr>
          <p:nvPr>
            <p:ph idx="1"/>
          </p:nvPr>
        </p:nvSpPr>
        <p:spPr/>
        <p:txBody>
          <a:bodyPr>
            <a:normAutofit/>
          </a:bodyPr>
          <a:lstStyle/>
          <a:p>
            <a:r>
              <a:rPr lang="en-US" dirty="0">
                <a:latin typeface="Source Sans Pro Black" panose="020B0803030403020204" pitchFamily="34" charset="0"/>
              </a:rPr>
              <a:t>“. . . even as the Son of Man came not to be served but to serve, and to give his life as a ransom for many.”</a:t>
            </a:r>
          </a:p>
          <a:p>
            <a:pPr lvl="1"/>
            <a:r>
              <a:rPr lang="en-US" dirty="0"/>
              <a:t>Jesus: an example of Servant Leadership! Note the contrast:</a:t>
            </a:r>
          </a:p>
          <a:p>
            <a:pPr lvl="2"/>
            <a:r>
              <a:rPr lang="en-US" dirty="0"/>
              <a:t>“Not to be served.”</a:t>
            </a:r>
          </a:p>
          <a:p>
            <a:pPr lvl="2"/>
            <a:r>
              <a:rPr lang="en-US" dirty="0"/>
              <a:t>“But to serve.”</a:t>
            </a:r>
          </a:p>
          <a:p>
            <a:pPr lvl="1"/>
            <a:r>
              <a:rPr lang="en-US" dirty="0"/>
              <a:t>The Son of Man “the Human One [Son of Man] came to carry out an assignment not to benefit himself but others [by giving his life in ransom]” (BDAG, 229).</a:t>
            </a:r>
          </a:p>
          <a:p>
            <a:pPr lvl="2"/>
            <a:r>
              <a:rPr lang="en-US" dirty="0">
                <a:latin typeface="Source Sans Pro Black" panose="020B0803030403020204" pitchFamily="34" charset="0"/>
              </a:rPr>
              <a:t>Ransom</a:t>
            </a:r>
            <a:r>
              <a:rPr lang="en-US" dirty="0"/>
              <a:t> (</a:t>
            </a:r>
            <a:r>
              <a:rPr lang="en-US" i="1" dirty="0" err="1"/>
              <a:t>lutron</a:t>
            </a:r>
            <a:r>
              <a:rPr lang="en-US" dirty="0"/>
              <a:t>): “price of release, ransom (esp. also the ransom money for the manumission of slaves)” (BDAG, 605).</a:t>
            </a:r>
          </a:p>
          <a:p>
            <a:pPr lvl="2"/>
            <a:r>
              <a:rPr lang="en-US" dirty="0"/>
              <a:t>“Ransom” is one of several images used to describe the atonement.</a:t>
            </a:r>
          </a:p>
        </p:txBody>
      </p:sp>
    </p:spTree>
    <p:extLst>
      <p:ext uri="{BB962C8B-B14F-4D97-AF65-F5344CB8AC3E}">
        <p14:creationId xmlns:p14="http://schemas.microsoft.com/office/powerpoint/2010/main" val="34962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F084-AEA6-479F-9195-D9AA1EA14D79}"/>
              </a:ext>
            </a:extLst>
          </p:cNvPr>
          <p:cNvSpPr>
            <a:spLocks noGrp="1"/>
          </p:cNvSpPr>
          <p:nvPr>
            <p:ph type="title"/>
          </p:nvPr>
        </p:nvSpPr>
        <p:spPr/>
        <p:txBody>
          <a:bodyPr/>
          <a:lstStyle/>
          <a:p>
            <a:r>
              <a:rPr lang="en-US" dirty="0"/>
              <a:t>The Ransom Metaphor</a:t>
            </a:r>
          </a:p>
        </p:txBody>
      </p:sp>
      <p:sp>
        <p:nvSpPr>
          <p:cNvPr id="3" name="Content Placeholder 2">
            <a:extLst>
              <a:ext uri="{FF2B5EF4-FFF2-40B4-BE49-F238E27FC236}">
                <a16:creationId xmlns:a16="http://schemas.microsoft.com/office/drawing/2014/main" id="{E06C0160-4A12-F440-5E0F-01BD3CD2C183}"/>
              </a:ext>
            </a:extLst>
          </p:cNvPr>
          <p:cNvSpPr>
            <a:spLocks noGrp="1"/>
          </p:cNvSpPr>
          <p:nvPr>
            <p:ph idx="1"/>
          </p:nvPr>
        </p:nvSpPr>
        <p:spPr/>
        <p:txBody>
          <a:bodyPr>
            <a:normAutofit fontScale="92500" lnSpcReduction="10000"/>
          </a:bodyPr>
          <a:lstStyle/>
          <a:p>
            <a:r>
              <a:rPr lang="en-US" dirty="0"/>
              <a:t>“The phrase </a:t>
            </a:r>
            <a:r>
              <a:rPr lang="en-US" i="1" dirty="0"/>
              <a:t>to give his life as a ransom for many </a:t>
            </a:r>
            <a:r>
              <a:rPr lang="en-US" dirty="0"/>
              <a:t>is one of the clearest statements in the New Testament of the saving effect of Jesus’ death. </a:t>
            </a:r>
            <a:r>
              <a:rPr lang="en-US" i="1" dirty="0" err="1"/>
              <a:t>Lytron</a:t>
            </a:r>
            <a:r>
              <a:rPr lang="en-US" dirty="0"/>
              <a:t> (‘ransom’) and the preposition </a:t>
            </a:r>
            <a:r>
              <a:rPr lang="en-US" i="1" dirty="0"/>
              <a:t>anti</a:t>
            </a:r>
            <a:r>
              <a:rPr lang="en-US" dirty="0"/>
              <a:t> (‘for’, literally ‘instead of’) point clearly to the idea of his ‘taking our place’, as the payment of an equivalent sum of money procures the release of the captive (or, in the Old Testament, the ‘redemption’ of what was dedicated to God: see Lev. 27 for relevant legislation). There is of course no exact analogy between Jesus’ death and such ransom-language, so that the passage does not require us to ask to whom payment is made, or how the ‘equivalent’ is calculated. The point is that a ‘payment’ was needed to achieve the ‘release’ of many, and that Jesus’ death provides it” (R. T. France, </a:t>
            </a:r>
            <a:r>
              <a:rPr lang="en-US" i="1" dirty="0"/>
              <a:t>Matthew: An Introduction and Commentary</a:t>
            </a:r>
            <a:r>
              <a:rPr lang="en-US" dirty="0"/>
              <a:t>, Tyndale New Testament, 296–297).</a:t>
            </a:r>
          </a:p>
        </p:txBody>
      </p:sp>
    </p:spTree>
    <p:extLst>
      <p:ext uri="{BB962C8B-B14F-4D97-AF65-F5344CB8AC3E}">
        <p14:creationId xmlns:p14="http://schemas.microsoft.com/office/powerpoint/2010/main" val="55344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8AD-3DDD-CF44-40D8-972842FFA7F7}"/>
              </a:ext>
            </a:extLst>
          </p:cNvPr>
          <p:cNvSpPr>
            <a:spLocks noGrp="1"/>
          </p:cNvSpPr>
          <p:nvPr>
            <p:ph type="title"/>
          </p:nvPr>
        </p:nvSpPr>
        <p:spPr/>
        <p:txBody>
          <a:bodyPr>
            <a:normAutofit/>
          </a:bodyPr>
          <a:lstStyle/>
          <a:p>
            <a:r>
              <a:rPr lang="en-US" dirty="0"/>
              <a:t>Jesus Heals Two Blind Men </a:t>
            </a:r>
            <a:br>
              <a:rPr lang="en-US" dirty="0"/>
            </a:br>
            <a:r>
              <a:rPr lang="en-US" sz="2700" dirty="0"/>
              <a:t>Matthew 20:29-34</a:t>
            </a:r>
            <a:endParaRPr lang="en-US" dirty="0"/>
          </a:p>
        </p:txBody>
      </p:sp>
      <p:sp>
        <p:nvSpPr>
          <p:cNvPr id="3" name="Content Placeholder 2">
            <a:extLst>
              <a:ext uri="{FF2B5EF4-FFF2-40B4-BE49-F238E27FC236}">
                <a16:creationId xmlns:a16="http://schemas.microsoft.com/office/drawing/2014/main" id="{62BB57AD-D343-640C-13E1-936DADB59762}"/>
              </a:ext>
            </a:extLst>
          </p:cNvPr>
          <p:cNvSpPr>
            <a:spLocks noGrp="1"/>
          </p:cNvSpPr>
          <p:nvPr>
            <p:ph idx="1"/>
          </p:nvPr>
        </p:nvSpPr>
        <p:spPr/>
        <p:txBody>
          <a:bodyPr/>
          <a:lstStyle/>
          <a:p>
            <a:r>
              <a:rPr lang="en-US" dirty="0"/>
              <a:t>And as they went out of Jericho, a great crowd followed him. And behold, there were two blind men sitting by the roadside, and when they heard that Jesus was passing by, they cried out, “Lord, have mercy on us, Son of David!” The crowd rebuked them, telling them to be silent, but they cried out all the more, “Lord, have mercy on us, Son of David!” And stopping, Jesus called them and said, “What do you want me to do for you?” They said to him, “Lord, let our eyes be opened.” And Jesus in pity touched their eyes, and immediately they recovered their sight and followed him.</a:t>
            </a:r>
          </a:p>
          <a:p>
            <a:endParaRPr lang="en-US" dirty="0"/>
          </a:p>
        </p:txBody>
      </p:sp>
    </p:spTree>
    <p:extLst>
      <p:ext uri="{BB962C8B-B14F-4D97-AF65-F5344CB8AC3E}">
        <p14:creationId xmlns:p14="http://schemas.microsoft.com/office/powerpoint/2010/main" val="429904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CDB9-6A98-B924-C070-66C1DEB11DDC}"/>
              </a:ext>
            </a:extLst>
          </p:cNvPr>
          <p:cNvSpPr>
            <a:spLocks noGrp="1"/>
          </p:cNvSpPr>
          <p:nvPr>
            <p:ph type="title"/>
          </p:nvPr>
        </p:nvSpPr>
        <p:spPr/>
        <p:txBody>
          <a:bodyPr/>
          <a:lstStyle/>
          <a:p>
            <a:r>
              <a:rPr lang="en-US" dirty="0"/>
              <a:t>Matthew 20:29</a:t>
            </a:r>
          </a:p>
        </p:txBody>
      </p:sp>
      <p:sp>
        <p:nvSpPr>
          <p:cNvPr id="3" name="Content Placeholder 2">
            <a:extLst>
              <a:ext uri="{FF2B5EF4-FFF2-40B4-BE49-F238E27FC236}">
                <a16:creationId xmlns:a16="http://schemas.microsoft.com/office/drawing/2014/main" id="{7172FE03-42C6-F4AD-6965-8E6B4A6E2A29}"/>
              </a:ext>
            </a:extLst>
          </p:cNvPr>
          <p:cNvSpPr>
            <a:spLocks noGrp="1"/>
          </p:cNvSpPr>
          <p:nvPr>
            <p:ph idx="1"/>
          </p:nvPr>
        </p:nvSpPr>
        <p:spPr/>
        <p:txBody>
          <a:bodyPr/>
          <a:lstStyle/>
          <a:p>
            <a:r>
              <a:rPr lang="en-US" dirty="0">
                <a:latin typeface="Source Sans Pro Black" panose="020B0803030403020204" pitchFamily="34" charset="0"/>
              </a:rPr>
              <a:t>“And as they went out of Jericho, a great crowd followed him.”</a:t>
            </a:r>
          </a:p>
          <a:p>
            <a:pPr lvl="1"/>
            <a:r>
              <a:rPr lang="en-US" dirty="0"/>
              <a:t>Mark writes “went out” but Luke writes “go in” to Jericho.</a:t>
            </a:r>
          </a:p>
          <a:p>
            <a:pPr lvl="2"/>
            <a:r>
              <a:rPr lang="en-US" dirty="0"/>
              <a:t>“As he drew near to Jericho, a blind man was sitting by the roadside begging” (Luke 18:35).</a:t>
            </a:r>
          </a:p>
          <a:p>
            <a:pPr lvl="2"/>
            <a:endParaRPr lang="en-US" dirty="0"/>
          </a:p>
          <a:p>
            <a:endParaRPr lang="en-US" dirty="0"/>
          </a:p>
        </p:txBody>
      </p:sp>
    </p:spTree>
    <p:extLst>
      <p:ext uri="{BB962C8B-B14F-4D97-AF65-F5344CB8AC3E}">
        <p14:creationId xmlns:p14="http://schemas.microsoft.com/office/powerpoint/2010/main" val="4288227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Walls of Jericho - Associates for Biblical Research">
            <a:extLst>
              <a:ext uri="{FF2B5EF4-FFF2-40B4-BE49-F238E27FC236}">
                <a16:creationId xmlns:a16="http://schemas.microsoft.com/office/drawing/2014/main" id="{44367EAB-A532-4142-1CDB-823D9E8AB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250" y="0"/>
            <a:ext cx="6383750" cy="6872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6EC52A-9A34-5088-1300-CCBFB58A489B}"/>
              </a:ext>
            </a:extLst>
          </p:cNvPr>
          <p:cNvSpPr txBox="1"/>
          <p:nvPr/>
        </p:nvSpPr>
        <p:spPr>
          <a:xfrm>
            <a:off x="950212" y="2282324"/>
            <a:ext cx="4499115" cy="2308324"/>
          </a:xfrm>
          <a:prstGeom prst="rect">
            <a:avLst/>
          </a:prstGeom>
          <a:noFill/>
        </p:spPr>
        <p:txBody>
          <a:bodyPr wrap="square" rtlCol="0">
            <a:spAutoFit/>
          </a:bodyPr>
          <a:lstStyle/>
          <a:p>
            <a:pPr algn="r"/>
            <a:r>
              <a:rPr lang="en-US" sz="3600" dirty="0">
                <a:latin typeface="Source Sans Pro Black" panose="020B0803030403020204" pitchFamily="34" charset="0"/>
              </a:rPr>
              <a:t>Tel for Old Testament Jericho</a:t>
            </a:r>
          </a:p>
          <a:p>
            <a:pPr algn="r"/>
            <a:r>
              <a:rPr lang="en-US" sz="3600" dirty="0">
                <a:latin typeface="Source Sans Pro Black" panose="020B0803030403020204" pitchFamily="34" charset="0"/>
              </a:rPr>
              <a:t>Known as </a:t>
            </a:r>
          </a:p>
          <a:p>
            <a:pPr algn="r"/>
            <a:r>
              <a:rPr lang="en-US" sz="3600" dirty="0">
                <a:latin typeface="Source Sans Pro Black" panose="020B0803030403020204" pitchFamily="34" charset="0"/>
              </a:rPr>
              <a:t>Tel-es-Sultan</a:t>
            </a:r>
          </a:p>
        </p:txBody>
      </p:sp>
    </p:spTree>
    <p:extLst>
      <p:ext uri="{BB962C8B-B14F-4D97-AF65-F5344CB8AC3E}">
        <p14:creationId xmlns:p14="http://schemas.microsoft.com/office/powerpoint/2010/main" val="92574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Laborers in the Vineyard">
            <a:extLst>
              <a:ext uri="{FF2B5EF4-FFF2-40B4-BE49-F238E27FC236}">
                <a16:creationId xmlns:a16="http://schemas.microsoft.com/office/drawing/2014/main" id="{DF13842D-10A6-FD58-9754-85B318DB5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37" r="215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F90E31-7F87-76BE-DB8F-7A2D7DDCEC3F}"/>
              </a:ext>
            </a:extLst>
          </p:cNvPr>
          <p:cNvSpPr txBox="1"/>
          <p:nvPr/>
        </p:nvSpPr>
        <p:spPr>
          <a:xfrm>
            <a:off x="173764" y="6066848"/>
            <a:ext cx="5486400" cy="584775"/>
          </a:xfrm>
          <a:prstGeom prst="rect">
            <a:avLst/>
          </a:prstGeom>
          <a:solidFill>
            <a:srgbClr val="630C03"/>
          </a:solidFill>
        </p:spPr>
        <p:txBody>
          <a:bodyPr wrap="square" rtlCol="0">
            <a:spAutoFit/>
          </a:bodyPr>
          <a:lstStyle/>
          <a:p>
            <a:pPr algn="ctr"/>
            <a:r>
              <a:rPr lang="en-US" sz="3200" dirty="0">
                <a:solidFill>
                  <a:schemeClr val="bg1"/>
                </a:solidFill>
                <a:latin typeface="Source Sans Pro Semibold" panose="020B0603030403020204" pitchFamily="34" charset="0"/>
              </a:rPr>
              <a:t>Laborers in a Vineyard</a:t>
            </a:r>
          </a:p>
        </p:txBody>
      </p:sp>
    </p:spTree>
    <p:extLst>
      <p:ext uri="{BB962C8B-B14F-4D97-AF65-F5344CB8AC3E}">
        <p14:creationId xmlns:p14="http://schemas.microsoft.com/office/powerpoint/2010/main" val="3266155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cient Jericho: The First Walled City In History">
            <a:extLst>
              <a:ext uri="{FF2B5EF4-FFF2-40B4-BE49-F238E27FC236}">
                <a16:creationId xmlns:a16="http://schemas.microsoft.com/office/drawing/2014/main" id="{64C4CCF9-6B02-D626-BACF-91C81E4F9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E9F438-8F34-BBE7-BF02-F181368E0A2F}"/>
              </a:ext>
            </a:extLst>
          </p:cNvPr>
          <p:cNvSpPr txBox="1"/>
          <p:nvPr/>
        </p:nvSpPr>
        <p:spPr>
          <a:xfrm>
            <a:off x="6348044" y="6066691"/>
            <a:ext cx="5776547" cy="707886"/>
          </a:xfrm>
          <a:prstGeom prst="rect">
            <a:avLst/>
          </a:prstGeom>
          <a:solidFill>
            <a:srgbClr val="8B462C"/>
          </a:solidFill>
        </p:spPr>
        <p:txBody>
          <a:bodyPr wrap="square" rtlCol="0">
            <a:spAutoFit/>
          </a:bodyPr>
          <a:lstStyle/>
          <a:p>
            <a:pPr algn="r"/>
            <a:r>
              <a:rPr lang="en-US" sz="2000" dirty="0">
                <a:solidFill>
                  <a:schemeClr val="bg1"/>
                </a:solidFill>
                <a:latin typeface="Source Sans Pro Semibold" panose="020B0603030403020204" pitchFamily="34" charset="0"/>
              </a:rPr>
              <a:t>https://www.thearchaeologist.org/blog/ancient-jericho-the-first-walled-city-in-history</a:t>
            </a:r>
          </a:p>
        </p:txBody>
      </p:sp>
    </p:spTree>
    <p:extLst>
      <p:ext uri="{BB962C8B-B14F-4D97-AF65-F5344CB8AC3E}">
        <p14:creationId xmlns:p14="http://schemas.microsoft.com/office/powerpoint/2010/main" val="7697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E5FB2675-1282-980C-3D31-737AA0935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63" b="1518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7559BB-2A18-509A-5CBB-6C766238479E}"/>
              </a:ext>
            </a:extLst>
          </p:cNvPr>
          <p:cNvSpPr txBox="1"/>
          <p:nvPr/>
        </p:nvSpPr>
        <p:spPr>
          <a:xfrm>
            <a:off x="8084321" y="766732"/>
            <a:ext cx="3640509" cy="4585871"/>
          </a:xfrm>
          <a:prstGeom prst="rect">
            <a:avLst/>
          </a:prstGeom>
          <a:solidFill>
            <a:schemeClr val="accent4">
              <a:lumMod val="40000"/>
              <a:lumOff val="60000"/>
            </a:schemeClr>
          </a:solidFill>
        </p:spPr>
        <p:txBody>
          <a:bodyPr wrap="square" rtlCol="0">
            <a:spAutoFit/>
          </a:bodyPr>
          <a:lstStyle/>
          <a:p>
            <a:pPr algn="ctr"/>
            <a:r>
              <a:rPr lang="en-US" sz="2800" dirty="0">
                <a:latin typeface="Source Sans Pro Black" panose="020B0803030403020204" pitchFamily="34" charset="0"/>
              </a:rPr>
              <a:t>NT Jericho</a:t>
            </a:r>
          </a:p>
          <a:p>
            <a:pPr marL="342900" indent="-342900">
              <a:buFont typeface="Arial" panose="020B0604020202020204" pitchFamily="34" charset="0"/>
              <a:buChar char="•"/>
            </a:pPr>
            <a:r>
              <a:rPr lang="en-US" sz="2400" dirty="0">
                <a:latin typeface="Source Sans Pro Semibold" panose="020B0603030403020204" pitchFamily="34" charset="0"/>
              </a:rPr>
              <a:t>Located about 1 mile south of OT Jericho</a:t>
            </a:r>
          </a:p>
          <a:p>
            <a:pPr marL="342900" indent="-342900">
              <a:buFont typeface="Arial" panose="020B0604020202020204" pitchFamily="34" charset="0"/>
              <a:buChar char="•"/>
            </a:pPr>
            <a:r>
              <a:rPr lang="en-US" sz="2400" dirty="0">
                <a:latin typeface="Source Sans Pro Semibold" panose="020B0603030403020204" pitchFamily="34" charset="0"/>
              </a:rPr>
              <a:t>Herod the Great built a winter place and ornamental gardens there</a:t>
            </a:r>
          </a:p>
          <a:p>
            <a:pPr marL="342900" indent="-342900">
              <a:buFont typeface="Arial" panose="020B0604020202020204" pitchFamily="34" charset="0"/>
              <a:buChar char="•"/>
            </a:pPr>
            <a:r>
              <a:rPr lang="en-US" sz="2400" dirty="0">
                <a:latin typeface="Source Sans Pro Semibold" panose="020B0603030403020204" pitchFamily="34" charset="0"/>
              </a:rPr>
              <a:t>A large cistern and traces of an aqueduct which brought water down from Wadi </a:t>
            </a:r>
            <a:r>
              <a:rPr lang="en-US" sz="2400" dirty="0" err="1">
                <a:latin typeface="Source Sans Pro Semibold" panose="020B0603030403020204" pitchFamily="34" charset="0"/>
              </a:rPr>
              <a:t>Qelt</a:t>
            </a:r>
            <a:r>
              <a:rPr lang="en-US" sz="2400" dirty="0">
                <a:latin typeface="Source Sans Pro Semibold" panose="020B0603030403020204" pitchFamily="34" charset="0"/>
              </a:rPr>
              <a:t> have been exposed.</a:t>
            </a:r>
          </a:p>
        </p:txBody>
      </p:sp>
    </p:spTree>
    <p:extLst>
      <p:ext uri="{BB962C8B-B14F-4D97-AF65-F5344CB8AC3E}">
        <p14:creationId xmlns:p14="http://schemas.microsoft.com/office/powerpoint/2010/main" val="17082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Winter Palaces of Jericho · The BAS Library">
            <a:extLst>
              <a:ext uri="{FF2B5EF4-FFF2-40B4-BE49-F238E27FC236}">
                <a16:creationId xmlns:a16="http://schemas.microsoft.com/office/drawing/2014/main" id="{25540105-44B9-0F3D-ECD5-CE1B7D747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547" y="-19340"/>
            <a:ext cx="9895453" cy="6877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51453-CBB0-156E-CD05-DD20CDA461D0}"/>
              </a:ext>
            </a:extLst>
          </p:cNvPr>
          <p:cNvSpPr txBox="1"/>
          <p:nvPr/>
        </p:nvSpPr>
        <p:spPr>
          <a:xfrm>
            <a:off x="1373355" y="6128102"/>
            <a:ext cx="5097783" cy="646331"/>
          </a:xfrm>
          <a:prstGeom prst="rect">
            <a:avLst/>
          </a:prstGeom>
          <a:solidFill>
            <a:srgbClr val="4B4C16"/>
          </a:solidFill>
        </p:spPr>
        <p:txBody>
          <a:bodyPr wrap="square" rtlCol="0">
            <a:spAutoFit/>
          </a:bodyPr>
          <a:lstStyle/>
          <a:p>
            <a:r>
              <a:rPr lang="en-US" dirty="0">
                <a:solidFill>
                  <a:schemeClr val="bg1"/>
                </a:solidFill>
              </a:rPr>
              <a:t>https://www.baslibrary.org/sites/default/files/styles/xlarge/public/bsba440607001l.jpg?itok=kUtjpvTM</a:t>
            </a:r>
          </a:p>
        </p:txBody>
      </p:sp>
      <p:sp>
        <p:nvSpPr>
          <p:cNvPr id="3" name="TextBox 2">
            <a:extLst>
              <a:ext uri="{FF2B5EF4-FFF2-40B4-BE49-F238E27FC236}">
                <a16:creationId xmlns:a16="http://schemas.microsoft.com/office/drawing/2014/main" id="{CC449AD7-19CA-A401-2161-D8E782E2F3DD}"/>
              </a:ext>
            </a:extLst>
          </p:cNvPr>
          <p:cNvSpPr txBox="1"/>
          <p:nvPr/>
        </p:nvSpPr>
        <p:spPr>
          <a:xfrm>
            <a:off x="2415942" y="2854295"/>
            <a:ext cx="2608985" cy="1569660"/>
          </a:xfrm>
          <a:prstGeom prst="rect">
            <a:avLst/>
          </a:prstGeom>
          <a:noFill/>
        </p:spPr>
        <p:txBody>
          <a:bodyPr wrap="square" rtlCol="0">
            <a:spAutoFit/>
          </a:bodyPr>
          <a:lstStyle/>
          <a:p>
            <a:r>
              <a:rPr lang="en-US" sz="2400" dirty="0">
                <a:latin typeface="Source Sans Pro Black" panose="020B0803030403020204" pitchFamily="34" charset="0"/>
              </a:rPr>
              <a:t>Artist’s Drawing of Herod the Great’s Winter Palace at Jericho</a:t>
            </a:r>
          </a:p>
        </p:txBody>
      </p:sp>
      <p:sp>
        <p:nvSpPr>
          <p:cNvPr id="4" name="TextBox 3">
            <a:extLst>
              <a:ext uri="{FF2B5EF4-FFF2-40B4-BE49-F238E27FC236}">
                <a16:creationId xmlns:a16="http://schemas.microsoft.com/office/drawing/2014/main" id="{33803E9F-664B-F225-1A0E-329EBFC8D545}"/>
              </a:ext>
            </a:extLst>
          </p:cNvPr>
          <p:cNvSpPr txBox="1"/>
          <p:nvPr/>
        </p:nvSpPr>
        <p:spPr>
          <a:xfrm>
            <a:off x="196553" y="299103"/>
            <a:ext cx="1982625" cy="1200329"/>
          </a:xfrm>
          <a:prstGeom prst="rect">
            <a:avLst/>
          </a:prstGeom>
          <a:noFill/>
        </p:spPr>
        <p:txBody>
          <a:bodyPr wrap="square" rtlCol="0">
            <a:spAutoFit/>
          </a:bodyPr>
          <a:lstStyle/>
          <a:p>
            <a:r>
              <a:rPr lang="en-US" sz="2400" dirty="0">
                <a:latin typeface="Source Sans Pro Black" panose="020B0803030403020204" pitchFamily="34" charset="0"/>
              </a:rPr>
              <a:t>Known as </a:t>
            </a:r>
            <a:r>
              <a:rPr lang="en-US" sz="2400" dirty="0" err="1">
                <a:latin typeface="Source Sans Pro Black" panose="020B0803030403020204" pitchFamily="34" charset="0"/>
              </a:rPr>
              <a:t>Tulul</a:t>
            </a:r>
            <a:r>
              <a:rPr lang="en-US" sz="2400" dirty="0">
                <a:latin typeface="Source Sans Pro Black" panose="020B0803030403020204" pitchFamily="34" charset="0"/>
              </a:rPr>
              <a:t> Abu </a:t>
            </a:r>
            <a:r>
              <a:rPr lang="en-US" sz="2400" dirty="0" err="1">
                <a:latin typeface="Source Sans Pro Black" panose="020B0803030403020204" pitchFamily="34" charset="0"/>
              </a:rPr>
              <a:t>el</a:t>
            </a:r>
            <a:r>
              <a:rPr lang="en-US" sz="2400" dirty="0">
                <a:latin typeface="Source Sans Pro Black" panose="020B0803030403020204" pitchFamily="34" charset="0"/>
              </a:rPr>
              <a:t>-‘</a:t>
            </a:r>
            <a:r>
              <a:rPr lang="en-US" sz="2400" dirty="0" err="1">
                <a:latin typeface="Source Sans Pro Black" panose="020B0803030403020204" pitchFamily="34" charset="0"/>
              </a:rPr>
              <a:t>Alayiq</a:t>
            </a:r>
            <a:endParaRPr lang="en-US" sz="2400" dirty="0">
              <a:latin typeface="Source Sans Pro Black" panose="020B0803030403020204" pitchFamily="34" charset="0"/>
            </a:endParaRPr>
          </a:p>
        </p:txBody>
      </p:sp>
    </p:spTree>
    <p:extLst>
      <p:ext uri="{BB962C8B-B14F-4D97-AF65-F5344CB8AC3E}">
        <p14:creationId xmlns:p14="http://schemas.microsoft.com/office/powerpoint/2010/main" val="516982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CDB9-6A98-B924-C070-66C1DEB11DDC}"/>
              </a:ext>
            </a:extLst>
          </p:cNvPr>
          <p:cNvSpPr>
            <a:spLocks noGrp="1"/>
          </p:cNvSpPr>
          <p:nvPr>
            <p:ph type="title"/>
          </p:nvPr>
        </p:nvSpPr>
        <p:spPr/>
        <p:txBody>
          <a:bodyPr/>
          <a:lstStyle/>
          <a:p>
            <a:r>
              <a:rPr lang="en-US" dirty="0"/>
              <a:t>Matthew 20:29</a:t>
            </a:r>
          </a:p>
        </p:txBody>
      </p:sp>
      <p:sp>
        <p:nvSpPr>
          <p:cNvPr id="3" name="Content Placeholder 2">
            <a:extLst>
              <a:ext uri="{FF2B5EF4-FFF2-40B4-BE49-F238E27FC236}">
                <a16:creationId xmlns:a16="http://schemas.microsoft.com/office/drawing/2014/main" id="{7172FE03-42C6-F4AD-6965-8E6B4A6E2A29}"/>
              </a:ext>
            </a:extLst>
          </p:cNvPr>
          <p:cNvSpPr>
            <a:spLocks noGrp="1"/>
          </p:cNvSpPr>
          <p:nvPr>
            <p:ph idx="1"/>
          </p:nvPr>
        </p:nvSpPr>
        <p:spPr/>
        <p:txBody>
          <a:bodyPr>
            <a:normAutofit lnSpcReduction="10000"/>
          </a:bodyPr>
          <a:lstStyle/>
          <a:p>
            <a:r>
              <a:rPr lang="en-US" dirty="0">
                <a:solidFill>
                  <a:schemeClr val="bg1">
                    <a:lumMod val="50000"/>
                  </a:schemeClr>
                </a:solidFill>
                <a:latin typeface="Source Sans Pro Black" panose="020B0803030403020204" pitchFamily="34" charset="0"/>
              </a:rPr>
              <a:t>“And as they went out of Jericho, a great crowd followed him.”</a:t>
            </a:r>
          </a:p>
          <a:p>
            <a:pPr lvl="1"/>
            <a:r>
              <a:rPr lang="en-US" dirty="0">
                <a:solidFill>
                  <a:schemeClr val="bg1">
                    <a:lumMod val="50000"/>
                  </a:schemeClr>
                </a:solidFill>
              </a:rPr>
              <a:t>Mark writes “went out” but Luke writes “go in” to Jericho.</a:t>
            </a:r>
          </a:p>
          <a:p>
            <a:pPr lvl="2"/>
            <a:r>
              <a:rPr lang="en-US" dirty="0">
                <a:solidFill>
                  <a:schemeClr val="bg1">
                    <a:lumMod val="50000"/>
                  </a:schemeClr>
                </a:solidFill>
              </a:rPr>
              <a:t>“As he drew near to Jericho, a blind man was sitting by the roadside begging” (Luke 18:35).</a:t>
            </a:r>
          </a:p>
          <a:p>
            <a:pPr lvl="1"/>
            <a:r>
              <a:rPr lang="en-US" dirty="0"/>
              <a:t>Leon Morris (</a:t>
            </a:r>
            <a:r>
              <a:rPr lang="en-US" i="1" dirty="0"/>
              <a:t>The Gospel According to Matthew</a:t>
            </a:r>
            <a:r>
              <a:rPr lang="en-US" dirty="0"/>
              <a:t>, 514) and Kyle Pope (</a:t>
            </a:r>
            <a:r>
              <a:rPr lang="en-US" i="1" dirty="0"/>
              <a:t>The Book of Matthew, </a:t>
            </a:r>
            <a:r>
              <a:rPr lang="en-US" dirty="0"/>
              <a:t>686-687) conjectures that the incident occurred between OT Jericho and NT Jericho. Kyle Pope argues the following.</a:t>
            </a:r>
          </a:p>
          <a:p>
            <a:pPr lvl="2"/>
            <a:r>
              <a:rPr lang="en-US" dirty="0"/>
              <a:t>Matthew, who is writing from the Jewish perspective, mentions that Jesus was departing from OT Jericho.</a:t>
            </a:r>
          </a:p>
          <a:p>
            <a:pPr lvl="2"/>
            <a:r>
              <a:rPr lang="en-US" dirty="0"/>
              <a:t>Luke, writing from the Gentile perspective, says that they were approaching the Herodian city of Jericho.</a:t>
            </a:r>
          </a:p>
          <a:p>
            <a:pPr lvl="1"/>
            <a:r>
              <a:rPr lang="en-US" dirty="0"/>
              <a:t>The </a:t>
            </a:r>
            <a:r>
              <a:rPr lang="en-US" dirty="0">
                <a:latin typeface="Source Sans Pro Black" panose="020B0803030403020204" pitchFamily="34" charset="0"/>
              </a:rPr>
              <a:t>great crowd </a:t>
            </a:r>
            <a:r>
              <a:rPr lang="en-US" dirty="0"/>
              <a:t>going to Jerusalem would have been natural; they were going to observe the Passover, as the Law commanded.</a:t>
            </a:r>
          </a:p>
          <a:p>
            <a:pPr lvl="2"/>
            <a:endParaRPr lang="en-US" dirty="0"/>
          </a:p>
          <a:p>
            <a:endParaRPr lang="en-US" dirty="0"/>
          </a:p>
        </p:txBody>
      </p:sp>
    </p:spTree>
    <p:extLst>
      <p:ext uri="{BB962C8B-B14F-4D97-AF65-F5344CB8AC3E}">
        <p14:creationId xmlns:p14="http://schemas.microsoft.com/office/powerpoint/2010/main" val="19635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EC0C-DA19-B644-2D47-49106ED90A35}"/>
              </a:ext>
            </a:extLst>
          </p:cNvPr>
          <p:cNvSpPr>
            <a:spLocks noGrp="1"/>
          </p:cNvSpPr>
          <p:nvPr>
            <p:ph type="title"/>
          </p:nvPr>
        </p:nvSpPr>
        <p:spPr/>
        <p:txBody>
          <a:bodyPr/>
          <a:lstStyle/>
          <a:p>
            <a:r>
              <a:rPr lang="en-US" dirty="0"/>
              <a:t>Matthew 20:30</a:t>
            </a:r>
          </a:p>
        </p:txBody>
      </p:sp>
      <p:sp>
        <p:nvSpPr>
          <p:cNvPr id="3" name="Content Placeholder 2">
            <a:extLst>
              <a:ext uri="{FF2B5EF4-FFF2-40B4-BE49-F238E27FC236}">
                <a16:creationId xmlns:a16="http://schemas.microsoft.com/office/drawing/2014/main" id="{BA11F343-AE77-1483-F0FB-C4EE11CC900A}"/>
              </a:ext>
            </a:extLst>
          </p:cNvPr>
          <p:cNvSpPr>
            <a:spLocks noGrp="1"/>
          </p:cNvSpPr>
          <p:nvPr>
            <p:ph idx="1"/>
          </p:nvPr>
        </p:nvSpPr>
        <p:spPr>
          <a:xfrm>
            <a:off x="838200" y="1825625"/>
            <a:ext cx="10515600" cy="4848640"/>
          </a:xfrm>
        </p:spPr>
        <p:txBody>
          <a:bodyPr>
            <a:normAutofit fontScale="92500" lnSpcReduction="10000"/>
          </a:bodyPr>
          <a:lstStyle/>
          <a:p>
            <a:r>
              <a:rPr lang="en-US" dirty="0">
                <a:latin typeface="Source Sans Pro Black" panose="020B0803030403020204" pitchFamily="34" charset="0"/>
              </a:rPr>
              <a:t>And behold, there were two blind men sitting by the roadside, and when they heard that Jesus was passing by, they cried out, “Lord, have mercy on us, Son of David!”</a:t>
            </a:r>
          </a:p>
          <a:p>
            <a:pPr lvl="1"/>
            <a:r>
              <a:rPr lang="en-US" dirty="0"/>
              <a:t>What is the significance of “behold”?</a:t>
            </a:r>
          </a:p>
          <a:p>
            <a:pPr lvl="1"/>
            <a:r>
              <a:rPr lang="en-US" dirty="0"/>
              <a:t>Matthew has “two blind men,” whereas both Luke and Mark have one blind man; Mark gives the name of the beggar, Bartimaeus (the son of Timaeus) perhaps because he was known in the Christian community.</a:t>
            </a:r>
          </a:p>
          <a:p>
            <a:pPr lvl="2"/>
            <a:r>
              <a:rPr lang="en-US" dirty="0"/>
              <a:t>Both Mark and Luke say Bartimaeus was a beggar (Mark 10:46; Luke 18:35).</a:t>
            </a:r>
          </a:p>
          <a:p>
            <a:pPr lvl="2"/>
            <a:r>
              <a:rPr lang="en-US" dirty="0"/>
              <a:t>What motivated the beggars to cry out for help?</a:t>
            </a:r>
          </a:p>
          <a:p>
            <a:pPr lvl="1"/>
            <a:r>
              <a:rPr lang="en-US" dirty="0"/>
              <a:t>How do the blind men address Jesus?</a:t>
            </a:r>
          </a:p>
          <a:p>
            <a:pPr lvl="1"/>
            <a:r>
              <a:rPr lang="en-US" dirty="0"/>
              <a:t>What is the significance of each title?</a:t>
            </a:r>
          </a:p>
          <a:p>
            <a:pPr lvl="1"/>
            <a:r>
              <a:rPr lang="en-US" dirty="0"/>
              <a:t>Why did Jesus not tell them “do not call me ‘Son of David’ (Christ)”?</a:t>
            </a:r>
          </a:p>
          <a:p>
            <a:pPr lvl="1"/>
            <a:r>
              <a:rPr lang="en-US" dirty="0"/>
              <a:t>What is “mercy”?</a:t>
            </a:r>
          </a:p>
          <a:p>
            <a:pPr lvl="2"/>
            <a:r>
              <a:rPr lang="en-US" dirty="0"/>
              <a:t>The Greek word </a:t>
            </a:r>
            <a:r>
              <a:rPr lang="en-US" i="1" dirty="0" err="1"/>
              <a:t>eleeō</a:t>
            </a:r>
            <a:r>
              <a:rPr lang="en-US" i="1" dirty="0"/>
              <a:t> </a:t>
            </a:r>
            <a:r>
              <a:rPr lang="en-US" dirty="0"/>
              <a:t>means “to be greatly concerned about someone in need, </a:t>
            </a:r>
            <a:r>
              <a:rPr lang="en-US" i="1" dirty="0"/>
              <a:t>have compassion/mercy/pity </a:t>
            </a:r>
            <a:r>
              <a:rPr lang="en-US" dirty="0"/>
              <a:t>. . . on or for someone” (BDAG, 315).</a:t>
            </a:r>
            <a:endParaRPr lang="en-US" i="1" dirty="0"/>
          </a:p>
          <a:p>
            <a:endParaRPr lang="en-US" dirty="0"/>
          </a:p>
        </p:txBody>
      </p:sp>
    </p:spTree>
    <p:extLst>
      <p:ext uri="{BB962C8B-B14F-4D97-AF65-F5344CB8AC3E}">
        <p14:creationId xmlns:p14="http://schemas.microsoft.com/office/powerpoint/2010/main" val="7845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ircle(in)">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3C7B-4ECA-6768-BD2D-ADFE0B42A7AC}"/>
              </a:ext>
            </a:extLst>
          </p:cNvPr>
          <p:cNvSpPr>
            <a:spLocks noGrp="1"/>
          </p:cNvSpPr>
          <p:nvPr>
            <p:ph type="title"/>
          </p:nvPr>
        </p:nvSpPr>
        <p:spPr/>
        <p:txBody>
          <a:bodyPr/>
          <a:lstStyle/>
          <a:p>
            <a:r>
              <a:rPr lang="en-US" dirty="0"/>
              <a:t>Matthew 20:31</a:t>
            </a:r>
          </a:p>
        </p:txBody>
      </p:sp>
      <p:sp>
        <p:nvSpPr>
          <p:cNvPr id="3" name="Content Placeholder 2">
            <a:extLst>
              <a:ext uri="{FF2B5EF4-FFF2-40B4-BE49-F238E27FC236}">
                <a16:creationId xmlns:a16="http://schemas.microsoft.com/office/drawing/2014/main" id="{90E85897-1DA9-FD3E-4CD5-8B267051BC44}"/>
              </a:ext>
            </a:extLst>
          </p:cNvPr>
          <p:cNvSpPr>
            <a:spLocks noGrp="1"/>
          </p:cNvSpPr>
          <p:nvPr>
            <p:ph idx="1"/>
          </p:nvPr>
        </p:nvSpPr>
        <p:spPr/>
        <p:txBody>
          <a:bodyPr/>
          <a:lstStyle/>
          <a:p>
            <a:r>
              <a:rPr lang="en-US" dirty="0">
                <a:latin typeface="Source Sans Pro Black" panose="020B0803030403020204" pitchFamily="34" charset="0"/>
              </a:rPr>
              <a:t>“The crowd rebuked them, telling them to be silent, but they cried out all the more, ‘Lord, have mercy on us, Son of David!’”</a:t>
            </a:r>
          </a:p>
          <a:p>
            <a:pPr lvl="1"/>
            <a:r>
              <a:rPr lang="en-US" dirty="0"/>
              <a:t>The crowd going up to Jerusalem with Jesus rebuked the two blind men.</a:t>
            </a:r>
          </a:p>
          <a:p>
            <a:pPr lvl="2"/>
            <a:r>
              <a:rPr lang="en-US" dirty="0">
                <a:latin typeface="Source Sans Pro Black" panose="020B0803030403020204" pitchFamily="34" charset="0"/>
              </a:rPr>
              <a:t>Rebuked</a:t>
            </a:r>
            <a:r>
              <a:rPr lang="en-US" dirty="0"/>
              <a:t> (</a:t>
            </a:r>
            <a:r>
              <a:rPr lang="en-US" i="1" dirty="0" err="1"/>
              <a:t>epitimao</a:t>
            </a:r>
            <a:r>
              <a:rPr lang="en-US" dirty="0"/>
              <a:t>): “to express strong disapproval of someone, </a:t>
            </a:r>
            <a:r>
              <a:rPr lang="en-US" i="1" dirty="0"/>
              <a:t>rebuke, reprove, censure</a:t>
            </a:r>
            <a:r>
              <a:rPr lang="en-US" dirty="0"/>
              <a:t> also </a:t>
            </a:r>
            <a:r>
              <a:rPr lang="en-US" i="1" dirty="0"/>
              <a:t>speak seriously, warn </a:t>
            </a:r>
            <a:r>
              <a:rPr lang="en-US" dirty="0"/>
              <a:t>in order to prevent an action or bring one to an end” (BDAG, 384).</a:t>
            </a:r>
          </a:p>
          <a:p>
            <a:pPr lvl="1"/>
            <a:r>
              <a:rPr lang="en-US" dirty="0"/>
              <a:t>What was motivating the crowd to tell the beggars to be silent?</a:t>
            </a:r>
          </a:p>
          <a:p>
            <a:pPr lvl="1"/>
            <a:r>
              <a:rPr lang="en-US" dirty="0"/>
              <a:t>Why did the blind men ignore the crowd?</a:t>
            </a:r>
          </a:p>
          <a:p>
            <a:pPr lvl="1"/>
            <a:endParaRPr lang="en-US" dirty="0"/>
          </a:p>
        </p:txBody>
      </p:sp>
    </p:spTree>
    <p:extLst>
      <p:ext uri="{BB962C8B-B14F-4D97-AF65-F5344CB8AC3E}">
        <p14:creationId xmlns:p14="http://schemas.microsoft.com/office/powerpoint/2010/main" val="22410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253D-ECF2-F046-4C14-0AB502BDD536}"/>
              </a:ext>
            </a:extLst>
          </p:cNvPr>
          <p:cNvSpPr>
            <a:spLocks noGrp="1"/>
          </p:cNvSpPr>
          <p:nvPr>
            <p:ph type="title"/>
          </p:nvPr>
        </p:nvSpPr>
        <p:spPr/>
        <p:txBody>
          <a:bodyPr/>
          <a:lstStyle/>
          <a:p>
            <a:r>
              <a:rPr lang="en-US" dirty="0"/>
              <a:t>Matthew 20:32</a:t>
            </a:r>
          </a:p>
        </p:txBody>
      </p:sp>
      <p:sp>
        <p:nvSpPr>
          <p:cNvPr id="3" name="Content Placeholder 2">
            <a:extLst>
              <a:ext uri="{FF2B5EF4-FFF2-40B4-BE49-F238E27FC236}">
                <a16:creationId xmlns:a16="http://schemas.microsoft.com/office/drawing/2014/main" id="{0478B03E-AF66-7CA8-A659-C16F5AB8B0F4}"/>
              </a:ext>
            </a:extLst>
          </p:cNvPr>
          <p:cNvSpPr>
            <a:spLocks noGrp="1"/>
          </p:cNvSpPr>
          <p:nvPr>
            <p:ph idx="1"/>
          </p:nvPr>
        </p:nvSpPr>
        <p:spPr/>
        <p:txBody>
          <a:bodyPr/>
          <a:lstStyle/>
          <a:p>
            <a:r>
              <a:rPr lang="en-US" dirty="0">
                <a:latin typeface="Source Sans Pro Black" panose="020B0803030403020204" pitchFamily="34" charset="0"/>
              </a:rPr>
              <a:t>“And stopping, Jesus called them and said, ‘What do you want me to do for you?’”</a:t>
            </a:r>
          </a:p>
          <a:p>
            <a:pPr lvl="1"/>
            <a:r>
              <a:rPr lang="en-US" dirty="0"/>
              <a:t>Why did Jesus react differently than the crowd reacted to the beggars?</a:t>
            </a:r>
          </a:p>
          <a:p>
            <a:pPr lvl="1"/>
            <a:r>
              <a:rPr lang="en-US" dirty="0"/>
              <a:t>Why did Jesus not ignore the blind men?</a:t>
            </a:r>
          </a:p>
          <a:p>
            <a:pPr lvl="1"/>
            <a:r>
              <a:rPr lang="en-US" dirty="0"/>
              <a:t>Why did He ask what they wanted from Him?</a:t>
            </a:r>
          </a:p>
        </p:txBody>
      </p:sp>
    </p:spTree>
    <p:extLst>
      <p:ext uri="{BB962C8B-B14F-4D97-AF65-F5344CB8AC3E}">
        <p14:creationId xmlns:p14="http://schemas.microsoft.com/office/powerpoint/2010/main" val="29433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0C25-BF05-D2CD-662F-CF37C0BDAF2B}"/>
              </a:ext>
            </a:extLst>
          </p:cNvPr>
          <p:cNvSpPr>
            <a:spLocks noGrp="1"/>
          </p:cNvSpPr>
          <p:nvPr>
            <p:ph type="title"/>
          </p:nvPr>
        </p:nvSpPr>
        <p:spPr/>
        <p:txBody>
          <a:bodyPr/>
          <a:lstStyle/>
          <a:p>
            <a:r>
              <a:rPr lang="en-US" dirty="0"/>
              <a:t>Matthew 20:33</a:t>
            </a:r>
          </a:p>
        </p:txBody>
      </p:sp>
      <p:sp>
        <p:nvSpPr>
          <p:cNvPr id="3" name="Content Placeholder 2">
            <a:extLst>
              <a:ext uri="{FF2B5EF4-FFF2-40B4-BE49-F238E27FC236}">
                <a16:creationId xmlns:a16="http://schemas.microsoft.com/office/drawing/2014/main" id="{56449C21-1232-EF5D-C19E-9B524B2B8C3C}"/>
              </a:ext>
            </a:extLst>
          </p:cNvPr>
          <p:cNvSpPr>
            <a:spLocks noGrp="1"/>
          </p:cNvSpPr>
          <p:nvPr>
            <p:ph idx="1"/>
          </p:nvPr>
        </p:nvSpPr>
        <p:spPr/>
        <p:txBody>
          <a:bodyPr/>
          <a:lstStyle/>
          <a:p>
            <a:r>
              <a:rPr lang="en-US" dirty="0">
                <a:latin typeface="Source Sans Pro Black" panose="020B0803030403020204" pitchFamily="34" charset="0"/>
              </a:rPr>
              <a:t>“They said to him, ‘Lord, let our eyes be opened.’”</a:t>
            </a:r>
          </a:p>
          <a:p>
            <a:pPr lvl="1"/>
            <a:r>
              <a:rPr lang="en-US" dirty="0"/>
              <a:t>Mark includes the following: “And Jesus stopped and said, ‘Call him.’ And they called the blind man, saying to him, ‘Take heart. Get up; he is calling you.’ And throwing off his cloak, he sprang up and came to Jesus” (10:49-50).</a:t>
            </a:r>
          </a:p>
          <a:p>
            <a:pPr lvl="1"/>
            <a:r>
              <a:rPr lang="en-US" dirty="0"/>
              <a:t>What request did the two blind men have of Jesus?</a:t>
            </a:r>
          </a:p>
          <a:p>
            <a:pPr lvl="1"/>
            <a:r>
              <a:rPr lang="en-US" dirty="0"/>
              <a:t>What did not they not request from Him?</a:t>
            </a:r>
          </a:p>
          <a:p>
            <a:pPr lvl="1"/>
            <a:endParaRPr lang="en-US" dirty="0"/>
          </a:p>
          <a:p>
            <a:endParaRPr lang="en-US" dirty="0"/>
          </a:p>
        </p:txBody>
      </p:sp>
    </p:spTree>
    <p:extLst>
      <p:ext uri="{BB962C8B-B14F-4D97-AF65-F5344CB8AC3E}">
        <p14:creationId xmlns:p14="http://schemas.microsoft.com/office/powerpoint/2010/main" val="120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094E-7DE4-2101-C3A8-A4C289E07128}"/>
              </a:ext>
            </a:extLst>
          </p:cNvPr>
          <p:cNvSpPr>
            <a:spLocks noGrp="1"/>
          </p:cNvSpPr>
          <p:nvPr>
            <p:ph type="title"/>
          </p:nvPr>
        </p:nvSpPr>
        <p:spPr/>
        <p:txBody>
          <a:bodyPr/>
          <a:lstStyle/>
          <a:p>
            <a:r>
              <a:rPr lang="en-US" dirty="0"/>
              <a:t>Matthew 20:34</a:t>
            </a:r>
          </a:p>
        </p:txBody>
      </p:sp>
      <p:sp>
        <p:nvSpPr>
          <p:cNvPr id="3" name="Content Placeholder 2">
            <a:extLst>
              <a:ext uri="{FF2B5EF4-FFF2-40B4-BE49-F238E27FC236}">
                <a16:creationId xmlns:a16="http://schemas.microsoft.com/office/drawing/2014/main" id="{8F0BB7BA-708F-E0ED-FDB1-F091902E0314}"/>
              </a:ext>
            </a:extLst>
          </p:cNvPr>
          <p:cNvSpPr>
            <a:spLocks noGrp="1"/>
          </p:cNvSpPr>
          <p:nvPr>
            <p:ph idx="1"/>
          </p:nvPr>
        </p:nvSpPr>
        <p:spPr/>
        <p:txBody>
          <a:bodyPr/>
          <a:lstStyle/>
          <a:p>
            <a:r>
              <a:rPr lang="en-US" dirty="0">
                <a:latin typeface="Source Sans Pro Black" panose="020B0803030403020204" pitchFamily="34" charset="0"/>
              </a:rPr>
              <a:t>And Jesus in pity touched their eyes, and immediately they recovered their sight and followed him.</a:t>
            </a:r>
          </a:p>
          <a:p>
            <a:pPr lvl="1"/>
            <a:r>
              <a:rPr lang="en-US" dirty="0"/>
              <a:t>What motivated Jesus to heal the blind man?</a:t>
            </a:r>
          </a:p>
          <a:p>
            <a:pPr lvl="1"/>
            <a:r>
              <a:rPr lang="en-US" dirty="0"/>
              <a:t>Why did Jesus touch their eyes?</a:t>
            </a:r>
          </a:p>
          <a:p>
            <a:pPr lvl="1"/>
            <a:r>
              <a:rPr lang="en-US" dirty="0"/>
              <a:t>What effect did Jesus’s touch have on the blind men?</a:t>
            </a:r>
          </a:p>
          <a:p>
            <a:pPr marL="457200" lvl="1" indent="0">
              <a:buNone/>
            </a:pPr>
            <a:endParaRPr lang="en-US" dirty="0"/>
          </a:p>
          <a:p>
            <a:pPr lvl="1"/>
            <a:endParaRPr lang="en-US" dirty="0"/>
          </a:p>
        </p:txBody>
      </p:sp>
    </p:spTree>
    <p:extLst>
      <p:ext uri="{BB962C8B-B14F-4D97-AF65-F5344CB8AC3E}">
        <p14:creationId xmlns:p14="http://schemas.microsoft.com/office/powerpoint/2010/main" val="1907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BDE1-D87E-C9F4-8741-2803DD4FE24B}"/>
              </a:ext>
            </a:extLst>
          </p:cNvPr>
          <p:cNvSpPr>
            <a:spLocks noGrp="1"/>
          </p:cNvSpPr>
          <p:nvPr>
            <p:ph type="title"/>
          </p:nvPr>
        </p:nvSpPr>
        <p:spPr/>
        <p:txBody>
          <a:bodyPr/>
          <a:lstStyle/>
          <a:p>
            <a:r>
              <a:rPr lang="en-US" dirty="0"/>
              <a:t>The Journey Nears Its End</a:t>
            </a:r>
          </a:p>
        </p:txBody>
      </p:sp>
      <p:sp>
        <p:nvSpPr>
          <p:cNvPr id="3" name="Content Placeholder 2">
            <a:extLst>
              <a:ext uri="{FF2B5EF4-FFF2-40B4-BE49-F238E27FC236}">
                <a16:creationId xmlns:a16="http://schemas.microsoft.com/office/drawing/2014/main" id="{D73B7B21-27E8-C8BC-641C-1D9E5C3A3CA7}"/>
              </a:ext>
            </a:extLst>
          </p:cNvPr>
          <p:cNvSpPr>
            <a:spLocks noGrp="1"/>
          </p:cNvSpPr>
          <p:nvPr>
            <p:ph idx="1"/>
          </p:nvPr>
        </p:nvSpPr>
        <p:spPr/>
        <p:txBody>
          <a:bodyPr>
            <a:normAutofit lnSpcReduction="10000"/>
          </a:bodyPr>
          <a:lstStyle/>
          <a:p>
            <a:r>
              <a:rPr lang="en-US" dirty="0"/>
              <a:t>Matthew 19:1-20:34 is a section in Matthew’s gospel.</a:t>
            </a:r>
          </a:p>
          <a:p>
            <a:pPr lvl="1"/>
            <a:r>
              <a:rPr lang="en-US" dirty="0"/>
              <a:t>Teaching about divorce (19:1-12)</a:t>
            </a:r>
          </a:p>
          <a:p>
            <a:pPr lvl="1"/>
            <a:r>
              <a:rPr lang="en-US" dirty="0"/>
              <a:t>Let the children come to Me (19:13-15)</a:t>
            </a:r>
          </a:p>
          <a:p>
            <a:pPr lvl="1"/>
            <a:r>
              <a:rPr lang="en-US" dirty="0"/>
              <a:t>The rich young ruler (19:16-22)</a:t>
            </a:r>
          </a:p>
          <a:p>
            <a:pPr lvl="1"/>
            <a:r>
              <a:rPr lang="en-US" dirty="0"/>
              <a:t>Conversation with disciples about wealth (19:23-30)</a:t>
            </a:r>
          </a:p>
          <a:p>
            <a:pPr lvl="1"/>
            <a:r>
              <a:rPr lang="en-US" dirty="0"/>
              <a:t>Laborers in the Vineyard (20:1-16)</a:t>
            </a:r>
          </a:p>
          <a:p>
            <a:pPr lvl="1"/>
            <a:r>
              <a:rPr lang="en-US" dirty="0"/>
              <a:t>Jesus foretells His death for a third time (20:17-19)</a:t>
            </a:r>
          </a:p>
          <a:p>
            <a:pPr lvl="1"/>
            <a:r>
              <a:rPr lang="en-US" dirty="0"/>
              <a:t>Mother’s request for her two sons (20:20-28)</a:t>
            </a:r>
          </a:p>
          <a:p>
            <a:pPr lvl="1"/>
            <a:r>
              <a:rPr lang="en-US" dirty="0"/>
              <a:t>Healing two blind men at Jericho (20:29-34)</a:t>
            </a:r>
          </a:p>
          <a:p>
            <a:pPr lvl="2"/>
            <a:r>
              <a:rPr lang="en-US" dirty="0"/>
              <a:t>Jesus’s visit </a:t>
            </a:r>
            <a:r>
              <a:rPr lang="en-US"/>
              <a:t>with Zacchaeus (Luke 19:1-10)</a:t>
            </a:r>
            <a:endParaRPr lang="en-US" dirty="0"/>
          </a:p>
          <a:p>
            <a:r>
              <a:rPr lang="en-US" dirty="0"/>
              <a:t>Jerusalem is the next stop!</a:t>
            </a:r>
          </a:p>
          <a:p>
            <a:pPr lvl="1"/>
            <a:endParaRPr lang="en-US" dirty="0"/>
          </a:p>
        </p:txBody>
      </p:sp>
    </p:spTree>
    <p:extLst>
      <p:ext uri="{BB962C8B-B14F-4D97-AF65-F5344CB8AC3E}">
        <p14:creationId xmlns:p14="http://schemas.microsoft.com/office/powerpoint/2010/main" val="6873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656-CCC0-6135-5ED5-B73B187C0AD1}"/>
              </a:ext>
            </a:extLst>
          </p:cNvPr>
          <p:cNvSpPr>
            <a:spLocks noGrp="1"/>
          </p:cNvSpPr>
          <p:nvPr>
            <p:ph type="title"/>
          </p:nvPr>
        </p:nvSpPr>
        <p:spPr>
          <a:xfrm>
            <a:off x="324739" y="177117"/>
            <a:ext cx="11613735" cy="1325563"/>
          </a:xfrm>
        </p:spPr>
        <p:txBody>
          <a:bodyPr/>
          <a:lstStyle/>
          <a:p>
            <a:r>
              <a:rPr lang="en-US" dirty="0"/>
              <a:t>Parable of the Generous Master of the House</a:t>
            </a:r>
            <a:br>
              <a:rPr lang="en-US" sz="2400" dirty="0"/>
            </a:br>
            <a:r>
              <a:rPr lang="en-US" sz="2400" dirty="0"/>
              <a:t>Scene 1: Matthew 19:30-20:7</a:t>
            </a:r>
          </a:p>
        </p:txBody>
      </p:sp>
      <p:sp>
        <p:nvSpPr>
          <p:cNvPr id="3" name="TextBox 2">
            <a:extLst>
              <a:ext uri="{FF2B5EF4-FFF2-40B4-BE49-F238E27FC236}">
                <a16:creationId xmlns:a16="http://schemas.microsoft.com/office/drawing/2014/main" id="{DC9A5471-43F0-B3C2-8A5F-648D768D4A87}"/>
              </a:ext>
            </a:extLst>
          </p:cNvPr>
          <p:cNvSpPr txBox="1"/>
          <p:nvPr/>
        </p:nvSpPr>
        <p:spPr>
          <a:xfrm>
            <a:off x="324738" y="1502680"/>
            <a:ext cx="11613736" cy="4832092"/>
          </a:xfrm>
          <a:prstGeom prst="rect">
            <a:avLst/>
          </a:prstGeom>
          <a:noFill/>
        </p:spPr>
        <p:txBody>
          <a:bodyPr wrap="square" rtlCol="0">
            <a:spAutoFit/>
          </a:bodyPr>
          <a:lstStyle/>
          <a:p>
            <a:r>
              <a:rPr lang="en-US" sz="2800" dirty="0">
                <a:latin typeface="Source Sans Pro Black" panose="020B0803030403020204" pitchFamily="34" charset="0"/>
              </a:rPr>
              <a:t>But many who are first will be last, and the last first. </a:t>
            </a:r>
            <a:r>
              <a:rPr lang="en-US" sz="2800" dirty="0">
                <a:latin typeface="Source Sans Pro Semibold" panose="020B0603030403020204" pitchFamily="34" charset="0"/>
              </a:rPr>
              <a:t>“For the kingdom of heaven is like a master of a house who went out early in the morning to hire laborers for his vineyard. After agreeing with the laborers for a denarius a day, he sent them into his vineyard. And going out about the third hour he saw others standing idle in the marketplace, and to them he said, ‘You go into the vineyard too, and whatever is right I will give you.’ So they went. Going out again about the sixth hour and the ninth hour, he did the same. And about the eleventh hour he went out and found others standing. And he said to them, ‘Why do you stand here idle all day?’ They said to him, ‘Because no one has hired us.’ He said to them, ‘You go into the vineyard too.’</a:t>
            </a:r>
            <a:endParaRPr lang="en-US" sz="2800" dirty="0"/>
          </a:p>
        </p:txBody>
      </p:sp>
    </p:spTree>
    <p:extLst>
      <p:ext uri="{BB962C8B-B14F-4D97-AF65-F5344CB8AC3E}">
        <p14:creationId xmlns:p14="http://schemas.microsoft.com/office/powerpoint/2010/main" val="26727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08D3D8B-A6ED-3418-69F4-0A6421C66820}"/>
              </a:ext>
            </a:extLst>
          </p:cNvPr>
          <p:cNvGraphicFramePr>
            <a:graphicFrameLocks noGrp="1"/>
          </p:cNvGraphicFramePr>
          <p:nvPr>
            <p:extLst>
              <p:ext uri="{D42A27DB-BD31-4B8C-83A1-F6EECF244321}">
                <p14:modId xmlns:p14="http://schemas.microsoft.com/office/powerpoint/2010/main" val="3349312253"/>
              </p:ext>
            </p:extLst>
          </p:nvPr>
        </p:nvGraphicFramePr>
        <p:xfrm>
          <a:off x="358923" y="565838"/>
          <a:ext cx="11562460" cy="5242560"/>
        </p:xfrm>
        <a:graphic>
          <a:graphicData uri="http://schemas.openxmlformats.org/drawingml/2006/table">
            <a:tbl>
              <a:tblPr firstRow="1" bandRow="1">
                <a:tableStyleId>{00A15C55-8517-42AA-B614-E9B94910E393}</a:tableStyleId>
              </a:tblPr>
              <a:tblGrid>
                <a:gridCol w="2890615">
                  <a:extLst>
                    <a:ext uri="{9D8B030D-6E8A-4147-A177-3AD203B41FA5}">
                      <a16:colId xmlns:a16="http://schemas.microsoft.com/office/drawing/2014/main" val="1938119544"/>
                    </a:ext>
                  </a:extLst>
                </a:gridCol>
                <a:gridCol w="2890615">
                  <a:extLst>
                    <a:ext uri="{9D8B030D-6E8A-4147-A177-3AD203B41FA5}">
                      <a16:colId xmlns:a16="http://schemas.microsoft.com/office/drawing/2014/main" val="634880018"/>
                    </a:ext>
                  </a:extLst>
                </a:gridCol>
                <a:gridCol w="2890615">
                  <a:extLst>
                    <a:ext uri="{9D8B030D-6E8A-4147-A177-3AD203B41FA5}">
                      <a16:colId xmlns:a16="http://schemas.microsoft.com/office/drawing/2014/main" val="3446096779"/>
                    </a:ext>
                  </a:extLst>
                </a:gridCol>
                <a:gridCol w="2890615">
                  <a:extLst>
                    <a:ext uri="{9D8B030D-6E8A-4147-A177-3AD203B41FA5}">
                      <a16:colId xmlns:a16="http://schemas.microsoft.com/office/drawing/2014/main" val="623208994"/>
                    </a:ext>
                  </a:extLst>
                </a:gridCol>
              </a:tblGrid>
              <a:tr h="370840">
                <a:tc gridSpan="2">
                  <a:txBody>
                    <a:bodyPr/>
                    <a:lstStyle/>
                    <a:p>
                      <a:pPr algn="ctr"/>
                      <a:r>
                        <a:rPr lang="en-US" sz="2800" dirty="0">
                          <a:solidFill>
                            <a:schemeClr val="tx1"/>
                          </a:solidFill>
                          <a:latin typeface="Source Sans Pro Black" panose="020B0803030403020204" pitchFamily="34" charset="0"/>
                        </a:rPr>
                        <a:t>Parable of the Generous Master</a:t>
                      </a:r>
                    </a:p>
                    <a:p>
                      <a:pPr algn="ctr"/>
                      <a:r>
                        <a:rPr lang="en-US" sz="2800" dirty="0">
                          <a:solidFill>
                            <a:schemeClr val="tx1"/>
                          </a:solidFill>
                          <a:latin typeface="Source Sans Pro Black" panose="020B0803030403020204" pitchFamily="34" charset="0"/>
                        </a:rPr>
                        <a:t>Matt. 19:31-20:16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dirty="0">
                          <a:solidFill>
                            <a:schemeClr val="tx1"/>
                          </a:solidFill>
                          <a:latin typeface="Source Sans Pro Black" panose="020B0803030403020204" pitchFamily="34" charset="0"/>
                        </a:rPr>
                        <a:t>Parable of the Prodigal Son</a:t>
                      </a:r>
                    </a:p>
                    <a:p>
                      <a:pPr algn="ctr"/>
                      <a:r>
                        <a:rPr lang="en-US" sz="2800" dirty="0">
                          <a:solidFill>
                            <a:schemeClr val="tx1"/>
                          </a:solidFill>
                          <a:latin typeface="Source Sans Pro Black" panose="020B0803030403020204" pitchFamily="34" charset="0"/>
                        </a:rPr>
                        <a:t>Luke 15:11-32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115769148"/>
                  </a:ext>
                </a:extLst>
              </a:tr>
              <a:tr h="370840">
                <a:tc gridSpan="2">
                  <a:txBody>
                    <a:bodyPr/>
                    <a:lstStyle/>
                    <a:p>
                      <a:pPr algn="ctr"/>
                      <a:r>
                        <a:rPr lang="en-US" sz="2800" dirty="0">
                          <a:latin typeface="Source Sans Pro Semibold" panose="020B0603030403020204" pitchFamily="34" charset="0"/>
                        </a:rPr>
                        <a:t>Generous employer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dirty="0">
                          <a:latin typeface="Source Sans Pro Semibold" panose="020B0603030403020204" pitchFamily="34" charset="0"/>
                        </a:rPr>
                        <a:t>Generous father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584523698"/>
                  </a:ext>
                </a:extLst>
              </a:tr>
              <a:tr h="370840">
                <a:tc>
                  <a:txBody>
                    <a:bodyPr/>
                    <a:lstStyle/>
                    <a:p>
                      <a:pPr algn="ctr"/>
                      <a:r>
                        <a:rPr lang="en-US" sz="2800" dirty="0">
                          <a:latin typeface="Source Sans Pro Semibold" panose="020B0603030403020204" pitchFamily="34" charset="0"/>
                        </a:rPr>
                        <a:t>Workers hired 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Workers hired 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Prodigal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Other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036219"/>
                  </a:ext>
                </a:extLst>
              </a:tr>
              <a:tr h="370840">
                <a:tc gridSpan="2">
                  <a:txBody>
                    <a:bodyPr/>
                    <a:lstStyle/>
                    <a:p>
                      <a:r>
                        <a:rPr lang="en-US" sz="2800" dirty="0">
                          <a:latin typeface="Source Sans Pro Semibold" panose="020B0603030403020204" pitchFamily="34" charset="0"/>
                        </a:rPr>
                        <a:t>Unexpected generosity of master towards workers hired 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Unexpected generosity of father toward prodigal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915045945"/>
                  </a:ext>
                </a:extLst>
              </a:tr>
              <a:tr h="370840">
                <a:tc gridSpan="2">
                  <a:txBody>
                    <a:bodyPr/>
                    <a:lstStyle/>
                    <a:p>
                      <a:r>
                        <a:rPr lang="en-US" sz="2800" dirty="0">
                          <a:latin typeface="Source Sans Pro Semibold" panose="020B0603030403020204" pitchFamily="34" charset="0"/>
                        </a:rPr>
                        <a:t>The workers first hired, resentful, complain of injustice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The other son, resentful, complains of injustice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767766632"/>
                  </a:ext>
                </a:extLst>
              </a:tr>
              <a:tr h="370840">
                <a:tc gridSpan="2">
                  <a:txBody>
                    <a:bodyPr/>
                    <a:lstStyle/>
                    <a:p>
                      <a:r>
                        <a:rPr lang="en-US" sz="2800" dirty="0">
                          <a:latin typeface="Source Sans Pro Semibold" panose="020B0603030403020204" pitchFamily="34" charset="0"/>
                        </a:rPr>
                        <a:t>The employer justifies his extravagant generosity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The father justifies his extravagant generosity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78314705"/>
                  </a:ext>
                </a:extLst>
              </a:tr>
            </a:tbl>
          </a:graphicData>
        </a:graphic>
      </p:graphicFrame>
      <p:sp>
        <p:nvSpPr>
          <p:cNvPr id="3" name="TextBox 2">
            <a:extLst>
              <a:ext uri="{FF2B5EF4-FFF2-40B4-BE49-F238E27FC236}">
                <a16:creationId xmlns:a16="http://schemas.microsoft.com/office/drawing/2014/main" id="{71B5C8A1-CDA8-4689-DA9A-4F3F8276CC35}"/>
              </a:ext>
            </a:extLst>
          </p:cNvPr>
          <p:cNvSpPr txBox="1"/>
          <p:nvPr/>
        </p:nvSpPr>
        <p:spPr>
          <a:xfrm>
            <a:off x="1811708" y="6001598"/>
            <a:ext cx="8656890" cy="400110"/>
          </a:xfrm>
          <a:prstGeom prst="rect">
            <a:avLst/>
          </a:prstGeom>
          <a:noFill/>
        </p:spPr>
        <p:txBody>
          <a:bodyPr wrap="square" rtlCol="0">
            <a:spAutoFit/>
          </a:bodyPr>
          <a:lstStyle/>
          <a:p>
            <a:pPr algn="ctr"/>
            <a:r>
              <a:rPr lang="en-US" sz="2000" dirty="0">
                <a:latin typeface="Source Sans Pro Semibold" panose="020B0603030403020204" pitchFamily="34" charset="0"/>
              </a:rPr>
              <a:t>Chart based on material from Davies and Allison, </a:t>
            </a:r>
            <a:r>
              <a:rPr lang="en-US" sz="2000" i="1" dirty="0">
                <a:latin typeface="Source Sans Pro Semibold" panose="020B0603030403020204" pitchFamily="34" charset="0"/>
              </a:rPr>
              <a:t>Matthew 19-28</a:t>
            </a:r>
            <a:r>
              <a:rPr lang="en-US" sz="2000" dirty="0">
                <a:latin typeface="Source Sans Pro Semibold" panose="020B0603030403020204" pitchFamily="34" charset="0"/>
              </a:rPr>
              <a:t>, 3:69</a:t>
            </a:r>
          </a:p>
        </p:txBody>
      </p:sp>
    </p:spTree>
    <p:extLst>
      <p:ext uri="{BB962C8B-B14F-4D97-AF65-F5344CB8AC3E}">
        <p14:creationId xmlns:p14="http://schemas.microsoft.com/office/powerpoint/2010/main" val="218292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6678-4B55-0129-BD03-F15E9CA08AEE}"/>
              </a:ext>
            </a:extLst>
          </p:cNvPr>
          <p:cNvSpPr>
            <a:spLocks noGrp="1"/>
          </p:cNvSpPr>
          <p:nvPr>
            <p:ph type="title"/>
          </p:nvPr>
        </p:nvSpPr>
        <p:spPr/>
        <p:txBody>
          <a:bodyPr/>
          <a:lstStyle/>
          <a:p>
            <a:r>
              <a:rPr lang="en-US" dirty="0"/>
              <a:t>Overview of the Parable</a:t>
            </a:r>
          </a:p>
        </p:txBody>
      </p:sp>
      <p:sp>
        <p:nvSpPr>
          <p:cNvPr id="3" name="Content Placeholder 2">
            <a:extLst>
              <a:ext uri="{FF2B5EF4-FFF2-40B4-BE49-F238E27FC236}">
                <a16:creationId xmlns:a16="http://schemas.microsoft.com/office/drawing/2014/main" id="{B3C889B6-6FAB-3579-C009-C0E9A7CE91E7}"/>
              </a:ext>
            </a:extLst>
          </p:cNvPr>
          <p:cNvSpPr>
            <a:spLocks noGrp="1"/>
          </p:cNvSpPr>
          <p:nvPr>
            <p:ph idx="1"/>
          </p:nvPr>
        </p:nvSpPr>
        <p:spPr/>
        <p:txBody>
          <a:bodyPr/>
          <a:lstStyle/>
          <a:p>
            <a:r>
              <a:rPr lang="en-US" dirty="0"/>
              <a:t>Who is the leading character?</a:t>
            </a:r>
          </a:p>
          <a:p>
            <a:r>
              <a:rPr lang="en-US" dirty="0"/>
              <a:t>Who are represented by the day workers?</a:t>
            </a:r>
          </a:p>
          <a:p>
            <a:pPr lvl="1"/>
            <a:r>
              <a:rPr lang="en-US" dirty="0"/>
              <a:t>What distinction is made between the day workers?</a:t>
            </a:r>
          </a:p>
          <a:p>
            <a:r>
              <a:rPr lang="en-US" dirty="0"/>
              <a:t>Who is represented by the master of the house?</a:t>
            </a:r>
          </a:p>
          <a:p>
            <a:r>
              <a:rPr lang="en-US" dirty="0"/>
              <a:t>What stands out as the most unusual point in the parable?</a:t>
            </a:r>
          </a:p>
        </p:txBody>
      </p:sp>
    </p:spTree>
    <p:extLst>
      <p:ext uri="{BB962C8B-B14F-4D97-AF65-F5344CB8AC3E}">
        <p14:creationId xmlns:p14="http://schemas.microsoft.com/office/powerpoint/2010/main" val="68732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6BD-B7FC-75BF-177B-34BDC27FB38F}"/>
              </a:ext>
            </a:extLst>
          </p:cNvPr>
          <p:cNvSpPr>
            <a:spLocks noGrp="1"/>
          </p:cNvSpPr>
          <p:nvPr>
            <p:ph type="title"/>
          </p:nvPr>
        </p:nvSpPr>
        <p:spPr/>
        <p:txBody>
          <a:bodyPr/>
          <a:lstStyle/>
          <a:p>
            <a:r>
              <a:rPr lang="en-US" dirty="0"/>
              <a:t>Matthew 19:30</a:t>
            </a:r>
          </a:p>
        </p:txBody>
      </p:sp>
      <p:sp>
        <p:nvSpPr>
          <p:cNvPr id="3" name="Content Placeholder 2">
            <a:extLst>
              <a:ext uri="{FF2B5EF4-FFF2-40B4-BE49-F238E27FC236}">
                <a16:creationId xmlns:a16="http://schemas.microsoft.com/office/drawing/2014/main" id="{7A925B34-2E9F-E42F-4496-BCF8EEA83256}"/>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But many who are first will be last, and the last first.</a:t>
            </a:r>
          </a:p>
          <a:p>
            <a:pPr lvl="1"/>
            <a:r>
              <a:rPr lang="en-US" dirty="0"/>
              <a:t>Chapter divisions were added to the NT Greek text in 1550 by Robert Estienne (pronounced </a:t>
            </a:r>
            <a:r>
              <a:rPr lang="en-US" i="1" dirty="0"/>
              <a:t>ā-</a:t>
            </a:r>
            <a:r>
              <a:rPr lang="en-US" i="1" dirty="0" err="1"/>
              <a:t>tē</a:t>
            </a:r>
            <a:r>
              <a:rPr lang="en-US" i="1" dirty="0"/>
              <a:t>-in</a:t>
            </a:r>
            <a:r>
              <a:rPr lang="en-US" dirty="0"/>
              <a:t>)(also known as </a:t>
            </a:r>
            <a:r>
              <a:rPr lang="en-US" dirty="0" err="1"/>
              <a:t>Robertus</a:t>
            </a:r>
            <a:r>
              <a:rPr lang="en-US" dirty="0"/>
              <a:t> Stephanus in Latin and Robert Stephens). In this case, his chapter division is unfortunate.</a:t>
            </a:r>
          </a:p>
          <a:p>
            <a:pPr lvl="1"/>
            <a:r>
              <a:rPr lang="en-US" dirty="0"/>
              <a:t>The same sentence is repeated at the beginning and end of the Parable of the Generous Employer (20:1-16). It forms an </a:t>
            </a:r>
            <a:r>
              <a:rPr lang="en-US" i="1" dirty="0" err="1"/>
              <a:t>inclusio</a:t>
            </a:r>
            <a:r>
              <a:rPr lang="en-US" dirty="0"/>
              <a:t> around the parable that binds it together and ties it to the preceding context.</a:t>
            </a:r>
          </a:p>
          <a:p>
            <a:pPr lvl="2"/>
            <a:r>
              <a:rPr lang="en-US" dirty="0"/>
              <a:t>This indicates that Matthew intends the parable to underline the point he has just made.</a:t>
            </a:r>
          </a:p>
          <a:p>
            <a:pPr lvl="1"/>
            <a:r>
              <a:rPr lang="en-US" dirty="0"/>
              <a:t>It looks back to the rich young ruler, who may have thought of himself as “first” but because of his love of money ended up “last,” as well as to the Twelve who had left everything to follow Jesus who end up being first.</a:t>
            </a:r>
          </a:p>
          <a:p>
            <a:pPr lvl="2"/>
            <a:r>
              <a:rPr lang="en-US" dirty="0"/>
              <a:t>In Luke 13:28-30, the same sentence is quoted with application to the Jewish people.</a:t>
            </a:r>
          </a:p>
        </p:txBody>
      </p:sp>
    </p:spTree>
    <p:extLst>
      <p:ext uri="{BB962C8B-B14F-4D97-AF65-F5344CB8AC3E}">
        <p14:creationId xmlns:p14="http://schemas.microsoft.com/office/powerpoint/2010/main" val="36513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16729</TotalTime>
  <Words>6804</Words>
  <Application>Microsoft Office PowerPoint</Application>
  <PresentationFormat>Widescreen</PresentationFormat>
  <Paragraphs>318</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the Chapter</vt:lpstr>
      <vt:lpstr>Parable of the Generous Master of the House Matthew 19:30‐20:16</vt:lpstr>
      <vt:lpstr>PowerPoint Presentation</vt:lpstr>
      <vt:lpstr>Parable of the Generous Master of the House Scene 1: Matthew 19:30-20:7</vt:lpstr>
      <vt:lpstr>PowerPoint Presentation</vt:lpstr>
      <vt:lpstr>Overview of the Parable</vt:lpstr>
      <vt:lpstr>Matthew 19:30</vt:lpstr>
      <vt:lpstr>Matthew 20:1</vt:lpstr>
      <vt:lpstr>Matthew 20:2</vt:lpstr>
      <vt:lpstr>Matthew 20:3-7</vt:lpstr>
      <vt:lpstr>Urgency in Harvesting Grapes</vt:lpstr>
      <vt:lpstr>Wage Agreement </vt:lpstr>
      <vt:lpstr>Don’t Forget the Context</vt:lpstr>
      <vt:lpstr>Parable of the Generous Master of the House Scene 2: Matthew 19:30-20:8-15</vt:lpstr>
      <vt:lpstr>PowerPoint Presentation</vt:lpstr>
      <vt:lpstr>Matthew 20:8</vt:lpstr>
      <vt:lpstr>Matthew 20:9-10</vt:lpstr>
      <vt:lpstr>First and Last</vt:lpstr>
      <vt:lpstr>Matthew 20:11-12</vt:lpstr>
      <vt:lpstr>R. T. France</vt:lpstr>
      <vt:lpstr>Matthew 20:13</vt:lpstr>
      <vt:lpstr>Matthew 20:14-15</vt:lpstr>
      <vt:lpstr>Matthew 20:16</vt:lpstr>
      <vt:lpstr>Jesus Foretold His Death a Third Time Matthew 20:17-19</vt:lpstr>
      <vt:lpstr>PowerPoint Presentation</vt:lpstr>
      <vt:lpstr>Pertinent Points</vt:lpstr>
      <vt:lpstr>The Details</vt:lpstr>
      <vt:lpstr>More Details</vt:lpstr>
      <vt:lpstr>Resurrection</vt:lpstr>
      <vt:lpstr>A Mother’s Request  Matthew 20:20-23</vt:lpstr>
      <vt:lpstr>Mark 10:35-40</vt:lpstr>
      <vt:lpstr>Preliminary Thoughts</vt:lpstr>
      <vt:lpstr>Matthew 20:20</vt:lpstr>
      <vt:lpstr>Matthew 20:21</vt:lpstr>
      <vt:lpstr>The Right and the Left Hand</vt:lpstr>
      <vt:lpstr>Matthew 20:22 </vt:lpstr>
      <vt:lpstr>Matthew 20:23</vt:lpstr>
      <vt:lpstr>The Disciples’ Reaction Matthew 20:24-28</vt:lpstr>
      <vt:lpstr>Matthew 20:24</vt:lpstr>
      <vt:lpstr>Matthew 20:25-26</vt:lpstr>
      <vt:lpstr>Servant Leadership</vt:lpstr>
      <vt:lpstr>Matthew 20:27</vt:lpstr>
      <vt:lpstr>Matthew 20:28</vt:lpstr>
      <vt:lpstr>The Ransom Metaphor</vt:lpstr>
      <vt:lpstr>Jesus Heals Two Blind Men  Matthew 20:29-34</vt:lpstr>
      <vt:lpstr>Matthew 20:29</vt:lpstr>
      <vt:lpstr>PowerPoint Presentation</vt:lpstr>
      <vt:lpstr>PowerPoint Presentation</vt:lpstr>
      <vt:lpstr>PowerPoint Presentation</vt:lpstr>
      <vt:lpstr>PowerPoint Presentation</vt:lpstr>
      <vt:lpstr>Matthew 20:29</vt:lpstr>
      <vt:lpstr>Matthew 20:30</vt:lpstr>
      <vt:lpstr>Matthew 20:31</vt:lpstr>
      <vt:lpstr>Matthew 20:32</vt:lpstr>
      <vt:lpstr>Matthew 20:33</vt:lpstr>
      <vt:lpstr>Matthew 20:34</vt:lpstr>
      <vt:lpstr>The Journey Nears Its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12</cp:revision>
  <dcterms:created xsi:type="dcterms:W3CDTF">2022-04-12T15:32:23Z</dcterms:created>
  <dcterms:modified xsi:type="dcterms:W3CDTF">2023-08-02T13:37:58Z</dcterms:modified>
</cp:coreProperties>
</file>