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281" r:id="rId20"/>
    <p:sldId id="282" r:id="rId21"/>
    <p:sldId id="300" r:id="rId22"/>
    <p:sldId id="301" r:id="rId23"/>
    <p:sldId id="302" r:id="rId24"/>
    <p:sldId id="303" r:id="rId25"/>
    <p:sldId id="304" r:id="rId26"/>
    <p:sldId id="305" r:id="rId27"/>
    <p:sldId id="306"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7A2"/>
    <a:srgbClr val="DBD5C1"/>
    <a:srgbClr val="282E1F"/>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14055-BA41-4865-8D68-7AA44C090A15}" v="4" dt="2023-08-06T10:34:36.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pic>
        <p:nvPicPr>
          <p:cNvPr id="3074" name="Picture 2" descr="Noah—Faith Moved Him to Obey (Genesis 6:1–8:22; 9:8-16)">
            <a:extLst>
              <a:ext uri="{FF2B5EF4-FFF2-40B4-BE49-F238E27FC236}">
                <a16:creationId xmlns:a16="http://schemas.microsoft.com/office/drawing/2014/main" id="{8EF84D07-AF1C-7C74-F81E-ECE9B95DEE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8/6/2023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rgbClr val="DBD5C1"/>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8/6/2023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3667A2"/>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9C7D8-734E-0984-E4BD-BFB8E20968E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0B0C-B914-0E69-56A7-7AC8AB9DB47A}"/>
              </a:ext>
            </a:extLst>
          </p:cNvPr>
          <p:cNvSpPr>
            <a:spLocks noGrp="1"/>
          </p:cNvSpPr>
          <p:nvPr>
            <p:ph type="title"/>
          </p:nvPr>
        </p:nvSpPr>
        <p:spPr/>
        <p:txBody>
          <a:bodyPr/>
          <a:lstStyle/>
          <a:p>
            <a:r>
              <a:rPr lang="en-US" dirty="0"/>
              <a:t>The First-Century Greco-Roman World</a:t>
            </a:r>
          </a:p>
        </p:txBody>
      </p:sp>
      <p:sp>
        <p:nvSpPr>
          <p:cNvPr id="3" name="Content Placeholder 2">
            <a:extLst>
              <a:ext uri="{FF2B5EF4-FFF2-40B4-BE49-F238E27FC236}">
                <a16:creationId xmlns:a16="http://schemas.microsoft.com/office/drawing/2014/main" id="{85F25405-A2FF-AA9E-C749-9B94CB78B47C}"/>
              </a:ext>
            </a:extLst>
          </p:cNvPr>
          <p:cNvSpPr>
            <a:spLocks noGrp="1"/>
          </p:cNvSpPr>
          <p:nvPr>
            <p:ph idx="1"/>
          </p:nvPr>
        </p:nvSpPr>
        <p:spPr/>
        <p:txBody>
          <a:bodyPr/>
          <a:lstStyle/>
          <a:p>
            <a:r>
              <a:rPr lang="en-US" dirty="0"/>
              <a:t>“Or do you not know that the unrighteous will not inherit the kingdom of God? Do not be deceived: neither the sexually immoral, nor idolaters, nor adulterers, nor men who practice homosexuality, nor thieves, nor the greedy, nor drunkards, nor revilers, nor swindlers will inherit the kingdom of God. And such were some of you. But you were washed, you were sanctified, you were justified in the name of the Lord Jesus Christ and by the Spirit of our God” (1 Cor. 6:9-11).</a:t>
            </a:r>
          </a:p>
          <a:p>
            <a:endParaRPr lang="en-US" dirty="0"/>
          </a:p>
        </p:txBody>
      </p:sp>
    </p:spTree>
    <p:extLst>
      <p:ext uri="{BB962C8B-B14F-4D97-AF65-F5344CB8AC3E}">
        <p14:creationId xmlns:p14="http://schemas.microsoft.com/office/powerpoint/2010/main" val="153146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0B0C-B914-0E69-56A7-7AC8AB9DB47A}"/>
              </a:ext>
            </a:extLst>
          </p:cNvPr>
          <p:cNvSpPr>
            <a:spLocks noGrp="1"/>
          </p:cNvSpPr>
          <p:nvPr>
            <p:ph type="title"/>
          </p:nvPr>
        </p:nvSpPr>
        <p:spPr/>
        <p:txBody>
          <a:bodyPr/>
          <a:lstStyle/>
          <a:p>
            <a:r>
              <a:rPr lang="en-US" dirty="0"/>
              <a:t>The First-Century Greco-Roman World</a:t>
            </a:r>
          </a:p>
        </p:txBody>
      </p:sp>
      <p:sp>
        <p:nvSpPr>
          <p:cNvPr id="3" name="Content Placeholder 2">
            <a:extLst>
              <a:ext uri="{FF2B5EF4-FFF2-40B4-BE49-F238E27FC236}">
                <a16:creationId xmlns:a16="http://schemas.microsoft.com/office/drawing/2014/main" id="{85F25405-A2FF-AA9E-C749-9B94CB78B47C}"/>
              </a:ext>
            </a:extLst>
          </p:cNvPr>
          <p:cNvSpPr>
            <a:spLocks noGrp="1"/>
          </p:cNvSpPr>
          <p:nvPr>
            <p:ph idx="1"/>
          </p:nvPr>
        </p:nvSpPr>
        <p:spPr/>
        <p:txBody>
          <a:bodyPr/>
          <a:lstStyle/>
          <a:p>
            <a:r>
              <a:rPr lang="en-US" dirty="0"/>
              <a:t>“Now the works of the flesh are evident: sexual immorality, impurity, sensuality, idolatry, sorcery, enmity, strife, jealousy, fits of anger, rivalries, dissensions, divisions, envy, drunkenness, orgies, and things like these. I warn you, as I warned you before, that those who do such things will not inherit the kingdom of God” (Gal. 5:19-21).</a:t>
            </a:r>
          </a:p>
          <a:p>
            <a:endParaRPr lang="en-US" dirty="0"/>
          </a:p>
          <a:p>
            <a:endParaRPr lang="en-US" dirty="0"/>
          </a:p>
        </p:txBody>
      </p:sp>
    </p:spTree>
    <p:extLst>
      <p:ext uri="{BB962C8B-B14F-4D97-AF65-F5344CB8AC3E}">
        <p14:creationId xmlns:p14="http://schemas.microsoft.com/office/powerpoint/2010/main" val="381333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EBCC-7880-20FF-4338-136CF2A10C40}"/>
              </a:ext>
            </a:extLst>
          </p:cNvPr>
          <p:cNvSpPr>
            <a:spLocks noGrp="1"/>
          </p:cNvSpPr>
          <p:nvPr>
            <p:ph type="title"/>
          </p:nvPr>
        </p:nvSpPr>
        <p:spPr/>
        <p:txBody>
          <a:bodyPr/>
          <a:lstStyle/>
          <a:p>
            <a:r>
              <a:rPr lang="en-US" dirty="0"/>
              <a:t>Christianity Was Born in a Wicked World</a:t>
            </a:r>
          </a:p>
        </p:txBody>
      </p:sp>
      <p:sp>
        <p:nvSpPr>
          <p:cNvPr id="3" name="Content Placeholder 2">
            <a:extLst>
              <a:ext uri="{FF2B5EF4-FFF2-40B4-BE49-F238E27FC236}">
                <a16:creationId xmlns:a16="http://schemas.microsoft.com/office/drawing/2014/main" id="{F9AE428E-6011-A576-B8BC-B78C4E06CA9C}"/>
              </a:ext>
            </a:extLst>
          </p:cNvPr>
          <p:cNvSpPr>
            <a:spLocks noGrp="1"/>
          </p:cNvSpPr>
          <p:nvPr>
            <p:ph idx="1"/>
          </p:nvPr>
        </p:nvSpPr>
        <p:spPr/>
        <p:txBody>
          <a:bodyPr/>
          <a:lstStyle/>
          <a:p>
            <a:r>
              <a:rPr lang="en-US" dirty="0"/>
              <a:t>The church at Pergamum served God in a place described as “where Satan dwells” (Rev. 2:12,13).</a:t>
            </a:r>
          </a:p>
          <a:p>
            <a:r>
              <a:rPr lang="en-US" dirty="0"/>
              <a:t>The apostles served in Jerusalem amidst persecution (Acts 8).</a:t>
            </a:r>
          </a:p>
          <a:p>
            <a:r>
              <a:rPr lang="en-US" dirty="0"/>
              <a:t>Therefore, I conclude that one cannot be excused from service to God on the basis of the wickedness of the world around him.</a:t>
            </a:r>
          </a:p>
        </p:txBody>
      </p:sp>
    </p:spTree>
    <p:extLst>
      <p:ext uri="{BB962C8B-B14F-4D97-AF65-F5344CB8AC3E}">
        <p14:creationId xmlns:p14="http://schemas.microsoft.com/office/powerpoint/2010/main" val="10728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2F2FE-AFC2-C110-7054-FF6D55FE33D7}"/>
              </a:ext>
            </a:extLst>
          </p:cNvPr>
          <p:cNvSpPr txBox="1"/>
          <p:nvPr/>
        </p:nvSpPr>
        <p:spPr>
          <a:xfrm>
            <a:off x="6716994" y="1034041"/>
            <a:ext cx="5007836" cy="1754326"/>
          </a:xfrm>
          <a:prstGeom prst="rect">
            <a:avLst/>
          </a:prstGeom>
          <a:noFill/>
        </p:spPr>
        <p:txBody>
          <a:bodyPr wrap="square" rtlCol="0">
            <a:spAutoFit/>
          </a:bodyPr>
          <a:lstStyle/>
          <a:p>
            <a:pPr algn="ctr"/>
            <a:r>
              <a:rPr lang="en-US" sz="5400" dirty="0">
                <a:latin typeface="Arial Rounded MT Bold" panose="020F0704030504030204" pitchFamily="34" charset="0"/>
              </a:rPr>
              <a:t>Noah Persevered</a:t>
            </a:r>
          </a:p>
        </p:txBody>
      </p:sp>
    </p:spTree>
    <p:extLst>
      <p:ext uri="{BB962C8B-B14F-4D97-AF65-F5344CB8AC3E}">
        <p14:creationId xmlns:p14="http://schemas.microsoft.com/office/powerpoint/2010/main" val="360341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B88C-C855-CD16-1DF1-7B6FEFA663F9}"/>
              </a:ext>
            </a:extLst>
          </p:cNvPr>
          <p:cNvSpPr>
            <a:spLocks noGrp="1"/>
          </p:cNvSpPr>
          <p:nvPr>
            <p:ph type="title"/>
          </p:nvPr>
        </p:nvSpPr>
        <p:spPr>
          <a:xfrm>
            <a:off x="838200" y="365126"/>
            <a:ext cx="10515600" cy="754374"/>
          </a:xfrm>
        </p:spPr>
        <p:txBody>
          <a:bodyPr>
            <a:normAutofit/>
          </a:bodyPr>
          <a:lstStyle/>
          <a:p>
            <a:r>
              <a:rPr lang="en-US" sz="3600" dirty="0"/>
              <a:t>He Did Not Let the Hard Times Cause Him to Quit</a:t>
            </a:r>
          </a:p>
        </p:txBody>
      </p:sp>
      <p:sp>
        <p:nvSpPr>
          <p:cNvPr id="3" name="Content Placeholder 2">
            <a:extLst>
              <a:ext uri="{FF2B5EF4-FFF2-40B4-BE49-F238E27FC236}">
                <a16:creationId xmlns:a16="http://schemas.microsoft.com/office/drawing/2014/main" id="{36996ABE-7FB0-082A-129E-95A8C7B2AC31}"/>
              </a:ext>
            </a:extLst>
          </p:cNvPr>
          <p:cNvSpPr>
            <a:spLocks noGrp="1"/>
          </p:cNvSpPr>
          <p:nvPr>
            <p:ph idx="1"/>
          </p:nvPr>
        </p:nvSpPr>
        <p:spPr>
          <a:xfrm>
            <a:off x="838200" y="1281868"/>
            <a:ext cx="10515600" cy="5211005"/>
          </a:xfrm>
        </p:spPr>
        <p:txBody>
          <a:bodyPr>
            <a:normAutofit fontScale="92500" lnSpcReduction="10000"/>
          </a:bodyPr>
          <a:lstStyle/>
          <a:p>
            <a:r>
              <a:rPr lang="en-US" dirty="0"/>
              <a:t>Peter described Noah as a “herald (KJV: preacher) of righteousness” (2 Pet. 2:5).</a:t>
            </a:r>
          </a:p>
          <a:p>
            <a:r>
              <a:rPr lang="en-US" dirty="0"/>
              <a:t>Through Noah, God preached to the wicked spirits in prison: </a:t>
            </a:r>
          </a:p>
          <a:p>
            <a:pPr lvl="1"/>
            <a:r>
              <a:rPr lang="en-US" dirty="0"/>
              <a:t>“For Christ also suffered once for sins, the righteous for the unrighteous, that he might bring us to God, being put to death in the flesh but made alive in the </a:t>
            </a:r>
            <a:r>
              <a:rPr lang="en-US" dirty="0">
                <a:solidFill>
                  <a:srgbClr val="3667A2"/>
                </a:solidFill>
                <a:latin typeface="+mj-lt"/>
              </a:rPr>
              <a:t>spirit, in which he went and proclaimed to the spirits in prison, because they formerly did not obey, when God’s patience waited in the days of Noah</a:t>
            </a:r>
            <a:r>
              <a:rPr lang="en-US" dirty="0"/>
              <a:t>, while the ark was being prepared, in which a few, that is, eight persons, were brought safely through water” (1 Pet. 3:19-20).</a:t>
            </a:r>
          </a:p>
          <a:p>
            <a:pPr lvl="1"/>
            <a:r>
              <a:rPr lang="en-US" dirty="0"/>
              <a:t>“Concerning this salvation, the prophets who prophesied about the grace that was to be yours searched and inquired carefully, inquiring what person or time </a:t>
            </a:r>
            <a:r>
              <a:rPr lang="en-US" dirty="0">
                <a:solidFill>
                  <a:srgbClr val="3667A2"/>
                </a:solidFill>
                <a:latin typeface="+mj-lt"/>
              </a:rPr>
              <a:t>the Spirit of Christ in them was indicating </a:t>
            </a:r>
            <a:r>
              <a:rPr lang="en-US" dirty="0"/>
              <a:t>when he predicted the sufferings of Christ and the subsequent glories” (1 Pet. 1:10-11).</a:t>
            </a:r>
          </a:p>
          <a:p>
            <a:r>
              <a:rPr lang="en-US" dirty="0"/>
              <a:t>From this passage, one concludes that during the time Noah was building the ark until the flood arrived—120 years, Noah preached to the people of his day.</a:t>
            </a:r>
          </a:p>
        </p:txBody>
      </p:sp>
    </p:spTree>
    <p:extLst>
      <p:ext uri="{BB962C8B-B14F-4D97-AF65-F5344CB8AC3E}">
        <p14:creationId xmlns:p14="http://schemas.microsoft.com/office/powerpoint/2010/main" val="16181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430E-2B0C-02F1-5EE0-2120AFDB160C}"/>
              </a:ext>
            </a:extLst>
          </p:cNvPr>
          <p:cNvSpPr>
            <a:spLocks noGrp="1"/>
          </p:cNvSpPr>
          <p:nvPr>
            <p:ph type="title"/>
          </p:nvPr>
        </p:nvSpPr>
        <p:spPr/>
        <p:txBody>
          <a:bodyPr/>
          <a:lstStyle/>
          <a:p>
            <a:r>
              <a:rPr lang="en-US" dirty="0"/>
              <a:t>The Striving of God’s Spirit</a:t>
            </a:r>
          </a:p>
        </p:txBody>
      </p:sp>
      <p:sp>
        <p:nvSpPr>
          <p:cNvPr id="3" name="Content Placeholder 2">
            <a:extLst>
              <a:ext uri="{FF2B5EF4-FFF2-40B4-BE49-F238E27FC236}">
                <a16:creationId xmlns:a16="http://schemas.microsoft.com/office/drawing/2014/main" id="{568D1106-22D2-0D23-2CB0-21B9E0041B89}"/>
              </a:ext>
            </a:extLst>
          </p:cNvPr>
          <p:cNvSpPr>
            <a:spLocks noGrp="1"/>
          </p:cNvSpPr>
          <p:nvPr>
            <p:ph idx="1"/>
          </p:nvPr>
        </p:nvSpPr>
        <p:spPr/>
        <p:txBody>
          <a:bodyPr/>
          <a:lstStyle/>
          <a:p>
            <a:r>
              <a:rPr lang="en-US" dirty="0"/>
              <a:t>During this period, God’s Spirit strove with men to call them to repentance: “Then the LORD said, ‘My Spirit shall not abide in (KJV &amp; NKJV have “strive with”) man forever, for he is flesh: his days shall be 120 years’” (Gen. 6:3).</a:t>
            </a:r>
          </a:p>
          <a:p>
            <a:r>
              <a:rPr lang="en-US" dirty="0"/>
              <a:t>“Or </a:t>
            </a:r>
            <a:r>
              <a:rPr lang="en-US" dirty="0">
                <a:solidFill>
                  <a:srgbClr val="3667A2"/>
                </a:solidFill>
                <a:latin typeface="+mj-lt"/>
              </a:rPr>
              <a:t>do you presume on the riches of his kindness and forbearance and patience</a:t>
            </a:r>
            <a:r>
              <a:rPr lang="en-US" dirty="0"/>
              <a:t>, not knowing that God’s kindness is meant to lead you to repentance?” (Rom. 2:4).</a:t>
            </a:r>
          </a:p>
          <a:p>
            <a:r>
              <a:rPr lang="en-US" dirty="0"/>
              <a:t>No doubt, Noah had to endure the mockery characteristic of the wicked who refuse to accept God’s word.</a:t>
            </a:r>
          </a:p>
          <a:p>
            <a:endParaRPr lang="en-US" dirty="0"/>
          </a:p>
        </p:txBody>
      </p:sp>
    </p:spTree>
    <p:extLst>
      <p:ext uri="{BB962C8B-B14F-4D97-AF65-F5344CB8AC3E}">
        <p14:creationId xmlns:p14="http://schemas.microsoft.com/office/powerpoint/2010/main" val="389180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A634-DCB1-AD95-5458-79D93709C2C0}"/>
              </a:ext>
            </a:extLst>
          </p:cNvPr>
          <p:cNvSpPr>
            <a:spLocks noGrp="1"/>
          </p:cNvSpPr>
          <p:nvPr>
            <p:ph type="title"/>
          </p:nvPr>
        </p:nvSpPr>
        <p:spPr/>
        <p:txBody>
          <a:bodyPr/>
          <a:lstStyle/>
          <a:p>
            <a:r>
              <a:rPr lang="en-US" dirty="0"/>
              <a:t>Noah’s Ministry</a:t>
            </a:r>
          </a:p>
        </p:txBody>
      </p:sp>
      <p:sp>
        <p:nvSpPr>
          <p:cNvPr id="3" name="Content Placeholder 2">
            <a:extLst>
              <a:ext uri="{FF2B5EF4-FFF2-40B4-BE49-F238E27FC236}">
                <a16:creationId xmlns:a16="http://schemas.microsoft.com/office/drawing/2014/main" id="{86FB84CE-9E82-F1E1-74C1-C1F07F27C0BE}"/>
              </a:ext>
            </a:extLst>
          </p:cNvPr>
          <p:cNvSpPr>
            <a:spLocks noGrp="1"/>
          </p:cNvSpPr>
          <p:nvPr>
            <p:ph idx="1"/>
          </p:nvPr>
        </p:nvSpPr>
        <p:spPr/>
        <p:txBody>
          <a:bodyPr/>
          <a:lstStyle/>
          <a:p>
            <a:r>
              <a:rPr lang="en-US" dirty="0"/>
              <a:t>From a human standpoint, Noah’s ministry was a failure.</a:t>
            </a:r>
          </a:p>
          <a:p>
            <a:pPr lvl="1"/>
            <a:r>
              <a:rPr lang="en-US" dirty="0"/>
              <a:t>The world did not change.</a:t>
            </a:r>
          </a:p>
          <a:p>
            <a:pPr lvl="1"/>
            <a:r>
              <a:rPr lang="en-US" dirty="0"/>
              <a:t>No one accepted his call to repentance.</a:t>
            </a:r>
          </a:p>
          <a:p>
            <a:pPr lvl="1"/>
            <a:r>
              <a:rPr lang="en-US" dirty="0"/>
              <a:t>Only his immediate family was saved! (This is more than many men are able to do!)</a:t>
            </a:r>
          </a:p>
          <a:p>
            <a:r>
              <a:rPr lang="en-US" dirty="0"/>
              <a:t>Yet, in all of this, Noah’s faith remained strong. For this reason, God said this about Noah, “. . . for you alone I have seen to be righteous before me in this generation” (7:1).</a:t>
            </a:r>
          </a:p>
        </p:txBody>
      </p:sp>
    </p:spTree>
    <p:extLst>
      <p:ext uri="{BB962C8B-B14F-4D97-AF65-F5344CB8AC3E}">
        <p14:creationId xmlns:p14="http://schemas.microsoft.com/office/powerpoint/2010/main" val="22696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2F2FE-AFC2-C110-7054-FF6D55FE33D7}"/>
              </a:ext>
            </a:extLst>
          </p:cNvPr>
          <p:cNvSpPr txBox="1"/>
          <p:nvPr/>
        </p:nvSpPr>
        <p:spPr>
          <a:xfrm>
            <a:off x="6716994" y="1034041"/>
            <a:ext cx="5007836" cy="1754326"/>
          </a:xfrm>
          <a:prstGeom prst="rect">
            <a:avLst/>
          </a:prstGeom>
          <a:noFill/>
        </p:spPr>
        <p:txBody>
          <a:bodyPr wrap="square" rtlCol="0">
            <a:spAutoFit/>
          </a:bodyPr>
          <a:lstStyle/>
          <a:p>
            <a:pPr algn="ctr"/>
            <a:r>
              <a:rPr lang="en-US" sz="5400" dirty="0">
                <a:latin typeface="Arial Rounded MT Bold" panose="020F0704030504030204" pitchFamily="34" charset="0"/>
              </a:rPr>
              <a:t>Noah Obeyed God</a:t>
            </a:r>
          </a:p>
        </p:txBody>
      </p:sp>
    </p:spTree>
    <p:extLst>
      <p:ext uri="{BB962C8B-B14F-4D97-AF65-F5344CB8AC3E}">
        <p14:creationId xmlns:p14="http://schemas.microsoft.com/office/powerpoint/2010/main" val="192466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E21B-39DF-B72E-0174-C4F41E0FB600}"/>
              </a:ext>
            </a:extLst>
          </p:cNvPr>
          <p:cNvSpPr>
            <a:spLocks noGrp="1"/>
          </p:cNvSpPr>
          <p:nvPr>
            <p:ph type="title"/>
          </p:nvPr>
        </p:nvSpPr>
        <p:spPr/>
        <p:txBody>
          <a:bodyPr/>
          <a:lstStyle/>
          <a:p>
            <a:r>
              <a:rPr lang="en-US" dirty="0"/>
              <a:t>Noah’s Life’s Work</a:t>
            </a:r>
          </a:p>
        </p:txBody>
      </p:sp>
      <p:sp>
        <p:nvSpPr>
          <p:cNvPr id="3" name="Content Placeholder 2">
            <a:extLst>
              <a:ext uri="{FF2B5EF4-FFF2-40B4-BE49-F238E27FC236}">
                <a16:creationId xmlns:a16="http://schemas.microsoft.com/office/drawing/2014/main" id="{D964B6AC-8463-73C3-1DC0-1C64668DE09D}"/>
              </a:ext>
            </a:extLst>
          </p:cNvPr>
          <p:cNvSpPr>
            <a:spLocks noGrp="1"/>
          </p:cNvSpPr>
          <p:nvPr>
            <p:ph idx="1"/>
          </p:nvPr>
        </p:nvSpPr>
        <p:spPr/>
        <p:txBody>
          <a:bodyPr/>
          <a:lstStyle/>
          <a:p>
            <a:r>
              <a:rPr lang="en-US" dirty="0"/>
              <a:t>Build an ark: The commandment was formidable.</a:t>
            </a:r>
          </a:p>
          <a:p>
            <a:pPr lvl="1"/>
            <a:r>
              <a:rPr lang="en-US" dirty="0"/>
              <a:t>To build an ark 450' x 75' x 45’ (Gen. </a:t>
            </a:r>
            <a:r>
              <a:rPr lang="en-US"/>
              <a:t>6:15).</a:t>
            </a:r>
            <a:endParaRPr lang="en-US" dirty="0"/>
          </a:p>
          <a:p>
            <a:pPr lvl="1"/>
            <a:r>
              <a:rPr lang="en-US" dirty="0"/>
              <a:t>Three flours (Gen. 6:16).</a:t>
            </a:r>
          </a:p>
          <a:p>
            <a:pPr lvl="2"/>
            <a:r>
              <a:rPr lang="en-US" dirty="0"/>
              <a:t>33,750 square feet per floor (total square feet: 101,250)</a:t>
            </a:r>
          </a:p>
          <a:p>
            <a:pPr lvl="2"/>
            <a:r>
              <a:rPr lang="en-US" dirty="0"/>
              <a:t>1,518,750 cubic feet</a:t>
            </a:r>
          </a:p>
          <a:p>
            <a:pPr lvl="1"/>
            <a:r>
              <a:rPr lang="en-US" dirty="0"/>
              <a:t>To build rooms in the ark (6:14) and decks (6:16).</a:t>
            </a:r>
          </a:p>
          <a:p>
            <a:pPr lvl="1"/>
            <a:r>
              <a:rPr lang="en-US" dirty="0"/>
              <a:t>To put pitch inside and out (6:14).</a:t>
            </a:r>
          </a:p>
          <a:p>
            <a:pPr lvl="1"/>
            <a:r>
              <a:rPr lang="en-US" dirty="0"/>
              <a:t>To prepare food for the survival of both his family and the animals on the ark (6:21).</a:t>
            </a:r>
          </a:p>
          <a:p>
            <a:endParaRPr lang="en-US" dirty="0"/>
          </a:p>
        </p:txBody>
      </p:sp>
    </p:spTree>
    <p:extLst>
      <p:ext uri="{BB962C8B-B14F-4D97-AF65-F5344CB8AC3E}">
        <p14:creationId xmlns:p14="http://schemas.microsoft.com/office/powerpoint/2010/main" val="269726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67B9D4D-E26A-CBA4-281B-80F16BC9BFC3}"/>
              </a:ext>
            </a:extLst>
          </p:cNvPr>
          <p:cNvPicPr>
            <a:picLocks noChangeAspect="1"/>
          </p:cNvPicPr>
          <p:nvPr/>
        </p:nvPicPr>
        <p:blipFill rotWithShape="1">
          <a:blip r:embed="rId2"/>
          <a:srcRect r="664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15BC81B-9FE6-4670-1536-EADDA184BAA4}"/>
              </a:ext>
            </a:extLst>
          </p:cNvPr>
          <p:cNvSpPr txBox="1"/>
          <p:nvPr/>
        </p:nvSpPr>
        <p:spPr>
          <a:xfrm>
            <a:off x="6375163" y="307649"/>
            <a:ext cx="4896740" cy="1323439"/>
          </a:xfrm>
          <a:prstGeom prst="rect">
            <a:avLst/>
          </a:prstGeom>
          <a:noFill/>
        </p:spPr>
        <p:txBody>
          <a:bodyPr wrap="square" rtlCol="0">
            <a:spAutoFit/>
          </a:bodyPr>
          <a:lstStyle/>
          <a:p>
            <a:pPr algn="ctr"/>
            <a:r>
              <a:rPr lang="en-US" sz="4000" dirty="0">
                <a:latin typeface="Arial Rounded MT Bold" panose="020F0704030504030204" pitchFamily="34" charset="0"/>
              </a:rPr>
              <a:t>The Ark Encounter</a:t>
            </a:r>
          </a:p>
          <a:p>
            <a:pPr algn="ctr"/>
            <a:r>
              <a:rPr lang="en-US" sz="4000" b="0" i="0" dirty="0">
                <a:effectLst/>
                <a:latin typeface="Arial Rounded MT Bold" panose="020F0704030504030204" pitchFamily="34" charset="0"/>
              </a:rPr>
              <a:t>Williamstown, KY</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45544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2544-59F5-8530-763B-7D549385682B}"/>
              </a:ext>
            </a:extLst>
          </p:cNvPr>
          <p:cNvSpPr>
            <a:spLocks noGrp="1"/>
          </p:cNvSpPr>
          <p:nvPr>
            <p:ph type="title"/>
          </p:nvPr>
        </p:nvSpPr>
        <p:spPr/>
        <p:txBody>
          <a:bodyPr/>
          <a:lstStyle/>
          <a:p>
            <a:r>
              <a:rPr lang="en-US" dirty="0"/>
              <a:t>A Character Study</a:t>
            </a:r>
          </a:p>
        </p:txBody>
      </p:sp>
      <p:sp>
        <p:nvSpPr>
          <p:cNvPr id="3" name="Content Placeholder 2">
            <a:extLst>
              <a:ext uri="{FF2B5EF4-FFF2-40B4-BE49-F238E27FC236}">
                <a16:creationId xmlns:a16="http://schemas.microsoft.com/office/drawing/2014/main" id="{63964F5D-9AA2-3E6F-57BF-AD7B804F60BF}"/>
              </a:ext>
            </a:extLst>
          </p:cNvPr>
          <p:cNvSpPr>
            <a:spLocks noGrp="1"/>
          </p:cNvSpPr>
          <p:nvPr>
            <p:ph idx="1"/>
          </p:nvPr>
        </p:nvSpPr>
        <p:spPr/>
        <p:txBody>
          <a:bodyPr/>
          <a:lstStyle/>
          <a:p>
            <a:r>
              <a:rPr lang="en-US" dirty="0"/>
              <a:t>We learn from the examples set before us.</a:t>
            </a:r>
          </a:p>
          <a:p>
            <a:r>
              <a:rPr lang="en-US" dirty="0"/>
              <a:t>The prophet wrote, “And the word of the LORD came to me: ‘Son of man, when a land sins against me by acting faithlessly, and I stretch out my hand against it and break its supply of bread and send famine upon it, and cut off from it man and beast, even if these three men, </a:t>
            </a:r>
            <a:r>
              <a:rPr lang="en-US" dirty="0">
                <a:solidFill>
                  <a:srgbClr val="3667A2"/>
                </a:solidFill>
                <a:latin typeface="+mj-lt"/>
              </a:rPr>
              <a:t>Noah, Daniel, and Job</a:t>
            </a:r>
            <a:r>
              <a:rPr lang="en-US" dirty="0"/>
              <a:t>, were in it, they would deliver but their own lives by their righteousness, declares the Lord GOD’” (Ezek. 3:12-14; cf. vv. 19-20).</a:t>
            </a:r>
          </a:p>
          <a:p>
            <a:r>
              <a:rPr lang="en-US" dirty="0"/>
              <a:t>Noah is a good example for a character study.</a:t>
            </a:r>
          </a:p>
          <a:p>
            <a:endParaRPr lang="en-US" dirty="0"/>
          </a:p>
        </p:txBody>
      </p:sp>
    </p:spTree>
    <p:extLst>
      <p:ext uri="{BB962C8B-B14F-4D97-AF65-F5344CB8AC3E}">
        <p14:creationId xmlns:p14="http://schemas.microsoft.com/office/powerpoint/2010/main" val="34396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t a popular evangelical tourist site, the Ark Encounter, the image of a  'wrathful God' appeals to millions">
            <a:extLst>
              <a:ext uri="{FF2B5EF4-FFF2-40B4-BE49-F238E27FC236}">
                <a16:creationId xmlns:a16="http://schemas.microsoft.com/office/drawing/2014/main" id="{3F82E2E2-37C6-6AA4-CD74-82225958F0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29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5D43-8743-078E-22E9-724BAB8D7881}"/>
              </a:ext>
            </a:extLst>
          </p:cNvPr>
          <p:cNvSpPr>
            <a:spLocks noGrp="1"/>
          </p:cNvSpPr>
          <p:nvPr>
            <p:ph type="title"/>
          </p:nvPr>
        </p:nvSpPr>
        <p:spPr>
          <a:xfrm>
            <a:off x="838200" y="365125"/>
            <a:ext cx="10515600" cy="892175"/>
          </a:xfrm>
        </p:spPr>
        <p:txBody>
          <a:bodyPr/>
          <a:lstStyle/>
          <a:p>
            <a:r>
              <a:rPr lang="en-US" dirty="0"/>
              <a:t>Noah Obeyed God’s Commandments</a:t>
            </a:r>
          </a:p>
        </p:txBody>
      </p:sp>
      <p:sp>
        <p:nvSpPr>
          <p:cNvPr id="3" name="Content Placeholder 2">
            <a:extLst>
              <a:ext uri="{FF2B5EF4-FFF2-40B4-BE49-F238E27FC236}">
                <a16:creationId xmlns:a16="http://schemas.microsoft.com/office/drawing/2014/main" id="{55EC35F6-FAE4-E580-514D-7AA1276C4576}"/>
              </a:ext>
            </a:extLst>
          </p:cNvPr>
          <p:cNvSpPr>
            <a:spLocks noGrp="1"/>
          </p:cNvSpPr>
          <p:nvPr>
            <p:ph idx="1"/>
          </p:nvPr>
        </p:nvSpPr>
        <p:spPr>
          <a:xfrm>
            <a:off x="838200" y="1389185"/>
            <a:ext cx="10515600" cy="4787778"/>
          </a:xfrm>
        </p:spPr>
        <p:txBody>
          <a:bodyPr>
            <a:normAutofit lnSpcReduction="10000"/>
          </a:bodyPr>
          <a:lstStyle/>
          <a:p>
            <a:r>
              <a:rPr lang="en-US" dirty="0"/>
              <a:t>At the command to build the ark: “Noah did this; </a:t>
            </a:r>
            <a:r>
              <a:rPr lang="en-US" dirty="0">
                <a:solidFill>
                  <a:srgbClr val="3667A2"/>
                </a:solidFill>
                <a:latin typeface="+mj-lt"/>
              </a:rPr>
              <a:t>he did all that God commanded him</a:t>
            </a:r>
            <a:r>
              <a:rPr lang="en-US" dirty="0"/>
              <a:t>” (Gen. 6:22).</a:t>
            </a:r>
          </a:p>
          <a:p>
            <a:r>
              <a:rPr lang="en-US" dirty="0"/>
              <a:t>At the announcement that they should enter the ark in a week: “And </a:t>
            </a:r>
            <a:r>
              <a:rPr lang="en-US" dirty="0">
                <a:solidFill>
                  <a:srgbClr val="3667A2"/>
                </a:solidFill>
                <a:latin typeface="+mj-lt"/>
              </a:rPr>
              <a:t>Noah did all that the LORD had commanded him</a:t>
            </a:r>
            <a:r>
              <a:rPr lang="en-US" dirty="0"/>
              <a:t>” (Gen. 7:5).</a:t>
            </a:r>
          </a:p>
          <a:p>
            <a:r>
              <a:rPr lang="en-US" dirty="0"/>
              <a:t>At the entering of the ark: “Of clean animals, and of animals that are not clean, and of birds, and of everything that creeps on the ground, two and two, male and female, went into the ark with Noah, </a:t>
            </a:r>
            <a:r>
              <a:rPr lang="en-US" dirty="0">
                <a:solidFill>
                  <a:srgbClr val="3667A2"/>
                </a:solidFill>
                <a:latin typeface="+mj-lt"/>
              </a:rPr>
              <a:t>as God had commanded Noah</a:t>
            </a:r>
            <a:r>
              <a:rPr lang="en-US" dirty="0"/>
              <a:t>” (Gen. 7:8-9).</a:t>
            </a:r>
          </a:p>
          <a:p>
            <a:r>
              <a:rPr lang="en-US" dirty="0"/>
              <a:t>At the closing of the door of the ark: “And those that entered, male and female of all flesh, went in </a:t>
            </a:r>
            <a:r>
              <a:rPr lang="en-US" dirty="0">
                <a:solidFill>
                  <a:srgbClr val="3667A2"/>
                </a:solidFill>
                <a:latin typeface="+mj-lt"/>
              </a:rPr>
              <a:t>as God had commanded him</a:t>
            </a:r>
            <a:r>
              <a:rPr lang="en-US" dirty="0"/>
              <a:t>. And the LORD shut him in” (Gen. 7:16).</a:t>
            </a:r>
          </a:p>
          <a:p>
            <a:endParaRPr lang="en-US" dirty="0"/>
          </a:p>
          <a:p>
            <a:endParaRPr lang="en-US" dirty="0"/>
          </a:p>
          <a:p>
            <a:endParaRPr lang="en-US" dirty="0"/>
          </a:p>
        </p:txBody>
      </p:sp>
    </p:spTree>
    <p:extLst>
      <p:ext uri="{BB962C8B-B14F-4D97-AF65-F5344CB8AC3E}">
        <p14:creationId xmlns:p14="http://schemas.microsoft.com/office/powerpoint/2010/main" val="41682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7F5F-E081-B784-D54C-C67BCEA2FBA9}"/>
              </a:ext>
            </a:extLst>
          </p:cNvPr>
          <p:cNvSpPr>
            <a:spLocks noGrp="1"/>
          </p:cNvSpPr>
          <p:nvPr>
            <p:ph type="title"/>
          </p:nvPr>
        </p:nvSpPr>
        <p:spPr/>
        <p:txBody>
          <a:bodyPr/>
          <a:lstStyle/>
          <a:p>
            <a:r>
              <a:rPr lang="en-US" dirty="0"/>
              <a:t>By Faith</a:t>
            </a:r>
          </a:p>
        </p:txBody>
      </p:sp>
      <p:sp>
        <p:nvSpPr>
          <p:cNvPr id="3" name="Content Placeholder 2">
            <a:extLst>
              <a:ext uri="{FF2B5EF4-FFF2-40B4-BE49-F238E27FC236}">
                <a16:creationId xmlns:a16="http://schemas.microsoft.com/office/drawing/2014/main" id="{0DCE6FEA-011A-60DE-166A-53C78A83B88B}"/>
              </a:ext>
            </a:extLst>
          </p:cNvPr>
          <p:cNvSpPr>
            <a:spLocks noGrp="1"/>
          </p:cNvSpPr>
          <p:nvPr>
            <p:ph idx="1"/>
          </p:nvPr>
        </p:nvSpPr>
        <p:spPr/>
        <p:txBody>
          <a:bodyPr/>
          <a:lstStyle/>
          <a:p>
            <a:r>
              <a:rPr lang="en-US" dirty="0"/>
              <a:t>“And </a:t>
            </a:r>
            <a:r>
              <a:rPr lang="en-US" dirty="0">
                <a:solidFill>
                  <a:srgbClr val="3667A2"/>
                </a:solidFill>
                <a:latin typeface="+mj-lt"/>
              </a:rPr>
              <a:t>without faith it is impossible to please him</a:t>
            </a:r>
            <a:r>
              <a:rPr lang="en-US" dirty="0"/>
              <a:t>, for whoever would draw near to God must believe that he exists and that he rewards those who seek him” (Heb. 11:6).</a:t>
            </a:r>
          </a:p>
          <a:p>
            <a:r>
              <a:rPr lang="en-US" dirty="0"/>
              <a:t>“</a:t>
            </a:r>
            <a:r>
              <a:rPr lang="en-US" dirty="0">
                <a:solidFill>
                  <a:srgbClr val="3667A2"/>
                </a:solidFill>
                <a:latin typeface="+mj-lt"/>
              </a:rPr>
              <a:t>By faith </a:t>
            </a:r>
            <a:r>
              <a:rPr lang="en-US" dirty="0"/>
              <a:t>Noah, being warned by God concerning events as yet unseen, in reverent fear constructed an ark for the saving of his household. By this he condemned the world and became an heir of the righteousness that comes by faith” (Heb. 11:7).</a:t>
            </a:r>
          </a:p>
          <a:p>
            <a:endParaRPr lang="en-US" dirty="0"/>
          </a:p>
        </p:txBody>
      </p:sp>
    </p:spTree>
    <p:extLst>
      <p:ext uri="{BB962C8B-B14F-4D97-AF65-F5344CB8AC3E}">
        <p14:creationId xmlns:p14="http://schemas.microsoft.com/office/powerpoint/2010/main" val="13550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2F2FE-AFC2-C110-7054-FF6D55FE33D7}"/>
              </a:ext>
            </a:extLst>
          </p:cNvPr>
          <p:cNvSpPr txBox="1"/>
          <p:nvPr/>
        </p:nvSpPr>
        <p:spPr>
          <a:xfrm>
            <a:off x="5913690" y="1034041"/>
            <a:ext cx="5811140" cy="1754326"/>
          </a:xfrm>
          <a:prstGeom prst="rect">
            <a:avLst/>
          </a:prstGeom>
          <a:noFill/>
        </p:spPr>
        <p:txBody>
          <a:bodyPr wrap="square" rtlCol="0">
            <a:spAutoFit/>
          </a:bodyPr>
          <a:lstStyle/>
          <a:p>
            <a:pPr algn="ctr"/>
            <a:r>
              <a:rPr lang="en-US" sz="5400" dirty="0">
                <a:latin typeface="Arial Rounded MT Bold" panose="020F0704030504030204" pitchFamily="34" charset="0"/>
              </a:rPr>
              <a:t>Noah Worshiped God</a:t>
            </a:r>
          </a:p>
        </p:txBody>
      </p:sp>
    </p:spTree>
    <p:extLst>
      <p:ext uri="{BB962C8B-B14F-4D97-AF65-F5344CB8AC3E}">
        <p14:creationId xmlns:p14="http://schemas.microsoft.com/office/powerpoint/2010/main" val="337645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4FB4-6704-51F3-AC6F-63A352C695AF}"/>
              </a:ext>
            </a:extLst>
          </p:cNvPr>
          <p:cNvSpPr>
            <a:spLocks noGrp="1"/>
          </p:cNvSpPr>
          <p:nvPr>
            <p:ph type="title"/>
          </p:nvPr>
        </p:nvSpPr>
        <p:spPr>
          <a:xfrm>
            <a:off x="838200" y="365126"/>
            <a:ext cx="10515600" cy="848378"/>
          </a:xfrm>
        </p:spPr>
        <p:txBody>
          <a:bodyPr/>
          <a:lstStyle/>
          <a:p>
            <a:r>
              <a:rPr lang="en-US" dirty="0"/>
              <a:t>Noah Worshiped God</a:t>
            </a:r>
          </a:p>
        </p:txBody>
      </p:sp>
      <p:sp>
        <p:nvSpPr>
          <p:cNvPr id="3" name="Content Placeholder 2">
            <a:extLst>
              <a:ext uri="{FF2B5EF4-FFF2-40B4-BE49-F238E27FC236}">
                <a16:creationId xmlns:a16="http://schemas.microsoft.com/office/drawing/2014/main" id="{CFC95A98-A9CE-0669-1C45-72B01A0BD9E3}"/>
              </a:ext>
            </a:extLst>
          </p:cNvPr>
          <p:cNvSpPr>
            <a:spLocks noGrp="1"/>
          </p:cNvSpPr>
          <p:nvPr>
            <p:ph idx="1"/>
          </p:nvPr>
        </p:nvSpPr>
        <p:spPr>
          <a:xfrm>
            <a:off x="838200" y="1307507"/>
            <a:ext cx="10515600" cy="4869456"/>
          </a:xfrm>
        </p:spPr>
        <p:txBody>
          <a:bodyPr>
            <a:normAutofit/>
          </a:bodyPr>
          <a:lstStyle/>
          <a:p>
            <a:r>
              <a:rPr lang="en-US" dirty="0"/>
              <a:t>Not only is his worship implied in the description of Noah before the flood as being righteous, blameless in his generation, and walking with God, it is also specifically stated after the flood. </a:t>
            </a:r>
          </a:p>
          <a:p>
            <a:pPr lvl="1"/>
            <a:r>
              <a:rPr lang="en-US" dirty="0"/>
              <a:t>“Then Noah built an altar to the LORD and took some of every clean animal and some of every clean bird and offered burnt offerings on the altar” (Gen. 8:20).</a:t>
            </a:r>
          </a:p>
          <a:p>
            <a:r>
              <a:rPr lang="en-US" dirty="0"/>
              <a:t>Despite the ordeal of the flood and the confinement of the ark, Noah still worshiped God. </a:t>
            </a:r>
          </a:p>
          <a:p>
            <a:pPr lvl="1"/>
            <a:r>
              <a:rPr lang="en-US" dirty="0"/>
              <a:t>In light of the alternatives, he had a lot for which to give thanks.</a:t>
            </a:r>
          </a:p>
          <a:p>
            <a:r>
              <a:rPr lang="en-US" dirty="0"/>
              <a:t>If anything, Noah’s fervency in service was probably increased by his experience.</a:t>
            </a:r>
          </a:p>
        </p:txBody>
      </p:sp>
    </p:spTree>
    <p:extLst>
      <p:ext uri="{BB962C8B-B14F-4D97-AF65-F5344CB8AC3E}">
        <p14:creationId xmlns:p14="http://schemas.microsoft.com/office/powerpoint/2010/main" val="25849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2F2FE-AFC2-C110-7054-FF6D55FE33D7}"/>
              </a:ext>
            </a:extLst>
          </p:cNvPr>
          <p:cNvSpPr txBox="1"/>
          <p:nvPr/>
        </p:nvSpPr>
        <p:spPr>
          <a:xfrm>
            <a:off x="5913690" y="1034041"/>
            <a:ext cx="5811140" cy="1754326"/>
          </a:xfrm>
          <a:prstGeom prst="rect">
            <a:avLst/>
          </a:prstGeom>
          <a:noFill/>
        </p:spPr>
        <p:txBody>
          <a:bodyPr wrap="square" rtlCol="0">
            <a:spAutoFit/>
          </a:bodyPr>
          <a:lstStyle/>
          <a:p>
            <a:pPr algn="ctr"/>
            <a:r>
              <a:rPr lang="en-US" sz="5400" dirty="0">
                <a:latin typeface="Arial Rounded MT Bold" panose="020F0704030504030204" pitchFamily="34" charset="0"/>
              </a:rPr>
              <a:t>Noah Was Just a Man</a:t>
            </a:r>
          </a:p>
        </p:txBody>
      </p:sp>
    </p:spTree>
    <p:extLst>
      <p:ext uri="{BB962C8B-B14F-4D97-AF65-F5344CB8AC3E}">
        <p14:creationId xmlns:p14="http://schemas.microsoft.com/office/powerpoint/2010/main" val="16100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AB56-3BE6-5E53-42EA-31858A88E3F6}"/>
              </a:ext>
            </a:extLst>
          </p:cNvPr>
          <p:cNvSpPr>
            <a:spLocks noGrp="1"/>
          </p:cNvSpPr>
          <p:nvPr>
            <p:ph type="title"/>
          </p:nvPr>
        </p:nvSpPr>
        <p:spPr/>
        <p:txBody>
          <a:bodyPr/>
          <a:lstStyle/>
          <a:p>
            <a:r>
              <a:rPr lang="en-US" dirty="0"/>
              <a:t>The Man Noah</a:t>
            </a:r>
          </a:p>
        </p:txBody>
      </p:sp>
      <p:sp>
        <p:nvSpPr>
          <p:cNvPr id="3" name="Content Placeholder 2">
            <a:extLst>
              <a:ext uri="{FF2B5EF4-FFF2-40B4-BE49-F238E27FC236}">
                <a16:creationId xmlns:a16="http://schemas.microsoft.com/office/drawing/2014/main" id="{7C93F02C-8B5C-DFDF-6279-E06A39C1D7BA}"/>
              </a:ext>
            </a:extLst>
          </p:cNvPr>
          <p:cNvSpPr>
            <a:spLocks noGrp="1"/>
          </p:cNvSpPr>
          <p:nvPr>
            <p:ph idx="1"/>
          </p:nvPr>
        </p:nvSpPr>
        <p:spPr/>
        <p:txBody>
          <a:bodyPr>
            <a:normAutofit fontScale="92500" lnSpcReduction="10000"/>
          </a:bodyPr>
          <a:lstStyle/>
          <a:p>
            <a:r>
              <a:rPr lang="en-US" dirty="0"/>
              <a:t>In our study of the characteristics of Noah so far, we are apt to picture Noah as a “Superman clothed as Clark Kent.” To puncture that image, let us not forget that Noah was only a man.</a:t>
            </a:r>
          </a:p>
          <a:p>
            <a:r>
              <a:rPr lang="en-US" dirty="0"/>
              <a:t>His sin after the flood adequately demonstrates this point: “Noah began to be a man of the soil, and he planted a vineyard. He drank of the wine and became drunk and lay uncovered in his tent” (Gen. 9:20-21). </a:t>
            </a:r>
          </a:p>
          <a:p>
            <a:pPr lvl="1"/>
            <a:r>
              <a:rPr lang="en-US" dirty="0"/>
              <a:t>Notice that one has the tendency to let his guard down after success. </a:t>
            </a:r>
          </a:p>
          <a:p>
            <a:pPr lvl="1"/>
            <a:r>
              <a:rPr lang="en-US" dirty="0"/>
              <a:t>Though the flood destroyed sinful mankind, it did not destroy sin! Noah was as subject to temptation after the flood as he was before it. </a:t>
            </a:r>
          </a:p>
          <a:p>
            <a:r>
              <a:rPr lang="en-US" dirty="0"/>
              <a:t>Righteous as he was, let us not forget that Noah was a man with the same temptations as the rest of us  face!</a:t>
            </a:r>
          </a:p>
        </p:txBody>
      </p:sp>
    </p:spTree>
    <p:extLst>
      <p:ext uri="{BB962C8B-B14F-4D97-AF65-F5344CB8AC3E}">
        <p14:creationId xmlns:p14="http://schemas.microsoft.com/office/powerpoint/2010/main" val="6119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F67D-B3E3-880F-0F2F-35E8B0677B30}"/>
              </a:ext>
            </a:extLst>
          </p:cNvPr>
          <p:cNvSpPr>
            <a:spLocks noGrp="1"/>
          </p:cNvSpPr>
          <p:nvPr>
            <p:ph type="title"/>
          </p:nvPr>
        </p:nvSpPr>
        <p:spPr>
          <a:ln>
            <a:solidFill>
              <a:srgbClr val="3667A2"/>
            </a:solidFill>
          </a:ln>
        </p:spPr>
        <p:txBody>
          <a:bodyPr/>
          <a:lstStyle/>
          <a:p>
            <a:r>
              <a:rPr lang="en-US" dirty="0"/>
              <a:t>Conclusion</a:t>
            </a:r>
          </a:p>
        </p:txBody>
      </p:sp>
      <p:sp>
        <p:nvSpPr>
          <p:cNvPr id="3" name="Text Placeholder 2">
            <a:extLst>
              <a:ext uri="{FF2B5EF4-FFF2-40B4-BE49-F238E27FC236}">
                <a16:creationId xmlns:a16="http://schemas.microsoft.com/office/drawing/2014/main" id="{AA24F245-4AB3-1E87-7357-BC094C922B39}"/>
              </a:ext>
            </a:extLst>
          </p:cNvPr>
          <p:cNvSpPr>
            <a:spLocks noGrp="1"/>
          </p:cNvSpPr>
          <p:nvPr>
            <p:ph type="body" idx="1"/>
          </p:nvPr>
        </p:nvSpPr>
        <p:spPr>
          <a:solidFill>
            <a:srgbClr val="3667A2"/>
          </a:solidFill>
          <a:ln>
            <a:solidFill>
              <a:srgbClr val="3667A2"/>
            </a:solidFill>
          </a:ln>
        </p:spPr>
        <p:txBody>
          <a:bodyPr/>
          <a:lstStyle/>
          <a:p>
            <a:endParaRPr lang="en-US" dirty="0"/>
          </a:p>
        </p:txBody>
      </p:sp>
    </p:spTree>
    <p:extLst>
      <p:ext uri="{BB962C8B-B14F-4D97-AF65-F5344CB8AC3E}">
        <p14:creationId xmlns:p14="http://schemas.microsoft.com/office/powerpoint/2010/main" val="128694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6A0C-3708-E216-C1FC-06945696C87A}"/>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0B257C39-14EE-7E35-F9DA-6FA6607DD6B2}"/>
              </a:ext>
            </a:extLst>
          </p:cNvPr>
          <p:cNvSpPr>
            <a:spLocks noGrp="1"/>
          </p:cNvSpPr>
          <p:nvPr>
            <p:ph idx="1"/>
          </p:nvPr>
        </p:nvSpPr>
        <p:spPr/>
        <p:txBody>
          <a:bodyPr/>
          <a:lstStyle/>
          <a:p>
            <a:r>
              <a:rPr lang="en-US" dirty="0"/>
              <a:t>If I had lived in Noah’s days, would I have found favor in the eyes of the Lord?</a:t>
            </a:r>
          </a:p>
          <a:p>
            <a:pPr lvl="1"/>
            <a:r>
              <a:rPr lang="en-US" dirty="0"/>
              <a:t>Am I a righteous man? </a:t>
            </a:r>
          </a:p>
          <a:p>
            <a:pPr lvl="1"/>
            <a:r>
              <a:rPr lang="en-US" dirty="0"/>
              <a:t>Am I blameless in the sight of the Lord? </a:t>
            </a:r>
          </a:p>
          <a:p>
            <a:pPr lvl="1"/>
            <a:r>
              <a:rPr lang="en-US" dirty="0"/>
              <a:t>Do I walk with God?</a:t>
            </a:r>
          </a:p>
          <a:p>
            <a:r>
              <a:rPr lang="en-US" dirty="0"/>
              <a:t>Compare yourself to this man of faith. </a:t>
            </a:r>
          </a:p>
          <a:p>
            <a:r>
              <a:rPr lang="en-US" dirty="0"/>
              <a:t>Learn from his example of faith!</a:t>
            </a:r>
          </a:p>
          <a:p>
            <a:endParaRPr lang="en-US" dirty="0"/>
          </a:p>
        </p:txBody>
      </p:sp>
    </p:spTree>
    <p:extLst>
      <p:ext uri="{BB962C8B-B14F-4D97-AF65-F5344CB8AC3E}">
        <p14:creationId xmlns:p14="http://schemas.microsoft.com/office/powerpoint/2010/main" val="311883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2F2FE-AFC2-C110-7054-FF6D55FE33D7}"/>
              </a:ext>
            </a:extLst>
          </p:cNvPr>
          <p:cNvSpPr txBox="1"/>
          <p:nvPr/>
        </p:nvSpPr>
        <p:spPr>
          <a:xfrm>
            <a:off x="6716994" y="1034041"/>
            <a:ext cx="5007836" cy="2123658"/>
          </a:xfrm>
          <a:prstGeom prst="rect">
            <a:avLst/>
          </a:prstGeom>
          <a:noFill/>
        </p:spPr>
        <p:txBody>
          <a:bodyPr wrap="square" rtlCol="0">
            <a:spAutoFit/>
          </a:bodyPr>
          <a:lstStyle/>
          <a:p>
            <a:pPr algn="ctr"/>
            <a:r>
              <a:rPr lang="en-US" sz="4400" dirty="0">
                <a:latin typeface="Arial Rounded MT Bold" panose="020F0704030504030204" pitchFamily="34" charset="0"/>
              </a:rPr>
              <a:t>Noah Was Faithful to God in a Wicked World</a:t>
            </a:r>
          </a:p>
        </p:txBody>
      </p:sp>
    </p:spTree>
    <p:extLst>
      <p:ext uri="{BB962C8B-B14F-4D97-AF65-F5344CB8AC3E}">
        <p14:creationId xmlns:p14="http://schemas.microsoft.com/office/powerpoint/2010/main" val="291211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6AEB-3658-01BB-3D78-D78E0E5E6523}"/>
              </a:ext>
            </a:extLst>
          </p:cNvPr>
          <p:cNvSpPr>
            <a:spLocks noGrp="1"/>
          </p:cNvSpPr>
          <p:nvPr>
            <p:ph type="title"/>
          </p:nvPr>
        </p:nvSpPr>
        <p:spPr/>
        <p:txBody>
          <a:bodyPr/>
          <a:lstStyle/>
          <a:p>
            <a:r>
              <a:rPr lang="en-US" dirty="0"/>
              <a:t>The World in Which Noah Lived</a:t>
            </a:r>
          </a:p>
        </p:txBody>
      </p:sp>
      <p:sp>
        <p:nvSpPr>
          <p:cNvPr id="3" name="Content Placeholder 2">
            <a:extLst>
              <a:ext uri="{FF2B5EF4-FFF2-40B4-BE49-F238E27FC236}">
                <a16:creationId xmlns:a16="http://schemas.microsoft.com/office/drawing/2014/main" id="{989608F5-DDB4-28C3-562E-834A854241FD}"/>
              </a:ext>
            </a:extLst>
          </p:cNvPr>
          <p:cNvSpPr>
            <a:spLocks noGrp="1"/>
          </p:cNvSpPr>
          <p:nvPr>
            <p:ph idx="1"/>
          </p:nvPr>
        </p:nvSpPr>
        <p:spPr/>
        <p:txBody>
          <a:bodyPr>
            <a:normAutofit lnSpcReduction="10000"/>
          </a:bodyPr>
          <a:lstStyle/>
          <a:p>
            <a:r>
              <a:rPr lang="en-US" dirty="0"/>
              <a:t>Marriage had degenerated to the point that man entered a relationship with a woman on the basis of her appearance: “When man began to multiply on the face of the land and daughters were born to them, the sons of God saw that the daughters of man were attractive. And they took as their wives any they chose”  (Gen. 6:1-2).</a:t>
            </a:r>
          </a:p>
          <a:p>
            <a:r>
              <a:rPr lang="en-US" dirty="0"/>
              <a:t>“The LORD saw that the wickedness of man was great in the earth, and that every intention of the thoughts of his heart was only evil continually” (Gen. 6:5).</a:t>
            </a:r>
          </a:p>
          <a:p>
            <a:pPr lvl="1"/>
            <a:r>
              <a:rPr lang="en-US" dirty="0"/>
              <a:t>A man may not be what he thinks he is, but whatever he thinks, he is!</a:t>
            </a:r>
          </a:p>
          <a:p>
            <a:pPr lvl="1"/>
            <a:r>
              <a:rPr lang="en-US" dirty="0"/>
              <a:t>There was no redeeming value left in the antediluvian people.</a:t>
            </a:r>
          </a:p>
        </p:txBody>
      </p:sp>
    </p:spTree>
    <p:extLst>
      <p:ext uri="{BB962C8B-B14F-4D97-AF65-F5344CB8AC3E}">
        <p14:creationId xmlns:p14="http://schemas.microsoft.com/office/powerpoint/2010/main" val="26910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CE62-32D1-CB0B-014C-179A3966AF51}"/>
              </a:ext>
            </a:extLst>
          </p:cNvPr>
          <p:cNvSpPr>
            <a:spLocks noGrp="1"/>
          </p:cNvSpPr>
          <p:nvPr>
            <p:ph type="title"/>
          </p:nvPr>
        </p:nvSpPr>
        <p:spPr/>
        <p:txBody>
          <a:bodyPr/>
          <a:lstStyle/>
          <a:p>
            <a:r>
              <a:rPr lang="en-US" dirty="0"/>
              <a:t>The Lord’s Assessment</a:t>
            </a:r>
          </a:p>
        </p:txBody>
      </p:sp>
      <p:sp>
        <p:nvSpPr>
          <p:cNvPr id="3" name="Content Placeholder 2">
            <a:extLst>
              <a:ext uri="{FF2B5EF4-FFF2-40B4-BE49-F238E27FC236}">
                <a16:creationId xmlns:a16="http://schemas.microsoft.com/office/drawing/2014/main" id="{A986274A-449B-127B-AC80-3DBC77AA9533}"/>
              </a:ext>
            </a:extLst>
          </p:cNvPr>
          <p:cNvSpPr>
            <a:spLocks noGrp="1"/>
          </p:cNvSpPr>
          <p:nvPr>
            <p:ph idx="1"/>
          </p:nvPr>
        </p:nvSpPr>
        <p:spPr/>
        <p:txBody>
          <a:bodyPr/>
          <a:lstStyle/>
          <a:p>
            <a:r>
              <a:rPr lang="en-US" dirty="0"/>
              <a:t>“Now the earth was corrupt in God’s sight, and the earth was filled with violence” (Gen. 6:11).</a:t>
            </a:r>
          </a:p>
          <a:p>
            <a:r>
              <a:rPr lang="en-US" dirty="0"/>
              <a:t>“And God saw the earth, and behold, it was corrupt, for all flesh had corrupted their way on the earth” (Gen. 6:12). </a:t>
            </a:r>
          </a:p>
          <a:p>
            <a:r>
              <a:rPr lang="en-US" dirty="0"/>
              <a:t>What a sordid picture of a world!</a:t>
            </a:r>
          </a:p>
        </p:txBody>
      </p:sp>
    </p:spTree>
    <p:extLst>
      <p:ext uri="{BB962C8B-B14F-4D97-AF65-F5344CB8AC3E}">
        <p14:creationId xmlns:p14="http://schemas.microsoft.com/office/powerpoint/2010/main" val="21841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FB51-17B0-2A7C-F4A0-C8CC2B749474}"/>
              </a:ext>
            </a:extLst>
          </p:cNvPr>
          <p:cNvSpPr>
            <a:spLocks noGrp="1"/>
          </p:cNvSpPr>
          <p:nvPr>
            <p:ph type="title"/>
          </p:nvPr>
        </p:nvSpPr>
        <p:spPr/>
        <p:txBody>
          <a:bodyPr/>
          <a:lstStyle/>
          <a:p>
            <a:r>
              <a:rPr lang="en-US" dirty="0"/>
              <a:t>Noah’s Character</a:t>
            </a:r>
          </a:p>
        </p:txBody>
      </p:sp>
      <p:sp>
        <p:nvSpPr>
          <p:cNvPr id="3" name="Content Placeholder 2">
            <a:extLst>
              <a:ext uri="{FF2B5EF4-FFF2-40B4-BE49-F238E27FC236}">
                <a16:creationId xmlns:a16="http://schemas.microsoft.com/office/drawing/2014/main" id="{7928B26A-7455-1B5B-13BF-190160C7DE9F}"/>
              </a:ext>
            </a:extLst>
          </p:cNvPr>
          <p:cNvSpPr>
            <a:spLocks noGrp="1"/>
          </p:cNvSpPr>
          <p:nvPr>
            <p:ph idx="1"/>
          </p:nvPr>
        </p:nvSpPr>
        <p:spPr/>
        <p:txBody>
          <a:bodyPr/>
          <a:lstStyle/>
          <a:p>
            <a:r>
              <a:rPr lang="en-US" dirty="0">
                <a:solidFill>
                  <a:srgbClr val="3667A2"/>
                </a:solidFill>
                <a:latin typeface="+mj-lt"/>
              </a:rPr>
              <a:t>“Noah was a righteous man, blameless in his generation. Noah walked with God” (Gen. 6:9).</a:t>
            </a:r>
          </a:p>
          <a:p>
            <a:pPr lvl="1"/>
            <a:r>
              <a:rPr lang="en-US" dirty="0"/>
              <a:t>A righteous man (Gen. 6:9).</a:t>
            </a:r>
          </a:p>
          <a:p>
            <a:pPr lvl="1"/>
            <a:r>
              <a:rPr lang="en-US" dirty="0"/>
              <a:t>Blameless in his times (Gen. 6:9).</a:t>
            </a:r>
          </a:p>
          <a:p>
            <a:pPr lvl="1"/>
            <a:r>
              <a:rPr lang="en-US" dirty="0"/>
              <a:t>Noah walked with God (Gen. 6:9).</a:t>
            </a:r>
          </a:p>
          <a:p>
            <a:endParaRPr lang="en-US" dirty="0"/>
          </a:p>
        </p:txBody>
      </p:sp>
    </p:spTree>
    <p:extLst>
      <p:ext uri="{BB962C8B-B14F-4D97-AF65-F5344CB8AC3E}">
        <p14:creationId xmlns:p14="http://schemas.microsoft.com/office/powerpoint/2010/main" val="419243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1FA2-EF6E-2ECD-D8D0-C23DFD6851AB}"/>
              </a:ext>
            </a:extLst>
          </p:cNvPr>
          <p:cNvSpPr>
            <a:spLocks noGrp="1"/>
          </p:cNvSpPr>
          <p:nvPr>
            <p:ph type="title"/>
          </p:nvPr>
        </p:nvSpPr>
        <p:spPr/>
        <p:txBody>
          <a:bodyPr/>
          <a:lstStyle/>
          <a:p>
            <a:r>
              <a:rPr lang="en-US" dirty="0"/>
              <a:t>The Test of Blending with the Crowd</a:t>
            </a:r>
          </a:p>
        </p:txBody>
      </p:sp>
      <p:sp>
        <p:nvSpPr>
          <p:cNvPr id="3" name="Content Placeholder 2">
            <a:extLst>
              <a:ext uri="{FF2B5EF4-FFF2-40B4-BE49-F238E27FC236}">
                <a16:creationId xmlns:a16="http://schemas.microsoft.com/office/drawing/2014/main" id="{5F9CE885-1419-093F-0B7C-843D71DEC150}"/>
              </a:ext>
            </a:extLst>
          </p:cNvPr>
          <p:cNvSpPr>
            <a:spLocks noGrp="1"/>
          </p:cNvSpPr>
          <p:nvPr>
            <p:ph idx="1"/>
          </p:nvPr>
        </p:nvSpPr>
        <p:spPr/>
        <p:txBody>
          <a:bodyPr>
            <a:normAutofit/>
          </a:bodyPr>
          <a:lstStyle/>
          <a:p>
            <a:r>
              <a:rPr lang="en-US" dirty="0"/>
              <a:t>Noah knew how to be different. </a:t>
            </a:r>
          </a:p>
          <a:p>
            <a:pPr lvl="1"/>
            <a:r>
              <a:rPr lang="en-US" dirty="0"/>
              <a:t>Noah realized that God’s people are different from the rest of the world.</a:t>
            </a:r>
          </a:p>
          <a:p>
            <a:pPr lvl="1"/>
            <a:r>
              <a:rPr lang="en-US" dirty="0"/>
              <a:t>Do we realize the same? </a:t>
            </a:r>
          </a:p>
          <a:p>
            <a:pPr lvl="1"/>
            <a:r>
              <a:rPr lang="en-US" dirty="0"/>
              <a:t>“For the time that is past suffices for doing what the Gentiles want to do, living in sensuality, passions, drunkenness, orgies, drinking parties, and lawless idolatry. With respect to this they are surprised when you do not join them in the same flood of debauchery, and they malign you” (cf. 1 Pet. 4:3, 4).</a:t>
            </a:r>
          </a:p>
          <a:p>
            <a:r>
              <a:rPr lang="en-US" dirty="0"/>
              <a:t>By the word “mixer,” we describe a person who can blend-in with any crowd. A “mixer” sacrifices principles of righteousness to blend-in with the crowd. We say that he is a </a:t>
            </a:r>
            <a:r>
              <a:rPr lang="en-US" dirty="0">
                <a:solidFill>
                  <a:srgbClr val="3667A2"/>
                </a:solidFill>
                <a:latin typeface="+mj-lt"/>
              </a:rPr>
              <a:t>chameleon</a:t>
            </a:r>
            <a:r>
              <a:rPr lang="en-US" dirty="0"/>
              <a:t>.</a:t>
            </a:r>
          </a:p>
        </p:txBody>
      </p:sp>
    </p:spTree>
    <p:extLst>
      <p:ext uri="{BB962C8B-B14F-4D97-AF65-F5344CB8AC3E}">
        <p14:creationId xmlns:p14="http://schemas.microsoft.com/office/powerpoint/2010/main" val="38118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EA3E-6710-ACFD-9CA3-249CA85636A5}"/>
              </a:ext>
            </a:extLst>
          </p:cNvPr>
          <p:cNvSpPr>
            <a:spLocks noGrp="1"/>
          </p:cNvSpPr>
          <p:nvPr>
            <p:ph type="title"/>
          </p:nvPr>
        </p:nvSpPr>
        <p:spPr/>
        <p:txBody>
          <a:bodyPr/>
          <a:lstStyle/>
          <a:p>
            <a:r>
              <a:rPr lang="en-US" dirty="0"/>
              <a:t>The Danger of Evil Companions</a:t>
            </a:r>
          </a:p>
        </p:txBody>
      </p:sp>
      <p:sp>
        <p:nvSpPr>
          <p:cNvPr id="3" name="Content Placeholder 2">
            <a:extLst>
              <a:ext uri="{FF2B5EF4-FFF2-40B4-BE49-F238E27FC236}">
                <a16:creationId xmlns:a16="http://schemas.microsoft.com/office/drawing/2014/main" id="{47917A9C-3D75-8FE9-AC61-797CE523F268}"/>
              </a:ext>
            </a:extLst>
          </p:cNvPr>
          <p:cNvSpPr>
            <a:spLocks noGrp="1"/>
          </p:cNvSpPr>
          <p:nvPr>
            <p:ph idx="1"/>
          </p:nvPr>
        </p:nvSpPr>
        <p:spPr/>
        <p:txBody>
          <a:bodyPr>
            <a:normAutofit/>
          </a:bodyPr>
          <a:lstStyle/>
          <a:p>
            <a:r>
              <a:rPr lang="en-US" dirty="0"/>
              <a:t>Noah must have known how easily “bad company ruins good morals” (1 Cor. 15:33) and have avoided their influence.</a:t>
            </a:r>
          </a:p>
          <a:p>
            <a:r>
              <a:rPr lang="en-US" dirty="0"/>
              <a:t>Everyone has to realize that he must make decisions to stand for truth, even if they are unpopular decisions.</a:t>
            </a:r>
          </a:p>
          <a:p>
            <a:r>
              <a:rPr lang="en-US" dirty="0"/>
              <a:t>Compare Paul’s decision to become a Christian: </a:t>
            </a:r>
          </a:p>
          <a:p>
            <a:pPr lvl="1"/>
            <a:r>
              <a:rPr lang="en-US" dirty="0"/>
              <a:t>“But when he who had set me apart before I was born, and who called me by his grace, was pleased to reveal his Son to me, in order that I might preach him among the Gentiles, </a:t>
            </a:r>
            <a:r>
              <a:rPr lang="en-US" dirty="0">
                <a:solidFill>
                  <a:srgbClr val="3667A2"/>
                </a:solidFill>
                <a:latin typeface="+mj-lt"/>
              </a:rPr>
              <a:t>I did not immediately consult with anyone; nor did I go up to Jerusalem to those who were apostles before me,</a:t>
            </a:r>
            <a:r>
              <a:rPr lang="en-US" dirty="0"/>
              <a:t> but I went away into Arabia, and returned again to Damascus” (Gal. 1:15-17).</a:t>
            </a:r>
          </a:p>
        </p:txBody>
      </p:sp>
    </p:spTree>
    <p:extLst>
      <p:ext uri="{BB962C8B-B14F-4D97-AF65-F5344CB8AC3E}">
        <p14:creationId xmlns:p14="http://schemas.microsoft.com/office/powerpoint/2010/main" val="29099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0B0C-B914-0E69-56A7-7AC8AB9DB47A}"/>
              </a:ext>
            </a:extLst>
          </p:cNvPr>
          <p:cNvSpPr>
            <a:spLocks noGrp="1"/>
          </p:cNvSpPr>
          <p:nvPr>
            <p:ph type="title"/>
          </p:nvPr>
        </p:nvSpPr>
        <p:spPr/>
        <p:txBody>
          <a:bodyPr/>
          <a:lstStyle/>
          <a:p>
            <a:r>
              <a:rPr lang="en-US" dirty="0"/>
              <a:t>The First-Century Greco-Roman World</a:t>
            </a:r>
          </a:p>
        </p:txBody>
      </p:sp>
      <p:sp>
        <p:nvSpPr>
          <p:cNvPr id="3" name="Content Placeholder 2">
            <a:extLst>
              <a:ext uri="{FF2B5EF4-FFF2-40B4-BE49-F238E27FC236}">
                <a16:creationId xmlns:a16="http://schemas.microsoft.com/office/drawing/2014/main" id="{85F25405-A2FF-AA9E-C749-9B94CB78B47C}"/>
              </a:ext>
            </a:extLst>
          </p:cNvPr>
          <p:cNvSpPr>
            <a:spLocks noGrp="1"/>
          </p:cNvSpPr>
          <p:nvPr>
            <p:ph idx="1"/>
          </p:nvPr>
        </p:nvSpPr>
        <p:spPr/>
        <p:txBody>
          <a:bodyPr/>
          <a:lstStyle/>
          <a:p>
            <a:r>
              <a:rPr lang="en-US" dirty="0"/>
              <a:t>“They were filled with all manner of unrighteousness, evil, covetousness, malice. They are full of envy, murder, strife, deceit, maliciousness. They are gossips, slanderers, haters of God, insolent, haughty, boastful, inventors of evil, disobedient to parents, foolish, faithless, heartless, ruthless. Though they know God’s righteous decree that those who practice such things deserve to die, they not only do them but give approval to those who practice them” (Rom. 1:28-32).</a:t>
            </a:r>
          </a:p>
          <a:p>
            <a:endParaRPr lang="en-US" dirty="0"/>
          </a:p>
        </p:txBody>
      </p:sp>
    </p:spTree>
    <p:extLst>
      <p:ext uri="{BB962C8B-B14F-4D97-AF65-F5344CB8AC3E}">
        <p14:creationId xmlns:p14="http://schemas.microsoft.com/office/powerpoint/2010/main" val="3528178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B3D6A9BF-8F68-4A58-9C25-C7454ED9A6E3}" vid="{A8F7E920-647D-4164-9543-BEAFE35BBC3B}"/>
    </a:ext>
  </a:extLst>
</a:theme>
</file>

<file path=docProps/app.xml><?xml version="1.0" encoding="utf-8"?>
<Properties xmlns="http://schemas.openxmlformats.org/officeDocument/2006/extended-properties" xmlns:vt="http://schemas.openxmlformats.org/officeDocument/2006/docPropsVTypes">
  <Template/>
  <TotalTime>1910</TotalTime>
  <Words>2159</Words>
  <Application>Microsoft Office PowerPoint</Application>
  <PresentationFormat>Widescreen</PresentationFormat>
  <Paragraphs>100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Rounded MT Bold</vt:lpstr>
      <vt:lpstr>Source Sans Pro Black</vt:lpstr>
      <vt:lpstr>Source Sans Pro Semibold</vt:lpstr>
      <vt:lpstr>Office Theme</vt:lpstr>
      <vt:lpstr>PowerPoint Presentation</vt:lpstr>
      <vt:lpstr>A Character Study</vt:lpstr>
      <vt:lpstr>PowerPoint Presentation</vt:lpstr>
      <vt:lpstr>The World in Which Noah Lived</vt:lpstr>
      <vt:lpstr>The Lord’s Assessment</vt:lpstr>
      <vt:lpstr>Noah’s Character</vt:lpstr>
      <vt:lpstr>The Test of Blending with the Crowd</vt:lpstr>
      <vt:lpstr>The Danger of Evil Companions</vt:lpstr>
      <vt:lpstr>The First-Century Greco-Roman World</vt:lpstr>
      <vt:lpstr>The First-Century Greco-Roman World</vt:lpstr>
      <vt:lpstr>The First-Century Greco-Roman World</vt:lpstr>
      <vt:lpstr>Christianity Was Born in a Wicked World</vt:lpstr>
      <vt:lpstr>PowerPoint Presentation</vt:lpstr>
      <vt:lpstr>He Did Not Let the Hard Times Cause Him to Quit</vt:lpstr>
      <vt:lpstr>The Striving of God’s Spirit</vt:lpstr>
      <vt:lpstr>Noah’s Ministry</vt:lpstr>
      <vt:lpstr>PowerPoint Presentation</vt:lpstr>
      <vt:lpstr>Noah’s Life’s Work</vt:lpstr>
      <vt:lpstr>PowerPoint Presentation</vt:lpstr>
      <vt:lpstr>PowerPoint Presentation</vt:lpstr>
      <vt:lpstr>Noah Obeyed God’s Commandments</vt:lpstr>
      <vt:lpstr>By Faith</vt:lpstr>
      <vt:lpstr>PowerPoint Presentation</vt:lpstr>
      <vt:lpstr>Noah Worshiped God</vt:lpstr>
      <vt:lpstr>PowerPoint Presentation</vt:lpstr>
      <vt:lpstr>The Man Noah</vt:lpstr>
      <vt:lpstr>Conclusion</vt:lpstr>
      <vt:lpstr>Take 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99</cp:revision>
  <dcterms:created xsi:type="dcterms:W3CDTF">2021-11-23T13:46:08Z</dcterms:created>
  <dcterms:modified xsi:type="dcterms:W3CDTF">2023-08-06T19:00:23Z</dcterms:modified>
</cp:coreProperties>
</file>