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7" r:id="rId2"/>
    <p:sldId id="279" r:id="rId3"/>
    <p:sldId id="286" r:id="rId4"/>
    <p:sldId id="288" r:id="rId5"/>
    <p:sldId id="287" r:id="rId6"/>
    <p:sldId id="256" r:id="rId7"/>
    <p:sldId id="280" r:id="rId8"/>
    <p:sldId id="282" r:id="rId9"/>
    <p:sldId id="281" r:id="rId10"/>
    <p:sldId id="283" r:id="rId11"/>
    <p:sldId id="284" r:id="rId12"/>
    <p:sldId id="285" r:id="rId13"/>
    <p:sldId id="276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37"/>
  </p:normalViewPr>
  <p:slideViewPr>
    <p:cSldViewPr snapToGrid="0">
      <p:cViewPr varScale="1">
        <p:scale>
          <a:sx n="23" d="100"/>
          <a:sy n="23" d="100"/>
        </p:scale>
        <p:origin x="1068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479442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09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62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601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862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992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56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426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Close-up of a wild plant growing between lava rocks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9"/>
            <a:ext cx="21971004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1pPr>
          </a:lstStyle>
          <a:p>
            <a:r>
              <a:t>Author and Date</a:t>
            </a:r>
          </a:p>
        </p:txBody>
      </p:sp>
      <p:sp>
        <p:nvSpPr>
          <p:cNvPr id="150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6" cy="4648201"/>
          </a:xfrm>
          <a:prstGeom prst="rect">
            <a:avLst/>
          </a:prstGeom>
        </p:spPr>
        <p:txBody>
          <a:bodyPr anchor="b"/>
          <a:lstStyle>
            <a:lvl1pPr>
              <a:defRPr sz="11200" spc="-224"/>
            </a:lvl1pPr>
          </a:lstStyle>
          <a:p>
            <a:r>
              <a:t>Presentation Title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499" y="7196865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1870" y="13131088"/>
            <a:ext cx="340260" cy="32451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Moss-covered rocks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slow">
    <p:push dir="u"/>
  </p:transition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tif"/><Relationship Id="rId4" Type="http://schemas.openxmlformats.org/officeDocument/2006/relationships/image" Target="../media/image16.t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he Christian’s Response…"/>
          <p:cNvSpPr txBox="1"/>
          <p:nvPr/>
        </p:nvSpPr>
        <p:spPr>
          <a:xfrm>
            <a:off x="2468981" y="2107261"/>
            <a:ext cx="10620193" cy="2180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400"/>
            </a:pPr>
            <a:r>
              <a:rPr lang="en-US" sz="13500" dirty="0"/>
              <a:t>26 days ago</a:t>
            </a:r>
          </a:p>
        </p:txBody>
      </p:sp>
      <p:pic>
        <p:nvPicPr>
          <p:cNvPr id="1026" name="Picture 2" descr="Happy Sad Stock Illustrations, Cliparts and Royalty Free Happy Sad Vectors">
            <a:extLst>
              <a:ext uri="{FF2B5EF4-FFF2-40B4-BE49-F238E27FC236}">
                <a16:creationId xmlns:a16="http://schemas.microsoft.com/office/drawing/2014/main" xmlns="" id="{BD1D1530-DCA7-6565-39DB-968CA872B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900" y="6177329"/>
            <a:ext cx="6860935" cy="470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0C50D26-1C31-5A04-873E-2093C5BE507A}"/>
              </a:ext>
            </a:extLst>
          </p:cNvPr>
          <p:cNvSpPr txBox="1"/>
          <p:nvPr/>
        </p:nvSpPr>
        <p:spPr>
          <a:xfrm>
            <a:off x="4311560" y="4430314"/>
            <a:ext cx="6123975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defRPr sz="10400"/>
            </a:pPr>
            <a:r>
              <a:rPr lang="en-US" sz="6000" dirty="0"/>
              <a:t>was one of the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0D11EB-8285-5F3C-C70B-764009B0B92D}"/>
              </a:ext>
            </a:extLst>
          </p:cNvPr>
          <p:cNvSpPr txBox="1"/>
          <p:nvPr/>
        </p:nvSpPr>
        <p:spPr>
          <a:xfrm>
            <a:off x="10747113" y="5240949"/>
            <a:ext cx="12196118" cy="47089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defRPr sz="10400"/>
            </a:pPr>
            <a:r>
              <a:rPr lang="en-US" sz="15000" dirty="0">
                <a:solidFill>
                  <a:srgbClr val="76D6FF"/>
                </a:solidFill>
              </a:rPr>
              <a:t>HAPPIEST</a:t>
            </a:r>
            <a:r>
              <a:rPr lang="en-US" dirty="0"/>
              <a:t> </a:t>
            </a:r>
          </a:p>
          <a:p>
            <a:pPr algn="l">
              <a:defRPr sz="10400"/>
            </a:pPr>
            <a:r>
              <a:rPr lang="en-US" i="1" dirty="0"/>
              <a:t>and</a:t>
            </a:r>
            <a:r>
              <a:rPr lang="en-US" dirty="0"/>
              <a:t>  </a:t>
            </a:r>
            <a:r>
              <a:rPr lang="en-US" sz="15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SADDEST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F8A4FD5-F7E4-B55B-A944-BD5FA038317A}"/>
              </a:ext>
            </a:extLst>
          </p:cNvPr>
          <p:cNvSpPr txBox="1"/>
          <p:nvPr/>
        </p:nvSpPr>
        <p:spPr>
          <a:xfrm>
            <a:off x="10747113" y="10317309"/>
            <a:ext cx="12196118" cy="10926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defRPr sz="10400"/>
            </a:pPr>
            <a:r>
              <a:rPr lang="en-US" sz="6500" dirty="0"/>
              <a:t>days of my life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salm 139:13-18"/>
          <p:cNvSpPr txBox="1"/>
          <p:nvPr/>
        </p:nvSpPr>
        <p:spPr>
          <a:xfrm>
            <a:off x="2711107" y="640147"/>
            <a:ext cx="18961786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/>
            </a:lvl1pPr>
          </a:lstStyle>
          <a:p>
            <a:r>
              <a:rPr lang="en-US" sz="10000" dirty="0"/>
              <a:t>Our Children’s </a:t>
            </a:r>
            <a:r>
              <a:rPr lang="en-US" sz="10000" dirty="0">
                <a:solidFill>
                  <a:srgbClr val="76D6FF"/>
                </a:solidFill>
              </a:rPr>
              <a:t>MINDS</a:t>
            </a:r>
            <a:endParaRPr sz="10000" dirty="0">
              <a:solidFill>
                <a:srgbClr val="76D6FF"/>
              </a:solidFill>
            </a:endParaRPr>
          </a:p>
        </p:txBody>
      </p:sp>
      <p:pic>
        <p:nvPicPr>
          <p:cNvPr id="1044" name="Picture 20" descr="Set of icons, digital brain in human head, simple design. men, women, children and babies">
            <a:extLst>
              <a:ext uri="{FF2B5EF4-FFF2-40B4-BE49-F238E27FC236}">
                <a16:creationId xmlns:a16="http://schemas.microsoft.com/office/drawing/2014/main" xmlns="" id="{8061561D-412F-020D-7C6B-55859CA49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6" r="71335"/>
          <a:stretch/>
        </p:blipFill>
        <p:spPr bwMode="auto">
          <a:xfrm flipH="1">
            <a:off x="647089" y="685801"/>
            <a:ext cx="1385565" cy="142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salm 139:13-18">
            <a:extLst>
              <a:ext uri="{FF2B5EF4-FFF2-40B4-BE49-F238E27FC236}">
                <a16:creationId xmlns:a16="http://schemas.microsoft.com/office/drawing/2014/main" xmlns="" id="{D261FB3D-DCC8-3CBA-EBFE-984ED7D0EB78}"/>
              </a:ext>
            </a:extLst>
          </p:cNvPr>
          <p:cNvSpPr txBox="1"/>
          <p:nvPr/>
        </p:nvSpPr>
        <p:spPr>
          <a:xfrm>
            <a:off x="974812" y="2752398"/>
            <a:ext cx="23089822" cy="1564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/>
            </a:lvl1pPr>
          </a:lstStyle>
          <a:p>
            <a:r>
              <a:rPr lang="en-US" sz="9500" dirty="0">
                <a:solidFill>
                  <a:srgbClr val="FFFF00"/>
                </a:solidFill>
              </a:rPr>
              <a:t>God’s Defense: </a:t>
            </a:r>
            <a:r>
              <a:rPr lang="en-US" sz="9500" dirty="0">
                <a:solidFill>
                  <a:schemeClr val="tx1"/>
                </a:solidFill>
              </a:rPr>
              <a:t>God-Centered Education</a:t>
            </a:r>
            <a:endParaRPr sz="9500" dirty="0">
              <a:solidFill>
                <a:schemeClr val="tx1"/>
              </a:solidFill>
            </a:endParaRPr>
          </a:p>
        </p:txBody>
      </p:sp>
      <p:sp>
        <p:nvSpPr>
          <p:cNvPr id="5" name="Psalm 139:13-18">
            <a:extLst>
              <a:ext uri="{FF2B5EF4-FFF2-40B4-BE49-F238E27FC236}">
                <a16:creationId xmlns:a16="http://schemas.microsoft.com/office/drawing/2014/main" xmlns="" id="{999A8D77-4FB5-0C17-C6CB-1E131AF3279D}"/>
              </a:ext>
            </a:extLst>
          </p:cNvPr>
          <p:cNvSpPr txBox="1"/>
          <p:nvPr/>
        </p:nvSpPr>
        <p:spPr>
          <a:xfrm>
            <a:off x="12734925" y="4577270"/>
            <a:ext cx="23298150" cy="8258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/>
            </a:lvl1pPr>
          </a:lstStyle>
          <a:p>
            <a:pPr marL="1371600" indent="-1371600">
              <a:spcAft>
                <a:spcPts val="1200"/>
              </a:spcAft>
              <a:buFont typeface="+mj-lt"/>
              <a:buAutoNum type="arabicPeriod"/>
            </a:pPr>
            <a:r>
              <a:rPr lang="en-US" sz="8000" dirty="0">
                <a:solidFill>
                  <a:srgbClr val="76D6FF"/>
                </a:solidFill>
              </a:rPr>
              <a:t>Obeys Scripture</a:t>
            </a:r>
          </a:p>
          <a:p>
            <a:pPr marL="1371600" indent="-1371600">
              <a:spcAft>
                <a:spcPts val="1200"/>
              </a:spcAft>
              <a:buFont typeface="+mj-lt"/>
              <a:buAutoNum type="arabicPeriod"/>
            </a:pPr>
            <a:r>
              <a:rPr lang="en-US" sz="8000" dirty="0">
                <a:solidFill>
                  <a:schemeClr val="tx1"/>
                </a:solidFill>
              </a:rPr>
              <a:t>Exposes Folly</a:t>
            </a:r>
          </a:p>
          <a:p>
            <a:pPr marL="1371600" indent="-1371600">
              <a:spcAft>
                <a:spcPts val="1200"/>
              </a:spcAft>
              <a:buFont typeface="+mj-lt"/>
              <a:buAutoNum type="arabicPeriod"/>
            </a:pPr>
            <a:r>
              <a:rPr lang="en-US" sz="8000" dirty="0">
                <a:solidFill>
                  <a:srgbClr val="76D6FF"/>
                </a:solidFill>
              </a:rPr>
              <a:t>Glorifies God</a:t>
            </a:r>
          </a:p>
          <a:p>
            <a:pPr marL="1371600" indent="-1371600">
              <a:spcAft>
                <a:spcPts val="1200"/>
              </a:spcAft>
              <a:buFont typeface="+mj-lt"/>
              <a:buAutoNum type="arabicPeriod"/>
            </a:pPr>
            <a:r>
              <a:rPr lang="en-US" sz="8000" dirty="0">
                <a:solidFill>
                  <a:schemeClr val="tx1"/>
                </a:solidFill>
              </a:rPr>
              <a:t>Equips Youth</a:t>
            </a:r>
          </a:p>
          <a:p>
            <a:pPr marL="1371600" indent="-1371600">
              <a:spcAft>
                <a:spcPts val="1200"/>
              </a:spcAft>
              <a:buFont typeface="+mj-lt"/>
              <a:buAutoNum type="arabicPeriod"/>
            </a:pPr>
            <a:r>
              <a:rPr lang="en-US" sz="8000" dirty="0">
                <a:solidFill>
                  <a:srgbClr val="76D6FF"/>
                </a:solidFill>
              </a:rPr>
              <a:t>Inspires Learning</a:t>
            </a:r>
          </a:p>
          <a:p>
            <a:pPr marL="1371600" indent="-1371600">
              <a:spcAft>
                <a:spcPts val="1200"/>
              </a:spcAft>
              <a:buFont typeface="+mj-lt"/>
              <a:buAutoNum type="arabicPeriod"/>
            </a:pPr>
            <a:r>
              <a:rPr lang="en-US" sz="8000" dirty="0">
                <a:solidFill>
                  <a:schemeClr val="tx1"/>
                </a:solidFill>
              </a:rPr>
              <a:t>Unites Families</a:t>
            </a:r>
          </a:p>
        </p:txBody>
      </p:sp>
      <p:pic>
        <p:nvPicPr>
          <p:cNvPr id="1026" name="Picture 2" descr="FIERY DARTS AND DREAMERS | The Willie Soans Blog">
            <a:extLst>
              <a:ext uri="{FF2B5EF4-FFF2-40B4-BE49-F238E27FC236}">
                <a16:creationId xmlns:a16="http://schemas.microsoft.com/office/drawing/2014/main" xmlns="" id="{EB483A79-E0D8-E463-903F-C50DDAC338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21"/>
          <a:stretch/>
        </p:blipFill>
        <p:spPr bwMode="auto">
          <a:xfrm>
            <a:off x="974812" y="5455406"/>
            <a:ext cx="10674264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024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salm 139:13-18"/>
          <p:cNvSpPr txBox="1"/>
          <p:nvPr/>
        </p:nvSpPr>
        <p:spPr>
          <a:xfrm>
            <a:off x="2711107" y="640147"/>
            <a:ext cx="18961786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/>
            </a:lvl1pPr>
          </a:lstStyle>
          <a:p>
            <a:r>
              <a:rPr lang="en-US" sz="10000" dirty="0"/>
              <a:t>Our Children’s </a:t>
            </a:r>
            <a:r>
              <a:rPr lang="en-US" sz="10000" dirty="0">
                <a:solidFill>
                  <a:srgbClr val="76D6FF"/>
                </a:solidFill>
              </a:rPr>
              <a:t>MINDS</a:t>
            </a:r>
            <a:endParaRPr sz="10000" dirty="0">
              <a:solidFill>
                <a:srgbClr val="76D6FF"/>
              </a:solidFill>
            </a:endParaRPr>
          </a:p>
        </p:txBody>
      </p:sp>
      <p:pic>
        <p:nvPicPr>
          <p:cNvPr id="1044" name="Picture 20" descr="Set of icons, digital brain in human head, simple design. men, women, children and babies">
            <a:extLst>
              <a:ext uri="{FF2B5EF4-FFF2-40B4-BE49-F238E27FC236}">
                <a16:creationId xmlns:a16="http://schemas.microsoft.com/office/drawing/2014/main" xmlns="" id="{8061561D-412F-020D-7C6B-55859CA49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6" r="71335"/>
          <a:stretch/>
        </p:blipFill>
        <p:spPr bwMode="auto">
          <a:xfrm flipH="1">
            <a:off x="647089" y="685801"/>
            <a:ext cx="1385565" cy="142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salm 139:13-18">
            <a:extLst>
              <a:ext uri="{FF2B5EF4-FFF2-40B4-BE49-F238E27FC236}">
                <a16:creationId xmlns:a16="http://schemas.microsoft.com/office/drawing/2014/main" xmlns="" id="{D261FB3D-DCC8-3CBA-EBFE-984ED7D0EB78}"/>
              </a:ext>
            </a:extLst>
          </p:cNvPr>
          <p:cNvSpPr txBox="1"/>
          <p:nvPr/>
        </p:nvSpPr>
        <p:spPr>
          <a:xfrm>
            <a:off x="974812" y="2752398"/>
            <a:ext cx="23089822" cy="1564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/>
            </a:lvl1pPr>
          </a:lstStyle>
          <a:p>
            <a:r>
              <a:rPr lang="en-US" sz="9500" dirty="0">
                <a:solidFill>
                  <a:srgbClr val="76D6FF"/>
                </a:solidFill>
              </a:rPr>
              <a:t>Our Response: </a:t>
            </a:r>
            <a:r>
              <a:rPr lang="en-US" sz="9500" dirty="0">
                <a:solidFill>
                  <a:schemeClr val="tx1"/>
                </a:solidFill>
              </a:rPr>
              <a:t>6 Action Steps</a:t>
            </a:r>
            <a:endParaRPr sz="9500" dirty="0">
              <a:solidFill>
                <a:schemeClr val="tx1"/>
              </a:solidFill>
            </a:endParaRPr>
          </a:p>
        </p:txBody>
      </p:sp>
      <p:sp>
        <p:nvSpPr>
          <p:cNvPr id="5" name="Psalm 139:13-18">
            <a:extLst>
              <a:ext uri="{FF2B5EF4-FFF2-40B4-BE49-F238E27FC236}">
                <a16:creationId xmlns:a16="http://schemas.microsoft.com/office/drawing/2014/main" xmlns="" id="{999A8D77-4FB5-0C17-C6CB-1E131AF3279D}"/>
              </a:ext>
            </a:extLst>
          </p:cNvPr>
          <p:cNvSpPr txBox="1"/>
          <p:nvPr/>
        </p:nvSpPr>
        <p:spPr>
          <a:xfrm>
            <a:off x="12134850" y="4577270"/>
            <a:ext cx="23298150" cy="8258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/>
            </a:lvl1pPr>
          </a:lstStyle>
          <a:p>
            <a:pPr marL="1371600" indent="-1371600">
              <a:spcAft>
                <a:spcPts val="1200"/>
              </a:spcAft>
              <a:buFont typeface="+mj-lt"/>
              <a:buAutoNum type="arabicPeriod"/>
            </a:pPr>
            <a:r>
              <a:rPr lang="en-US" sz="8000" dirty="0">
                <a:solidFill>
                  <a:srgbClr val="76D6FF"/>
                </a:solidFill>
              </a:rPr>
              <a:t>Teach Triumphantly</a:t>
            </a:r>
          </a:p>
          <a:p>
            <a:pPr marL="1371600" indent="-1371600">
              <a:spcAft>
                <a:spcPts val="1200"/>
              </a:spcAft>
              <a:buFont typeface="+mj-lt"/>
              <a:buAutoNum type="arabicPeriod"/>
            </a:pPr>
            <a:r>
              <a:rPr lang="en-US" sz="8000" dirty="0">
                <a:solidFill>
                  <a:schemeClr val="tx1"/>
                </a:solidFill>
              </a:rPr>
              <a:t>Teach Intentionally</a:t>
            </a:r>
          </a:p>
          <a:p>
            <a:pPr marL="1371600" indent="-1371600">
              <a:spcAft>
                <a:spcPts val="1200"/>
              </a:spcAft>
              <a:buFont typeface="+mj-lt"/>
              <a:buAutoNum type="arabicPeriod"/>
            </a:pPr>
            <a:r>
              <a:rPr lang="en-US" sz="8000" dirty="0">
                <a:solidFill>
                  <a:srgbClr val="76D6FF"/>
                </a:solidFill>
              </a:rPr>
              <a:t>Teach Scientifically</a:t>
            </a:r>
          </a:p>
          <a:p>
            <a:pPr marL="1371600" indent="-1371600">
              <a:spcAft>
                <a:spcPts val="1200"/>
              </a:spcAft>
              <a:buFont typeface="+mj-lt"/>
              <a:buAutoNum type="arabicPeriod"/>
            </a:pPr>
            <a:r>
              <a:rPr lang="en-US" sz="8000" dirty="0">
                <a:solidFill>
                  <a:schemeClr val="tx1"/>
                </a:solidFill>
              </a:rPr>
              <a:t>Teach Theo-centrically</a:t>
            </a:r>
          </a:p>
          <a:p>
            <a:pPr marL="1371600" indent="-1371600">
              <a:spcAft>
                <a:spcPts val="1200"/>
              </a:spcAft>
              <a:buFont typeface="+mj-lt"/>
              <a:buAutoNum type="arabicPeriod"/>
            </a:pPr>
            <a:r>
              <a:rPr lang="en-US" sz="8000" dirty="0">
                <a:solidFill>
                  <a:srgbClr val="76D6FF"/>
                </a:solidFill>
              </a:rPr>
              <a:t>Teach Domestically</a:t>
            </a:r>
          </a:p>
          <a:p>
            <a:pPr marL="1371600" indent="-1371600">
              <a:spcAft>
                <a:spcPts val="1200"/>
              </a:spcAft>
              <a:buFont typeface="+mj-lt"/>
              <a:buAutoNum type="arabicPeriod"/>
            </a:pPr>
            <a:r>
              <a:rPr lang="en-US" sz="8000" dirty="0">
                <a:solidFill>
                  <a:schemeClr val="tx1"/>
                </a:solidFill>
              </a:rPr>
              <a:t>Teach Intelligently</a:t>
            </a:r>
          </a:p>
        </p:txBody>
      </p:sp>
      <p:pic>
        <p:nvPicPr>
          <p:cNvPr id="4102" name="Picture 6" descr="Tips for Parents Teaching from Home - TeachHUB">
            <a:extLst>
              <a:ext uri="{FF2B5EF4-FFF2-40B4-BE49-F238E27FC236}">
                <a16:creationId xmlns:a16="http://schemas.microsoft.com/office/drawing/2014/main" xmlns="" id="{AFBBB4BE-B1C0-C2BB-90FF-CDE707181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72" y="4999517"/>
            <a:ext cx="11128129" cy="741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468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salm 139:13-18"/>
          <p:cNvSpPr txBox="1"/>
          <p:nvPr/>
        </p:nvSpPr>
        <p:spPr>
          <a:xfrm>
            <a:off x="1135962" y="8112096"/>
            <a:ext cx="9665386" cy="471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/>
            </a:lvl1pPr>
          </a:lstStyle>
          <a:p>
            <a:r>
              <a:rPr lang="en-US" sz="10000" dirty="0"/>
              <a:t>Our Children’s </a:t>
            </a:r>
          </a:p>
          <a:p>
            <a:r>
              <a:rPr lang="en-US" sz="20000" dirty="0">
                <a:solidFill>
                  <a:srgbClr val="76D6FF"/>
                </a:solidFill>
              </a:rPr>
              <a:t>MINDS</a:t>
            </a:r>
            <a:endParaRPr sz="20000" dirty="0">
              <a:solidFill>
                <a:srgbClr val="76D6FF"/>
              </a:solidFill>
            </a:endParaRPr>
          </a:p>
        </p:txBody>
      </p:sp>
      <p:pic>
        <p:nvPicPr>
          <p:cNvPr id="1044" name="Picture 20" descr="Set of icons, digital brain in human head, simple design. men, women, children and babies">
            <a:extLst>
              <a:ext uri="{FF2B5EF4-FFF2-40B4-BE49-F238E27FC236}">
                <a16:creationId xmlns:a16="http://schemas.microsoft.com/office/drawing/2014/main" xmlns="" id="{8061561D-412F-020D-7C6B-55859CA49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6" r="71335"/>
          <a:stretch/>
        </p:blipFill>
        <p:spPr bwMode="auto">
          <a:xfrm flipH="1">
            <a:off x="3629023" y="1696924"/>
            <a:ext cx="5550629" cy="571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salm 139:13-18">
            <a:extLst>
              <a:ext uri="{FF2B5EF4-FFF2-40B4-BE49-F238E27FC236}">
                <a16:creationId xmlns:a16="http://schemas.microsoft.com/office/drawing/2014/main" xmlns="" id="{D261FB3D-DCC8-3CBA-EBFE-984ED7D0EB78}"/>
              </a:ext>
            </a:extLst>
          </p:cNvPr>
          <p:cNvSpPr txBox="1"/>
          <p:nvPr/>
        </p:nvSpPr>
        <p:spPr>
          <a:xfrm>
            <a:off x="11334750" y="2145665"/>
            <a:ext cx="22309515" cy="262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/>
            </a:lvl1pPr>
          </a:lstStyle>
          <a:p>
            <a:pPr marL="1371600" indent="-1371600">
              <a:buAutoNum type="arabicPeriod"/>
            </a:pPr>
            <a:r>
              <a:rPr lang="en-US" dirty="0">
                <a:solidFill>
                  <a:srgbClr val="76D6FF"/>
                </a:solidFill>
              </a:rPr>
              <a:t>Satan’s Attack</a:t>
            </a:r>
            <a:r>
              <a:rPr lang="en-US" sz="7500" dirty="0">
                <a:solidFill>
                  <a:srgbClr val="76D6FF"/>
                </a:solidFill>
              </a:rPr>
              <a:t>:  </a:t>
            </a:r>
          </a:p>
          <a:p>
            <a:r>
              <a:rPr lang="en-US" sz="6000" dirty="0">
                <a:solidFill>
                  <a:srgbClr val="76D6FF"/>
                </a:solidFill>
              </a:rPr>
              <a:t>       </a:t>
            </a:r>
            <a:r>
              <a:rPr lang="en-US" sz="6000" dirty="0">
                <a:solidFill>
                  <a:schemeClr val="tx1"/>
                </a:solidFill>
              </a:rPr>
              <a:t>Man-Centered Education</a:t>
            </a:r>
            <a:endParaRPr sz="6000" dirty="0">
              <a:solidFill>
                <a:schemeClr val="tx1"/>
              </a:solidFill>
            </a:endParaRPr>
          </a:p>
        </p:txBody>
      </p:sp>
      <p:sp>
        <p:nvSpPr>
          <p:cNvPr id="5" name="Psalm 139:13-18">
            <a:extLst>
              <a:ext uri="{FF2B5EF4-FFF2-40B4-BE49-F238E27FC236}">
                <a16:creationId xmlns:a16="http://schemas.microsoft.com/office/drawing/2014/main" xmlns="" id="{999A8D77-4FB5-0C17-C6CB-1E131AF3279D}"/>
              </a:ext>
            </a:extLst>
          </p:cNvPr>
          <p:cNvSpPr txBox="1"/>
          <p:nvPr/>
        </p:nvSpPr>
        <p:spPr>
          <a:xfrm>
            <a:off x="11334750" y="5913031"/>
            <a:ext cx="23298150" cy="2703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/>
            </a:lvl1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rgbClr val="76D6FF"/>
                </a:solidFill>
              </a:rPr>
              <a:t>2. God’s Defense</a:t>
            </a:r>
            <a:r>
              <a:rPr lang="en-US" sz="7500" dirty="0">
                <a:solidFill>
                  <a:srgbClr val="76D6FF"/>
                </a:solidFill>
              </a:rPr>
              <a:t>:  </a:t>
            </a:r>
          </a:p>
          <a:p>
            <a:pPr>
              <a:spcAft>
                <a:spcPts val="600"/>
              </a:spcAft>
            </a:pPr>
            <a:r>
              <a:rPr lang="en-US" sz="6000" dirty="0">
                <a:solidFill>
                  <a:srgbClr val="76D6FF"/>
                </a:solidFill>
              </a:rPr>
              <a:t>       </a:t>
            </a:r>
            <a:r>
              <a:rPr lang="en-US" sz="6000" dirty="0">
                <a:solidFill>
                  <a:schemeClr val="tx1"/>
                </a:solidFill>
              </a:rPr>
              <a:t>God-Centered Education</a:t>
            </a:r>
          </a:p>
        </p:txBody>
      </p:sp>
      <p:sp>
        <p:nvSpPr>
          <p:cNvPr id="6" name="Psalm 139:13-18">
            <a:extLst>
              <a:ext uri="{FF2B5EF4-FFF2-40B4-BE49-F238E27FC236}">
                <a16:creationId xmlns:a16="http://schemas.microsoft.com/office/drawing/2014/main" xmlns="" id="{24288560-06C0-BE9F-B424-036C3F2C86F8}"/>
              </a:ext>
            </a:extLst>
          </p:cNvPr>
          <p:cNvSpPr txBox="1"/>
          <p:nvPr/>
        </p:nvSpPr>
        <p:spPr>
          <a:xfrm>
            <a:off x="11334750" y="9732468"/>
            <a:ext cx="18752236" cy="262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/>
            </a:lvl1pPr>
          </a:lstStyle>
          <a:p>
            <a:r>
              <a:rPr lang="en-US" dirty="0">
                <a:solidFill>
                  <a:srgbClr val="76D6FF"/>
                </a:solidFill>
              </a:rPr>
              <a:t>3. Our Response</a:t>
            </a:r>
            <a:r>
              <a:rPr lang="en-US" sz="7500" dirty="0">
                <a:solidFill>
                  <a:srgbClr val="76D6FF"/>
                </a:solidFill>
              </a:rPr>
              <a:t>:   </a:t>
            </a:r>
          </a:p>
          <a:p>
            <a:r>
              <a:rPr lang="en-US" sz="5400" dirty="0">
                <a:solidFill>
                  <a:srgbClr val="76D6FF"/>
                </a:solidFill>
              </a:rPr>
              <a:t>       </a:t>
            </a:r>
            <a:r>
              <a:rPr lang="en-US" sz="6000" dirty="0">
                <a:solidFill>
                  <a:srgbClr val="76D6FF"/>
                </a:solidFill>
              </a:rPr>
              <a:t> </a:t>
            </a:r>
            <a:r>
              <a:rPr lang="en-US" sz="6000" dirty="0"/>
              <a:t>6 Action Steps</a:t>
            </a:r>
            <a:endParaRPr sz="6000" dirty="0">
              <a:solidFill>
                <a:srgbClr val="76D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332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age" descr="Image"/>
          <p:cNvPicPr>
            <a:picLocks noChangeAspect="1"/>
          </p:cNvPicPr>
          <p:nvPr/>
        </p:nvPicPr>
        <p:blipFill>
          <a:blip r:embed="rId2"/>
          <a:srcRect t="3797" b="7572"/>
          <a:stretch>
            <a:fillRect/>
          </a:stretch>
        </p:blipFill>
        <p:spPr>
          <a:xfrm>
            <a:off x="5965809" y="2155861"/>
            <a:ext cx="7073801" cy="4702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4027" y="2179761"/>
            <a:ext cx="4654376" cy="465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" descr="Image"/>
          <p:cNvPicPr>
            <a:picLocks noChangeAspect="1"/>
          </p:cNvPicPr>
          <p:nvPr/>
        </p:nvPicPr>
        <p:blipFill>
          <a:blip r:embed="rId4"/>
          <a:srcRect t="5963" b="7599"/>
          <a:stretch>
            <a:fillRect/>
          </a:stretch>
        </p:blipFill>
        <p:spPr>
          <a:xfrm>
            <a:off x="5966501" y="7114437"/>
            <a:ext cx="5340556" cy="4616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0011" y="7084090"/>
            <a:ext cx="6411185" cy="46160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he Christian’s Response…"/>
          <p:cNvSpPr txBox="1"/>
          <p:nvPr/>
        </p:nvSpPr>
        <p:spPr>
          <a:xfrm>
            <a:off x="3391752" y="3000589"/>
            <a:ext cx="12551551" cy="2180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0400"/>
            </a:pPr>
            <a:r>
              <a:rPr lang="en-US" sz="13500" dirty="0"/>
              <a:t>I was </a:t>
            </a:r>
            <a:r>
              <a:rPr lang="en-US" sz="13500" dirty="0">
                <a:solidFill>
                  <a:srgbClr val="76D6FF"/>
                </a:solidFill>
              </a:rPr>
              <a:t>Blessed</a:t>
            </a:r>
            <a:r>
              <a:rPr lang="en-US" sz="135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0D11EB-8285-5F3C-C70B-764009B0B92D}"/>
              </a:ext>
            </a:extLst>
          </p:cNvPr>
          <p:cNvSpPr txBox="1"/>
          <p:nvPr/>
        </p:nvSpPr>
        <p:spPr>
          <a:xfrm>
            <a:off x="10718537" y="5996636"/>
            <a:ext cx="14924049" cy="60939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spcAft>
                <a:spcPts val="1800"/>
              </a:spcAft>
              <a:defRPr sz="10400"/>
            </a:pPr>
            <a:r>
              <a:rPr lang="en-US" sz="7000" dirty="0"/>
              <a:t>to walk my </a:t>
            </a:r>
          </a:p>
          <a:p>
            <a:pPr algn="l">
              <a:spcAft>
                <a:spcPts val="1800"/>
              </a:spcAft>
              <a:defRPr sz="10400"/>
            </a:pPr>
            <a:r>
              <a:rPr lang="en-US" sz="17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daughter</a:t>
            </a:r>
            <a:r>
              <a:rPr lang="en-US" sz="15000" dirty="0"/>
              <a:t> </a:t>
            </a:r>
          </a:p>
          <a:p>
            <a:pPr algn="l">
              <a:spcAft>
                <a:spcPts val="1800"/>
              </a:spcAft>
              <a:defRPr sz="10400"/>
            </a:pPr>
            <a:r>
              <a:rPr lang="en-US" sz="12000" dirty="0">
                <a:solidFill>
                  <a:srgbClr val="76D6FF"/>
                </a:solidFill>
              </a:rPr>
              <a:t>down</a:t>
            </a:r>
            <a:r>
              <a:rPr lang="en-US" sz="12000" dirty="0"/>
              <a:t> </a:t>
            </a:r>
            <a:r>
              <a:rPr lang="en-US" sz="7000" dirty="0"/>
              <a:t>the</a:t>
            </a:r>
            <a:r>
              <a:rPr lang="en-US" sz="12000" dirty="0"/>
              <a:t> </a:t>
            </a:r>
            <a:r>
              <a:rPr lang="en-US" sz="12000" dirty="0">
                <a:solidFill>
                  <a:srgbClr val="76D6FF"/>
                </a:solidFill>
              </a:rPr>
              <a:t>aisle</a:t>
            </a:r>
          </a:p>
        </p:txBody>
      </p:sp>
      <p:pic>
        <p:nvPicPr>
          <p:cNvPr id="3074" name="Picture 2" descr="Bride Walking Down The Aisle: Over 8 Royalty-Free Licensable Stock  Illustrations &amp; Drawings | Shutterstock">
            <a:extLst>
              <a:ext uri="{FF2B5EF4-FFF2-40B4-BE49-F238E27FC236}">
                <a16:creationId xmlns:a16="http://schemas.microsoft.com/office/drawing/2014/main" xmlns="" id="{2723B7F8-2F73-EB4A-8B6F-84B64D31A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 t="2415" r="11431" b="7275"/>
          <a:stretch/>
        </p:blipFill>
        <p:spPr bwMode="auto">
          <a:xfrm>
            <a:off x="3553251" y="5882336"/>
            <a:ext cx="5090984" cy="595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he Christian’s Response…">
            <a:extLst>
              <a:ext uri="{FF2B5EF4-FFF2-40B4-BE49-F238E27FC236}">
                <a16:creationId xmlns:a16="http://schemas.microsoft.com/office/drawing/2014/main" xmlns="" id="{C87F9142-7D89-96DD-AAE7-B24F93E39839}"/>
              </a:ext>
            </a:extLst>
          </p:cNvPr>
          <p:cNvSpPr txBox="1"/>
          <p:nvPr/>
        </p:nvSpPr>
        <p:spPr>
          <a:xfrm>
            <a:off x="3358676" y="1279571"/>
            <a:ext cx="10620193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400"/>
            </a:pPr>
            <a:r>
              <a:rPr lang="en-US" sz="9000" dirty="0"/>
              <a:t>26 days ago</a:t>
            </a:r>
          </a:p>
        </p:txBody>
      </p:sp>
    </p:spTree>
    <p:extLst>
      <p:ext uri="{BB962C8B-B14F-4D97-AF65-F5344CB8AC3E}">
        <p14:creationId xmlns:p14="http://schemas.microsoft.com/office/powerpoint/2010/main" val="1990417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 Christian’s Response…">
            <a:extLst>
              <a:ext uri="{FF2B5EF4-FFF2-40B4-BE49-F238E27FC236}">
                <a16:creationId xmlns:a16="http://schemas.microsoft.com/office/drawing/2014/main" xmlns="" id="{C87F9142-7D89-96DD-AAE7-B24F93E39839}"/>
              </a:ext>
            </a:extLst>
          </p:cNvPr>
          <p:cNvSpPr txBox="1"/>
          <p:nvPr/>
        </p:nvSpPr>
        <p:spPr>
          <a:xfrm>
            <a:off x="3162124" y="3157655"/>
            <a:ext cx="8995719" cy="8181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>
              <a:defRPr sz="10400"/>
            </a:pPr>
            <a:r>
              <a:rPr lang="en-US" sz="17500" dirty="0"/>
              <a:t>Two </a:t>
            </a:r>
          </a:p>
          <a:p>
            <a:pPr algn="r">
              <a:defRPr sz="10400"/>
            </a:pPr>
            <a:r>
              <a:rPr lang="en-US" sz="17500" dirty="0"/>
              <a:t>Hours </a:t>
            </a:r>
          </a:p>
          <a:p>
            <a:pPr algn="r">
              <a:defRPr sz="10400"/>
            </a:pPr>
            <a:r>
              <a:rPr lang="en-US" sz="17500" dirty="0"/>
              <a:t>Earlier</a:t>
            </a:r>
          </a:p>
        </p:txBody>
      </p:sp>
      <p:pic>
        <p:nvPicPr>
          <p:cNvPr id="1026" name="Picture 2" descr="Pin on Painting">
            <a:extLst>
              <a:ext uri="{FF2B5EF4-FFF2-40B4-BE49-F238E27FC236}">
                <a16:creationId xmlns:a16="http://schemas.microsoft.com/office/drawing/2014/main" xmlns="" id="{717810A0-2F8E-42E7-2B54-7922ED895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878" y="3675416"/>
            <a:ext cx="7890652" cy="751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,600+ Suit On Hanger Illustrations, Royalty-Free Vector Graphics &amp; Clip Art  - iStock | Men's suit on hanger, Womans suit on hanger">
            <a:extLst>
              <a:ext uri="{FF2B5EF4-FFF2-40B4-BE49-F238E27FC236}">
                <a16:creationId xmlns:a16="http://schemas.microsoft.com/office/drawing/2014/main" xmlns="" id="{BDAA4888-B20F-2854-89A9-45850388C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089" y="3809561"/>
            <a:ext cx="2196070" cy="376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636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 Christian’s Response…">
            <a:extLst>
              <a:ext uri="{FF2B5EF4-FFF2-40B4-BE49-F238E27FC236}">
                <a16:creationId xmlns:a16="http://schemas.microsoft.com/office/drawing/2014/main" xmlns="" id="{C87F9142-7D89-96DD-AAE7-B24F93E39839}"/>
              </a:ext>
            </a:extLst>
          </p:cNvPr>
          <p:cNvSpPr txBox="1"/>
          <p:nvPr/>
        </p:nvSpPr>
        <p:spPr>
          <a:xfrm>
            <a:off x="1596935" y="990806"/>
            <a:ext cx="2278706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0400"/>
            </a:pPr>
            <a:r>
              <a:rPr lang="en-US" sz="10000" dirty="0">
                <a:solidFill>
                  <a:schemeClr val="tx1"/>
                </a:solidFill>
              </a:rPr>
              <a:t>Our daughter’s wedding day</a:t>
            </a:r>
          </a:p>
        </p:txBody>
      </p:sp>
      <p:sp>
        <p:nvSpPr>
          <p:cNvPr id="4" name="The Christian’s Response…">
            <a:extLst>
              <a:ext uri="{FF2B5EF4-FFF2-40B4-BE49-F238E27FC236}">
                <a16:creationId xmlns:a16="http://schemas.microsoft.com/office/drawing/2014/main" xmlns="" id="{271E57FE-426D-A247-F746-1C5947006693}"/>
              </a:ext>
            </a:extLst>
          </p:cNvPr>
          <p:cNvSpPr txBox="1"/>
          <p:nvPr/>
        </p:nvSpPr>
        <p:spPr>
          <a:xfrm>
            <a:off x="3487638" y="2773752"/>
            <a:ext cx="7241494" cy="995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>
              <a:defRPr sz="10400"/>
            </a:pPr>
            <a:r>
              <a:rPr lang="en-US" sz="12000" dirty="0"/>
              <a:t>Was a </a:t>
            </a:r>
            <a:r>
              <a:rPr lang="en-US" sz="2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GIFT</a:t>
            </a:r>
            <a:r>
              <a:rPr lang="en-US" sz="12000" dirty="0"/>
              <a:t> from </a:t>
            </a:r>
            <a:r>
              <a:rPr lang="en-US" sz="2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GOD</a:t>
            </a:r>
          </a:p>
        </p:txBody>
      </p:sp>
      <p:pic>
        <p:nvPicPr>
          <p:cNvPr id="5" name="Picture 6" descr="Page 2 | Wedding Couple Images - Free Download on Freepik">
            <a:extLst>
              <a:ext uri="{FF2B5EF4-FFF2-40B4-BE49-F238E27FC236}">
                <a16:creationId xmlns:a16="http://schemas.microsoft.com/office/drawing/2014/main" xmlns="" id="{78F9C779-AA97-4DE3-6A2A-53DF8A95B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7674" y="3106431"/>
            <a:ext cx="9951441" cy="99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823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 Christian’s Response…">
            <a:extLst>
              <a:ext uri="{FF2B5EF4-FFF2-40B4-BE49-F238E27FC236}">
                <a16:creationId xmlns:a16="http://schemas.microsoft.com/office/drawing/2014/main" xmlns="" id="{C87F9142-7D89-96DD-AAE7-B24F93E39839}"/>
              </a:ext>
            </a:extLst>
          </p:cNvPr>
          <p:cNvSpPr txBox="1"/>
          <p:nvPr/>
        </p:nvSpPr>
        <p:spPr>
          <a:xfrm>
            <a:off x="2699517" y="1305131"/>
            <a:ext cx="2278706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0400"/>
            </a:pPr>
            <a:r>
              <a:rPr lang="en-US" sz="10000" dirty="0">
                <a:solidFill>
                  <a:srgbClr val="76D6FF"/>
                </a:solidFill>
              </a:rPr>
              <a:t>Moments</a:t>
            </a:r>
            <a:r>
              <a:rPr lang="en-US" sz="10000" dirty="0"/>
              <a:t> like these remind us of</a:t>
            </a:r>
          </a:p>
        </p:txBody>
      </p:sp>
      <p:sp>
        <p:nvSpPr>
          <p:cNvPr id="4" name="The Christian’s Response…">
            <a:extLst>
              <a:ext uri="{FF2B5EF4-FFF2-40B4-BE49-F238E27FC236}">
                <a16:creationId xmlns:a16="http://schemas.microsoft.com/office/drawing/2014/main" xmlns="" id="{271E57FE-426D-A247-F746-1C5947006693}"/>
              </a:ext>
            </a:extLst>
          </p:cNvPr>
          <p:cNvSpPr txBox="1"/>
          <p:nvPr/>
        </p:nvSpPr>
        <p:spPr>
          <a:xfrm>
            <a:off x="3388406" y="3916102"/>
            <a:ext cx="18069101" cy="8474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>
              <a:defRPr sz="10400"/>
            </a:pPr>
            <a:r>
              <a:rPr lang="en-US" sz="12000" dirty="0"/>
              <a:t>The</a:t>
            </a:r>
          </a:p>
          <a:p>
            <a:pPr algn="r">
              <a:defRPr sz="10400"/>
            </a:pPr>
            <a:r>
              <a:rPr lang="en-US" sz="13300" dirty="0">
                <a:solidFill>
                  <a:srgbClr val="FFFF00"/>
                </a:solidFill>
              </a:rPr>
              <a:t>Divine </a:t>
            </a:r>
          </a:p>
          <a:p>
            <a:pPr algn="r">
              <a:defRPr sz="10400"/>
            </a:pPr>
            <a:r>
              <a:rPr lang="en-US" sz="13300" dirty="0">
                <a:solidFill>
                  <a:srgbClr val="FFFF00"/>
                </a:solidFill>
              </a:rPr>
              <a:t>Gift </a:t>
            </a:r>
            <a:r>
              <a:rPr lang="en-US" sz="10000" dirty="0"/>
              <a:t>of</a:t>
            </a:r>
            <a:r>
              <a:rPr lang="en-US" sz="13300" dirty="0"/>
              <a:t> </a:t>
            </a:r>
          </a:p>
          <a:p>
            <a:pPr algn="r">
              <a:defRPr sz="10400"/>
            </a:pPr>
            <a:r>
              <a:rPr lang="en-US" sz="15800" dirty="0">
                <a:solidFill>
                  <a:srgbClr val="76D6FF"/>
                </a:solidFill>
              </a:rPr>
              <a:t>OUR CHILDREN</a:t>
            </a:r>
          </a:p>
        </p:txBody>
      </p:sp>
      <p:pic>
        <p:nvPicPr>
          <p:cNvPr id="3074" name="Picture 2" descr="70+ Child Shadow Holding Hands Family With Two Children Stock Photos,  Pictures &amp; Royalty-Free Images - iStock">
            <a:extLst>
              <a:ext uri="{FF2B5EF4-FFF2-40B4-BE49-F238E27FC236}">
                <a16:creationId xmlns:a16="http://schemas.microsoft.com/office/drawing/2014/main" xmlns="" id="{F84F2BD8-226C-5871-EAB4-032EA1BB2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4067174"/>
            <a:ext cx="9415463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120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salm 139:13-18"/>
          <p:cNvSpPr txBox="1"/>
          <p:nvPr/>
        </p:nvSpPr>
        <p:spPr>
          <a:xfrm>
            <a:off x="5336489" y="1254053"/>
            <a:ext cx="17266336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/>
            </a:lvl1pPr>
          </a:lstStyle>
          <a:p>
            <a:r>
              <a:rPr lang="en-US" dirty="0"/>
              <a:t>Our Children’s </a:t>
            </a:r>
            <a:r>
              <a:rPr lang="en-US" sz="12000" dirty="0">
                <a:solidFill>
                  <a:srgbClr val="76D6FF"/>
                </a:solidFill>
              </a:rPr>
              <a:t>MINDS</a:t>
            </a:r>
            <a:endParaRPr sz="12000" dirty="0">
              <a:solidFill>
                <a:srgbClr val="76D6FF"/>
              </a:solidFill>
            </a:endParaRPr>
          </a:p>
        </p:txBody>
      </p:sp>
      <p:pic>
        <p:nvPicPr>
          <p:cNvPr id="1030" name="Picture 6" descr="Vector illustration of girl and boy silhouette Stock Vector | Adobe Stock">
            <a:extLst>
              <a:ext uri="{FF2B5EF4-FFF2-40B4-BE49-F238E27FC236}">
                <a16:creationId xmlns:a16="http://schemas.microsoft.com/office/drawing/2014/main" xmlns="" id="{6AFA6908-EAAC-A799-6EB5-2726BA8AB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8719" r="9351" b="8719"/>
          <a:stretch/>
        </p:blipFill>
        <p:spPr bwMode="auto">
          <a:xfrm>
            <a:off x="1712193" y="4029947"/>
            <a:ext cx="2631184" cy="269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n on siluetas">
            <a:extLst>
              <a:ext uri="{FF2B5EF4-FFF2-40B4-BE49-F238E27FC236}">
                <a16:creationId xmlns:a16="http://schemas.microsoft.com/office/drawing/2014/main" xmlns="" id="{D9B10F43-4ED3-214C-29B7-F5D9A5002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193" y="10392276"/>
            <a:ext cx="2653065" cy="265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lack Silhouette Child Head Question Mark Stock Illustration 1896397522 |  Shutterstock">
            <a:extLst>
              <a:ext uri="{FF2B5EF4-FFF2-40B4-BE49-F238E27FC236}">
                <a16:creationId xmlns:a16="http://schemas.microsoft.com/office/drawing/2014/main" xmlns="" id="{6AB9013A-E8B6-57C1-C3A3-1414BF7C1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062" y="7168532"/>
            <a:ext cx="2621315" cy="262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et of icons, digital brain in human head, simple design. men, women, children and babies">
            <a:extLst>
              <a:ext uri="{FF2B5EF4-FFF2-40B4-BE49-F238E27FC236}">
                <a16:creationId xmlns:a16="http://schemas.microsoft.com/office/drawing/2014/main" xmlns="" id="{8061561D-412F-020D-7C6B-55859CA49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6" r="71335"/>
          <a:stretch/>
        </p:blipFill>
        <p:spPr bwMode="auto">
          <a:xfrm flipH="1">
            <a:off x="1722060" y="851665"/>
            <a:ext cx="2621315" cy="269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salm 139:13-18">
            <a:extLst>
              <a:ext uri="{FF2B5EF4-FFF2-40B4-BE49-F238E27FC236}">
                <a16:creationId xmlns:a16="http://schemas.microsoft.com/office/drawing/2014/main" xmlns="" id="{D261FB3D-DCC8-3CBA-EBFE-984ED7D0EB78}"/>
              </a:ext>
            </a:extLst>
          </p:cNvPr>
          <p:cNvSpPr txBox="1"/>
          <p:nvPr/>
        </p:nvSpPr>
        <p:spPr>
          <a:xfrm>
            <a:off x="5336489" y="4432335"/>
            <a:ext cx="17266336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/>
            </a:lvl1pPr>
          </a:lstStyle>
          <a:p>
            <a:r>
              <a:rPr lang="en-US" dirty="0"/>
              <a:t>Our Children’s </a:t>
            </a:r>
            <a:r>
              <a:rPr lang="en-US" sz="12000" dirty="0">
                <a:solidFill>
                  <a:srgbClr val="76D6FF"/>
                </a:solidFill>
              </a:rPr>
              <a:t>BODIES</a:t>
            </a:r>
            <a:endParaRPr sz="12000" dirty="0">
              <a:solidFill>
                <a:srgbClr val="76D6FF"/>
              </a:solidFill>
            </a:endParaRPr>
          </a:p>
        </p:txBody>
      </p:sp>
      <p:sp>
        <p:nvSpPr>
          <p:cNvPr id="5" name="Psalm 139:13-18">
            <a:extLst>
              <a:ext uri="{FF2B5EF4-FFF2-40B4-BE49-F238E27FC236}">
                <a16:creationId xmlns:a16="http://schemas.microsoft.com/office/drawing/2014/main" xmlns="" id="{999A8D77-4FB5-0C17-C6CB-1E131AF3279D}"/>
              </a:ext>
            </a:extLst>
          </p:cNvPr>
          <p:cNvSpPr txBox="1"/>
          <p:nvPr/>
        </p:nvSpPr>
        <p:spPr>
          <a:xfrm>
            <a:off x="5336488" y="7533138"/>
            <a:ext cx="18037861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/>
            </a:lvl1pPr>
          </a:lstStyle>
          <a:p>
            <a:r>
              <a:rPr lang="en-US" dirty="0"/>
              <a:t>Our Children’s </a:t>
            </a:r>
            <a:r>
              <a:rPr lang="en-US" sz="12000" dirty="0">
                <a:solidFill>
                  <a:srgbClr val="76D6FF"/>
                </a:solidFill>
              </a:rPr>
              <a:t>QUESTIONS</a:t>
            </a:r>
            <a:endParaRPr sz="12000" dirty="0">
              <a:solidFill>
                <a:srgbClr val="76D6FF"/>
              </a:solidFill>
            </a:endParaRPr>
          </a:p>
        </p:txBody>
      </p:sp>
      <p:sp>
        <p:nvSpPr>
          <p:cNvPr id="6" name="Psalm 139:13-18">
            <a:extLst>
              <a:ext uri="{FF2B5EF4-FFF2-40B4-BE49-F238E27FC236}">
                <a16:creationId xmlns:a16="http://schemas.microsoft.com/office/drawing/2014/main" xmlns="" id="{24288560-06C0-BE9F-B424-036C3F2C86F8}"/>
              </a:ext>
            </a:extLst>
          </p:cNvPr>
          <p:cNvSpPr txBox="1"/>
          <p:nvPr/>
        </p:nvSpPr>
        <p:spPr>
          <a:xfrm>
            <a:off x="5336489" y="10569845"/>
            <a:ext cx="17266336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/>
            </a:lvl1pPr>
          </a:lstStyle>
          <a:p>
            <a:r>
              <a:rPr lang="en-US" dirty="0"/>
              <a:t>Our Children’s </a:t>
            </a:r>
            <a:r>
              <a:rPr lang="en-US" sz="12000" dirty="0">
                <a:solidFill>
                  <a:srgbClr val="76D6FF"/>
                </a:solidFill>
              </a:rPr>
              <a:t>SOULS</a:t>
            </a:r>
            <a:endParaRPr sz="12000" dirty="0">
              <a:solidFill>
                <a:srgbClr val="76D6FF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salm 139:13-18"/>
          <p:cNvSpPr txBox="1"/>
          <p:nvPr/>
        </p:nvSpPr>
        <p:spPr>
          <a:xfrm>
            <a:off x="6993839" y="1895508"/>
            <a:ext cx="17266336" cy="5642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/>
            </a:lvl1pPr>
          </a:lstStyle>
          <a:p>
            <a:r>
              <a:rPr lang="en-US" sz="18000" dirty="0"/>
              <a:t>Our Children’s </a:t>
            </a:r>
            <a:r>
              <a:rPr lang="en-US" sz="18000" dirty="0">
                <a:solidFill>
                  <a:srgbClr val="76D6FF"/>
                </a:solidFill>
              </a:rPr>
              <a:t>MINDS</a:t>
            </a:r>
            <a:endParaRPr sz="18000" dirty="0">
              <a:solidFill>
                <a:srgbClr val="76D6FF"/>
              </a:solidFill>
            </a:endParaRPr>
          </a:p>
        </p:txBody>
      </p:sp>
      <p:pic>
        <p:nvPicPr>
          <p:cNvPr id="1044" name="Picture 20" descr="Set of icons, digital brain in human head, simple design. men, women, children and babies">
            <a:extLst>
              <a:ext uri="{FF2B5EF4-FFF2-40B4-BE49-F238E27FC236}">
                <a16:creationId xmlns:a16="http://schemas.microsoft.com/office/drawing/2014/main" xmlns="" id="{8061561D-412F-020D-7C6B-55859CA49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6" r="71335"/>
          <a:stretch/>
        </p:blipFill>
        <p:spPr bwMode="auto">
          <a:xfrm flipH="1">
            <a:off x="1466849" y="2575587"/>
            <a:ext cx="4162425" cy="428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salm 139:13-18">
            <a:extLst>
              <a:ext uri="{FF2B5EF4-FFF2-40B4-BE49-F238E27FC236}">
                <a16:creationId xmlns:a16="http://schemas.microsoft.com/office/drawing/2014/main" xmlns="" id="{999A8D77-4FB5-0C17-C6CB-1E131AF3279D}"/>
              </a:ext>
            </a:extLst>
          </p:cNvPr>
          <p:cNvSpPr txBox="1"/>
          <p:nvPr/>
        </p:nvSpPr>
        <p:spPr>
          <a:xfrm>
            <a:off x="3000375" y="8167456"/>
            <a:ext cx="20802600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/>
            </a:lvl1pPr>
          </a:lstStyle>
          <a:p>
            <a:r>
              <a:rPr lang="en-US" sz="12000" dirty="0"/>
              <a:t>A Biblical response </a:t>
            </a:r>
          </a:p>
          <a:p>
            <a:r>
              <a:rPr lang="en-US" sz="12000" dirty="0"/>
              <a:t>	to modern education</a:t>
            </a:r>
            <a:endParaRPr sz="12000" dirty="0">
              <a:solidFill>
                <a:srgbClr val="76D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189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salm 139:13-18"/>
          <p:cNvSpPr txBox="1"/>
          <p:nvPr/>
        </p:nvSpPr>
        <p:spPr>
          <a:xfrm>
            <a:off x="1135962" y="8112096"/>
            <a:ext cx="9665386" cy="471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/>
            </a:lvl1pPr>
          </a:lstStyle>
          <a:p>
            <a:r>
              <a:rPr lang="en-US" sz="10000" dirty="0"/>
              <a:t>Our Children’s </a:t>
            </a:r>
          </a:p>
          <a:p>
            <a:r>
              <a:rPr lang="en-US" sz="20000" dirty="0">
                <a:solidFill>
                  <a:srgbClr val="76D6FF"/>
                </a:solidFill>
              </a:rPr>
              <a:t>MINDS</a:t>
            </a:r>
            <a:endParaRPr sz="20000" dirty="0">
              <a:solidFill>
                <a:srgbClr val="76D6FF"/>
              </a:solidFill>
            </a:endParaRPr>
          </a:p>
        </p:txBody>
      </p:sp>
      <p:pic>
        <p:nvPicPr>
          <p:cNvPr id="1044" name="Picture 20" descr="Set of icons, digital brain in human head, simple design. men, women, children and babies">
            <a:extLst>
              <a:ext uri="{FF2B5EF4-FFF2-40B4-BE49-F238E27FC236}">
                <a16:creationId xmlns:a16="http://schemas.microsoft.com/office/drawing/2014/main" xmlns="" id="{8061561D-412F-020D-7C6B-55859CA49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6" r="71335"/>
          <a:stretch/>
        </p:blipFill>
        <p:spPr bwMode="auto">
          <a:xfrm flipH="1">
            <a:off x="3629023" y="1696924"/>
            <a:ext cx="5550629" cy="571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salm 139:13-18">
            <a:extLst>
              <a:ext uri="{FF2B5EF4-FFF2-40B4-BE49-F238E27FC236}">
                <a16:creationId xmlns:a16="http://schemas.microsoft.com/office/drawing/2014/main" xmlns="" id="{D261FB3D-DCC8-3CBA-EBFE-984ED7D0EB78}"/>
              </a:ext>
            </a:extLst>
          </p:cNvPr>
          <p:cNvSpPr txBox="1"/>
          <p:nvPr/>
        </p:nvSpPr>
        <p:spPr>
          <a:xfrm>
            <a:off x="11334750" y="2145665"/>
            <a:ext cx="22309515" cy="262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/>
            </a:lvl1pPr>
          </a:lstStyle>
          <a:p>
            <a:pPr marL="1371600" indent="-1371600">
              <a:buAutoNum type="arabicPeriod"/>
            </a:pPr>
            <a:r>
              <a:rPr lang="en-US" dirty="0">
                <a:solidFill>
                  <a:srgbClr val="76D6FF"/>
                </a:solidFill>
              </a:rPr>
              <a:t>Satan’s Attack</a:t>
            </a:r>
            <a:r>
              <a:rPr lang="en-US" sz="7500" dirty="0">
                <a:solidFill>
                  <a:srgbClr val="76D6FF"/>
                </a:solidFill>
              </a:rPr>
              <a:t>:  </a:t>
            </a:r>
          </a:p>
          <a:p>
            <a:r>
              <a:rPr lang="en-US" sz="6000" dirty="0">
                <a:solidFill>
                  <a:srgbClr val="76D6FF"/>
                </a:solidFill>
              </a:rPr>
              <a:t>       </a:t>
            </a:r>
            <a:r>
              <a:rPr lang="en-US" sz="6000" dirty="0">
                <a:solidFill>
                  <a:schemeClr val="tx1"/>
                </a:solidFill>
              </a:rPr>
              <a:t>Man-Centered Education</a:t>
            </a:r>
            <a:endParaRPr sz="6000" dirty="0">
              <a:solidFill>
                <a:schemeClr val="tx1"/>
              </a:solidFill>
            </a:endParaRPr>
          </a:p>
        </p:txBody>
      </p:sp>
      <p:sp>
        <p:nvSpPr>
          <p:cNvPr id="5" name="Psalm 139:13-18">
            <a:extLst>
              <a:ext uri="{FF2B5EF4-FFF2-40B4-BE49-F238E27FC236}">
                <a16:creationId xmlns:a16="http://schemas.microsoft.com/office/drawing/2014/main" xmlns="" id="{999A8D77-4FB5-0C17-C6CB-1E131AF3279D}"/>
              </a:ext>
            </a:extLst>
          </p:cNvPr>
          <p:cNvSpPr txBox="1"/>
          <p:nvPr/>
        </p:nvSpPr>
        <p:spPr>
          <a:xfrm>
            <a:off x="11334750" y="5913031"/>
            <a:ext cx="23298150" cy="2703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/>
            </a:lvl1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rgbClr val="76D6FF"/>
                </a:solidFill>
              </a:rPr>
              <a:t>2. God’s Defense</a:t>
            </a:r>
            <a:r>
              <a:rPr lang="en-US" sz="7500" dirty="0">
                <a:solidFill>
                  <a:srgbClr val="76D6FF"/>
                </a:solidFill>
              </a:rPr>
              <a:t>:  </a:t>
            </a:r>
          </a:p>
          <a:p>
            <a:pPr>
              <a:spcAft>
                <a:spcPts val="600"/>
              </a:spcAft>
            </a:pPr>
            <a:r>
              <a:rPr lang="en-US" sz="6000" dirty="0">
                <a:solidFill>
                  <a:srgbClr val="76D6FF"/>
                </a:solidFill>
              </a:rPr>
              <a:t>       </a:t>
            </a:r>
            <a:r>
              <a:rPr lang="en-US" sz="6000" dirty="0">
                <a:solidFill>
                  <a:schemeClr val="tx1"/>
                </a:solidFill>
              </a:rPr>
              <a:t>God-Centered Education</a:t>
            </a:r>
          </a:p>
        </p:txBody>
      </p:sp>
      <p:sp>
        <p:nvSpPr>
          <p:cNvPr id="6" name="Psalm 139:13-18">
            <a:extLst>
              <a:ext uri="{FF2B5EF4-FFF2-40B4-BE49-F238E27FC236}">
                <a16:creationId xmlns:a16="http://schemas.microsoft.com/office/drawing/2014/main" xmlns="" id="{24288560-06C0-BE9F-B424-036C3F2C86F8}"/>
              </a:ext>
            </a:extLst>
          </p:cNvPr>
          <p:cNvSpPr txBox="1"/>
          <p:nvPr/>
        </p:nvSpPr>
        <p:spPr>
          <a:xfrm>
            <a:off x="11334750" y="9732468"/>
            <a:ext cx="18752236" cy="262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/>
            </a:lvl1pPr>
          </a:lstStyle>
          <a:p>
            <a:r>
              <a:rPr lang="en-US" dirty="0">
                <a:solidFill>
                  <a:srgbClr val="76D6FF"/>
                </a:solidFill>
              </a:rPr>
              <a:t>3. Our Response</a:t>
            </a:r>
            <a:r>
              <a:rPr lang="en-US" sz="7500" dirty="0">
                <a:solidFill>
                  <a:srgbClr val="76D6FF"/>
                </a:solidFill>
              </a:rPr>
              <a:t>:   </a:t>
            </a:r>
          </a:p>
          <a:p>
            <a:r>
              <a:rPr lang="en-US" sz="5400" dirty="0">
                <a:solidFill>
                  <a:srgbClr val="76D6FF"/>
                </a:solidFill>
              </a:rPr>
              <a:t>       </a:t>
            </a:r>
            <a:r>
              <a:rPr lang="en-US" sz="6000" dirty="0">
                <a:solidFill>
                  <a:srgbClr val="76D6FF"/>
                </a:solidFill>
              </a:rPr>
              <a:t> </a:t>
            </a:r>
            <a:r>
              <a:rPr lang="en-US" sz="6000" dirty="0"/>
              <a:t>6 Action Steps</a:t>
            </a:r>
            <a:endParaRPr sz="6000" dirty="0">
              <a:solidFill>
                <a:srgbClr val="76D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23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salm 139:13-18"/>
          <p:cNvSpPr txBox="1"/>
          <p:nvPr/>
        </p:nvSpPr>
        <p:spPr>
          <a:xfrm>
            <a:off x="3036524" y="541026"/>
            <a:ext cx="18961786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/>
            </a:lvl1pPr>
          </a:lstStyle>
          <a:p>
            <a:r>
              <a:rPr lang="en-US" sz="10000" dirty="0"/>
              <a:t>Our Children’s </a:t>
            </a:r>
            <a:r>
              <a:rPr lang="en-US" sz="10000" dirty="0">
                <a:solidFill>
                  <a:srgbClr val="76D6FF"/>
                </a:solidFill>
              </a:rPr>
              <a:t>MINDS</a:t>
            </a:r>
            <a:endParaRPr sz="10000" dirty="0">
              <a:solidFill>
                <a:srgbClr val="76D6FF"/>
              </a:solidFill>
            </a:endParaRPr>
          </a:p>
        </p:txBody>
      </p:sp>
      <p:pic>
        <p:nvPicPr>
          <p:cNvPr id="1044" name="Picture 20" descr="Set of icons, digital brain in human head, simple design. men, women, children and babies">
            <a:extLst>
              <a:ext uri="{FF2B5EF4-FFF2-40B4-BE49-F238E27FC236}">
                <a16:creationId xmlns:a16="http://schemas.microsoft.com/office/drawing/2014/main" xmlns="" id="{8061561D-412F-020D-7C6B-55859CA49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6" r="71335"/>
          <a:stretch/>
        </p:blipFill>
        <p:spPr bwMode="auto">
          <a:xfrm flipH="1">
            <a:off x="647089" y="685801"/>
            <a:ext cx="1385565" cy="142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salm 139:13-18">
            <a:extLst>
              <a:ext uri="{FF2B5EF4-FFF2-40B4-BE49-F238E27FC236}">
                <a16:creationId xmlns:a16="http://schemas.microsoft.com/office/drawing/2014/main" xmlns="" id="{D261FB3D-DCC8-3CBA-EBFE-984ED7D0EB78}"/>
              </a:ext>
            </a:extLst>
          </p:cNvPr>
          <p:cNvSpPr txBox="1"/>
          <p:nvPr/>
        </p:nvSpPr>
        <p:spPr>
          <a:xfrm>
            <a:off x="1006746" y="2623333"/>
            <a:ext cx="23021341" cy="1564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/>
            </a:lvl1pPr>
          </a:lstStyle>
          <a:p>
            <a:r>
              <a:rPr lang="en-US" sz="95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Satan’s Attack:  </a:t>
            </a:r>
            <a:r>
              <a:rPr lang="en-US" sz="9500" dirty="0">
                <a:solidFill>
                  <a:schemeClr val="tx1"/>
                </a:solidFill>
              </a:rPr>
              <a:t>Man-Centered Education</a:t>
            </a:r>
            <a:endParaRPr sz="9500" dirty="0">
              <a:solidFill>
                <a:schemeClr val="tx1"/>
              </a:solidFill>
            </a:endParaRPr>
          </a:p>
        </p:txBody>
      </p:sp>
      <p:sp>
        <p:nvSpPr>
          <p:cNvPr id="5" name="Psalm 139:13-18">
            <a:extLst>
              <a:ext uri="{FF2B5EF4-FFF2-40B4-BE49-F238E27FC236}">
                <a16:creationId xmlns:a16="http://schemas.microsoft.com/office/drawing/2014/main" xmlns="" id="{999A8D77-4FB5-0C17-C6CB-1E131AF3279D}"/>
              </a:ext>
            </a:extLst>
          </p:cNvPr>
          <p:cNvSpPr txBox="1"/>
          <p:nvPr/>
        </p:nvSpPr>
        <p:spPr>
          <a:xfrm>
            <a:off x="10771067" y="4699890"/>
            <a:ext cx="23298150" cy="7427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/>
            </a:lvl1pPr>
          </a:lstStyle>
          <a:p>
            <a:pPr marL="1371600" indent="-13716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solidFill>
                  <a:srgbClr val="76D6FF"/>
                </a:solidFill>
              </a:rPr>
              <a:t>Removes God</a:t>
            </a:r>
          </a:p>
          <a:p>
            <a:pPr marL="1371600" indent="-13716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Silences Dissention</a:t>
            </a:r>
          </a:p>
          <a:p>
            <a:pPr marL="1371600" indent="-13716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solidFill>
                  <a:srgbClr val="76D6FF"/>
                </a:solidFill>
              </a:rPr>
              <a:t>Discredits Religion</a:t>
            </a:r>
          </a:p>
          <a:p>
            <a:pPr marL="1371600" indent="-13716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Displaces Parents</a:t>
            </a:r>
          </a:p>
        </p:txBody>
      </p:sp>
      <p:pic>
        <p:nvPicPr>
          <p:cNvPr id="2050" name="Picture 2" descr="32 People On The Most Evil Thing They Ever Did In School | Thought Catalog">
            <a:extLst>
              <a:ext uri="{FF2B5EF4-FFF2-40B4-BE49-F238E27FC236}">
                <a16:creationId xmlns:a16="http://schemas.microsoft.com/office/drawing/2014/main" xmlns="" id="{C9D7907B-0478-0D15-0518-A16B9D0A9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71" y="5242815"/>
            <a:ext cx="6849744" cy="489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507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4227</TotalTime>
  <Words>178</Words>
  <Application>Microsoft Office PowerPoint</Application>
  <PresentationFormat>Custom</PresentationFormat>
  <Paragraphs>65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Helvetica Neue</vt:lpstr>
      <vt:lpstr>Helvetica Neue Medium</vt:lpstr>
      <vt:lpstr>20_BasicBlack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account</cp:lastModifiedBy>
  <cp:revision>12</cp:revision>
  <cp:lastPrinted>2022-10-11T18:10:26Z</cp:lastPrinted>
  <dcterms:modified xsi:type="dcterms:W3CDTF">2023-09-09T21:37:35Z</dcterms:modified>
</cp:coreProperties>
</file>