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2"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80" r:id="rId20"/>
    <p:sldId id="279" r:id="rId21"/>
    <p:sldId id="281" r:id="rId22"/>
    <p:sldId id="282" r:id="rId23"/>
    <p:sldId id="283" r:id="rId24"/>
    <p:sldId id="284" r:id="rId25"/>
    <p:sldId id="285" r:id="rId26"/>
    <p:sldId id="287" r:id="rId27"/>
    <p:sldId id="286" r:id="rId28"/>
    <p:sldId id="288" r:id="rId29"/>
    <p:sldId id="289" r:id="rId30"/>
    <p:sldId id="290" r:id="rId31"/>
    <p:sldId id="291" r:id="rId32"/>
    <p:sldId id="292" r:id="rId33"/>
    <p:sldId id="294" r:id="rId34"/>
    <p:sldId id="293" r:id="rId35"/>
    <p:sldId id="296" r:id="rId36"/>
    <p:sldId id="295" r:id="rId37"/>
    <p:sldId id="297" r:id="rId38"/>
    <p:sldId id="299" r:id="rId39"/>
    <p:sldId id="300" r:id="rId40"/>
    <p:sldId id="301" r:id="rId41"/>
    <p:sldId id="302" r:id="rId42"/>
    <p:sldId id="303" r:id="rId43"/>
    <p:sldId id="304" r:id="rId44"/>
    <p:sldId id="305" r:id="rId45"/>
    <p:sldId id="306" r:id="rId46"/>
    <p:sldId id="307" r:id="rId47"/>
    <p:sldId id="308" r:id="rId48"/>
    <p:sldId id="309" r:id="rId49"/>
    <p:sldId id="310" r:id="rId50"/>
    <p:sldId id="311" r:id="rId51"/>
    <p:sldId id="314" r:id="rId52"/>
    <p:sldId id="312" r:id="rId53"/>
    <p:sldId id="313" r:id="rId54"/>
    <p:sldId id="315" r:id="rId55"/>
    <p:sldId id="316" r:id="rId56"/>
    <p:sldId id="318" r:id="rId57"/>
    <p:sldId id="317" r:id="rId58"/>
    <p:sldId id="319" r:id="rId59"/>
    <p:sldId id="320" r:id="rId60"/>
    <p:sldId id="321" r:id="rId61"/>
    <p:sldId id="322" r:id="rId62"/>
    <p:sldId id="323" r:id="rId63"/>
    <p:sldId id="325" r:id="rId64"/>
    <p:sldId id="324" r:id="rId65"/>
    <p:sldId id="326" r:id="rId66"/>
    <p:sldId id="327" r:id="rId67"/>
    <p:sldId id="328" r:id="rId68"/>
    <p:sldId id="329" r:id="rId69"/>
    <p:sldId id="330" r:id="rId70"/>
    <p:sldId id="331" r:id="rId71"/>
    <p:sldId id="332" r:id="rId72"/>
    <p:sldId id="333"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8684C-0C55-45E8-80E2-B6E8564480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959AFD-3D78-4A01-8925-1D85824F08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0670F8-311E-4B49-BC74-E855B9164244}"/>
              </a:ext>
            </a:extLst>
          </p:cNvPr>
          <p:cNvSpPr>
            <a:spLocks noGrp="1"/>
          </p:cNvSpPr>
          <p:nvPr>
            <p:ph type="dt" sz="half" idx="10"/>
          </p:nvPr>
        </p:nvSpPr>
        <p:spPr/>
        <p:txBody>
          <a:bodyPr/>
          <a:lstStyle/>
          <a:p>
            <a:fld id="{B2D8B8F1-9098-4AF8-9193-4142E79ED368}" type="datetimeFigureOut">
              <a:rPr lang="en-US" smtClean="0"/>
              <a:t>9/27/2023</a:t>
            </a:fld>
            <a:endParaRPr lang="en-US"/>
          </a:p>
        </p:txBody>
      </p:sp>
      <p:sp>
        <p:nvSpPr>
          <p:cNvPr id="5" name="Footer Placeholder 4">
            <a:extLst>
              <a:ext uri="{FF2B5EF4-FFF2-40B4-BE49-F238E27FC236}">
                <a16:creationId xmlns:a16="http://schemas.microsoft.com/office/drawing/2014/main" id="{D43EDB2F-2BCC-4AFA-9AA9-1052518987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D2967A-33EB-44A1-9AED-0D0E10EC6426}"/>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199407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A3C18-130F-42B0-859F-70F981A259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CF9B8B-D46E-485F-8D04-72EEB896FF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3405FC-81DF-4CA2-B648-F2209D03D50C}"/>
              </a:ext>
            </a:extLst>
          </p:cNvPr>
          <p:cNvSpPr>
            <a:spLocks noGrp="1"/>
          </p:cNvSpPr>
          <p:nvPr>
            <p:ph type="dt" sz="half" idx="10"/>
          </p:nvPr>
        </p:nvSpPr>
        <p:spPr/>
        <p:txBody>
          <a:bodyPr/>
          <a:lstStyle/>
          <a:p>
            <a:fld id="{B2D8B8F1-9098-4AF8-9193-4142E79ED368}" type="datetimeFigureOut">
              <a:rPr lang="en-US" smtClean="0"/>
              <a:t>9/27/2023</a:t>
            </a:fld>
            <a:endParaRPr lang="en-US"/>
          </a:p>
        </p:txBody>
      </p:sp>
      <p:sp>
        <p:nvSpPr>
          <p:cNvPr id="5" name="Footer Placeholder 4">
            <a:extLst>
              <a:ext uri="{FF2B5EF4-FFF2-40B4-BE49-F238E27FC236}">
                <a16:creationId xmlns:a16="http://schemas.microsoft.com/office/drawing/2014/main" id="{120DCF02-BBFD-4F34-B66C-A8561920F2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AFAF25-6F7C-474E-A97D-8BA644BD32DC}"/>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542148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D04279-96E9-4F51-B1C5-9A0BA52C18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C7D03E-60BE-43EB-B18C-EB0839287F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83B66-F024-4F26-879F-DC5959A934F1}"/>
              </a:ext>
            </a:extLst>
          </p:cNvPr>
          <p:cNvSpPr>
            <a:spLocks noGrp="1"/>
          </p:cNvSpPr>
          <p:nvPr>
            <p:ph type="dt" sz="half" idx="10"/>
          </p:nvPr>
        </p:nvSpPr>
        <p:spPr/>
        <p:txBody>
          <a:bodyPr/>
          <a:lstStyle/>
          <a:p>
            <a:fld id="{B2D8B8F1-9098-4AF8-9193-4142E79ED368}" type="datetimeFigureOut">
              <a:rPr lang="en-US" smtClean="0"/>
              <a:t>9/27/2023</a:t>
            </a:fld>
            <a:endParaRPr lang="en-US"/>
          </a:p>
        </p:txBody>
      </p:sp>
      <p:sp>
        <p:nvSpPr>
          <p:cNvPr id="5" name="Footer Placeholder 4">
            <a:extLst>
              <a:ext uri="{FF2B5EF4-FFF2-40B4-BE49-F238E27FC236}">
                <a16:creationId xmlns:a16="http://schemas.microsoft.com/office/drawing/2014/main" id="{C2777EBA-E220-4A6D-9711-2260C64B23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709902-918D-4B5A-BE0B-8747C9F9858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06458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469F0-209E-4DAF-95E0-C9D6667C734B}"/>
              </a:ext>
            </a:extLst>
          </p:cNvPr>
          <p:cNvSpPr>
            <a:spLocks noGrp="1"/>
          </p:cNvSpPr>
          <p:nvPr>
            <p:ph type="title"/>
          </p:nvPr>
        </p:nvSpPr>
        <p:spPr/>
        <p:txBody>
          <a:bodyPr/>
          <a:lstStyle>
            <a:lvl1pPr algn="ctr">
              <a:defRPr>
                <a:latin typeface="Source Sans Pro Black" panose="020B0803030403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0CAE664-B815-4EBC-B42F-138ADE9F57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90E768-88F0-40D9-B264-E740B0C81F27}"/>
              </a:ext>
            </a:extLst>
          </p:cNvPr>
          <p:cNvSpPr>
            <a:spLocks noGrp="1"/>
          </p:cNvSpPr>
          <p:nvPr>
            <p:ph type="dt" sz="half" idx="10"/>
          </p:nvPr>
        </p:nvSpPr>
        <p:spPr/>
        <p:txBody>
          <a:bodyPr/>
          <a:lstStyle/>
          <a:p>
            <a:fld id="{B2D8B8F1-9098-4AF8-9193-4142E79ED368}" type="datetimeFigureOut">
              <a:rPr lang="en-US" smtClean="0"/>
              <a:t>9/27/2023</a:t>
            </a:fld>
            <a:endParaRPr lang="en-US"/>
          </a:p>
        </p:txBody>
      </p:sp>
      <p:sp>
        <p:nvSpPr>
          <p:cNvPr id="5" name="Footer Placeholder 4">
            <a:extLst>
              <a:ext uri="{FF2B5EF4-FFF2-40B4-BE49-F238E27FC236}">
                <a16:creationId xmlns:a16="http://schemas.microsoft.com/office/drawing/2014/main" id="{4859A2B6-8DA0-478E-95BF-615F2D6C9A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F6EA12-FA3D-4A6F-AC50-7CB6CEE8F80B}"/>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56911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0FB5F-9710-42EB-9CAC-E9F83C6E97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32C872-3CFA-4E36-92E7-7103490E36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45EBD4-3AC9-45CB-9C63-502DEAE85469}"/>
              </a:ext>
            </a:extLst>
          </p:cNvPr>
          <p:cNvSpPr>
            <a:spLocks noGrp="1"/>
          </p:cNvSpPr>
          <p:nvPr>
            <p:ph type="dt" sz="half" idx="10"/>
          </p:nvPr>
        </p:nvSpPr>
        <p:spPr/>
        <p:txBody>
          <a:bodyPr/>
          <a:lstStyle/>
          <a:p>
            <a:fld id="{B2D8B8F1-9098-4AF8-9193-4142E79ED368}" type="datetimeFigureOut">
              <a:rPr lang="en-US" smtClean="0"/>
              <a:t>9/27/2023</a:t>
            </a:fld>
            <a:endParaRPr lang="en-US"/>
          </a:p>
        </p:txBody>
      </p:sp>
      <p:sp>
        <p:nvSpPr>
          <p:cNvPr id="5" name="Footer Placeholder 4">
            <a:extLst>
              <a:ext uri="{FF2B5EF4-FFF2-40B4-BE49-F238E27FC236}">
                <a16:creationId xmlns:a16="http://schemas.microsoft.com/office/drawing/2014/main" id="{4E4164B2-4293-4C8B-992F-5CC36C5B1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DE91A7-7B35-4C93-B316-FC3DE1EAFE83}"/>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370845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9AE7B-27D2-4C44-B204-4D5B25CB69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1AA215-F25E-451D-9524-30FFDDC306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9D64EB-3A19-4D96-8E04-FEF33A31E9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CF5120-129F-4DDD-9119-C8F6B35B8439}"/>
              </a:ext>
            </a:extLst>
          </p:cNvPr>
          <p:cNvSpPr>
            <a:spLocks noGrp="1"/>
          </p:cNvSpPr>
          <p:nvPr>
            <p:ph type="dt" sz="half" idx="10"/>
          </p:nvPr>
        </p:nvSpPr>
        <p:spPr/>
        <p:txBody>
          <a:bodyPr/>
          <a:lstStyle/>
          <a:p>
            <a:fld id="{B2D8B8F1-9098-4AF8-9193-4142E79ED368}" type="datetimeFigureOut">
              <a:rPr lang="en-US" smtClean="0"/>
              <a:t>9/27/2023</a:t>
            </a:fld>
            <a:endParaRPr lang="en-US"/>
          </a:p>
        </p:txBody>
      </p:sp>
      <p:sp>
        <p:nvSpPr>
          <p:cNvPr id="6" name="Footer Placeholder 5">
            <a:extLst>
              <a:ext uri="{FF2B5EF4-FFF2-40B4-BE49-F238E27FC236}">
                <a16:creationId xmlns:a16="http://schemas.microsoft.com/office/drawing/2014/main" id="{BB26E8A7-376D-42EF-89A1-E1B3B11122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117E5E-12E5-41D3-BF0C-E8C6F23C329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612143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EF9CF-694E-46EB-8D5D-6443C24BCE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D5EAC9-8E87-4B30-800B-A09A95C500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F14CE9-9C06-4FC6-AF2D-8050426EA9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8D84BD-3244-4ACC-8880-C2B9263ECA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5E0583-3A54-4438-8037-35B81C41EC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02BAE4-1B6F-492E-92EE-B06404D7BD29}"/>
              </a:ext>
            </a:extLst>
          </p:cNvPr>
          <p:cNvSpPr>
            <a:spLocks noGrp="1"/>
          </p:cNvSpPr>
          <p:nvPr>
            <p:ph type="dt" sz="half" idx="10"/>
          </p:nvPr>
        </p:nvSpPr>
        <p:spPr/>
        <p:txBody>
          <a:bodyPr/>
          <a:lstStyle/>
          <a:p>
            <a:fld id="{B2D8B8F1-9098-4AF8-9193-4142E79ED368}" type="datetimeFigureOut">
              <a:rPr lang="en-US" smtClean="0"/>
              <a:t>9/27/2023</a:t>
            </a:fld>
            <a:endParaRPr lang="en-US"/>
          </a:p>
        </p:txBody>
      </p:sp>
      <p:sp>
        <p:nvSpPr>
          <p:cNvPr id="8" name="Footer Placeholder 7">
            <a:extLst>
              <a:ext uri="{FF2B5EF4-FFF2-40B4-BE49-F238E27FC236}">
                <a16:creationId xmlns:a16="http://schemas.microsoft.com/office/drawing/2014/main" id="{4DA55760-865F-4EC1-B3E9-21F6A7B8C6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BA8295-4E33-48F2-9183-FDC0A9D4A2B4}"/>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334637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D2E7-6BE1-4C3C-BB32-C8E3FB40E8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0FB3EF-D215-48C0-BFA3-BB904CB1D683}"/>
              </a:ext>
            </a:extLst>
          </p:cNvPr>
          <p:cNvSpPr>
            <a:spLocks noGrp="1"/>
          </p:cNvSpPr>
          <p:nvPr>
            <p:ph type="dt" sz="half" idx="10"/>
          </p:nvPr>
        </p:nvSpPr>
        <p:spPr/>
        <p:txBody>
          <a:bodyPr/>
          <a:lstStyle/>
          <a:p>
            <a:fld id="{B2D8B8F1-9098-4AF8-9193-4142E79ED368}" type="datetimeFigureOut">
              <a:rPr lang="en-US" smtClean="0"/>
              <a:t>9/27/2023</a:t>
            </a:fld>
            <a:endParaRPr lang="en-US"/>
          </a:p>
        </p:txBody>
      </p:sp>
      <p:sp>
        <p:nvSpPr>
          <p:cNvPr id="4" name="Footer Placeholder 3">
            <a:extLst>
              <a:ext uri="{FF2B5EF4-FFF2-40B4-BE49-F238E27FC236}">
                <a16:creationId xmlns:a16="http://schemas.microsoft.com/office/drawing/2014/main" id="{85FDC419-E590-4127-AE7E-78533AABC7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CFBF6F-B2E0-4A83-99AF-203A79EEA2B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779243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3801F5-3691-4936-A9DB-3B50E7F4E24E}"/>
              </a:ext>
            </a:extLst>
          </p:cNvPr>
          <p:cNvSpPr>
            <a:spLocks noGrp="1"/>
          </p:cNvSpPr>
          <p:nvPr>
            <p:ph type="dt" sz="half" idx="10"/>
          </p:nvPr>
        </p:nvSpPr>
        <p:spPr/>
        <p:txBody>
          <a:bodyPr/>
          <a:lstStyle/>
          <a:p>
            <a:fld id="{B2D8B8F1-9098-4AF8-9193-4142E79ED368}" type="datetimeFigureOut">
              <a:rPr lang="en-US" smtClean="0"/>
              <a:t>9/27/2023</a:t>
            </a:fld>
            <a:endParaRPr lang="en-US"/>
          </a:p>
        </p:txBody>
      </p:sp>
      <p:sp>
        <p:nvSpPr>
          <p:cNvPr id="3" name="Footer Placeholder 2">
            <a:extLst>
              <a:ext uri="{FF2B5EF4-FFF2-40B4-BE49-F238E27FC236}">
                <a16:creationId xmlns:a16="http://schemas.microsoft.com/office/drawing/2014/main" id="{9416DA89-FBDB-48E3-8464-9BF43DE73B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4D0653-BF4F-4E4A-AF27-531149A4A6E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457772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101B-8707-4105-A773-F19C64E26A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EA59C5-B0F8-4415-9030-83C6AEBA1F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42D337-B170-409B-8D9D-FB9510EAF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C0C73C-A2AB-443F-AC03-DEC8F794930D}"/>
              </a:ext>
            </a:extLst>
          </p:cNvPr>
          <p:cNvSpPr>
            <a:spLocks noGrp="1"/>
          </p:cNvSpPr>
          <p:nvPr>
            <p:ph type="dt" sz="half" idx="10"/>
          </p:nvPr>
        </p:nvSpPr>
        <p:spPr/>
        <p:txBody>
          <a:bodyPr/>
          <a:lstStyle/>
          <a:p>
            <a:fld id="{B2D8B8F1-9098-4AF8-9193-4142E79ED368}" type="datetimeFigureOut">
              <a:rPr lang="en-US" smtClean="0"/>
              <a:t>9/27/2023</a:t>
            </a:fld>
            <a:endParaRPr lang="en-US"/>
          </a:p>
        </p:txBody>
      </p:sp>
      <p:sp>
        <p:nvSpPr>
          <p:cNvPr id="6" name="Footer Placeholder 5">
            <a:extLst>
              <a:ext uri="{FF2B5EF4-FFF2-40B4-BE49-F238E27FC236}">
                <a16:creationId xmlns:a16="http://schemas.microsoft.com/office/drawing/2014/main" id="{1A971F78-3166-4B8A-9502-EC07C5783B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1B8C20-7918-45E9-AB23-66137F7066C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359010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0EC0A-47F3-4B4B-B12C-C092935CD6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4359DC-1BF9-41CE-88C8-17CAC99835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D7B6E05-E329-4A53-8A7F-8E5328B972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3F0B44-24FB-40EC-B34A-5520714F50FF}"/>
              </a:ext>
            </a:extLst>
          </p:cNvPr>
          <p:cNvSpPr>
            <a:spLocks noGrp="1"/>
          </p:cNvSpPr>
          <p:nvPr>
            <p:ph type="dt" sz="half" idx="10"/>
          </p:nvPr>
        </p:nvSpPr>
        <p:spPr/>
        <p:txBody>
          <a:bodyPr/>
          <a:lstStyle/>
          <a:p>
            <a:fld id="{B2D8B8F1-9098-4AF8-9193-4142E79ED368}" type="datetimeFigureOut">
              <a:rPr lang="en-US" smtClean="0"/>
              <a:t>9/27/2023</a:t>
            </a:fld>
            <a:endParaRPr lang="en-US"/>
          </a:p>
        </p:txBody>
      </p:sp>
      <p:sp>
        <p:nvSpPr>
          <p:cNvPr id="6" name="Footer Placeholder 5">
            <a:extLst>
              <a:ext uri="{FF2B5EF4-FFF2-40B4-BE49-F238E27FC236}">
                <a16:creationId xmlns:a16="http://schemas.microsoft.com/office/drawing/2014/main" id="{F987F805-D3E1-4103-9466-7B651037C0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E47A20-271C-4FA0-963C-6D8BF93005D5}"/>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878753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795B85-C0D8-4DE0-AD78-DA04317DE646}"/>
              </a:ext>
            </a:extLst>
          </p:cNvPr>
          <p:cNvSpPr>
            <a:spLocks noGrp="1"/>
          </p:cNvSpPr>
          <p:nvPr>
            <p:ph type="title"/>
          </p:nvPr>
        </p:nvSpPr>
        <p:spPr>
          <a:xfrm>
            <a:off x="838200" y="365125"/>
            <a:ext cx="10515600" cy="1325563"/>
          </a:xfrm>
          <a:prstGeom prst="rect">
            <a:avLst/>
          </a:prstGeom>
          <a:solidFill>
            <a:schemeClr val="tx1"/>
          </a:solidFill>
          <a:ln>
            <a:solidFill>
              <a:schemeClr val="tx1"/>
            </a:solidFill>
          </a:ln>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1DE59A7-94E0-4AFA-9372-F02AFA91D8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32D40-1B6B-4889-9BE1-148ECADB96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D8B8F1-9098-4AF8-9193-4142E79ED368}" type="datetimeFigureOut">
              <a:rPr lang="en-US" smtClean="0"/>
              <a:t>9/27/2023</a:t>
            </a:fld>
            <a:endParaRPr lang="en-US"/>
          </a:p>
        </p:txBody>
      </p:sp>
      <p:sp>
        <p:nvSpPr>
          <p:cNvPr id="5" name="Footer Placeholder 4">
            <a:extLst>
              <a:ext uri="{FF2B5EF4-FFF2-40B4-BE49-F238E27FC236}">
                <a16:creationId xmlns:a16="http://schemas.microsoft.com/office/drawing/2014/main" id="{11FC3B06-BBB1-43B0-85D4-3FB95F92C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202870-6B3E-49DE-99E0-B40A1DE336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ACE13-1B56-4700-A513-8157BAA78198}" type="slidenum">
              <a:rPr lang="en-US" smtClean="0"/>
              <a:t>‹#›</a:t>
            </a:fld>
            <a:endParaRPr lang="en-US"/>
          </a:p>
        </p:txBody>
      </p:sp>
    </p:spTree>
    <p:extLst>
      <p:ext uri="{BB962C8B-B14F-4D97-AF65-F5344CB8AC3E}">
        <p14:creationId xmlns:p14="http://schemas.microsoft.com/office/powerpoint/2010/main" val="2231010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accent4">
              <a:lumMod val="75000"/>
            </a:schemeClr>
          </a:solidFill>
          <a:latin typeface="Source Sans Pro Black" panose="020B0803030403020204" pitchFamily="34" charset="0"/>
          <a:ea typeface="Adobe Gothic Std B" panose="020B08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Semibold" panose="020B0603030403020204" pitchFamily="34" charset="0"/>
          <a:ea typeface="Adobe Gothic Std B" panose="020B08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Semibold" panose="020B0603030403020204" pitchFamily="34" charset="0"/>
          <a:ea typeface="Adobe Gothic Std B" panose="020B08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Source Sans Pro Semibold" panose="020B0603030403020204" pitchFamily="34" charset="0"/>
          <a:ea typeface="Adobe Gothic Std B" panose="020B08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Source Sans Pro Semibold" panose="020B0603030403020204" pitchFamily="34" charset="0"/>
          <a:ea typeface="Adobe Gothic Std B" panose="020B08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Semibold" panose="020B0603030403020204" pitchFamily="34" charset="0"/>
          <a:ea typeface="Adobe Gothic Std B" panose="020B08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www.angel.com/blog/the-chosen/posts/who-were-the-sadducee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7DF22C-9EF0-4CAA-BA27-DC3CAA0AC3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76" y="0"/>
            <a:ext cx="12108024" cy="6858000"/>
          </a:xfrm>
          <a:prstGeom prst="rect">
            <a:avLst/>
          </a:prstGeom>
        </p:spPr>
      </p:pic>
      <p:sp>
        <p:nvSpPr>
          <p:cNvPr id="4" name="TextBox 3">
            <a:extLst>
              <a:ext uri="{FF2B5EF4-FFF2-40B4-BE49-F238E27FC236}">
                <a16:creationId xmlns:a16="http://schemas.microsoft.com/office/drawing/2014/main" id="{BFEAB557-9151-4F3F-8617-1D8064E6F7ED}"/>
              </a:ext>
            </a:extLst>
          </p:cNvPr>
          <p:cNvSpPr txBox="1"/>
          <p:nvPr/>
        </p:nvSpPr>
        <p:spPr>
          <a:xfrm>
            <a:off x="981598" y="666496"/>
            <a:ext cx="4544008" cy="3170099"/>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ea typeface="Adobe Gothic Std B" panose="020B0800000000000000" pitchFamily="34" charset="-128"/>
              </a:rPr>
              <a:t>The Gospel of Matthew</a:t>
            </a:r>
          </a:p>
          <a:p>
            <a:pPr algn="ctr"/>
            <a:r>
              <a:rPr lang="en-US" sz="2000" dirty="0">
                <a:solidFill>
                  <a:schemeClr val="bg1"/>
                </a:solidFill>
                <a:latin typeface="Adobe Gothic Std B" panose="020B0800000000000000" pitchFamily="34" charset="-128"/>
                <a:ea typeface="Adobe Gothic Std B" panose="020B0800000000000000" pitchFamily="34" charset="-128"/>
              </a:rPr>
              <a:t>Chapter 22</a:t>
            </a:r>
          </a:p>
          <a:p>
            <a:pPr algn="ctr"/>
            <a:endParaRPr lang="en-US" sz="6000" dirty="0">
              <a:solidFill>
                <a:schemeClr val="bg1"/>
              </a:solidFill>
              <a:latin typeface="Arial Rounded MT Bold" panose="020F0704030504030204" pitchFamily="34" charset="0"/>
              <a:ea typeface="Adobe Gothic Std B" panose="020B0800000000000000" pitchFamily="34" charset="-128"/>
            </a:endParaRPr>
          </a:p>
        </p:txBody>
      </p:sp>
    </p:spTree>
    <p:extLst>
      <p:ext uri="{BB962C8B-B14F-4D97-AF65-F5344CB8AC3E}">
        <p14:creationId xmlns:p14="http://schemas.microsoft.com/office/powerpoint/2010/main" val="2768532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1973D-1A2D-9E56-30AC-2F596AD2CA84}"/>
              </a:ext>
            </a:extLst>
          </p:cNvPr>
          <p:cNvSpPr>
            <a:spLocks noGrp="1"/>
          </p:cNvSpPr>
          <p:nvPr>
            <p:ph type="title"/>
          </p:nvPr>
        </p:nvSpPr>
        <p:spPr/>
        <p:txBody>
          <a:bodyPr/>
          <a:lstStyle/>
          <a:p>
            <a:r>
              <a:rPr lang="en-US" dirty="0"/>
              <a:t>What Is Going On?</a:t>
            </a:r>
          </a:p>
        </p:txBody>
      </p:sp>
      <p:sp>
        <p:nvSpPr>
          <p:cNvPr id="3" name="Content Placeholder 2">
            <a:extLst>
              <a:ext uri="{FF2B5EF4-FFF2-40B4-BE49-F238E27FC236}">
                <a16:creationId xmlns:a16="http://schemas.microsoft.com/office/drawing/2014/main" id="{CBF0298A-B1D1-40C8-1FED-C034F826E548}"/>
              </a:ext>
            </a:extLst>
          </p:cNvPr>
          <p:cNvSpPr>
            <a:spLocks noGrp="1"/>
          </p:cNvSpPr>
          <p:nvPr>
            <p:ph idx="1"/>
          </p:nvPr>
        </p:nvSpPr>
        <p:spPr/>
        <p:txBody>
          <a:bodyPr/>
          <a:lstStyle/>
          <a:p>
            <a:r>
              <a:rPr lang="en-US" dirty="0"/>
              <a:t>Who is represented by the king?</a:t>
            </a:r>
          </a:p>
          <a:p>
            <a:r>
              <a:rPr lang="en-US" dirty="0"/>
              <a:t>Who is represented by the son?</a:t>
            </a:r>
          </a:p>
          <a:p>
            <a:r>
              <a:rPr lang="en-US" dirty="0"/>
              <a:t>What is represented by the marriage feast?</a:t>
            </a:r>
          </a:p>
          <a:p>
            <a:r>
              <a:rPr lang="en-US" dirty="0"/>
              <a:t>Who is represented by the previously invited guests who refuse to come to the wedding feast?</a:t>
            </a:r>
          </a:p>
          <a:p>
            <a:pPr lvl="1"/>
            <a:r>
              <a:rPr lang="en-US" dirty="0"/>
              <a:t>Who would think of refusing an invitation to a royal wedding?</a:t>
            </a:r>
          </a:p>
        </p:txBody>
      </p:sp>
    </p:spTree>
    <p:extLst>
      <p:ext uri="{BB962C8B-B14F-4D97-AF65-F5344CB8AC3E}">
        <p14:creationId xmlns:p14="http://schemas.microsoft.com/office/powerpoint/2010/main" val="66806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A7150-7022-8815-C2C2-5C3F80DC5AA3}"/>
              </a:ext>
            </a:extLst>
          </p:cNvPr>
          <p:cNvSpPr>
            <a:spLocks noGrp="1"/>
          </p:cNvSpPr>
          <p:nvPr>
            <p:ph type="title"/>
          </p:nvPr>
        </p:nvSpPr>
        <p:spPr>
          <a:xfrm>
            <a:off x="838200" y="365125"/>
            <a:ext cx="10515600" cy="950927"/>
          </a:xfrm>
        </p:spPr>
        <p:txBody>
          <a:bodyPr/>
          <a:lstStyle/>
          <a:p>
            <a:r>
              <a:rPr lang="en-US" dirty="0"/>
              <a:t>Matthew 22:4</a:t>
            </a:r>
          </a:p>
        </p:txBody>
      </p:sp>
      <p:sp>
        <p:nvSpPr>
          <p:cNvPr id="3" name="Content Placeholder 2">
            <a:extLst>
              <a:ext uri="{FF2B5EF4-FFF2-40B4-BE49-F238E27FC236}">
                <a16:creationId xmlns:a16="http://schemas.microsoft.com/office/drawing/2014/main" id="{E74CC7D1-33F4-84CA-8534-FF561311019B}"/>
              </a:ext>
            </a:extLst>
          </p:cNvPr>
          <p:cNvSpPr>
            <a:spLocks noGrp="1"/>
          </p:cNvSpPr>
          <p:nvPr>
            <p:ph idx="1"/>
          </p:nvPr>
        </p:nvSpPr>
        <p:spPr>
          <a:xfrm>
            <a:off x="838200" y="1427148"/>
            <a:ext cx="10515600" cy="5281301"/>
          </a:xfrm>
        </p:spPr>
        <p:txBody>
          <a:bodyPr>
            <a:normAutofit lnSpcReduction="10000"/>
          </a:bodyPr>
          <a:lstStyle/>
          <a:p>
            <a:r>
              <a:rPr lang="en-US" dirty="0">
                <a:latin typeface="Source Sans Pro Black" panose="020B0803030403020204" pitchFamily="34" charset="0"/>
              </a:rPr>
              <a:t>“Again he sent other servants, saying, ‘Tell those who are invited, “See, I have prepared my dinner, my oxen and my fat calves have been slaughtered, and everything is ready. Come to the wedding feast.”’”</a:t>
            </a:r>
          </a:p>
          <a:p>
            <a:pPr lvl="1"/>
            <a:r>
              <a:rPr lang="en-US" dirty="0"/>
              <a:t>This wedding feast was a noon meal (</a:t>
            </a:r>
            <a:r>
              <a:rPr lang="en-US" i="1" dirty="0" err="1"/>
              <a:t>ariston</a:t>
            </a:r>
            <a:r>
              <a:rPr lang="en-US" i="1" dirty="0"/>
              <a:t>,</a:t>
            </a:r>
            <a:r>
              <a:rPr lang="en-US" dirty="0"/>
              <a:t> BDAG, 131).</a:t>
            </a:r>
          </a:p>
          <a:p>
            <a:pPr lvl="1"/>
            <a:r>
              <a:rPr lang="en-US" dirty="0"/>
              <a:t>The preparations (including expenses) had been made:</a:t>
            </a:r>
          </a:p>
          <a:p>
            <a:pPr lvl="2"/>
            <a:r>
              <a:rPr lang="en-US" dirty="0">
                <a:latin typeface="Source Sans Pro Black" panose="020B0803030403020204" pitchFamily="34" charset="0"/>
              </a:rPr>
              <a:t>Oxen: </a:t>
            </a:r>
            <a:r>
              <a:rPr lang="en-US" dirty="0"/>
              <a:t>We have gotten so used to eating beef, that we may not appreciate the significance of slaughtered bulls.</a:t>
            </a:r>
          </a:p>
          <a:p>
            <a:pPr lvl="2"/>
            <a:r>
              <a:rPr lang="en-US" dirty="0">
                <a:latin typeface="Source Sans Pro Black" panose="020B0803030403020204" pitchFamily="34" charset="0"/>
              </a:rPr>
              <a:t>Fatted calves </a:t>
            </a:r>
            <a:r>
              <a:rPr lang="en-US" dirty="0"/>
              <a:t>(</a:t>
            </a:r>
            <a:r>
              <a:rPr lang="en-US" i="1" dirty="0" err="1"/>
              <a:t>sitistos</a:t>
            </a:r>
            <a:r>
              <a:rPr lang="en-US" dirty="0"/>
              <a:t>). The slaughtering of fatted calves is mentioned three times in the Parable of the Prodigal Son (Luke 15:23, 27, 30). </a:t>
            </a:r>
          </a:p>
          <a:p>
            <a:pPr lvl="3"/>
            <a:r>
              <a:rPr lang="en-US" dirty="0"/>
              <a:t>Think about the cost of (minimally) two full-grown bulls and two fatted calves (not just any calves, but fatted calves).</a:t>
            </a:r>
          </a:p>
          <a:p>
            <a:pPr lvl="3"/>
            <a:r>
              <a:rPr lang="en-US" dirty="0"/>
              <a:t>What is the significance of “have been slaughtered” and “everything is ready”?</a:t>
            </a:r>
          </a:p>
          <a:p>
            <a:pPr lvl="2"/>
            <a:r>
              <a:rPr lang="en-US" dirty="0"/>
              <a:t>How is this related to “the kingdom of heaven is at hand” (3:2; 4:17)?</a:t>
            </a:r>
          </a:p>
          <a:p>
            <a:endParaRPr lang="en-US" dirty="0"/>
          </a:p>
        </p:txBody>
      </p:sp>
    </p:spTree>
    <p:extLst>
      <p:ext uri="{BB962C8B-B14F-4D97-AF65-F5344CB8AC3E}">
        <p14:creationId xmlns:p14="http://schemas.microsoft.com/office/powerpoint/2010/main" val="348371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circle(in)">
                                      <p:cBhvr>
                                        <p:cTn id="20" dur="2000"/>
                                        <p:tgtEl>
                                          <p:spTgt spid="3">
                                            <p:txEl>
                                              <p:pRg st="5" end="5"/>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circle(in)">
                                      <p:cBhvr>
                                        <p:cTn id="23" dur="20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circle(in)">
                                      <p:cBhvr>
                                        <p:cTn id="28"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EC97F-2AFB-45C5-DB91-B9A07DA9F70F}"/>
              </a:ext>
            </a:extLst>
          </p:cNvPr>
          <p:cNvSpPr>
            <a:spLocks noGrp="1"/>
          </p:cNvSpPr>
          <p:nvPr>
            <p:ph type="title"/>
          </p:nvPr>
        </p:nvSpPr>
        <p:spPr/>
        <p:txBody>
          <a:bodyPr/>
          <a:lstStyle/>
          <a:p>
            <a:r>
              <a:rPr lang="en-US" dirty="0"/>
              <a:t>Matthew 22:5-6</a:t>
            </a:r>
          </a:p>
        </p:txBody>
      </p:sp>
      <p:sp>
        <p:nvSpPr>
          <p:cNvPr id="3" name="Content Placeholder 2">
            <a:extLst>
              <a:ext uri="{FF2B5EF4-FFF2-40B4-BE49-F238E27FC236}">
                <a16:creationId xmlns:a16="http://schemas.microsoft.com/office/drawing/2014/main" id="{37C9B2D3-16D9-FE04-FDE7-DB51A87E91FB}"/>
              </a:ext>
            </a:extLst>
          </p:cNvPr>
          <p:cNvSpPr>
            <a:spLocks noGrp="1"/>
          </p:cNvSpPr>
          <p:nvPr>
            <p:ph idx="1"/>
          </p:nvPr>
        </p:nvSpPr>
        <p:spPr/>
        <p:txBody>
          <a:bodyPr/>
          <a:lstStyle/>
          <a:p>
            <a:r>
              <a:rPr lang="en-US" dirty="0">
                <a:latin typeface="Source Sans Pro Black" panose="020B0803030403020204" pitchFamily="34" charset="0"/>
              </a:rPr>
              <a:t>“But they paid no attention and went off, one to his farm, another to his business, while the rest seized his servants, treated them shamefully, and killed them.”</a:t>
            </a:r>
          </a:p>
          <a:p>
            <a:pPr lvl="1"/>
            <a:r>
              <a:rPr lang="en-US" dirty="0"/>
              <a:t>Who is signified by “they” and “the rest”?</a:t>
            </a:r>
          </a:p>
          <a:p>
            <a:pPr lvl="1"/>
            <a:r>
              <a:rPr lang="en-US" dirty="0"/>
              <a:t>What is the significance of “paid no attention” (</a:t>
            </a:r>
            <a:r>
              <a:rPr lang="en-US" i="1" dirty="0" err="1"/>
              <a:t>ameleō</a:t>
            </a:r>
            <a:r>
              <a:rPr lang="en-US" dirty="0"/>
              <a:t>)?</a:t>
            </a:r>
          </a:p>
          <a:p>
            <a:pPr lvl="2"/>
            <a:r>
              <a:rPr lang="en-US" dirty="0"/>
              <a:t>What does “went off, one to his farm, another to his business” tell us about the invited guests?</a:t>
            </a:r>
          </a:p>
          <a:p>
            <a:pPr lvl="2"/>
            <a:r>
              <a:rPr lang="en-US" dirty="0"/>
              <a:t>How might the king feel about such a reaction to his invitation?</a:t>
            </a:r>
          </a:p>
          <a:p>
            <a:pPr lvl="1"/>
            <a:r>
              <a:rPr lang="en-US" dirty="0"/>
              <a:t>How would the king react to citizens who seized his servants and treated them “shamefully” and “killed them”?</a:t>
            </a:r>
          </a:p>
          <a:p>
            <a:pPr lvl="2"/>
            <a:r>
              <a:rPr lang="en-US" dirty="0"/>
              <a:t>Compare how the tenants mistreated the landowner’s servants (21:35-36).</a:t>
            </a:r>
          </a:p>
          <a:p>
            <a:pPr lvl="1"/>
            <a:endParaRPr lang="en-US" dirty="0"/>
          </a:p>
          <a:p>
            <a:pPr lvl="1"/>
            <a:endParaRPr lang="en-US" dirty="0"/>
          </a:p>
        </p:txBody>
      </p:sp>
    </p:spTree>
    <p:extLst>
      <p:ext uri="{BB962C8B-B14F-4D97-AF65-F5344CB8AC3E}">
        <p14:creationId xmlns:p14="http://schemas.microsoft.com/office/powerpoint/2010/main" val="169754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ircle(in)">
                                      <p:cBhvr>
                                        <p:cTn id="3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D66FB-5B89-CFA2-46E0-BFADE61416F7}"/>
              </a:ext>
            </a:extLst>
          </p:cNvPr>
          <p:cNvSpPr>
            <a:spLocks noGrp="1"/>
          </p:cNvSpPr>
          <p:nvPr>
            <p:ph type="title"/>
          </p:nvPr>
        </p:nvSpPr>
        <p:spPr/>
        <p:txBody>
          <a:bodyPr/>
          <a:lstStyle/>
          <a:p>
            <a:r>
              <a:rPr lang="en-US" dirty="0"/>
              <a:t>Matthew 22:7</a:t>
            </a:r>
          </a:p>
        </p:txBody>
      </p:sp>
      <p:sp>
        <p:nvSpPr>
          <p:cNvPr id="3" name="Content Placeholder 2">
            <a:extLst>
              <a:ext uri="{FF2B5EF4-FFF2-40B4-BE49-F238E27FC236}">
                <a16:creationId xmlns:a16="http://schemas.microsoft.com/office/drawing/2014/main" id="{BEACD504-E666-8D9C-A54A-ABAFF4ACBECD}"/>
              </a:ext>
            </a:extLst>
          </p:cNvPr>
          <p:cNvSpPr>
            <a:spLocks noGrp="1"/>
          </p:cNvSpPr>
          <p:nvPr>
            <p:ph idx="1"/>
          </p:nvPr>
        </p:nvSpPr>
        <p:spPr>
          <a:xfrm>
            <a:off x="838200" y="1825625"/>
            <a:ext cx="10515600" cy="4865732"/>
          </a:xfrm>
        </p:spPr>
        <p:txBody>
          <a:bodyPr>
            <a:normAutofit lnSpcReduction="10000"/>
          </a:bodyPr>
          <a:lstStyle/>
          <a:p>
            <a:r>
              <a:rPr lang="en-US" dirty="0">
                <a:latin typeface="Source Sans Pro Black" panose="020B0803030403020204" pitchFamily="34" charset="0"/>
              </a:rPr>
              <a:t>“The king was angry, and he sent his troops and destroyed those murderers and burned their city.”</a:t>
            </a:r>
          </a:p>
          <a:p>
            <a:pPr lvl="1"/>
            <a:r>
              <a:rPr lang="en-US" dirty="0"/>
              <a:t>What is the significance of “the king was angry”?</a:t>
            </a:r>
          </a:p>
          <a:p>
            <a:pPr lvl="2"/>
            <a:r>
              <a:rPr lang="en-US" dirty="0"/>
              <a:t>The NT speaks of the “wrath of God” nine times (John 3:36; Rom. 1:18; Eph. 5:6; Col. 3:6; Rev. 14:10, 19; 15:1, 7; 16:1). </a:t>
            </a:r>
          </a:p>
          <a:p>
            <a:pPr lvl="2"/>
            <a:r>
              <a:rPr lang="en-US" dirty="0"/>
              <a:t>Jesus also spoke of the anger of God in the Parable of the Unforgiving Servant (18:34).</a:t>
            </a:r>
          </a:p>
          <a:p>
            <a:pPr lvl="2"/>
            <a:r>
              <a:rPr lang="en-US" dirty="0"/>
              <a:t>What is immediate in the parable (before the wedding feast) actually happened about forty years after the rejection of the king’s son.</a:t>
            </a:r>
          </a:p>
          <a:p>
            <a:pPr lvl="2"/>
            <a:r>
              <a:rPr lang="en-US" dirty="0"/>
              <a:t>Remember the Parable of the Tenants. What did he do to avenge the death of his son (21:38-44)?</a:t>
            </a:r>
          </a:p>
          <a:p>
            <a:pPr lvl="2"/>
            <a:r>
              <a:rPr lang="en-US" dirty="0"/>
              <a:t>How did the king describe the killing of his son?</a:t>
            </a:r>
          </a:p>
          <a:p>
            <a:pPr lvl="1"/>
            <a:r>
              <a:rPr lang="en-US" dirty="0"/>
              <a:t>What city is intended by the parable?</a:t>
            </a:r>
          </a:p>
          <a:p>
            <a:pPr lvl="1"/>
            <a:r>
              <a:rPr lang="en-US" dirty="0"/>
              <a:t>What does this verse say about the destruction of the city in AD 70?</a:t>
            </a:r>
          </a:p>
          <a:p>
            <a:pPr lvl="2"/>
            <a:endParaRPr lang="en-US" dirty="0"/>
          </a:p>
          <a:p>
            <a:endParaRPr lang="en-US" dirty="0"/>
          </a:p>
        </p:txBody>
      </p:sp>
    </p:spTree>
    <p:extLst>
      <p:ext uri="{BB962C8B-B14F-4D97-AF65-F5344CB8AC3E}">
        <p14:creationId xmlns:p14="http://schemas.microsoft.com/office/powerpoint/2010/main" val="1752427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circle(in)">
                                      <p:cBhvr>
                                        <p:cTn id="25" dur="20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circle(in)">
                                      <p:cBhvr>
                                        <p:cTn id="30" dur="20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circle(in)">
                                      <p:cBhvr>
                                        <p:cTn id="35" dur="2000"/>
                                        <p:tgtEl>
                                          <p:spTgt spid="3">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circle(in)">
                                      <p:cBhvr>
                                        <p:cTn id="40"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4C2EC-FCEA-F442-D773-AE294A227D82}"/>
              </a:ext>
            </a:extLst>
          </p:cNvPr>
          <p:cNvSpPr>
            <a:spLocks noGrp="1"/>
          </p:cNvSpPr>
          <p:nvPr>
            <p:ph type="title"/>
          </p:nvPr>
        </p:nvSpPr>
        <p:spPr/>
        <p:txBody>
          <a:bodyPr/>
          <a:lstStyle/>
          <a:p>
            <a:r>
              <a:rPr lang="en-US" dirty="0"/>
              <a:t>Matthew 28:8</a:t>
            </a:r>
          </a:p>
        </p:txBody>
      </p:sp>
      <p:sp>
        <p:nvSpPr>
          <p:cNvPr id="3" name="Content Placeholder 2">
            <a:extLst>
              <a:ext uri="{FF2B5EF4-FFF2-40B4-BE49-F238E27FC236}">
                <a16:creationId xmlns:a16="http://schemas.microsoft.com/office/drawing/2014/main" id="{E6253945-7352-FECF-E958-83A7D0A72EF4}"/>
              </a:ext>
            </a:extLst>
          </p:cNvPr>
          <p:cNvSpPr>
            <a:spLocks noGrp="1"/>
          </p:cNvSpPr>
          <p:nvPr>
            <p:ph idx="1"/>
          </p:nvPr>
        </p:nvSpPr>
        <p:spPr/>
        <p:txBody>
          <a:bodyPr/>
          <a:lstStyle/>
          <a:p>
            <a:r>
              <a:rPr lang="en-US" dirty="0">
                <a:latin typeface="Source Sans Pro Black" panose="020B0803030403020204" pitchFamily="34" charset="0"/>
              </a:rPr>
              <a:t>“Then he said to his servants, ‘The wedding feast is ready, but those invited were not worthy.’” </a:t>
            </a:r>
          </a:p>
          <a:p>
            <a:pPr lvl="1"/>
            <a:r>
              <a:rPr lang="en-US" dirty="0"/>
              <a:t>The wedding feast goes on without the guests who rejected the king’s invitation and were summarily destroyed.</a:t>
            </a:r>
          </a:p>
          <a:p>
            <a:pPr lvl="2"/>
            <a:r>
              <a:rPr lang="en-US" dirty="0"/>
              <a:t>How does Jesus describe the previously invited guests?</a:t>
            </a:r>
          </a:p>
          <a:p>
            <a:pPr lvl="2"/>
            <a:r>
              <a:rPr lang="en-US" dirty="0"/>
              <a:t>What had these invited guests done that showed their unworthiness? </a:t>
            </a:r>
          </a:p>
          <a:p>
            <a:pPr lvl="2"/>
            <a:r>
              <a:rPr lang="en-US" dirty="0"/>
              <a:t>How would you describe Jesus’s opinion of them?</a:t>
            </a:r>
          </a:p>
          <a:p>
            <a:pPr lvl="1"/>
            <a:endParaRPr lang="en-US" dirty="0"/>
          </a:p>
          <a:p>
            <a:endParaRPr lang="en-US" dirty="0"/>
          </a:p>
        </p:txBody>
      </p:sp>
    </p:spTree>
    <p:extLst>
      <p:ext uri="{BB962C8B-B14F-4D97-AF65-F5344CB8AC3E}">
        <p14:creationId xmlns:p14="http://schemas.microsoft.com/office/powerpoint/2010/main" val="37049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0BF53-8C21-9013-C7FA-43891C3DFD09}"/>
              </a:ext>
            </a:extLst>
          </p:cNvPr>
          <p:cNvSpPr>
            <a:spLocks noGrp="1"/>
          </p:cNvSpPr>
          <p:nvPr>
            <p:ph type="title"/>
          </p:nvPr>
        </p:nvSpPr>
        <p:spPr/>
        <p:txBody>
          <a:bodyPr/>
          <a:lstStyle/>
          <a:p>
            <a:r>
              <a:rPr lang="en-US" dirty="0"/>
              <a:t>Matthew 22:9</a:t>
            </a:r>
          </a:p>
        </p:txBody>
      </p:sp>
      <p:sp>
        <p:nvSpPr>
          <p:cNvPr id="3" name="Content Placeholder 2">
            <a:extLst>
              <a:ext uri="{FF2B5EF4-FFF2-40B4-BE49-F238E27FC236}">
                <a16:creationId xmlns:a16="http://schemas.microsoft.com/office/drawing/2014/main" id="{D7167112-52E5-D0F3-0849-E70ECB5FC94C}"/>
              </a:ext>
            </a:extLst>
          </p:cNvPr>
          <p:cNvSpPr>
            <a:spLocks noGrp="1"/>
          </p:cNvSpPr>
          <p:nvPr>
            <p:ph idx="1"/>
          </p:nvPr>
        </p:nvSpPr>
        <p:spPr/>
        <p:txBody>
          <a:bodyPr/>
          <a:lstStyle/>
          <a:p>
            <a:r>
              <a:rPr lang="en-US" dirty="0">
                <a:latin typeface="Source Sans Pro Black" panose="020B0803030403020204" pitchFamily="34" charset="0"/>
              </a:rPr>
              <a:t>“Go therefore to the main roads and invite to the wedding feast as many as you find.”</a:t>
            </a:r>
          </a:p>
          <a:p>
            <a:pPr lvl="1"/>
            <a:r>
              <a:rPr lang="en-US" dirty="0"/>
              <a:t>The “</a:t>
            </a:r>
            <a:r>
              <a:rPr lang="en-US" dirty="0">
                <a:latin typeface="Source Sans Pro Black" panose="020B0803030403020204" pitchFamily="34" charset="0"/>
              </a:rPr>
              <a:t>main roads</a:t>
            </a:r>
            <a:r>
              <a:rPr lang="en-US" dirty="0"/>
              <a:t>” (</a:t>
            </a:r>
            <a:r>
              <a:rPr lang="en-US" i="1" dirty="0" err="1"/>
              <a:t>diexodous</a:t>
            </a:r>
            <a:r>
              <a:rPr lang="en-US" i="1" dirty="0"/>
              <a:t> </a:t>
            </a:r>
            <a:r>
              <a:rPr lang="en-US" i="1" dirty="0" err="1"/>
              <a:t>tōn</a:t>
            </a:r>
            <a:r>
              <a:rPr lang="en-US" i="1" dirty="0"/>
              <a:t> </a:t>
            </a:r>
            <a:r>
              <a:rPr lang="en-US" i="1" dirty="0" err="1"/>
              <a:t>hodōn</a:t>
            </a:r>
            <a:r>
              <a:rPr lang="en-US" dirty="0"/>
              <a:t>) is “the place where a main street cuts (through) the city boundaries and goes (out) into the open country, </a:t>
            </a:r>
            <a:r>
              <a:rPr lang="en-US" i="1" dirty="0"/>
              <a:t>outlet, way out of town</a:t>
            </a:r>
            <a:r>
              <a:rPr lang="en-US" dirty="0"/>
              <a:t>” (BDAG, 244).</a:t>
            </a:r>
          </a:p>
          <a:p>
            <a:pPr lvl="1"/>
            <a:r>
              <a:rPr lang="en-US" dirty="0"/>
              <a:t>What people would be found in this place?</a:t>
            </a:r>
          </a:p>
          <a:p>
            <a:pPr lvl="1"/>
            <a:r>
              <a:rPr lang="en-US" dirty="0"/>
              <a:t>The invitation is extended “as many as you find.” Who are these people?</a:t>
            </a:r>
          </a:p>
          <a:p>
            <a:pPr lvl="1"/>
            <a:r>
              <a:rPr lang="en-US" dirty="0"/>
              <a:t>What determines the “worthiness” of the invited guests?</a:t>
            </a:r>
          </a:p>
          <a:p>
            <a:endParaRPr lang="en-US" dirty="0"/>
          </a:p>
        </p:txBody>
      </p:sp>
    </p:spTree>
    <p:extLst>
      <p:ext uri="{BB962C8B-B14F-4D97-AF65-F5344CB8AC3E}">
        <p14:creationId xmlns:p14="http://schemas.microsoft.com/office/powerpoint/2010/main" val="3376693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8E948-D0A5-4180-DB48-78D534111DCF}"/>
              </a:ext>
            </a:extLst>
          </p:cNvPr>
          <p:cNvSpPr>
            <a:spLocks noGrp="1"/>
          </p:cNvSpPr>
          <p:nvPr>
            <p:ph type="title"/>
          </p:nvPr>
        </p:nvSpPr>
        <p:spPr/>
        <p:txBody>
          <a:bodyPr/>
          <a:lstStyle/>
          <a:p>
            <a:r>
              <a:rPr lang="en-US" dirty="0"/>
              <a:t>Matthew 22:10</a:t>
            </a:r>
          </a:p>
        </p:txBody>
      </p:sp>
      <p:sp>
        <p:nvSpPr>
          <p:cNvPr id="3" name="Content Placeholder 2">
            <a:extLst>
              <a:ext uri="{FF2B5EF4-FFF2-40B4-BE49-F238E27FC236}">
                <a16:creationId xmlns:a16="http://schemas.microsoft.com/office/drawing/2014/main" id="{ADE616F5-E56E-46C1-3CDF-6A0E6F5495DD}"/>
              </a:ext>
            </a:extLst>
          </p:cNvPr>
          <p:cNvSpPr>
            <a:spLocks noGrp="1"/>
          </p:cNvSpPr>
          <p:nvPr>
            <p:ph idx="1"/>
          </p:nvPr>
        </p:nvSpPr>
        <p:spPr/>
        <p:txBody>
          <a:bodyPr>
            <a:normAutofit/>
          </a:bodyPr>
          <a:lstStyle/>
          <a:p>
            <a:r>
              <a:rPr lang="en-US" dirty="0">
                <a:latin typeface="Source Sans Pro Black" panose="020B0803030403020204" pitchFamily="34" charset="0"/>
              </a:rPr>
              <a:t>“And those servants went out into the roads and gathered all whom they found, both bad and good. So the wedding hall was filled with guests.”</a:t>
            </a:r>
          </a:p>
          <a:p>
            <a:pPr lvl="1"/>
            <a:r>
              <a:rPr lang="en-US" dirty="0"/>
              <a:t>What limits were placed on who were invited?</a:t>
            </a:r>
          </a:p>
          <a:p>
            <a:pPr lvl="1"/>
            <a:r>
              <a:rPr lang="en-US" dirty="0"/>
              <a:t>How are those who showed up described?</a:t>
            </a:r>
          </a:p>
          <a:p>
            <a:pPr lvl="1"/>
            <a:r>
              <a:rPr lang="en-US" dirty="0">
                <a:latin typeface="Source Sans Pro Black" panose="020B0803030403020204" pitchFamily="34" charset="0"/>
              </a:rPr>
              <a:t>Leon Morris: </a:t>
            </a:r>
            <a:r>
              <a:rPr lang="en-US" dirty="0"/>
              <a:t>“Jesus accepts people the Jewish establishment would regard as evil and therefore totally unacceptable. Of course, those who accept Jesus’ invitation do not stay evil, but the point is that Jesus welcomes people that the high priests did not want to include among God’s own” (</a:t>
            </a:r>
            <a:r>
              <a:rPr lang="en-US" i="1" dirty="0"/>
              <a:t>The Gospel according to Matthew</a:t>
            </a:r>
            <a:r>
              <a:rPr lang="en-US" dirty="0"/>
              <a:t>, 551).</a:t>
            </a:r>
          </a:p>
          <a:p>
            <a:pPr lvl="1"/>
            <a:r>
              <a:rPr lang="en-US" dirty="0"/>
              <a:t>What is the significance of “the wedding hall was filled with guests”?</a:t>
            </a:r>
          </a:p>
          <a:p>
            <a:endParaRPr lang="en-US" dirty="0"/>
          </a:p>
        </p:txBody>
      </p:sp>
    </p:spTree>
    <p:extLst>
      <p:ext uri="{BB962C8B-B14F-4D97-AF65-F5344CB8AC3E}">
        <p14:creationId xmlns:p14="http://schemas.microsoft.com/office/powerpoint/2010/main" val="461809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02CB8-D78E-2595-F85B-97C2509DDD7E}"/>
              </a:ext>
            </a:extLst>
          </p:cNvPr>
          <p:cNvSpPr>
            <a:spLocks noGrp="1"/>
          </p:cNvSpPr>
          <p:nvPr>
            <p:ph type="title"/>
          </p:nvPr>
        </p:nvSpPr>
        <p:spPr/>
        <p:txBody>
          <a:bodyPr/>
          <a:lstStyle/>
          <a:p>
            <a:r>
              <a:rPr lang="en-US" dirty="0"/>
              <a:t>God’s Will Is Done</a:t>
            </a:r>
          </a:p>
        </p:txBody>
      </p:sp>
      <p:sp>
        <p:nvSpPr>
          <p:cNvPr id="3" name="Content Placeholder 2">
            <a:extLst>
              <a:ext uri="{FF2B5EF4-FFF2-40B4-BE49-F238E27FC236}">
                <a16:creationId xmlns:a16="http://schemas.microsoft.com/office/drawing/2014/main" id="{964C3D20-C9A5-14C1-501E-B2FDC62E6F19}"/>
              </a:ext>
            </a:extLst>
          </p:cNvPr>
          <p:cNvSpPr>
            <a:spLocks noGrp="1"/>
          </p:cNvSpPr>
          <p:nvPr>
            <p:ph idx="1"/>
          </p:nvPr>
        </p:nvSpPr>
        <p:spPr/>
        <p:txBody>
          <a:bodyPr>
            <a:normAutofit fontScale="92500"/>
          </a:bodyPr>
          <a:lstStyle/>
          <a:p>
            <a:r>
              <a:rPr lang="en-US" dirty="0">
                <a:latin typeface="Source Sans Pro Black" panose="020B0803030403020204" pitchFamily="34" charset="0"/>
              </a:rPr>
              <a:t>John </a:t>
            </a:r>
            <a:r>
              <a:rPr lang="en-US" dirty="0" err="1">
                <a:latin typeface="Source Sans Pro Black" panose="020B0803030403020204" pitchFamily="34" charset="0"/>
              </a:rPr>
              <a:t>Nolland</a:t>
            </a:r>
            <a:r>
              <a:rPr lang="en-US" dirty="0">
                <a:latin typeface="Source Sans Pro Black" panose="020B0803030403020204" pitchFamily="34" charset="0"/>
              </a:rPr>
              <a:t>: </a:t>
            </a:r>
            <a:r>
              <a:rPr lang="en-US" dirty="0"/>
              <a:t>“The replacement of those who have displaced themselves is the ultimate point of focus . . . . In view is the generous reach in the inclusion of the tax collectors and the prostitutes touched by John the Baptist’s ministry (21:31–32) and the tax collectors and sinners touched by Jesus’ ministry (9:10–13)” (</a:t>
            </a:r>
            <a:r>
              <a:rPr lang="en-US" i="1" dirty="0"/>
              <a:t>The Gospel of Matthew: A Commentary on the Greek Text</a:t>
            </a:r>
            <a:r>
              <a:rPr lang="en-US" dirty="0"/>
              <a:t>, 889-890).</a:t>
            </a:r>
          </a:p>
          <a:p>
            <a:pPr lvl="1"/>
            <a:r>
              <a:rPr lang="en-US" dirty="0"/>
              <a:t>The parable is not teaching that God is desperate for guests and will take just any body.</a:t>
            </a:r>
          </a:p>
          <a:p>
            <a:pPr lvl="1"/>
            <a:r>
              <a:rPr lang="en-US" dirty="0"/>
              <a:t>“And do not presume to say to yourselves, ‘We have Abraham as our father,’ for I tell you, God is able from these stones to raise up children for Abraham. Even now the axe is laid to the root of the trees. Every tree therefore that does not bear good fruit is cut down and thrown into the fire” (Matt. 3:9-10).</a:t>
            </a:r>
          </a:p>
          <a:p>
            <a:endParaRPr lang="en-US" dirty="0"/>
          </a:p>
        </p:txBody>
      </p:sp>
    </p:spTree>
    <p:extLst>
      <p:ext uri="{BB962C8B-B14F-4D97-AF65-F5344CB8AC3E}">
        <p14:creationId xmlns:p14="http://schemas.microsoft.com/office/powerpoint/2010/main" val="230264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CF672-BFA2-C8B1-89AE-5775CE44A357}"/>
              </a:ext>
            </a:extLst>
          </p:cNvPr>
          <p:cNvSpPr>
            <a:spLocks noGrp="1"/>
          </p:cNvSpPr>
          <p:nvPr>
            <p:ph type="title"/>
          </p:nvPr>
        </p:nvSpPr>
        <p:spPr/>
        <p:txBody>
          <a:bodyPr/>
          <a:lstStyle/>
          <a:p>
            <a:r>
              <a:rPr lang="en-US" dirty="0"/>
              <a:t>Parable of the Wedding Feast (II)</a:t>
            </a:r>
            <a:br>
              <a:rPr lang="en-US" sz="2700" dirty="0"/>
            </a:br>
            <a:r>
              <a:rPr lang="en-US" sz="2700" dirty="0"/>
              <a:t>Matthew 22:11-14</a:t>
            </a:r>
            <a:endParaRPr lang="en-US" dirty="0"/>
          </a:p>
        </p:txBody>
      </p:sp>
      <p:sp>
        <p:nvSpPr>
          <p:cNvPr id="3" name="Content Placeholder 2">
            <a:extLst>
              <a:ext uri="{FF2B5EF4-FFF2-40B4-BE49-F238E27FC236}">
                <a16:creationId xmlns:a16="http://schemas.microsoft.com/office/drawing/2014/main" id="{B3F997CF-9378-E8FB-5811-E482AF6B3CAC}"/>
              </a:ext>
            </a:extLst>
          </p:cNvPr>
          <p:cNvSpPr>
            <a:spLocks noGrp="1"/>
          </p:cNvSpPr>
          <p:nvPr>
            <p:ph idx="1"/>
          </p:nvPr>
        </p:nvSpPr>
        <p:spPr/>
        <p:txBody>
          <a:bodyPr/>
          <a:lstStyle/>
          <a:p>
            <a:r>
              <a:rPr lang="en-US" dirty="0"/>
              <a:t>“But when the king came in to look at the guests, he saw there a man who had no wedding garment. And he said to him, ‘Friend, how did you get in here without a wedding garment?’ And he was speechless. Then the king said to the attendants, ‘Bind him hand and foot and cast him into the outer darkness. In that place there will be weeping and gnashing of teeth.’ For many are called, but few are chosen.”</a:t>
            </a:r>
          </a:p>
          <a:p>
            <a:endParaRPr lang="en-US" dirty="0"/>
          </a:p>
        </p:txBody>
      </p:sp>
    </p:spTree>
    <p:extLst>
      <p:ext uri="{BB962C8B-B14F-4D97-AF65-F5344CB8AC3E}">
        <p14:creationId xmlns:p14="http://schemas.microsoft.com/office/powerpoint/2010/main" val="296986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38A0A-852C-B317-EC0E-45DF36552045}"/>
              </a:ext>
            </a:extLst>
          </p:cNvPr>
          <p:cNvSpPr>
            <a:spLocks noGrp="1"/>
          </p:cNvSpPr>
          <p:nvPr>
            <p:ph type="title"/>
          </p:nvPr>
        </p:nvSpPr>
        <p:spPr/>
        <p:txBody>
          <a:bodyPr/>
          <a:lstStyle/>
          <a:p>
            <a:r>
              <a:rPr lang="en-US" dirty="0"/>
              <a:t>Observations</a:t>
            </a:r>
          </a:p>
        </p:txBody>
      </p:sp>
      <p:sp>
        <p:nvSpPr>
          <p:cNvPr id="3" name="Content Placeholder 2">
            <a:extLst>
              <a:ext uri="{FF2B5EF4-FFF2-40B4-BE49-F238E27FC236}">
                <a16:creationId xmlns:a16="http://schemas.microsoft.com/office/drawing/2014/main" id="{8BE09E3A-485E-568D-A597-FFC95ECB3112}"/>
              </a:ext>
            </a:extLst>
          </p:cNvPr>
          <p:cNvSpPr>
            <a:spLocks noGrp="1"/>
          </p:cNvSpPr>
          <p:nvPr>
            <p:ph idx="1"/>
          </p:nvPr>
        </p:nvSpPr>
        <p:spPr/>
        <p:txBody>
          <a:bodyPr/>
          <a:lstStyle/>
          <a:p>
            <a:r>
              <a:rPr lang="en-US" dirty="0"/>
              <a:t>The invitation to “as many as you find” (v. 9), included the “bad and the good” (v. 10).</a:t>
            </a:r>
          </a:p>
          <a:p>
            <a:r>
              <a:rPr lang="en-US" dirty="0"/>
              <a:t>The gospel invitation requires a change in one’s life: those responding to the gospel who are living in sin must rid themselves of the sin in their life (as illustrated by not having on a wedding garment).</a:t>
            </a:r>
          </a:p>
          <a:p>
            <a:r>
              <a:rPr lang="en-US" dirty="0"/>
              <a:t>Jesus illustrates this in the second half of the parable.</a:t>
            </a:r>
          </a:p>
          <a:p>
            <a:r>
              <a:rPr lang="en-US" dirty="0"/>
              <a:t>The </a:t>
            </a:r>
            <a:r>
              <a:rPr lang="en-US" i="1" dirty="0"/>
              <a:t>Mishnah</a:t>
            </a:r>
            <a:r>
              <a:rPr lang="en-US" dirty="0"/>
              <a:t> has a similar parable, but it is hard to know when it was written since the oral law existed for a long period before it was codified.</a:t>
            </a:r>
          </a:p>
        </p:txBody>
      </p:sp>
    </p:spTree>
    <p:extLst>
      <p:ext uri="{BB962C8B-B14F-4D97-AF65-F5344CB8AC3E}">
        <p14:creationId xmlns:p14="http://schemas.microsoft.com/office/powerpoint/2010/main" val="267439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CE822-E8C6-AAA6-6804-0FCC3529F097}"/>
              </a:ext>
            </a:extLst>
          </p:cNvPr>
          <p:cNvSpPr>
            <a:spLocks noGrp="1"/>
          </p:cNvSpPr>
          <p:nvPr>
            <p:ph type="title"/>
          </p:nvPr>
        </p:nvSpPr>
        <p:spPr/>
        <p:txBody>
          <a:bodyPr/>
          <a:lstStyle/>
          <a:p>
            <a:r>
              <a:rPr lang="en-US" dirty="0"/>
              <a:t>Outline of Matthew 22</a:t>
            </a:r>
          </a:p>
        </p:txBody>
      </p:sp>
      <p:sp>
        <p:nvSpPr>
          <p:cNvPr id="3" name="Content Placeholder 2">
            <a:extLst>
              <a:ext uri="{FF2B5EF4-FFF2-40B4-BE49-F238E27FC236}">
                <a16:creationId xmlns:a16="http://schemas.microsoft.com/office/drawing/2014/main" id="{6F768C7D-D1D9-A7E8-C20F-FD24DDB74508}"/>
              </a:ext>
            </a:extLst>
          </p:cNvPr>
          <p:cNvSpPr>
            <a:spLocks noGrp="1"/>
          </p:cNvSpPr>
          <p:nvPr>
            <p:ph idx="1"/>
          </p:nvPr>
        </p:nvSpPr>
        <p:spPr/>
        <p:txBody>
          <a:bodyPr/>
          <a:lstStyle/>
          <a:p>
            <a:r>
              <a:rPr lang="en-US" dirty="0"/>
              <a:t>The Parable of the Wedding Feast (22:1-14)</a:t>
            </a:r>
          </a:p>
          <a:p>
            <a:r>
              <a:rPr lang="en-US" dirty="0"/>
              <a:t>Pharisees Ask about Paying Taxes to Caesar (22:15-22)</a:t>
            </a:r>
          </a:p>
          <a:p>
            <a:r>
              <a:rPr lang="en-US" dirty="0"/>
              <a:t>Sadducees Ask about the Resurrection (22:23-33)</a:t>
            </a:r>
          </a:p>
          <a:p>
            <a:r>
              <a:rPr lang="en-US" dirty="0"/>
              <a:t>Lawyer Asks about the Greatest Commandment (22:34-40)</a:t>
            </a:r>
          </a:p>
          <a:p>
            <a:r>
              <a:rPr lang="en-US" dirty="0"/>
              <a:t>Jesus Asks the Pharisees “Whose Son Is the Christ?” (22:41-46)</a:t>
            </a:r>
          </a:p>
          <a:p>
            <a:endParaRPr lang="en-US" dirty="0"/>
          </a:p>
          <a:p>
            <a:endParaRPr lang="en-US" dirty="0"/>
          </a:p>
        </p:txBody>
      </p:sp>
    </p:spTree>
    <p:extLst>
      <p:ext uri="{BB962C8B-B14F-4D97-AF65-F5344CB8AC3E}">
        <p14:creationId xmlns:p14="http://schemas.microsoft.com/office/powerpoint/2010/main" val="466186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3F979-9EB3-1159-82F1-EC5BBC7F1859}"/>
              </a:ext>
            </a:extLst>
          </p:cNvPr>
          <p:cNvSpPr>
            <a:spLocks noGrp="1"/>
          </p:cNvSpPr>
          <p:nvPr>
            <p:ph type="title"/>
          </p:nvPr>
        </p:nvSpPr>
        <p:spPr/>
        <p:txBody>
          <a:bodyPr/>
          <a:lstStyle/>
          <a:p>
            <a:r>
              <a:rPr lang="en-US" dirty="0"/>
              <a:t>Mishnah: </a:t>
            </a:r>
            <a:r>
              <a:rPr lang="en-US" dirty="0" err="1"/>
              <a:t>Shabath</a:t>
            </a:r>
            <a:r>
              <a:rPr lang="en-US" dirty="0"/>
              <a:t> 153a:6-7</a:t>
            </a:r>
          </a:p>
        </p:txBody>
      </p:sp>
      <p:sp>
        <p:nvSpPr>
          <p:cNvPr id="3" name="Content Placeholder 2">
            <a:extLst>
              <a:ext uri="{FF2B5EF4-FFF2-40B4-BE49-F238E27FC236}">
                <a16:creationId xmlns:a16="http://schemas.microsoft.com/office/drawing/2014/main" id="{34D2BFBD-3489-8D50-CA2A-4EF5E679927D}"/>
              </a:ext>
            </a:extLst>
          </p:cNvPr>
          <p:cNvSpPr>
            <a:spLocks noGrp="1"/>
          </p:cNvSpPr>
          <p:nvPr>
            <p:ph idx="1"/>
          </p:nvPr>
        </p:nvSpPr>
        <p:spPr>
          <a:xfrm>
            <a:off x="838200" y="1825625"/>
            <a:ext cx="10515600" cy="4848640"/>
          </a:xfrm>
        </p:spPr>
        <p:txBody>
          <a:bodyPr>
            <a:normAutofit fontScale="85000" lnSpcReduction="20000"/>
          </a:bodyPr>
          <a:lstStyle/>
          <a:p>
            <a:r>
              <a:rPr lang="en-US" dirty="0"/>
              <a:t>“Similarly, </a:t>
            </a:r>
            <a:r>
              <a:rPr lang="en-US" b="1" dirty="0" err="1"/>
              <a:t>Rabban</a:t>
            </a:r>
            <a:r>
              <a:rPr lang="en-US" b="1" dirty="0"/>
              <a:t> </a:t>
            </a:r>
            <a:r>
              <a:rPr lang="en-US" b="1" dirty="0" err="1"/>
              <a:t>Yoḥanan</a:t>
            </a:r>
            <a:r>
              <a:rPr lang="en-US" b="1" dirty="0"/>
              <a:t> ben </a:t>
            </a:r>
            <a:r>
              <a:rPr lang="en-US" b="1" dirty="0" err="1"/>
              <a:t>Zakkai</a:t>
            </a:r>
            <a:r>
              <a:rPr lang="en-US" b="1" dirty="0"/>
              <a:t> said</a:t>
            </a:r>
            <a:r>
              <a:rPr lang="en-US" dirty="0"/>
              <a:t> the following story as </a:t>
            </a:r>
            <a:r>
              <a:rPr lang="en-US" b="1" dirty="0"/>
              <a:t>a parable</a:t>
            </a:r>
            <a:r>
              <a:rPr lang="en-US" dirty="0"/>
              <a:t> to this lesson: The situation is comparable </a:t>
            </a:r>
            <a:r>
              <a:rPr lang="en-US" b="1" dirty="0"/>
              <a:t>to a king who invited his servants to a feast and did not set a time for them</a:t>
            </a:r>
            <a:r>
              <a:rPr lang="en-US" dirty="0"/>
              <a:t> to come. </a:t>
            </a:r>
            <a:r>
              <a:rPr lang="en-US" b="1" dirty="0"/>
              <a:t>The wise among them adorned themselves and sat at the entrance to the king’s house. They said: Is the king’s house missing anything</a:t>
            </a:r>
            <a:r>
              <a:rPr lang="en-US" dirty="0"/>
              <a:t> necessary for the feast? Certainly the king could invite them at any moment. </a:t>
            </a:r>
            <a:r>
              <a:rPr lang="en-US" b="1" dirty="0"/>
              <a:t>The fools among them went to</a:t>
            </a:r>
            <a:r>
              <a:rPr lang="en-US" dirty="0"/>
              <a:t> attend to </a:t>
            </a:r>
            <a:r>
              <a:rPr lang="en-US" b="1" dirty="0"/>
              <a:t>their work</a:t>
            </a:r>
            <a:r>
              <a:rPr lang="en-US" dirty="0"/>
              <a:t> and </a:t>
            </a:r>
            <a:r>
              <a:rPr lang="en-US" b="1" dirty="0"/>
              <a:t>said: Is there such thing as a feast without</a:t>
            </a:r>
            <a:r>
              <a:rPr lang="en-US" dirty="0"/>
              <a:t> the </a:t>
            </a:r>
            <a:r>
              <a:rPr lang="en-US" b="1" dirty="0"/>
              <a:t>toil</a:t>
            </a:r>
            <a:r>
              <a:rPr lang="en-US" dirty="0"/>
              <a:t> of preparing for it? While the feast is being prepared, we will attend to other matters.</a:t>
            </a:r>
          </a:p>
          <a:p>
            <a:r>
              <a:rPr lang="en-US" b="1" dirty="0"/>
              <a:t>“Suddenly, the king requested</a:t>
            </a:r>
            <a:r>
              <a:rPr lang="en-US" dirty="0"/>
              <a:t> that </a:t>
            </a:r>
            <a:r>
              <a:rPr lang="en-US" b="1" dirty="0"/>
              <a:t>his servants</a:t>
            </a:r>
            <a:r>
              <a:rPr lang="en-US" dirty="0"/>
              <a:t> come to the feast. </a:t>
            </a:r>
            <a:r>
              <a:rPr lang="en-US" b="1" dirty="0"/>
              <a:t>The wise among them entered before him adorned</a:t>
            </a:r>
            <a:r>
              <a:rPr lang="en-US" dirty="0"/>
              <a:t> in their finest clothes, </a:t>
            </a:r>
            <a:r>
              <a:rPr lang="en-US" b="1" dirty="0"/>
              <a:t>and the fools entered before him dirty. The king was happy to greet</a:t>
            </a:r>
            <a:r>
              <a:rPr lang="en-US" dirty="0"/>
              <a:t> the </a:t>
            </a:r>
            <a:r>
              <a:rPr lang="en-US" b="1" dirty="0"/>
              <a:t>wise ones and angry to greet</a:t>
            </a:r>
            <a:r>
              <a:rPr lang="en-US" dirty="0"/>
              <a:t> the </a:t>
            </a:r>
            <a:r>
              <a:rPr lang="en-US" b="1" dirty="0"/>
              <a:t>fools.</a:t>
            </a:r>
            <a:r>
              <a:rPr lang="en-US" dirty="0"/>
              <a:t> The king </a:t>
            </a:r>
            <a:r>
              <a:rPr lang="en-US" b="1" dirty="0"/>
              <a:t>said: These</a:t>
            </a:r>
            <a:r>
              <a:rPr lang="en-US" dirty="0"/>
              <a:t> wise servants </a:t>
            </a:r>
            <a:r>
              <a:rPr lang="en-US" b="1" dirty="0"/>
              <a:t>who adorned themselves for the feast shall sit and eat and drink,</a:t>
            </a:r>
            <a:r>
              <a:rPr lang="en-US" dirty="0"/>
              <a:t> but </a:t>
            </a:r>
            <a:r>
              <a:rPr lang="en-US" b="1" dirty="0"/>
              <a:t>these</a:t>
            </a:r>
            <a:r>
              <a:rPr lang="en-US" dirty="0"/>
              <a:t> fools </a:t>
            </a:r>
            <a:r>
              <a:rPr lang="en-US" b="1" dirty="0"/>
              <a:t>who did not adorn themselves for the feast shall stand and watch.</a:t>
            </a:r>
            <a:r>
              <a:rPr lang="en-US" dirty="0"/>
              <a:t> There is a similar outcome for people who think that their day of death and judgment is far away and do not prepare themselves for it.”</a:t>
            </a:r>
          </a:p>
          <a:p>
            <a:pPr marL="0" indent="0">
              <a:buNone/>
            </a:pPr>
            <a:endParaRPr lang="en-US" dirty="0"/>
          </a:p>
        </p:txBody>
      </p:sp>
    </p:spTree>
    <p:extLst>
      <p:ext uri="{BB962C8B-B14F-4D97-AF65-F5344CB8AC3E}">
        <p14:creationId xmlns:p14="http://schemas.microsoft.com/office/powerpoint/2010/main" val="1949604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E5BD0-00D1-9AB0-E74D-0B70B5BA7DA9}"/>
              </a:ext>
            </a:extLst>
          </p:cNvPr>
          <p:cNvSpPr>
            <a:spLocks noGrp="1"/>
          </p:cNvSpPr>
          <p:nvPr>
            <p:ph type="title"/>
          </p:nvPr>
        </p:nvSpPr>
        <p:spPr/>
        <p:txBody>
          <a:bodyPr/>
          <a:lstStyle/>
          <a:p>
            <a:r>
              <a:rPr lang="en-US" dirty="0"/>
              <a:t>Matthew 22:11-12</a:t>
            </a:r>
          </a:p>
        </p:txBody>
      </p:sp>
      <p:sp>
        <p:nvSpPr>
          <p:cNvPr id="3" name="Content Placeholder 2">
            <a:extLst>
              <a:ext uri="{FF2B5EF4-FFF2-40B4-BE49-F238E27FC236}">
                <a16:creationId xmlns:a16="http://schemas.microsoft.com/office/drawing/2014/main" id="{AFC7E879-8E88-54C0-11DA-1F6FE992FF11}"/>
              </a:ext>
            </a:extLst>
          </p:cNvPr>
          <p:cNvSpPr>
            <a:spLocks noGrp="1"/>
          </p:cNvSpPr>
          <p:nvPr>
            <p:ph idx="1"/>
          </p:nvPr>
        </p:nvSpPr>
        <p:spPr/>
        <p:txBody>
          <a:bodyPr>
            <a:normAutofit lnSpcReduction="10000"/>
          </a:bodyPr>
          <a:lstStyle/>
          <a:p>
            <a:r>
              <a:rPr lang="en-US" dirty="0">
                <a:latin typeface="Source Sans Pro Black" panose="020B0803030403020204" pitchFamily="34" charset="0"/>
              </a:rPr>
              <a:t>“But when the king came in to look at the guests, he saw there a man who had no wedding garment. And he said to him, ‘Friend, how did you get in here without a wedding garment?’ And he was speechless.”</a:t>
            </a:r>
          </a:p>
          <a:p>
            <a:pPr lvl="1"/>
            <a:r>
              <a:rPr lang="en-US" dirty="0"/>
              <a:t>“A wedding garment is not a special type of garment, but the clean clothes (preferably white) which would normally be worn on a special occasion; to come in dirty clothes is an insult to the host” (France, 316).</a:t>
            </a:r>
          </a:p>
          <a:p>
            <a:pPr lvl="1"/>
            <a:r>
              <a:rPr lang="en-US" dirty="0"/>
              <a:t>That this parable is not about how one dresses in worship is obvious from James 2:1-7. The dirty clothes represents a life appropriate to being one of God’s people.</a:t>
            </a:r>
          </a:p>
          <a:p>
            <a:pPr lvl="1"/>
            <a:r>
              <a:rPr lang="en-US" dirty="0">
                <a:latin typeface="Source Sans Pro Black" panose="020B0803030403020204" pitchFamily="34" charset="0"/>
              </a:rPr>
              <a:t>Friend</a:t>
            </a:r>
            <a:r>
              <a:rPr lang="en-US" dirty="0"/>
              <a:t> (</a:t>
            </a:r>
            <a:r>
              <a:rPr lang="en-US" i="1" dirty="0" err="1"/>
              <a:t>hetaire</a:t>
            </a:r>
            <a:r>
              <a:rPr lang="en-US" dirty="0"/>
              <a:t>) is used to distance the king from the guest (cf. 20:13; 26:50).</a:t>
            </a:r>
          </a:p>
          <a:p>
            <a:pPr lvl="1"/>
            <a:r>
              <a:rPr lang="en-US" dirty="0"/>
              <a:t>What is the significance of “he was speechless”?</a:t>
            </a:r>
          </a:p>
        </p:txBody>
      </p:sp>
    </p:spTree>
    <p:extLst>
      <p:ext uri="{BB962C8B-B14F-4D97-AF65-F5344CB8AC3E}">
        <p14:creationId xmlns:p14="http://schemas.microsoft.com/office/powerpoint/2010/main" val="45891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0FA7C-5943-1D83-09C9-3A374D2E1B07}"/>
              </a:ext>
            </a:extLst>
          </p:cNvPr>
          <p:cNvSpPr>
            <a:spLocks noGrp="1"/>
          </p:cNvSpPr>
          <p:nvPr>
            <p:ph type="title"/>
          </p:nvPr>
        </p:nvSpPr>
        <p:spPr/>
        <p:txBody>
          <a:bodyPr/>
          <a:lstStyle/>
          <a:p>
            <a:r>
              <a:rPr lang="en-US" dirty="0"/>
              <a:t>Matthew 22:13</a:t>
            </a:r>
          </a:p>
        </p:txBody>
      </p:sp>
      <p:sp>
        <p:nvSpPr>
          <p:cNvPr id="3" name="Content Placeholder 2">
            <a:extLst>
              <a:ext uri="{FF2B5EF4-FFF2-40B4-BE49-F238E27FC236}">
                <a16:creationId xmlns:a16="http://schemas.microsoft.com/office/drawing/2014/main" id="{7C02FFF9-A17F-8804-542E-B9A6BB1B29CC}"/>
              </a:ext>
            </a:extLst>
          </p:cNvPr>
          <p:cNvSpPr>
            <a:spLocks noGrp="1"/>
          </p:cNvSpPr>
          <p:nvPr>
            <p:ph idx="1"/>
          </p:nvPr>
        </p:nvSpPr>
        <p:spPr/>
        <p:txBody>
          <a:bodyPr/>
          <a:lstStyle/>
          <a:p>
            <a:r>
              <a:rPr lang="en-US" dirty="0">
                <a:latin typeface="Source Sans Pro Black" panose="020B0803030403020204" pitchFamily="34" charset="0"/>
              </a:rPr>
              <a:t>“Then the king said to the attendants, ‘Bind him hand and foot and cast him into the outer darkness. In that place there will be weeping and gnashing of teeth.’”</a:t>
            </a:r>
          </a:p>
          <a:p>
            <a:pPr lvl="1"/>
            <a:r>
              <a:rPr lang="en-US" dirty="0"/>
              <a:t>The king’s pronouncement against the guest who did not respect the occasion to which he had been invited is not dismissal from the wedding feast and being sent away; it is “outer darkness” in the place where there will be “weeping and gnashing of teeth”—Hell (cf. 8:12; 13:42, 50; 24:51; 25:30).</a:t>
            </a:r>
          </a:p>
          <a:p>
            <a:pPr lvl="1"/>
            <a:r>
              <a:rPr lang="en-US" dirty="0"/>
              <a:t>Obviously, one is not allowed to come into the kingdom of heaven on his own terms!</a:t>
            </a:r>
          </a:p>
          <a:p>
            <a:pPr lvl="2"/>
            <a:r>
              <a:rPr lang="en-US" dirty="0"/>
              <a:t>“For I tell you, unless your righteousness exceeds that of the scribes and Pharisees, you will never enter the kingdom of heaven” (Matt. 5:20).</a:t>
            </a:r>
          </a:p>
          <a:p>
            <a:pPr lvl="2"/>
            <a:endParaRPr lang="en-US" dirty="0"/>
          </a:p>
          <a:p>
            <a:endParaRPr lang="en-US" dirty="0"/>
          </a:p>
        </p:txBody>
      </p:sp>
    </p:spTree>
    <p:extLst>
      <p:ext uri="{BB962C8B-B14F-4D97-AF65-F5344CB8AC3E}">
        <p14:creationId xmlns:p14="http://schemas.microsoft.com/office/powerpoint/2010/main" val="374126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27DB5-E820-29EA-A1D3-1CC52A36B568}"/>
              </a:ext>
            </a:extLst>
          </p:cNvPr>
          <p:cNvSpPr>
            <a:spLocks noGrp="1"/>
          </p:cNvSpPr>
          <p:nvPr>
            <p:ph type="title"/>
          </p:nvPr>
        </p:nvSpPr>
        <p:spPr/>
        <p:txBody>
          <a:bodyPr/>
          <a:lstStyle/>
          <a:p>
            <a:r>
              <a:rPr lang="en-US" dirty="0"/>
              <a:t>Matthew 22:14</a:t>
            </a:r>
          </a:p>
        </p:txBody>
      </p:sp>
      <p:sp>
        <p:nvSpPr>
          <p:cNvPr id="3" name="Content Placeholder 2">
            <a:extLst>
              <a:ext uri="{FF2B5EF4-FFF2-40B4-BE49-F238E27FC236}">
                <a16:creationId xmlns:a16="http://schemas.microsoft.com/office/drawing/2014/main" id="{551E98EF-64B1-4619-AB5E-5D2BBE1E1CFC}"/>
              </a:ext>
            </a:extLst>
          </p:cNvPr>
          <p:cNvSpPr>
            <a:spLocks noGrp="1"/>
          </p:cNvSpPr>
          <p:nvPr>
            <p:ph idx="1"/>
          </p:nvPr>
        </p:nvSpPr>
        <p:spPr/>
        <p:txBody>
          <a:bodyPr>
            <a:normAutofit fontScale="92500" lnSpcReduction="20000"/>
          </a:bodyPr>
          <a:lstStyle/>
          <a:p>
            <a:r>
              <a:rPr lang="en-US" dirty="0">
                <a:latin typeface="Source Sans Pro Black" panose="020B0803030403020204" pitchFamily="34" charset="0"/>
              </a:rPr>
              <a:t>“For many are called, but few are chosen.”</a:t>
            </a:r>
          </a:p>
          <a:p>
            <a:pPr lvl="1"/>
            <a:r>
              <a:rPr lang="en-US" dirty="0"/>
              <a:t>The call of God is not irresistible as Calvinists teach it to be.</a:t>
            </a:r>
          </a:p>
          <a:p>
            <a:pPr lvl="2"/>
            <a:r>
              <a:rPr lang="en-US" dirty="0"/>
              <a:t>Those who were more interested in their farm or their business were called, but not chosen.</a:t>
            </a:r>
          </a:p>
          <a:p>
            <a:pPr lvl="2"/>
            <a:r>
              <a:rPr lang="en-US" dirty="0"/>
              <a:t>The man who came without an appropriate garment was called, but not chosen.</a:t>
            </a:r>
          </a:p>
          <a:p>
            <a:pPr lvl="1"/>
            <a:r>
              <a:rPr lang="en-US" dirty="0"/>
              <a:t>The </a:t>
            </a:r>
            <a:r>
              <a:rPr lang="en-US" dirty="0">
                <a:latin typeface="Source Sans Pro Black" panose="020B0803030403020204" pitchFamily="34" charset="0"/>
              </a:rPr>
              <a:t>call</a:t>
            </a:r>
            <a:r>
              <a:rPr lang="en-US" dirty="0"/>
              <a:t> is an invitation which one has the free-will to accept or reject.</a:t>
            </a:r>
          </a:p>
          <a:p>
            <a:pPr lvl="1"/>
            <a:r>
              <a:rPr lang="en-US" dirty="0"/>
              <a:t>The </a:t>
            </a:r>
            <a:r>
              <a:rPr lang="en-US" dirty="0">
                <a:latin typeface="Source Sans Pro Black" panose="020B0803030403020204" pitchFamily="34" charset="0"/>
              </a:rPr>
              <a:t>chosen</a:t>
            </a:r>
            <a:r>
              <a:rPr lang="en-US" dirty="0"/>
              <a:t> are those who accept the king’s invitation and “dress” appropriately.</a:t>
            </a:r>
          </a:p>
          <a:p>
            <a:r>
              <a:rPr lang="en-US" dirty="0"/>
              <a:t>Preaching on hell is unpopular, but those who hear the gospel need to know the eternal consequences of flouting (“openly disregard, mock, scoff”) God’s invitation.</a:t>
            </a:r>
          </a:p>
          <a:p>
            <a:r>
              <a:rPr lang="en-US" dirty="0"/>
              <a:t>Professing Christians need to know the consequences of half-hearted service.</a:t>
            </a:r>
          </a:p>
          <a:p>
            <a:endParaRPr lang="en-US" dirty="0"/>
          </a:p>
        </p:txBody>
      </p:sp>
    </p:spTree>
    <p:extLst>
      <p:ext uri="{BB962C8B-B14F-4D97-AF65-F5344CB8AC3E}">
        <p14:creationId xmlns:p14="http://schemas.microsoft.com/office/powerpoint/2010/main" val="1671319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ircle(in)">
                                      <p:cBhvr>
                                        <p:cTn id="13" dur="20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circle(in)">
                                      <p:cBhvr>
                                        <p:cTn id="18" dur="20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circle(in)">
                                      <p:cBhvr>
                                        <p:cTn id="23" dur="20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circle(in)">
                                      <p:cBhvr>
                                        <p:cTn id="28" dur="20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circle(in)">
                                      <p:cBhvr>
                                        <p:cTn id="33"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4920F-190E-9A03-7EFF-1394FCC1F163}"/>
              </a:ext>
            </a:extLst>
          </p:cNvPr>
          <p:cNvSpPr>
            <a:spLocks noGrp="1"/>
          </p:cNvSpPr>
          <p:nvPr>
            <p:ph type="title"/>
          </p:nvPr>
        </p:nvSpPr>
        <p:spPr/>
        <p:txBody>
          <a:bodyPr>
            <a:normAutofit/>
          </a:bodyPr>
          <a:lstStyle/>
          <a:p>
            <a:r>
              <a:rPr lang="en-US" sz="3200" dirty="0"/>
              <a:t>Confrontations with the Jews:</a:t>
            </a:r>
            <a:br>
              <a:rPr lang="en-US" sz="3200" dirty="0"/>
            </a:br>
            <a:r>
              <a:rPr lang="en-US" sz="2700" dirty="0"/>
              <a:t>The Pharisees Ask about Paying Taxes to Caesar</a:t>
            </a:r>
            <a:br>
              <a:rPr lang="en-US" sz="2400" dirty="0"/>
            </a:br>
            <a:r>
              <a:rPr lang="en-US" sz="2000" dirty="0"/>
              <a:t>Matthew 22:15-22</a:t>
            </a:r>
          </a:p>
        </p:txBody>
      </p:sp>
      <p:sp>
        <p:nvSpPr>
          <p:cNvPr id="3" name="Content Placeholder 2">
            <a:extLst>
              <a:ext uri="{FF2B5EF4-FFF2-40B4-BE49-F238E27FC236}">
                <a16:creationId xmlns:a16="http://schemas.microsoft.com/office/drawing/2014/main" id="{41CDB4DE-3CE6-E991-FB18-FBC951DCE6DA}"/>
              </a:ext>
            </a:extLst>
          </p:cNvPr>
          <p:cNvSpPr>
            <a:spLocks noGrp="1"/>
          </p:cNvSpPr>
          <p:nvPr>
            <p:ph idx="1"/>
          </p:nvPr>
        </p:nvSpPr>
        <p:spPr>
          <a:xfrm>
            <a:off x="838200" y="1825624"/>
            <a:ext cx="10515600" cy="4874113"/>
          </a:xfrm>
        </p:spPr>
        <p:txBody>
          <a:bodyPr>
            <a:normAutofit lnSpcReduction="10000"/>
          </a:bodyPr>
          <a:lstStyle/>
          <a:p>
            <a:r>
              <a:rPr lang="en-US" dirty="0"/>
              <a:t>Then the Pharisees went and plotted how to entangle him in his words. And they sent their disciples to him, along with the Herodians, saying, “Teacher, we know that you are true and teach the way of God truthfully, and you do not care about anyone’s opinion, for you are not swayed by appearances. Tell us, then, what you think. Is it lawful to pay taxes to Caesar, or not?” But Jesus, aware of their malice, said, “Why put me to the test, you hypocrites? Show me the coin for the tax.” And they brought him a denarius. And Jesus said to them, “Whose likeness and inscription is this?” They said, “Caesar’s.” Then he said to them, “Therefore render to Caesar the things that are Caesar’s, and to God the things that are God’s.” When they heard it, they marveled. And they left him and went away.</a:t>
            </a:r>
          </a:p>
        </p:txBody>
      </p:sp>
    </p:spTree>
    <p:extLst>
      <p:ext uri="{BB962C8B-B14F-4D97-AF65-F5344CB8AC3E}">
        <p14:creationId xmlns:p14="http://schemas.microsoft.com/office/powerpoint/2010/main" val="21432993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E2A5A-3328-E15F-CCE5-05A5C6882FD6}"/>
              </a:ext>
            </a:extLst>
          </p:cNvPr>
          <p:cNvSpPr>
            <a:spLocks noGrp="1"/>
          </p:cNvSpPr>
          <p:nvPr>
            <p:ph type="title"/>
          </p:nvPr>
        </p:nvSpPr>
        <p:spPr/>
        <p:txBody>
          <a:bodyPr/>
          <a:lstStyle/>
          <a:p>
            <a:r>
              <a:rPr lang="en-US" dirty="0"/>
              <a:t>Matthew 22:15</a:t>
            </a:r>
          </a:p>
        </p:txBody>
      </p:sp>
      <p:sp>
        <p:nvSpPr>
          <p:cNvPr id="3" name="Content Placeholder 2">
            <a:extLst>
              <a:ext uri="{FF2B5EF4-FFF2-40B4-BE49-F238E27FC236}">
                <a16:creationId xmlns:a16="http://schemas.microsoft.com/office/drawing/2014/main" id="{9E09AE0A-B5DC-E1F5-9CE7-FE74C49585D0}"/>
              </a:ext>
            </a:extLst>
          </p:cNvPr>
          <p:cNvSpPr>
            <a:spLocks noGrp="1"/>
          </p:cNvSpPr>
          <p:nvPr>
            <p:ph idx="1"/>
          </p:nvPr>
        </p:nvSpPr>
        <p:spPr>
          <a:xfrm>
            <a:off x="838200" y="1825624"/>
            <a:ext cx="10515600" cy="4865321"/>
          </a:xfrm>
        </p:spPr>
        <p:txBody>
          <a:bodyPr>
            <a:normAutofit fontScale="92500" lnSpcReduction="10000"/>
          </a:bodyPr>
          <a:lstStyle/>
          <a:p>
            <a:r>
              <a:rPr lang="en-US" dirty="0">
                <a:latin typeface="Source Sans Pro Black" panose="020B0803030403020204" pitchFamily="34" charset="0"/>
              </a:rPr>
              <a:t>Then the Pharisees went and plotted how to entangle him in his words.</a:t>
            </a:r>
          </a:p>
          <a:p>
            <a:pPr lvl="1"/>
            <a:r>
              <a:rPr lang="en-US" dirty="0"/>
              <a:t>This is the beginning of a series of confrontations between the Jewish leadership and Jesus.</a:t>
            </a:r>
          </a:p>
          <a:p>
            <a:pPr lvl="1"/>
            <a:r>
              <a:rPr lang="en-US" dirty="0"/>
              <a:t>The Pharisees had a long historical background for supporting Jewish independence and the issue of one’s relationship with Rome was a </a:t>
            </a:r>
            <a:r>
              <a:rPr lang="en-US" dirty="0" err="1"/>
              <a:t>pickly</a:t>
            </a:r>
            <a:r>
              <a:rPr lang="en-US" dirty="0"/>
              <a:t> issue that brewed in the background for the entire first century AD.</a:t>
            </a:r>
          </a:p>
          <a:p>
            <a:pPr lvl="1"/>
            <a:r>
              <a:rPr lang="en-US" dirty="0"/>
              <a:t>The two sides:</a:t>
            </a:r>
          </a:p>
          <a:p>
            <a:pPr lvl="2"/>
            <a:r>
              <a:rPr lang="en-US" dirty="0"/>
              <a:t>If he defended paying taxes to Rome, Jesus would likely alienate a significant portion of his audience.</a:t>
            </a:r>
          </a:p>
          <a:p>
            <a:pPr lvl="2"/>
            <a:r>
              <a:rPr lang="en-US" dirty="0"/>
              <a:t>If he rejected paying taxes to Rome, He would be viewed by Rome as an insurrectionist.</a:t>
            </a:r>
          </a:p>
          <a:p>
            <a:pPr lvl="1"/>
            <a:r>
              <a:rPr lang="en-US" dirty="0"/>
              <a:t>Why did the Pharisees have to go and plot how to trap Jesus?</a:t>
            </a:r>
          </a:p>
          <a:p>
            <a:pPr lvl="1"/>
            <a:r>
              <a:rPr lang="en-US" dirty="0"/>
              <a:t>The purpose: to </a:t>
            </a:r>
            <a:r>
              <a:rPr lang="en-US" dirty="0">
                <a:latin typeface="Source Sans Pro Black" panose="020B0803030403020204" pitchFamily="34" charset="0"/>
              </a:rPr>
              <a:t>entangle</a:t>
            </a:r>
            <a:r>
              <a:rPr lang="en-US" dirty="0"/>
              <a:t> (</a:t>
            </a:r>
            <a:r>
              <a:rPr lang="en-US" i="1" dirty="0" err="1"/>
              <a:t>pagideuō</a:t>
            </a:r>
            <a:r>
              <a:rPr lang="en-US" dirty="0"/>
              <a:t>): “to entrap him with something he said” (BDAG, 747).</a:t>
            </a:r>
          </a:p>
          <a:p>
            <a:endParaRPr lang="en-US" dirty="0"/>
          </a:p>
        </p:txBody>
      </p:sp>
    </p:spTree>
    <p:extLst>
      <p:ext uri="{BB962C8B-B14F-4D97-AF65-F5344CB8AC3E}">
        <p14:creationId xmlns:p14="http://schemas.microsoft.com/office/powerpoint/2010/main" val="2739784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circle(in)">
                                      <p:cBhvr>
                                        <p:cTn id="15" dur="2000"/>
                                        <p:tgtEl>
                                          <p:spTgt spid="3">
                                            <p:txEl>
                                              <p:pRg st="4" end="4"/>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circle(in)">
                                      <p:cBhvr>
                                        <p:cTn id="18" dur="20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circle(in)">
                                      <p:cBhvr>
                                        <p:cTn id="23" dur="20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circle(in)">
                                      <p:cBhvr>
                                        <p:cTn id="28"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B52EE-EAF3-5B9A-E019-5534E6967D6B}"/>
              </a:ext>
            </a:extLst>
          </p:cNvPr>
          <p:cNvSpPr>
            <a:spLocks noGrp="1"/>
          </p:cNvSpPr>
          <p:nvPr>
            <p:ph type="title"/>
          </p:nvPr>
        </p:nvSpPr>
        <p:spPr/>
        <p:txBody>
          <a:bodyPr/>
          <a:lstStyle/>
          <a:p>
            <a:r>
              <a:rPr lang="en-US" dirty="0"/>
              <a:t>What Is the Pharisees’ Motive?</a:t>
            </a:r>
          </a:p>
        </p:txBody>
      </p:sp>
      <p:sp>
        <p:nvSpPr>
          <p:cNvPr id="3" name="Content Placeholder 2">
            <a:extLst>
              <a:ext uri="{FF2B5EF4-FFF2-40B4-BE49-F238E27FC236}">
                <a16:creationId xmlns:a16="http://schemas.microsoft.com/office/drawing/2014/main" id="{EDB78A1A-9942-BF59-4BAB-46DC393729F8}"/>
              </a:ext>
            </a:extLst>
          </p:cNvPr>
          <p:cNvSpPr>
            <a:spLocks noGrp="1"/>
          </p:cNvSpPr>
          <p:nvPr>
            <p:ph idx="1"/>
          </p:nvPr>
        </p:nvSpPr>
        <p:spPr/>
        <p:txBody>
          <a:bodyPr/>
          <a:lstStyle/>
          <a:p>
            <a:r>
              <a:rPr lang="en-US" dirty="0">
                <a:latin typeface="Source Sans Pro Black" panose="020B0803030403020204" pitchFamily="34" charset="0"/>
              </a:rPr>
              <a:t>Luke: </a:t>
            </a:r>
            <a:r>
              <a:rPr lang="en-US" dirty="0"/>
              <a:t>“So they watched him and sent </a:t>
            </a:r>
            <a:r>
              <a:rPr lang="en-US" dirty="0">
                <a:latin typeface="Source Sans Pro Black" panose="020B0803030403020204" pitchFamily="34" charset="0"/>
              </a:rPr>
              <a:t>spies</a:t>
            </a:r>
            <a:r>
              <a:rPr lang="en-US" dirty="0"/>
              <a:t>, who pretended to be sincere, </a:t>
            </a:r>
            <a:r>
              <a:rPr lang="en-US" dirty="0">
                <a:latin typeface="Source Sans Pro Black" panose="020B0803030403020204" pitchFamily="34" charset="0"/>
              </a:rPr>
              <a:t>that they might catch him in something he said</a:t>
            </a:r>
            <a:r>
              <a:rPr lang="en-US" dirty="0"/>
              <a:t>, so as to deliver him up to the authority and jurisdiction of the governor” (20:20).</a:t>
            </a:r>
          </a:p>
          <a:p>
            <a:r>
              <a:rPr lang="en-US" dirty="0">
                <a:latin typeface="Source Sans Pro Black" panose="020B0803030403020204" pitchFamily="34" charset="0"/>
              </a:rPr>
              <a:t>Mark: </a:t>
            </a:r>
            <a:r>
              <a:rPr lang="en-US" dirty="0"/>
              <a:t>“And they sent to him some of the Pharisees and some of the Herodians, </a:t>
            </a:r>
            <a:r>
              <a:rPr lang="en-US" dirty="0">
                <a:latin typeface="Source Sans Pro Black" panose="020B0803030403020204" pitchFamily="34" charset="0"/>
              </a:rPr>
              <a:t>to trap him in his talk</a:t>
            </a:r>
            <a:r>
              <a:rPr lang="en-US" dirty="0"/>
              <a:t>” (12:13).</a:t>
            </a:r>
          </a:p>
          <a:p>
            <a:r>
              <a:rPr lang="en-US" dirty="0"/>
              <a:t>What this question wants you to see is that there is no indication of honesty and sincerity in those questioning Jesus. They are not asking in order to learn the truth so they can obey it, but to catch Jesus in order to bring charges against Him.</a:t>
            </a:r>
          </a:p>
          <a:p>
            <a:endParaRPr lang="en-US" dirty="0"/>
          </a:p>
          <a:p>
            <a:endParaRPr lang="en-US" dirty="0"/>
          </a:p>
        </p:txBody>
      </p:sp>
    </p:spTree>
    <p:extLst>
      <p:ext uri="{BB962C8B-B14F-4D97-AF65-F5344CB8AC3E}">
        <p14:creationId xmlns:p14="http://schemas.microsoft.com/office/powerpoint/2010/main" val="238429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8FBAE-8B48-2F33-2146-2C10D9447679}"/>
              </a:ext>
            </a:extLst>
          </p:cNvPr>
          <p:cNvSpPr>
            <a:spLocks noGrp="1"/>
          </p:cNvSpPr>
          <p:nvPr>
            <p:ph type="title"/>
          </p:nvPr>
        </p:nvSpPr>
        <p:spPr/>
        <p:txBody>
          <a:bodyPr/>
          <a:lstStyle/>
          <a:p>
            <a:r>
              <a:rPr lang="en-US" dirty="0"/>
              <a:t>Matthew 22:16</a:t>
            </a:r>
          </a:p>
        </p:txBody>
      </p:sp>
      <p:sp>
        <p:nvSpPr>
          <p:cNvPr id="3" name="Content Placeholder 2">
            <a:extLst>
              <a:ext uri="{FF2B5EF4-FFF2-40B4-BE49-F238E27FC236}">
                <a16:creationId xmlns:a16="http://schemas.microsoft.com/office/drawing/2014/main" id="{D0A0761D-6EF2-A6AC-1E88-35EE49199C7E}"/>
              </a:ext>
            </a:extLst>
          </p:cNvPr>
          <p:cNvSpPr>
            <a:spLocks noGrp="1"/>
          </p:cNvSpPr>
          <p:nvPr>
            <p:ph idx="1"/>
          </p:nvPr>
        </p:nvSpPr>
        <p:spPr>
          <a:xfrm>
            <a:off x="838200" y="1825624"/>
            <a:ext cx="10515600" cy="4751021"/>
          </a:xfrm>
        </p:spPr>
        <p:txBody>
          <a:bodyPr>
            <a:normAutofit fontScale="92500" lnSpcReduction="20000"/>
          </a:bodyPr>
          <a:lstStyle/>
          <a:p>
            <a:r>
              <a:rPr lang="en-US" dirty="0">
                <a:latin typeface="Source Sans Pro Black" panose="020B0803030403020204" pitchFamily="34" charset="0"/>
              </a:rPr>
              <a:t>“And they sent their disciples to him, along with the Herodians, saying, ‘Teacher, we know that you are true and teach the way of God truthfully, and you do not care about anyone’s opinion, for you are not swayed by appearances.’”</a:t>
            </a:r>
          </a:p>
          <a:p>
            <a:pPr lvl="1"/>
            <a:r>
              <a:rPr lang="en-US" dirty="0"/>
              <a:t>Notice that the leaders sent their disciples rather than facing Jesus themselves.</a:t>
            </a:r>
          </a:p>
          <a:p>
            <a:pPr lvl="1"/>
            <a:r>
              <a:rPr lang="en-US" dirty="0"/>
              <a:t>The Pharisees come with the Herodians, most likely as representatives of the two possible answers Jesus might give.</a:t>
            </a:r>
          </a:p>
          <a:p>
            <a:pPr lvl="1"/>
            <a:r>
              <a:rPr lang="en-US" dirty="0"/>
              <a:t>What title do they use in referring to Jesus?</a:t>
            </a:r>
          </a:p>
          <a:p>
            <a:pPr lvl="1"/>
            <a:r>
              <a:rPr lang="en-US" dirty="0"/>
              <a:t>What three things do the questioners say about Jesus?</a:t>
            </a:r>
          </a:p>
          <a:p>
            <a:pPr lvl="2"/>
            <a:r>
              <a:rPr lang="en-US" dirty="0"/>
              <a:t>You are true (being truthful and honest).</a:t>
            </a:r>
          </a:p>
          <a:p>
            <a:pPr lvl="2"/>
            <a:r>
              <a:rPr lang="en-US" dirty="0"/>
              <a:t>Your teach the way of God truthfully.</a:t>
            </a:r>
          </a:p>
          <a:p>
            <a:pPr lvl="2"/>
            <a:r>
              <a:rPr lang="en-US" dirty="0"/>
              <a:t>You do not care about anyone’s opinion, for you are </a:t>
            </a:r>
            <a:r>
              <a:rPr lang="en-US" dirty="0" err="1"/>
              <a:t>are</a:t>
            </a:r>
            <a:r>
              <a:rPr lang="en-US" dirty="0"/>
              <a:t> not swayed by appearances (i.e., Jesus is impartial; not that Jesus is inconsiderate).</a:t>
            </a:r>
          </a:p>
          <a:p>
            <a:pPr lvl="1"/>
            <a:r>
              <a:rPr lang="en-US" dirty="0"/>
              <a:t>Is this a fair description of Jesus?</a:t>
            </a:r>
          </a:p>
          <a:p>
            <a:pPr lvl="1"/>
            <a:r>
              <a:rPr lang="en-US" dirty="0"/>
              <a:t>Did they believe what they said about Jesus?</a:t>
            </a:r>
          </a:p>
          <a:p>
            <a:endParaRPr lang="en-US" dirty="0"/>
          </a:p>
        </p:txBody>
      </p:sp>
    </p:spTree>
    <p:extLst>
      <p:ext uri="{BB962C8B-B14F-4D97-AF65-F5344CB8AC3E}">
        <p14:creationId xmlns:p14="http://schemas.microsoft.com/office/powerpoint/2010/main" val="1797837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ircle(in)">
                                      <p:cBhvr>
                                        <p:cTn id="12" dur="20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circle(in)">
                                      <p:cBhvr>
                                        <p:cTn id="17" dur="2000"/>
                                        <p:tgtEl>
                                          <p:spTgt spid="3">
                                            <p:txEl>
                                              <p:pRg st="5" end="5"/>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circle(in)">
                                      <p:cBhvr>
                                        <p:cTn id="20" dur="2000"/>
                                        <p:tgtEl>
                                          <p:spTgt spid="3">
                                            <p:txEl>
                                              <p:pRg st="6" end="6"/>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circle(in)">
                                      <p:cBhvr>
                                        <p:cTn id="23" dur="2000"/>
                                        <p:tgtEl>
                                          <p:spTgt spid="3">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circle(in)">
                                      <p:cBhvr>
                                        <p:cTn id="28" dur="2000"/>
                                        <p:tgtEl>
                                          <p:spTgt spid="3">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circle(in)">
                                      <p:cBhvr>
                                        <p:cTn id="33"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25E22-7D24-C286-0022-33945CB74D42}"/>
              </a:ext>
            </a:extLst>
          </p:cNvPr>
          <p:cNvSpPr>
            <a:spLocks noGrp="1"/>
          </p:cNvSpPr>
          <p:nvPr>
            <p:ph type="title"/>
          </p:nvPr>
        </p:nvSpPr>
        <p:spPr/>
        <p:txBody>
          <a:bodyPr/>
          <a:lstStyle/>
          <a:p>
            <a:r>
              <a:rPr lang="en-US" dirty="0"/>
              <a:t>Matthew 22:17</a:t>
            </a:r>
          </a:p>
        </p:txBody>
      </p:sp>
      <p:sp>
        <p:nvSpPr>
          <p:cNvPr id="3" name="Content Placeholder 2">
            <a:extLst>
              <a:ext uri="{FF2B5EF4-FFF2-40B4-BE49-F238E27FC236}">
                <a16:creationId xmlns:a16="http://schemas.microsoft.com/office/drawing/2014/main" id="{8E870C0A-FF45-0B7A-FC55-58AD8D9D6201}"/>
              </a:ext>
            </a:extLst>
          </p:cNvPr>
          <p:cNvSpPr>
            <a:spLocks noGrp="1"/>
          </p:cNvSpPr>
          <p:nvPr>
            <p:ph idx="1"/>
          </p:nvPr>
        </p:nvSpPr>
        <p:spPr/>
        <p:txBody>
          <a:bodyPr/>
          <a:lstStyle/>
          <a:p>
            <a:r>
              <a:rPr lang="en-US" dirty="0">
                <a:latin typeface="Source Sans Pro Black" panose="020B0803030403020204" pitchFamily="34" charset="0"/>
              </a:rPr>
              <a:t>“Tell us, then, what you think. Is it lawful to pay taxes to Caesar, or not?”</a:t>
            </a:r>
          </a:p>
          <a:p>
            <a:pPr lvl="1"/>
            <a:r>
              <a:rPr lang="en-US" dirty="0"/>
              <a:t>What are the implications of “Is it lawful . . .?” (cf. its use in 19:3)?</a:t>
            </a:r>
          </a:p>
          <a:p>
            <a:pPr lvl="1"/>
            <a:r>
              <a:rPr lang="en-US" dirty="0">
                <a:latin typeface="Source Sans Pro Black" panose="020B0803030403020204" pitchFamily="34" charset="0"/>
              </a:rPr>
              <a:t>Taxes</a:t>
            </a:r>
            <a:r>
              <a:rPr lang="en-US" dirty="0"/>
              <a:t> (</a:t>
            </a:r>
            <a:r>
              <a:rPr lang="en-US" i="1" dirty="0" err="1"/>
              <a:t>kēnson</a:t>
            </a:r>
            <a:r>
              <a:rPr lang="en-US" dirty="0"/>
              <a:t>) refers to “the poll-tax levied on all Jews and paid direct to Rome” (France, 318). Luke calls the tax a </a:t>
            </a:r>
            <a:r>
              <a:rPr lang="en-US" i="1" dirty="0" err="1"/>
              <a:t>phoros</a:t>
            </a:r>
            <a:r>
              <a:rPr lang="en-US" dirty="0"/>
              <a:t>, “that which brought in as payment to a state, with implications of dependent status, </a:t>
            </a:r>
            <a:r>
              <a:rPr lang="en-US" i="1" dirty="0"/>
              <a:t>tribute, tax</a:t>
            </a:r>
            <a:r>
              <a:rPr lang="en-US" dirty="0"/>
              <a:t>” (BDAG, 1064). These taxes were the primary mark of political subjection.</a:t>
            </a:r>
          </a:p>
          <a:p>
            <a:pPr lvl="2"/>
            <a:r>
              <a:rPr lang="en-US" dirty="0"/>
              <a:t>This is a different tax than the one in 17:24-27 which was used to support the Temple.</a:t>
            </a:r>
          </a:p>
          <a:p>
            <a:pPr lvl="2"/>
            <a:r>
              <a:rPr lang="en-US" dirty="0"/>
              <a:t>The tribute tax had already resulted in a Jewish revolt led by Judas, a </a:t>
            </a:r>
            <a:r>
              <a:rPr lang="en-US" dirty="0" err="1"/>
              <a:t>Gaulonite</a:t>
            </a:r>
            <a:r>
              <a:rPr lang="en-US" dirty="0"/>
              <a:t> from </a:t>
            </a:r>
            <a:r>
              <a:rPr lang="en-US" dirty="0" err="1"/>
              <a:t>Gamala</a:t>
            </a:r>
            <a:r>
              <a:rPr lang="en-US" dirty="0"/>
              <a:t>, saying “this taxation was no better than an introduction into slavery” (Josephus, </a:t>
            </a:r>
            <a:r>
              <a:rPr lang="en-US" i="1" dirty="0"/>
              <a:t>Antiquity of the Jews</a:t>
            </a:r>
            <a:r>
              <a:rPr lang="en-US" dirty="0"/>
              <a:t>, 18.1.1).</a:t>
            </a:r>
          </a:p>
          <a:p>
            <a:endParaRPr lang="en-US" dirty="0"/>
          </a:p>
        </p:txBody>
      </p:sp>
    </p:spTree>
    <p:extLst>
      <p:ext uri="{BB962C8B-B14F-4D97-AF65-F5344CB8AC3E}">
        <p14:creationId xmlns:p14="http://schemas.microsoft.com/office/powerpoint/2010/main" val="312058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ircle(in)">
                                      <p:cBhvr>
                                        <p:cTn id="1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75479-EBB9-4920-6D3A-EFC651532901}"/>
              </a:ext>
            </a:extLst>
          </p:cNvPr>
          <p:cNvSpPr>
            <a:spLocks noGrp="1"/>
          </p:cNvSpPr>
          <p:nvPr>
            <p:ph type="title"/>
          </p:nvPr>
        </p:nvSpPr>
        <p:spPr/>
        <p:txBody>
          <a:bodyPr/>
          <a:lstStyle/>
          <a:p>
            <a:r>
              <a:rPr lang="en-US" dirty="0"/>
              <a:t>Matthew 22:18</a:t>
            </a:r>
          </a:p>
        </p:txBody>
      </p:sp>
      <p:sp>
        <p:nvSpPr>
          <p:cNvPr id="3" name="Content Placeholder 2">
            <a:extLst>
              <a:ext uri="{FF2B5EF4-FFF2-40B4-BE49-F238E27FC236}">
                <a16:creationId xmlns:a16="http://schemas.microsoft.com/office/drawing/2014/main" id="{67BAB56C-B6CA-E41E-F23D-E4B3D592C57D}"/>
              </a:ext>
            </a:extLst>
          </p:cNvPr>
          <p:cNvSpPr>
            <a:spLocks noGrp="1"/>
          </p:cNvSpPr>
          <p:nvPr>
            <p:ph idx="1"/>
          </p:nvPr>
        </p:nvSpPr>
        <p:spPr/>
        <p:txBody>
          <a:bodyPr/>
          <a:lstStyle/>
          <a:p>
            <a:r>
              <a:rPr lang="en-US" dirty="0">
                <a:latin typeface="Source Sans Pro Black" panose="020B0803030403020204" pitchFamily="34" charset="0"/>
              </a:rPr>
              <a:t>“But Jesus, aware of their malice, said, ‘Why put me to the test, you hypocrites?’”</a:t>
            </a:r>
          </a:p>
          <a:p>
            <a:pPr lvl="1"/>
            <a:r>
              <a:rPr lang="en-US" dirty="0"/>
              <a:t>How was Jesus aware of their malice?</a:t>
            </a:r>
          </a:p>
          <a:p>
            <a:pPr lvl="1"/>
            <a:r>
              <a:rPr lang="en-US" dirty="0">
                <a:latin typeface="Source Sans Pro Black" panose="020B0803030403020204" pitchFamily="34" charset="0"/>
              </a:rPr>
              <a:t>Malice</a:t>
            </a:r>
            <a:r>
              <a:rPr lang="en-US" dirty="0"/>
              <a:t> (</a:t>
            </a:r>
            <a:r>
              <a:rPr lang="en-US" i="1" dirty="0" err="1"/>
              <a:t>ponēria</a:t>
            </a:r>
            <a:r>
              <a:rPr lang="en-US" dirty="0"/>
              <a:t>): “state or condition of a lack of moral or social values, </a:t>
            </a:r>
            <a:r>
              <a:rPr lang="en-US" i="1" dirty="0"/>
              <a:t>wickedness, baseness, maliciousness, sinfulness</a:t>
            </a:r>
            <a:r>
              <a:rPr lang="en-US" dirty="0"/>
              <a:t>” (BDAG, 851).</a:t>
            </a:r>
          </a:p>
          <a:p>
            <a:pPr lvl="1"/>
            <a:r>
              <a:rPr lang="en-US" dirty="0">
                <a:latin typeface="Source Sans Pro Black" panose="020B0803030403020204" pitchFamily="34" charset="0"/>
              </a:rPr>
              <a:t>Put to the test </a:t>
            </a:r>
            <a:r>
              <a:rPr lang="en-US" dirty="0"/>
              <a:t>(</a:t>
            </a:r>
            <a:r>
              <a:rPr lang="en-US" i="1" dirty="0" err="1"/>
              <a:t>peirazō</a:t>
            </a:r>
            <a:r>
              <a:rPr lang="en-US" dirty="0"/>
              <a:t>): “to attempt to entrap through a process of inquiry, </a:t>
            </a:r>
            <a:r>
              <a:rPr lang="en-US" i="1" dirty="0"/>
              <a:t>test</a:t>
            </a:r>
            <a:r>
              <a:rPr lang="en-US" dirty="0"/>
              <a:t>” (BDAG, 793). Jesus has been tested before (16:1; 19:3).</a:t>
            </a:r>
          </a:p>
          <a:p>
            <a:pPr lvl="1"/>
            <a:r>
              <a:rPr lang="en-US" dirty="0"/>
              <a:t>What is the significance of Jesus calling these men </a:t>
            </a:r>
            <a:r>
              <a:rPr lang="en-US" dirty="0">
                <a:latin typeface="Source Sans Pro Black" panose="020B0803030403020204" pitchFamily="34" charset="0"/>
              </a:rPr>
              <a:t>hypocrites</a:t>
            </a:r>
            <a:r>
              <a:rPr lang="en-US" dirty="0"/>
              <a:t>? What made them hypocrites?</a:t>
            </a:r>
          </a:p>
          <a:p>
            <a:endParaRPr lang="en-US" dirty="0"/>
          </a:p>
        </p:txBody>
      </p:sp>
    </p:spTree>
    <p:extLst>
      <p:ext uri="{BB962C8B-B14F-4D97-AF65-F5344CB8AC3E}">
        <p14:creationId xmlns:p14="http://schemas.microsoft.com/office/powerpoint/2010/main" val="3623791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circle(in)">
                                      <p:cBhvr>
                                        <p:cTn id="15"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1B110-0863-28DD-508D-33FD4F2B14B7}"/>
              </a:ext>
            </a:extLst>
          </p:cNvPr>
          <p:cNvSpPr>
            <a:spLocks noGrp="1"/>
          </p:cNvSpPr>
          <p:nvPr>
            <p:ph type="title"/>
          </p:nvPr>
        </p:nvSpPr>
        <p:spPr/>
        <p:txBody>
          <a:bodyPr/>
          <a:lstStyle/>
          <a:p>
            <a:r>
              <a:rPr lang="en-US" dirty="0"/>
              <a:t>Jesus’s Last Week: Tuesday</a:t>
            </a:r>
          </a:p>
        </p:txBody>
      </p:sp>
      <p:sp>
        <p:nvSpPr>
          <p:cNvPr id="3" name="Content Placeholder 2">
            <a:extLst>
              <a:ext uri="{FF2B5EF4-FFF2-40B4-BE49-F238E27FC236}">
                <a16:creationId xmlns:a16="http://schemas.microsoft.com/office/drawing/2014/main" id="{C0812E77-2E59-3176-82E0-5192512F9C88}"/>
              </a:ext>
            </a:extLst>
          </p:cNvPr>
          <p:cNvSpPr>
            <a:spLocks noGrp="1"/>
          </p:cNvSpPr>
          <p:nvPr>
            <p:ph idx="1"/>
          </p:nvPr>
        </p:nvSpPr>
        <p:spPr/>
        <p:txBody>
          <a:bodyPr>
            <a:normAutofit fontScale="70000" lnSpcReduction="20000"/>
          </a:bodyPr>
          <a:lstStyle/>
          <a:p>
            <a:r>
              <a:rPr lang="en-US" dirty="0">
                <a:solidFill>
                  <a:schemeClr val="bg2">
                    <a:lumMod val="50000"/>
                  </a:schemeClr>
                </a:solidFill>
              </a:rPr>
              <a:t>See the withered fig tree (Matt. 21:20-22; Mark 11:20-25).</a:t>
            </a:r>
          </a:p>
          <a:p>
            <a:r>
              <a:rPr lang="en-US" dirty="0">
                <a:solidFill>
                  <a:schemeClr val="bg2">
                    <a:lumMod val="50000"/>
                  </a:schemeClr>
                </a:solidFill>
              </a:rPr>
              <a:t>The authority of Jesus challenged (21:23-27)</a:t>
            </a:r>
          </a:p>
          <a:p>
            <a:r>
              <a:rPr lang="en-US" dirty="0">
                <a:solidFill>
                  <a:schemeClr val="bg2">
                    <a:lumMod val="50000"/>
                  </a:schemeClr>
                </a:solidFill>
              </a:rPr>
              <a:t>The parable of the two sons (21:28-32)</a:t>
            </a:r>
          </a:p>
          <a:p>
            <a:r>
              <a:rPr lang="en-US" dirty="0">
                <a:solidFill>
                  <a:schemeClr val="bg2">
                    <a:lumMod val="50000"/>
                  </a:schemeClr>
                </a:solidFill>
              </a:rPr>
              <a:t>The parable of the tenants (21:33-46) </a:t>
            </a:r>
          </a:p>
          <a:p>
            <a:r>
              <a:rPr lang="en-US" dirty="0"/>
              <a:t>The parable of the wedding feast (22:1-14)</a:t>
            </a:r>
          </a:p>
          <a:p>
            <a:r>
              <a:rPr lang="en-US" dirty="0"/>
              <a:t>Confrontations with the Jews:</a:t>
            </a:r>
          </a:p>
          <a:p>
            <a:pPr lvl="1"/>
            <a:r>
              <a:rPr lang="en-US" dirty="0"/>
              <a:t>Pharisees Ask about Paying Taxes to Caesar (22:15-22)</a:t>
            </a:r>
          </a:p>
          <a:p>
            <a:pPr lvl="1"/>
            <a:r>
              <a:rPr lang="en-US" dirty="0"/>
              <a:t>Sadducees Ask about the Resurrection (22:23-33)</a:t>
            </a:r>
          </a:p>
          <a:p>
            <a:pPr lvl="1"/>
            <a:r>
              <a:rPr lang="en-US" dirty="0"/>
              <a:t>Lawyer Asks about the Greatest Commandment (22:34-40)</a:t>
            </a:r>
          </a:p>
          <a:p>
            <a:pPr lvl="1"/>
            <a:r>
              <a:rPr lang="en-US" dirty="0"/>
              <a:t>Jesus Asks the Pharisees “Whose Son Is the Christ?” (22:41-46)</a:t>
            </a:r>
          </a:p>
          <a:p>
            <a:r>
              <a:rPr lang="en-US" dirty="0"/>
              <a:t>Sermon on Seven Woes to Scribes and Pharisees (23:1-36)</a:t>
            </a:r>
          </a:p>
          <a:p>
            <a:r>
              <a:rPr lang="en-US" dirty="0"/>
              <a:t>Jesus Lament over Jerusalem (23:37-39)</a:t>
            </a:r>
          </a:p>
          <a:p>
            <a:r>
              <a:rPr lang="en-US" dirty="0"/>
              <a:t>Sermon on the Destruction of Jerusalem and the Final Judgment (24:1-25:46)</a:t>
            </a:r>
          </a:p>
          <a:p>
            <a:r>
              <a:rPr lang="en-US" dirty="0"/>
              <a:t>The council conspires against Jesus (26:1-5)</a:t>
            </a:r>
          </a:p>
          <a:p>
            <a:endParaRPr lang="en-US" dirty="0"/>
          </a:p>
          <a:p>
            <a:endParaRPr lang="en-US" dirty="0"/>
          </a:p>
          <a:p>
            <a:endParaRPr lang="en-US" dirty="0"/>
          </a:p>
        </p:txBody>
      </p:sp>
    </p:spTree>
    <p:extLst>
      <p:ext uri="{BB962C8B-B14F-4D97-AF65-F5344CB8AC3E}">
        <p14:creationId xmlns:p14="http://schemas.microsoft.com/office/powerpoint/2010/main" val="23438614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229ED-2706-ABB4-5AB5-2AFCFD800B07}"/>
              </a:ext>
            </a:extLst>
          </p:cNvPr>
          <p:cNvSpPr>
            <a:spLocks noGrp="1"/>
          </p:cNvSpPr>
          <p:nvPr>
            <p:ph type="title"/>
          </p:nvPr>
        </p:nvSpPr>
        <p:spPr/>
        <p:txBody>
          <a:bodyPr/>
          <a:lstStyle/>
          <a:p>
            <a:r>
              <a:rPr lang="en-US" dirty="0"/>
              <a:t>Matthew 22:19-20</a:t>
            </a:r>
          </a:p>
        </p:txBody>
      </p:sp>
      <p:sp>
        <p:nvSpPr>
          <p:cNvPr id="3" name="Content Placeholder 2">
            <a:extLst>
              <a:ext uri="{FF2B5EF4-FFF2-40B4-BE49-F238E27FC236}">
                <a16:creationId xmlns:a16="http://schemas.microsoft.com/office/drawing/2014/main" id="{46A0DE25-33BC-6F95-F467-331C6C51AF2E}"/>
              </a:ext>
            </a:extLst>
          </p:cNvPr>
          <p:cNvSpPr>
            <a:spLocks noGrp="1"/>
          </p:cNvSpPr>
          <p:nvPr>
            <p:ph idx="1"/>
          </p:nvPr>
        </p:nvSpPr>
        <p:spPr>
          <a:xfrm>
            <a:off x="838199" y="1825625"/>
            <a:ext cx="2951285" cy="4351338"/>
          </a:xfrm>
        </p:spPr>
        <p:txBody>
          <a:bodyPr>
            <a:normAutofit/>
          </a:bodyPr>
          <a:lstStyle/>
          <a:p>
            <a:pPr marL="0" indent="0">
              <a:buNone/>
            </a:pPr>
            <a:r>
              <a:rPr lang="en-US" dirty="0">
                <a:latin typeface="Source Sans Pro Black" panose="020B0803030403020204" pitchFamily="34" charset="0"/>
              </a:rPr>
              <a:t>“‘Show me the coin for the tax.’ And they brought him a denarius. “And Jesus said to them, ‘Whose likeness and inscription is this?’”</a:t>
            </a:r>
            <a:endParaRPr lang="en-US" dirty="0"/>
          </a:p>
        </p:txBody>
      </p:sp>
      <p:pic>
        <p:nvPicPr>
          <p:cNvPr id="1026" name="Picture 2" descr="Tribute penny - Wikipedia">
            <a:extLst>
              <a:ext uri="{FF2B5EF4-FFF2-40B4-BE49-F238E27FC236}">
                <a16:creationId xmlns:a16="http://schemas.microsoft.com/office/drawing/2014/main" id="{20D10313-DA23-C05D-79D7-1E031811DD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5958" y="2214530"/>
            <a:ext cx="7387841" cy="3632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1511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2D727-E0ED-C551-6BA5-1FCF244FB970}"/>
              </a:ext>
            </a:extLst>
          </p:cNvPr>
          <p:cNvSpPr>
            <a:spLocks noGrp="1"/>
          </p:cNvSpPr>
          <p:nvPr>
            <p:ph type="title"/>
          </p:nvPr>
        </p:nvSpPr>
        <p:spPr/>
        <p:txBody>
          <a:bodyPr/>
          <a:lstStyle/>
          <a:p>
            <a:r>
              <a:rPr lang="en-US" dirty="0"/>
              <a:t>The Coin</a:t>
            </a:r>
          </a:p>
        </p:txBody>
      </p:sp>
      <p:sp>
        <p:nvSpPr>
          <p:cNvPr id="3" name="Content Placeholder 2">
            <a:extLst>
              <a:ext uri="{FF2B5EF4-FFF2-40B4-BE49-F238E27FC236}">
                <a16:creationId xmlns:a16="http://schemas.microsoft.com/office/drawing/2014/main" id="{3B2C418D-0B4A-56D2-3114-8AB78002254B}"/>
              </a:ext>
            </a:extLst>
          </p:cNvPr>
          <p:cNvSpPr>
            <a:spLocks noGrp="1"/>
          </p:cNvSpPr>
          <p:nvPr>
            <p:ph idx="1"/>
          </p:nvPr>
        </p:nvSpPr>
        <p:spPr>
          <a:xfrm>
            <a:off x="838200" y="1825624"/>
            <a:ext cx="10515600" cy="4759813"/>
          </a:xfrm>
        </p:spPr>
        <p:txBody>
          <a:bodyPr>
            <a:normAutofit fontScale="92500" lnSpcReduction="10000"/>
          </a:bodyPr>
          <a:lstStyle/>
          <a:p>
            <a:r>
              <a:rPr lang="en-US" dirty="0">
                <a:latin typeface="Source Sans Pro Black" panose="020B0803030403020204" pitchFamily="34" charset="0"/>
              </a:rPr>
              <a:t>R. T. France: </a:t>
            </a:r>
            <a:r>
              <a:rPr lang="en-US" dirty="0"/>
              <a:t>“The money for the tax was the Roman </a:t>
            </a:r>
            <a:r>
              <a:rPr lang="en-US" i="1" dirty="0"/>
              <a:t>denarius</a:t>
            </a:r>
            <a:r>
              <a:rPr lang="en-US" dirty="0"/>
              <a:t> (see on 20:1–7), a coin which strict Jews found objectionable because it bore a portrait of the emperor (and the Decalogue forbade the making of images) and also an inscription describing him as ‘son of a god’” (</a:t>
            </a:r>
            <a:r>
              <a:rPr lang="en-US" i="1" dirty="0"/>
              <a:t>Matthew: An Introduction and Commentary</a:t>
            </a:r>
            <a:r>
              <a:rPr lang="en-US" dirty="0"/>
              <a:t>, 318).</a:t>
            </a:r>
          </a:p>
          <a:p>
            <a:pPr lvl="1"/>
            <a:r>
              <a:rPr lang="en-US" dirty="0"/>
              <a:t>The </a:t>
            </a:r>
            <a:r>
              <a:rPr lang="en-US" i="1" dirty="0"/>
              <a:t>denarius </a:t>
            </a:r>
            <a:r>
              <a:rPr lang="en-US" dirty="0"/>
              <a:t>was the coin used to pay a day laborer his wage.</a:t>
            </a:r>
          </a:p>
          <a:p>
            <a:pPr lvl="1"/>
            <a:r>
              <a:rPr lang="en-US" dirty="0"/>
              <a:t>The fact that one of the inquirers could provide a coin shows that they were using Caesar’s money, so let them pay his taxes.</a:t>
            </a:r>
          </a:p>
          <a:p>
            <a:r>
              <a:rPr lang="en-US" dirty="0">
                <a:latin typeface="Source Sans Pro Black" panose="020B0803030403020204" pitchFamily="34" charset="0"/>
              </a:rPr>
              <a:t>Craig Blomberg: </a:t>
            </a:r>
            <a:r>
              <a:rPr lang="en-US" dirty="0"/>
              <a:t>“Orthodox Jews would have considered both name and picture as blasphemous, the latter as a violation of the Second Commandment against idolatry and the former because the coin of the emperor Tiberius had inscribed on it the words </a:t>
            </a:r>
            <a:r>
              <a:rPr lang="en-US" i="1" dirty="0" err="1"/>
              <a:t>Divus</a:t>
            </a:r>
            <a:r>
              <a:rPr lang="en-US" i="1" dirty="0"/>
              <a:t> et Pontifex Maximus </a:t>
            </a:r>
            <a:r>
              <a:rPr lang="en-US" dirty="0"/>
              <a:t>(‘God and High Priest’)” (</a:t>
            </a:r>
            <a:r>
              <a:rPr lang="en-US" i="1" dirty="0"/>
              <a:t>Matthew</a:t>
            </a:r>
            <a:r>
              <a:rPr lang="en-US" dirty="0"/>
              <a:t>, The New American Commentary, 331).</a:t>
            </a:r>
          </a:p>
        </p:txBody>
      </p:sp>
    </p:spTree>
    <p:extLst>
      <p:ext uri="{BB962C8B-B14F-4D97-AF65-F5344CB8AC3E}">
        <p14:creationId xmlns:p14="http://schemas.microsoft.com/office/powerpoint/2010/main" val="2519681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C3F94-D962-19D0-6691-B09DB0FF5B77}"/>
              </a:ext>
            </a:extLst>
          </p:cNvPr>
          <p:cNvSpPr>
            <a:spLocks noGrp="1"/>
          </p:cNvSpPr>
          <p:nvPr>
            <p:ph type="title"/>
          </p:nvPr>
        </p:nvSpPr>
        <p:spPr/>
        <p:txBody>
          <a:bodyPr/>
          <a:lstStyle/>
          <a:p>
            <a:r>
              <a:rPr lang="en-US" dirty="0"/>
              <a:t>Matthew 22:21</a:t>
            </a:r>
          </a:p>
        </p:txBody>
      </p:sp>
      <p:sp>
        <p:nvSpPr>
          <p:cNvPr id="3" name="Content Placeholder 2">
            <a:extLst>
              <a:ext uri="{FF2B5EF4-FFF2-40B4-BE49-F238E27FC236}">
                <a16:creationId xmlns:a16="http://schemas.microsoft.com/office/drawing/2014/main" id="{67B91DFF-8FF0-4DEF-6E77-0319E82F4CF8}"/>
              </a:ext>
            </a:extLst>
          </p:cNvPr>
          <p:cNvSpPr>
            <a:spLocks noGrp="1"/>
          </p:cNvSpPr>
          <p:nvPr>
            <p:ph idx="1"/>
          </p:nvPr>
        </p:nvSpPr>
        <p:spPr>
          <a:xfrm>
            <a:off x="838200" y="1825625"/>
            <a:ext cx="10515600" cy="4777398"/>
          </a:xfrm>
        </p:spPr>
        <p:txBody>
          <a:bodyPr>
            <a:normAutofit lnSpcReduction="10000"/>
          </a:bodyPr>
          <a:lstStyle/>
          <a:p>
            <a:r>
              <a:rPr lang="en-US" dirty="0">
                <a:latin typeface="Source Sans Pro Black" panose="020B0803030403020204" pitchFamily="34" charset="0"/>
              </a:rPr>
              <a:t>“They said, ‘Caesar’s.’ Then he said to them, ‘Therefore render to Caesar the things that are Caesar’s, and to God the things that are God’s.’”</a:t>
            </a:r>
          </a:p>
          <a:p>
            <a:pPr lvl="1"/>
            <a:r>
              <a:rPr lang="en-US" dirty="0">
                <a:latin typeface="Source Sans Pro Black" panose="020B0803030403020204" pitchFamily="34" charset="0"/>
              </a:rPr>
              <a:t>Render to Caesar the things that are Caesar’s: </a:t>
            </a:r>
            <a:r>
              <a:rPr lang="en-US" dirty="0"/>
              <a:t>Jesus did not see a religious compromise in paying taxes to the Roman officials.</a:t>
            </a:r>
          </a:p>
          <a:p>
            <a:pPr lvl="2"/>
            <a:r>
              <a:rPr lang="en-US" dirty="0"/>
              <a:t>How does this statement relate to charges made against Jesus at His trial?</a:t>
            </a:r>
          </a:p>
          <a:p>
            <a:pPr lvl="2"/>
            <a:r>
              <a:rPr lang="en-US" dirty="0"/>
              <a:t>What is the significance of </a:t>
            </a:r>
            <a:r>
              <a:rPr lang="en-US" dirty="0">
                <a:latin typeface="Source Sans Pro Black" panose="020B0803030403020204" pitchFamily="34" charset="0"/>
              </a:rPr>
              <a:t>therefore</a:t>
            </a:r>
            <a:r>
              <a:rPr lang="en-US" dirty="0"/>
              <a:t>?</a:t>
            </a:r>
          </a:p>
          <a:p>
            <a:pPr lvl="2"/>
            <a:r>
              <a:rPr lang="en-US" dirty="0"/>
              <a:t>By using the imperative, this makes the phrase a command.</a:t>
            </a:r>
          </a:p>
          <a:p>
            <a:pPr lvl="2"/>
            <a:r>
              <a:rPr lang="en-US" dirty="0">
                <a:latin typeface="Source Sans Pro Black" panose="020B0803030403020204" pitchFamily="34" charset="0"/>
              </a:rPr>
              <a:t>Paul: </a:t>
            </a:r>
            <a:r>
              <a:rPr lang="en-US" dirty="0"/>
              <a:t>“For because of this you also pay taxes, for the authorities are ministers of God, attending to this very thing. Pay to all what is owed to them: taxes to whom taxes are owed, revenue to whom revenue is owed, respect to whom respect is owed, honor to whom honor is owed” (Rom. 13:6-7).</a:t>
            </a:r>
          </a:p>
          <a:p>
            <a:pPr lvl="2"/>
            <a:r>
              <a:rPr lang="en-US" dirty="0"/>
              <a:t>What other things do we owe “Caesar”?</a:t>
            </a:r>
          </a:p>
          <a:p>
            <a:pPr lvl="2"/>
            <a:endParaRPr lang="en-US" dirty="0"/>
          </a:p>
          <a:p>
            <a:endParaRPr lang="en-US" dirty="0"/>
          </a:p>
          <a:p>
            <a:endParaRPr lang="en-US" dirty="0"/>
          </a:p>
        </p:txBody>
      </p:sp>
    </p:spTree>
    <p:extLst>
      <p:ext uri="{BB962C8B-B14F-4D97-AF65-F5344CB8AC3E}">
        <p14:creationId xmlns:p14="http://schemas.microsoft.com/office/powerpoint/2010/main" val="331219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ircle(in)">
                                      <p:cBhvr>
                                        <p:cTn id="2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3DC1E-C0BE-D864-6B98-B2C736C7BFC9}"/>
              </a:ext>
            </a:extLst>
          </p:cNvPr>
          <p:cNvSpPr>
            <a:spLocks noGrp="1"/>
          </p:cNvSpPr>
          <p:nvPr>
            <p:ph type="title"/>
          </p:nvPr>
        </p:nvSpPr>
        <p:spPr/>
        <p:txBody>
          <a:bodyPr/>
          <a:lstStyle/>
          <a:p>
            <a:r>
              <a:rPr lang="en-US" dirty="0"/>
              <a:t>William Barclay</a:t>
            </a:r>
          </a:p>
        </p:txBody>
      </p:sp>
      <p:sp>
        <p:nvSpPr>
          <p:cNvPr id="3" name="Content Placeholder 2">
            <a:extLst>
              <a:ext uri="{FF2B5EF4-FFF2-40B4-BE49-F238E27FC236}">
                <a16:creationId xmlns:a16="http://schemas.microsoft.com/office/drawing/2014/main" id="{DF04450A-215B-B925-E8ED-2A911DE8E7D3}"/>
              </a:ext>
            </a:extLst>
          </p:cNvPr>
          <p:cNvSpPr>
            <a:spLocks noGrp="1"/>
          </p:cNvSpPr>
          <p:nvPr>
            <p:ph idx="1"/>
          </p:nvPr>
        </p:nvSpPr>
        <p:spPr/>
        <p:txBody>
          <a:bodyPr>
            <a:normAutofit fontScale="92500" lnSpcReduction="10000"/>
          </a:bodyPr>
          <a:lstStyle/>
          <a:p>
            <a:r>
              <a:rPr lang="en-US" dirty="0"/>
              <a:t>“Any Christian has a double citizenship. He is a citizen of the country of the world in which he happens to live. To that country he owes many things. He owes the safety against lawless men which only settled government can give; he owes all public services to the state. . . . There are public services. In a welfare state the citizen owes still more to the state—education, medical services, provision for unemployment and old age. This places him under an obligatory debt. Because the Christian is a man of </a:t>
            </a:r>
            <a:r>
              <a:rPr lang="en-US" dirty="0" err="1"/>
              <a:t>honour</a:t>
            </a:r>
            <a:r>
              <a:rPr lang="en-US" dirty="0"/>
              <a:t>, he must be a responsible citizen; and failure in good citizenship is also failure in Christian duty. </a:t>
            </a:r>
            <a:r>
              <a:rPr lang="en-US" dirty="0">
                <a:latin typeface="Source Sans Pro Black" panose="020B0803030403020204" pitchFamily="34" charset="0"/>
              </a:rPr>
              <a:t>Untold troubles can descend upon a country or an industry when Christians refuse to take their part in the administration of the country, and leave that administration to selfish, self-seeking, partisan, and unchristian men</a:t>
            </a:r>
            <a:r>
              <a:rPr lang="en-US" dirty="0"/>
              <a:t>” (</a:t>
            </a:r>
            <a:r>
              <a:rPr lang="en-US" i="1" dirty="0"/>
              <a:t>The Gospel of Matthew</a:t>
            </a:r>
            <a:r>
              <a:rPr lang="en-US" dirty="0"/>
              <a:t>, II, pp. 302-303).</a:t>
            </a:r>
          </a:p>
        </p:txBody>
      </p:sp>
    </p:spTree>
    <p:extLst>
      <p:ext uri="{BB962C8B-B14F-4D97-AF65-F5344CB8AC3E}">
        <p14:creationId xmlns:p14="http://schemas.microsoft.com/office/powerpoint/2010/main" val="30577683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49EF8-F9CE-29E4-8C7A-D90B2EB6A6DC}"/>
              </a:ext>
            </a:extLst>
          </p:cNvPr>
          <p:cNvSpPr>
            <a:spLocks noGrp="1"/>
          </p:cNvSpPr>
          <p:nvPr>
            <p:ph type="title"/>
          </p:nvPr>
        </p:nvSpPr>
        <p:spPr/>
        <p:txBody>
          <a:bodyPr/>
          <a:lstStyle/>
          <a:p>
            <a:r>
              <a:rPr lang="en-US" dirty="0"/>
              <a:t>To God the Things That Are God’s</a:t>
            </a:r>
          </a:p>
        </p:txBody>
      </p:sp>
      <p:sp>
        <p:nvSpPr>
          <p:cNvPr id="3" name="Content Placeholder 2">
            <a:extLst>
              <a:ext uri="{FF2B5EF4-FFF2-40B4-BE49-F238E27FC236}">
                <a16:creationId xmlns:a16="http://schemas.microsoft.com/office/drawing/2014/main" id="{75BCC854-3790-BA8E-8A3A-A81233D67B9A}"/>
              </a:ext>
            </a:extLst>
          </p:cNvPr>
          <p:cNvSpPr>
            <a:spLocks noGrp="1"/>
          </p:cNvSpPr>
          <p:nvPr>
            <p:ph idx="1"/>
          </p:nvPr>
        </p:nvSpPr>
        <p:spPr/>
        <p:txBody>
          <a:bodyPr/>
          <a:lstStyle/>
          <a:p>
            <a:r>
              <a:rPr lang="en-US" dirty="0"/>
              <a:t>What is the significance of Jesus’s statement?</a:t>
            </a:r>
          </a:p>
          <a:p>
            <a:pPr lvl="1"/>
            <a:r>
              <a:rPr lang="en-US" dirty="0"/>
              <a:t>Luke wrote, “So they (Jewish authorities, mw) called them and charged them not to speak or teach at all in the name of Jesus. But Peter and John answered them, ‘Whether it is right in the sight of God to listen to you rather than to God, you must judge’” (Acts 4:18-19).</a:t>
            </a:r>
          </a:p>
          <a:p>
            <a:pPr lvl="1"/>
            <a:r>
              <a:rPr lang="en-US" dirty="0"/>
              <a:t>When is it right to disobey civil law?</a:t>
            </a:r>
          </a:p>
          <a:p>
            <a:pPr lvl="1"/>
            <a:r>
              <a:rPr lang="en-US" dirty="0"/>
              <a:t>What do men who bear the image of the invisible God (cf. to the coin bearing the image of Caesar) owe to God?</a:t>
            </a:r>
          </a:p>
          <a:p>
            <a:endParaRPr lang="en-US" dirty="0"/>
          </a:p>
        </p:txBody>
      </p:sp>
    </p:spTree>
    <p:extLst>
      <p:ext uri="{BB962C8B-B14F-4D97-AF65-F5344CB8AC3E}">
        <p14:creationId xmlns:p14="http://schemas.microsoft.com/office/powerpoint/2010/main" val="1895255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3D350-A8F1-E872-0CFD-826228202EF1}"/>
              </a:ext>
            </a:extLst>
          </p:cNvPr>
          <p:cNvSpPr>
            <a:spLocks noGrp="1"/>
          </p:cNvSpPr>
          <p:nvPr>
            <p:ph type="title"/>
          </p:nvPr>
        </p:nvSpPr>
        <p:spPr/>
        <p:txBody>
          <a:bodyPr/>
          <a:lstStyle/>
          <a:p>
            <a:r>
              <a:rPr lang="en-US" dirty="0"/>
              <a:t>R. T. France</a:t>
            </a:r>
          </a:p>
        </p:txBody>
      </p:sp>
      <p:sp>
        <p:nvSpPr>
          <p:cNvPr id="3" name="Content Placeholder 2">
            <a:extLst>
              <a:ext uri="{FF2B5EF4-FFF2-40B4-BE49-F238E27FC236}">
                <a16:creationId xmlns:a16="http://schemas.microsoft.com/office/drawing/2014/main" id="{087DCAA4-C6D0-C57C-19EC-0DC1363AC5C9}"/>
              </a:ext>
            </a:extLst>
          </p:cNvPr>
          <p:cNvSpPr>
            <a:spLocks noGrp="1"/>
          </p:cNvSpPr>
          <p:nvPr>
            <p:ph idx="1"/>
          </p:nvPr>
        </p:nvSpPr>
        <p:spPr/>
        <p:txBody>
          <a:bodyPr/>
          <a:lstStyle/>
          <a:p>
            <a:r>
              <a:rPr lang="en-US" dirty="0"/>
              <a:t>“Verse 21 inspired the Reformation doctrine of differing spheres of authority for government and religion and proved foundational for the American constitutional separation of church and state” (Craig Blomberg, 331–332).</a:t>
            </a:r>
          </a:p>
        </p:txBody>
      </p:sp>
    </p:spTree>
    <p:extLst>
      <p:ext uri="{BB962C8B-B14F-4D97-AF65-F5344CB8AC3E}">
        <p14:creationId xmlns:p14="http://schemas.microsoft.com/office/powerpoint/2010/main" val="20316845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41225-6BED-7137-19F1-71EDFA6A56DF}"/>
              </a:ext>
            </a:extLst>
          </p:cNvPr>
          <p:cNvSpPr>
            <a:spLocks noGrp="1"/>
          </p:cNvSpPr>
          <p:nvPr>
            <p:ph type="title"/>
          </p:nvPr>
        </p:nvSpPr>
        <p:spPr/>
        <p:txBody>
          <a:bodyPr/>
          <a:lstStyle/>
          <a:p>
            <a:r>
              <a:rPr lang="en-US" dirty="0"/>
              <a:t>Matthew 22:22</a:t>
            </a:r>
          </a:p>
        </p:txBody>
      </p:sp>
      <p:sp>
        <p:nvSpPr>
          <p:cNvPr id="3" name="Content Placeholder 2">
            <a:extLst>
              <a:ext uri="{FF2B5EF4-FFF2-40B4-BE49-F238E27FC236}">
                <a16:creationId xmlns:a16="http://schemas.microsoft.com/office/drawing/2014/main" id="{08ED4DBE-8524-17F0-A275-0B7628819298}"/>
              </a:ext>
            </a:extLst>
          </p:cNvPr>
          <p:cNvSpPr>
            <a:spLocks noGrp="1"/>
          </p:cNvSpPr>
          <p:nvPr>
            <p:ph idx="1"/>
          </p:nvPr>
        </p:nvSpPr>
        <p:spPr/>
        <p:txBody>
          <a:bodyPr/>
          <a:lstStyle/>
          <a:p>
            <a:r>
              <a:rPr lang="en-US" dirty="0">
                <a:latin typeface="Source Sans Pro Black" panose="020B0803030403020204" pitchFamily="34" charset="0"/>
              </a:rPr>
              <a:t>“When they heard it, they marveled. And they left him and went away.”</a:t>
            </a:r>
          </a:p>
          <a:p>
            <a:pPr lvl="1"/>
            <a:r>
              <a:rPr lang="en-US" dirty="0"/>
              <a:t>What made Jesus’s enemies </a:t>
            </a:r>
            <a:r>
              <a:rPr lang="en-US" dirty="0">
                <a:latin typeface="Source Sans Pro Black" panose="020B0803030403020204" pitchFamily="34" charset="0"/>
              </a:rPr>
              <a:t>marvel</a:t>
            </a:r>
            <a:r>
              <a:rPr lang="en-US" dirty="0"/>
              <a:t>?</a:t>
            </a:r>
          </a:p>
          <a:p>
            <a:pPr lvl="1"/>
            <a:r>
              <a:rPr lang="en-US" dirty="0"/>
              <a:t>What did the Pharisees and Herodians go away?</a:t>
            </a:r>
          </a:p>
          <a:p>
            <a:pPr lvl="2"/>
            <a:r>
              <a:rPr lang="en-US" dirty="0"/>
              <a:t>Had they succeeded or failed in their mission?</a:t>
            </a:r>
          </a:p>
          <a:p>
            <a:pPr lvl="2"/>
            <a:r>
              <a:rPr lang="en-US" dirty="0"/>
              <a:t>What emotions would they have felt when they left?</a:t>
            </a:r>
          </a:p>
          <a:p>
            <a:endParaRPr lang="en-US" dirty="0"/>
          </a:p>
        </p:txBody>
      </p:sp>
    </p:spTree>
    <p:extLst>
      <p:ext uri="{BB962C8B-B14F-4D97-AF65-F5344CB8AC3E}">
        <p14:creationId xmlns:p14="http://schemas.microsoft.com/office/powerpoint/2010/main" val="175137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circle(in)">
                                      <p:cBhvr>
                                        <p:cTn id="18"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4920F-190E-9A03-7EFF-1394FCC1F163}"/>
              </a:ext>
            </a:extLst>
          </p:cNvPr>
          <p:cNvSpPr>
            <a:spLocks noGrp="1"/>
          </p:cNvSpPr>
          <p:nvPr>
            <p:ph type="title"/>
          </p:nvPr>
        </p:nvSpPr>
        <p:spPr/>
        <p:txBody>
          <a:bodyPr>
            <a:normAutofit/>
          </a:bodyPr>
          <a:lstStyle/>
          <a:p>
            <a:r>
              <a:rPr lang="en-US" sz="2800" dirty="0"/>
              <a:t>Confrontations with the Jews:</a:t>
            </a:r>
            <a:br>
              <a:rPr lang="en-US" sz="2800" dirty="0"/>
            </a:br>
            <a:r>
              <a:rPr lang="en-US" sz="2800" dirty="0"/>
              <a:t>The Sadducees Ask about the Resurrection </a:t>
            </a:r>
            <a:br>
              <a:rPr lang="en-US" sz="2000" dirty="0"/>
            </a:br>
            <a:r>
              <a:rPr lang="en-US" sz="2000" dirty="0"/>
              <a:t>Matthew 22:23-33</a:t>
            </a:r>
          </a:p>
        </p:txBody>
      </p:sp>
      <p:sp>
        <p:nvSpPr>
          <p:cNvPr id="3" name="Content Placeholder 2">
            <a:extLst>
              <a:ext uri="{FF2B5EF4-FFF2-40B4-BE49-F238E27FC236}">
                <a16:creationId xmlns:a16="http://schemas.microsoft.com/office/drawing/2014/main" id="{41CDB4DE-3CE6-E991-FB18-FBC951DCE6DA}"/>
              </a:ext>
            </a:extLst>
          </p:cNvPr>
          <p:cNvSpPr>
            <a:spLocks noGrp="1"/>
          </p:cNvSpPr>
          <p:nvPr>
            <p:ph idx="1"/>
          </p:nvPr>
        </p:nvSpPr>
        <p:spPr>
          <a:xfrm>
            <a:off x="838200" y="1825624"/>
            <a:ext cx="10515600" cy="4874113"/>
          </a:xfrm>
        </p:spPr>
        <p:txBody>
          <a:bodyPr>
            <a:normAutofit fontScale="92500" lnSpcReduction="10000"/>
          </a:bodyPr>
          <a:lstStyle/>
          <a:p>
            <a:pPr marL="0" indent="0">
              <a:buNone/>
            </a:pPr>
            <a:r>
              <a:rPr lang="en-US" dirty="0"/>
              <a:t>The same day Sadducees came to him, who say that there is no resurrection, and they asked him a question, saying, “Teacher, Moses said, ‘If a man dies having no children, his brother must marry the widow and raise up offspring for his brother.’ Now there were seven brothers among us. The first married and died, and having no offspring left his wife to his brother. So too the second and third, down to the seventh. After them all, the woman died. In the resurrection, therefore, of the seven, whose wife will she be? For they all had her.” But Jesus answered them, “You are wrong, because you know neither the Scriptures nor the power of God. For in the resurrection they neither marry nor are given in marriage, but are like angels in heaven. And as for the resurrection of the dead, have you not read what was said to you by God: ‘I am the God of Abraham, and the God of Isaac, and the God of Jacob’? He is not God of the dead, but of the living.” And when the crowd heard it, they were astonished at his teaching.</a:t>
            </a:r>
          </a:p>
        </p:txBody>
      </p:sp>
    </p:spTree>
    <p:extLst>
      <p:ext uri="{BB962C8B-B14F-4D97-AF65-F5344CB8AC3E}">
        <p14:creationId xmlns:p14="http://schemas.microsoft.com/office/powerpoint/2010/main" val="27399246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BAFF3-63B4-9E48-BEDF-D0C3B1B0358E}"/>
              </a:ext>
            </a:extLst>
          </p:cNvPr>
          <p:cNvSpPr>
            <a:spLocks noGrp="1"/>
          </p:cNvSpPr>
          <p:nvPr>
            <p:ph type="title"/>
          </p:nvPr>
        </p:nvSpPr>
        <p:spPr>
          <a:xfrm>
            <a:off x="838200" y="365125"/>
            <a:ext cx="10515600" cy="1062023"/>
          </a:xfrm>
        </p:spPr>
        <p:txBody>
          <a:bodyPr/>
          <a:lstStyle/>
          <a:p>
            <a:r>
              <a:rPr lang="en-US" dirty="0"/>
              <a:t>Who Are the Sadducees?</a:t>
            </a:r>
          </a:p>
        </p:txBody>
      </p:sp>
      <p:sp>
        <p:nvSpPr>
          <p:cNvPr id="3" name="Content Placeholder 2">
            <a:extLst>
              <a:ext uri="{FF2B5EF4-FFF2-40B4-BE49-F238E27FC236}">
                <a16:creationId xmlns:a16="http://schemas.microsoft.com/office/drawing/2014/main" id="{3677C423-AD98-9A5C-48F0-4ECE6C5C745B}"/>
              </a:ext>
            </a:extLst>
          </p:cNvPr>
          <p:cNvSpPr>
            <a:spLocks noGrp="1"/>
          </p:cNvSpPr>
          <p:nvPr>
            <p:ph idx="1"/>
          </p:nvPr>
        </p:nvSpPr>
        <p:spPr>
          <a:xfrm>
            <a:off x="838200" y="1521152"/>
            <a:ext cx="10515600" cy="5221480"/>
          </a:xfrm>
        </p:spPr>
        <p:txBody>
          <a:bodyPr>
            <a:normAutofit fontScale="92500" lnSpcReduction="10000"/>
          </a:bodyPr>
          <a:lstStyle/>
          <a:p>
            <a:r>
              <a:rPr lang="en-US" dirty="0"/>
              <a:t>There are no existing texts from first century Sadducees for one to read their own view of beliefs. We have to use secondary sources.</a:t>
            </a:r>
          </a:p>
          <a:p>
            <a:r>
              <a:rPr lang="en-US" dirty="0"/>
              <a:t>Luke wrote, “For the Sadducees say that there is no resurrection, nor angel, nor spirit, but the Pharisees acknowledge them all” (Acts 23:8).</a:t>
            </a:r>
          </a:p>
          <a:p>
            <a:r>
              <a:rPr lang="en-US" dirty="0"/>
              <a:t>Josephus (</a:t>
            </a:r>
            <a:r>
              <a:rPr lang="en-US" i="1" dirty="0"/>
              <a:t>Antiquity of the Jews</a:t>
            </a:r>
            <a:r>
              <a:rPr lang="en-US" dirty="0"/>
              <a:t>) tells us this about the Sadducees:</a:t>
            </a:r>
          </a:p>
          <a:p>
            <a:pPr lvl="1"/>
            <a:r>
              <a:rPr lang="en-US" dirty="0"/>
              <a:t>They did not believe in divine fate. Men have free will (13.5.9).</a:t>
            </a:r>
          </a:p>
          <a:p>
            <a:pPr lvl="1"/>
            <a:r>
              <a:rPr lang="en-US" dirty="0"/>
              <a:t>Less numerous and powerful than the Pharisees (13.10.5).</a:t>
            </a:r>
          </a:p>
          <a:p>
            <a:pPr lvl="1"/>
            <a:r>
              <a:rPr lang="en-US" dirty="0"/>
              <a:t>Rejected oral traditions of the Pharisees (13:10.6). They based their faith on the Pentateuch, which becomes important with reference to the resurrection.</a:t>
            </a:r>
          </a:p>
          <a:p>
            <a:pPr lvl="1"/>
            <a:r>
              <a:rPr lang="en-US" dirty="0"/>
              <a:t>Denied the resurrection and believed the soul dies with the body (18.1.4), just as atheists do.</a:t>
            </a:r>
          </a:p>
          <a:p>
            <a:pPr lvl="1"/>
            <a:r>
              <a:rPr lang="en-US" dirty="0"/>
              <a:t>“The Sadducees (see on 3:7) were the aristocratic, high-priestly party” (Leon Morris, </a:t>
            </a:r>
            <a:r>
              <a:rPr lang="en-US" i="1" dirty="0"/>
              <a:t>The Gospel according to Matthew</a:t>
            </a:r>
            <a:r>
              <a:rPr lang="en-US" dirty="0"/>
              <a:t>, 558). It is generally said that the Sadducees controlled the Temple, perhaps because the John Hyrcanus (164-104 BC) family left the Pharisees to be a Sadducee.</a:t>
            </a:r>
          </a:p>
        </p:txBody>
      </p:sp>
    </p:spTree>
    <p:extLst>
      <p:ext uri="{BB962C8B-B14F-4D97-AF65-F5344CB8AC3E}">
        <p14:creationId xmlns:p14="http://schemas.microsoft.com/office/powerpoint/2010/main" val="95450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circle(in)">
                                      <p:cBhvr>
                                        <p:cTn id="25" dur="20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circle(in)">
                                      <p:cBhvr>
                                        <p:cTn id="30" dur="20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circle(in)">
                                      <p:cBhvr>
                                        <p:cTn id="35"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9E30F-C778-00B5-8BD2-F241DED9EB48}"/>
              </a:ext>
            </a:extLst>
          </p:cNvPr>
          <p:cNvSpPr>
            <a:spLocks noGrp="1"/>
          </p:cNvSpPr>
          <p:nvPr>
            <p:ph type="title"/>
          </p:nvPr>
        </p:nvSpPr>
        <p:spPr/>
        <p:txBody>
          <a:bodyPr/>
          <a:lstStyle/>
          <a:p>
            <a:r>
              <a:rPr lang="en-US" dirty="0"/>
              <a:t>Matthew 22:23</a:t>
            </a:r>
          </a:p>
        </p:txBody>
      </p:sp>
      <p:sp>
        <p:nvSpPr>
          <p:cNvPr id="3" name="Content Placeholder 2">
            <a:extLst>
              <a:ext uri="{FF2B5EF4-FFF2-40B4-BE49-F238E27FC236}">
                <a16:creationId xmlns:a16="http://schemas.microsoft.com/office/drawing/2014/main" id="{1E247A8A-02D1-8797-18A9-209A824A35A0}"/>
              </a:ext>
            </a:extLst>
          </p:cNvPr>
          <p:cNvSpPr>
            <a:spLocks noGrp="1"/>
          </p:cNvSpPr>
          <p:nvPr>
            <p:ph idx="1"/>
          </p:nvPr>
        </p:nvSpPr>
        <p:spPr/>
        <p:txBody>
          <a:bodyPr/>
          <a:lstStyle/>
          <a:p>
            <a:r>
              <a:rPr lang="en-US" dirty="0">
                <a:latin typeface="Source Sans Pro Black" panose="020B0803030403020204" pitchFamily="34" charset="0"/>
              </a:rPr>
              <a:t>“The same day Sadducees came to him, who say that there is no resurrection, and they asked him a question. . . .”</a:t>
            </a:r>
          </a:p>
          <a:p>
            <a:pPr lvl="1"/>
            <a:r>
              <a:rPr lang="en-US" dirty="0">
                <a:latin typeface="Source Sans Pro Black" panose="020B0803030403020204" pitchFamily="34" charset="0"/>
              </a:rPr>
              <a:t>The same day </a:t>
            </a:r>
            <a:r>
              <a:rPr lang="en-US" dirty="0"/>
              <a:t>ties the events of the questioning by the Sadducees to the preceding question from the Pharisees.</a:t>
            </a:r>
          </a:p>
          <a:p>
            <a:pPr lvl="1"/>
            <a:r>
              <a:rPr lang="en-US" dirty="0"/>
              <a:t>Having watched the Pharisees failure to ensnare Jesus, the Sadducees try their hand at defeating Him, along with their Pharisee opponents.</a:t>
            </a:r>
          </a:p>
          <a:p>
            <a:pPr lvl="1"/>
            <a:r>
              <a:rPr lang="en-US" dirty="0"/>
              <a:t>Their tactic is to reduce to absurdity the argument for resurrection, using an hypothetical case to make the argument.</a:t>
            </a:r>
          </a:p>
          <a:p>
            <a:pPr lvl="1"/>
            <a:endParaRPr lang="en-US" dirty="0"/>
          </a:p>
          <a:p>
            <a:pPr lvl="1"/>
            <a:endParaRPr lang="en-US" dirty="0"/>
          </a:p>
          <a:p>
            <a:endParaRPr lang="en-US" dirty="0"/>
          </a:p>
        </p:txBody>
      </p:sp>
    </p:spTree>
    <p:extLst>
      <p:ext uri="{BB962C8B-B14F-4D97-AF65-F5344CB8AC3E}">
        <p14:creationId xmlns:p14="http://schemas.microsoft.com/office/powerpoint/2010/main" val="1204753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AF530-B56E-8099-29DD-528EF0F427EB}"/>
              </a:ext>
            </a:extLst>
          </p:cNvPr>
          <p:cNvSpPr>
            <a:spLocks noGrp="1"/>
          </p:cNvSpPr>
          <p:nvPr>
            <p:ph type="title"/>
          </p:nvPr>
        </p:nvSpPr>
        <p:spPr/>
        <p:txBody>
          <a:bodyPr/>
          <a:lstStyle/>
          <a:p>
            <a:r>
              <a:rPr lang="en-US" dirty="0"/>
              <a:t>The Parable of the Wedding Feast</a:t>
            </a:r>
          </a:p>
        </p:txBody>
      </p:sp>
      <p:sp>
        <p:nvSpPr>
          <p:cNvPr id="3" name="Content Placeholder 2">
            <a:extLst>
              <a:ext uri="{FF2B5EF4-FFF2-40B4-BE49-F238E27FC236}">
                <a16:creationId xmlns:a16="http://schemas.microsoft.com/office/drawing/2014/main" id="{410E5C65-92A3-BC15-AB10-17F450E8690D}"/>
              </a:ext>
            </a:extLst>
          </p:cNvPr>
          <p:cNvSpPr>
            <a:spLocks noGrp="1"/>
          </p:cNvSpPr>
          <p:nvPr>
            <p:ph idx="1"/>
          </p:nvPr>
        </p:nvSpPr>
        <p:spPr/>
        <p:txBody>
          <a:bodyPr/>
          <a:lstStyle/>
          <a:p>
            <a:r>
              <a:rPr lang="en-US" dirty="0"/>
              <a:t>Divided into three parts:</a:t>
            </a:r>
          </a:p>
          <a:p>
            <a:pPr lvl="1"/>
            <a:r>
              <a:rPr lang="en-US" dirty="0"/>
              <a:t>The first part (22:1-10)</a:t>
            </a:r>
          </a:p>
          <a:p>
            <a:pPr lvl="2"/>
            <a:r>
              <a:rPr lang="en-US" dirty="0"/>
              <a:t>The invitations extended</a:t>
            </a:r>
          </a:p>
          <a:p>
            <a:pPr lvl="2"/>
            <a:r>
              <a:rPr lang="en-US" dirty="0"/>
              <a:t>On the day of the feast the guests turned down the invitation and assaulted and killed the king’s servants who invited them</a:t>
            </a:r>
          </a:p>
          <a:p>
            <a:pPr lvl="2"/>
            <a:r>
              <a:rPr lang="en-US" dirty="0"/>
              <a:t>The angry king destroyed those murderers and burned their city</a:t>
            </a:r>
          </a:p>
          <a:p>
            <a:pPr lvl="2"/>
            <a:r>
              <a:rPr lang="en-US" dirty="0"/>
              <a:t>The king invited other guests who were previously not invited to come</a:t>
            </a:r>
          </a:p>
          <a:p>
            <a:pPr lvl="1"/>
            <a:r>
              <a:rPr lang="en-US" dirty="0"/>
              <a:t>The second part: the guest without a wedding garment (22:11-13)</a:t>
            </a:r>
          </a:p>
          <a:p>
            <a:pPr lvl="1"/>
            <a:r>
              <a:rPr lang="en-US" dirty="0"/>
              <a:t>Comment (22:14)</a:t>
            </a:r>
          </a:p>
        </p:txBody>
      </p:sp>
    </p:spTree>
    <p:extLst>
      <p:ext uri="{BB962C8B-B14F-4D97-AF65-F5344CB8AC3E}">
        <p14:creationId xmlns:p14="http://schemas.microsoft.com/office/powerpoint/2010/main" val="6407171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30C7C-046F-4B1A-F37A-3F9FA0C107F8}"/>
              </a:ext>
            </a:extLst>
          </p:cNvPr>
          <p:cNvSpPr>
            <a:spLocks noGrp="1"/>
          </p:cNvSpPr>
          <p:nvPr>
            <p:ph type="title"/>
          </p:nvPr>
        </p:nvSpPr>
        <p:spPr/>
        <p:txBody>
          <a:bodyPr/>
          <a:lstStyle/>
          <a:p>
            <a:r>
              <a:rPr lang="en-US" dirty="0"/>
              <a:t>Matthew 22:24-28</a:t>
            </a:r>
          </a:p>
        </p:txBody>
      </p:sp>
      <p:sp>
        <p:nvSpPr>
          <p:cNvPr id="3" name="Content Placeholder 2">
            <a:extLst>
              <a:ext uri="{FF2B5EF4-FFF2-40B4-BE49-F238E27FC236}">
                <a16:creationId xmlns:a16="http://schemas.microsoft.com/office/drawing/2014/main" id="{63386941-F7E2-1AA9-2F2E-976551FF3C02}"/>
              </a:ext>
            </a:extLst>
          </p:cNvPr>
          <p:cNvSpPr>
            <a:spLocks noGrp="1"/>
          </p:cNvSpPr>
          <p:nvPr>
            <p:ph idx="1"/>
          </p:nvPr>
        </p:nvSpPr>
        <p:spPr>
          <a:xfrm>
            <a:off x="838200" y="1825624"/>
            <a:ext cx="10515600" cy="4728999"/>
          </a:xfrm>
        </p:spPr>
        <p:txBody>
          <a:bodyPr>
            <a:normAutofit fontScale="92500" lnSpcReduction="20000"/>
          </a:bodyPr>
          <a:lstStyle/>
          <a:p>
            <a:r>
              <a:rPr lang="en-US" dirty="0">
                <a:latin typeface="Source Sans Pro Black" panose="020B0803030403020204" pitchFamily="34" charset="0"/>
              </a:rPr>
              <a:t>“. . . saying, ‘Teacher, Moses said, “If a man dies having no children, his brother must marry the widow and raise up offspring for his brother.” Now there were seven brothers among us. The first married and died, and having no offspring left his wife to his brother. So too the second and third, down to the seventh. After them all, the woman died. In the resurrection, therefore, of the seven, whose wife will she be? For they all had her.’”</a:t>
            </a:r>
          </a:p>
          <a:p>
            <a:pPr lvl="1"/>
            <a:r>
              <a:rPr lang="en-US" dirty="0">
                <a:latin typeface="Source Sans Pro Black" panose="020B0803030403020204" pitchFamily="34" charset="0"/>
              </a:rPr>
              <a:t>Marry</a:t>
            </a:r>
            <a:r>
              <a:rPr lang="en-US" dirty="0"/>
              <a:t> (</a:t>
            </a:r>
            <a:r>
              <a:rPr lang="en-US" i="1" dirty="0" err="1"/>
              <a:t>eigambreuō</a:t>
            </a:r>
            <a:r>
              <a:rPr lang="en-US" dirty="0"/>
              <a:t>): “to become related by marriage, then </a:t>
            </a:r>
            <a:r>
              <a:rPr lang="en-US" i="1" dirty="0"/>
              <a:t>marry as next of kin</a:t>
            </a:r>
            <a:r>
              <a:rPr lang="en-US" dirty="0"/>
              <a:t>, usually brother-in-law in levirate marriage” (BDAG, 368).</a:t>
            </a:r>
          </a:p>
          <a:p>
            <a:pPr lvl="1"/>
            <a:r>
              <a:rPr lang="en-US" dirty="0">
                <a:latin typeface="Source Sans Pro Black" panose="020B0803030403020204" pitchFamily="34" charset="0"/>
              </a:rPr>
              <a:t>Raise up </a:t>
            </a:r>
            <a:r>
              <a:rPr lang="en-US" dirty="0"/>
              <a:t>(</a:t>
            </a:r>
            <a:r>
              <a:rPr lang="en-US" i="1" dirty="0" err="1"/>
              <a:t>anistēmi</a:t>
            </a:r>
            <a:r>
              <a:rPr lang="en-US" dirty="0"/>
              <a:t>): “to cause to be born, raise up” (BDAG, 83). Significantly, another definition of the word is “to raise up by bringing back to life, </a:t>
            </a:r>
            <a:r>
              <a:rPr lang="en-US" i="1" dirty="0"/>
              <a:t>raise, raise up.</a:t>
            </a:r>
            <a:r>
              <a:rPr lang="en-US" dirty="0"/>
              <a:t>” This is an intentional play on the two meanings of the same word.</a:t>
            </a:r>
          </a:p>
          <a:p>
            <a:pPr lvl="1"/>
            <a:r>
              <a:rPr lang="en-US" dirty="0">
                <a:latin typeface="Source Sans Pro Black" panose="020B0803030403020204" pitchFamily="34" charset="0"/>
              </a:rPr>
              <a:t>Among us </a:t>
            </a:r>
            <a:r>
              <a:rPr lang="en-US" dirty="0"/>
              <a:t>leaves the impression that this is an actual case.</a:t>
            </a:r>
          </a:p>
          <a:p>
            <a:pPr lvl="1"/>
            <a:r>
              <a:rPr lang="en-US" dirty="0">
                <a:latin typeface="Source Sans Pro Black" panose="020B0803030403020204" pitchFamily="34" charset="0"/>
              </a:rPr>
              <a:t>Whose wife will she be? </a:t>
            </a:r>
            <a:r>
              <a:rPr lang="en-US" dirty="0"/>
              <a:t>It is preposterous to think that she would have seven husbands in heaven (Jews practiced polygamy but not polyandry). There was no answer to their question.</a:t>
            </a:r>
          </a:p>
          <a:p>
            <a:endParaRPr lang="en-US" dirty="0"/>
          </a:p>
        </p:txBody>
      </p:sp>
    </p:spTree>
    <p:extLst>
      <p:ext uri="{BB962C8B-B14F-4D97-AF65-F5344CB8AC3E}">
        <p14:creationId xmlns:p14="http://schemas.microsoft.com/office/powerpoint/2010/main" val="1481087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1ADF7-B5B6-37F2-7A7B-9301D0DFEC0C}"/>
              </a:ext>
            </a:extLst>
          </p:cNvPr>
          <p:cNvSpPr>
            <a:spLocks noGrp="1"/>
          </p:cNvSpPr>
          <p:nvPr>
            <p:ph type="title"/>
          </p:nvPr>
        </p:nvSpPr>
        <p:spPr/>
        <p:txBody>
          <a:bodyPr/>
          <a:lstStyle/>
          <a:p>
            <a:r>
              <a:rPr lang="en-US" dirty="0"/>
              <a:t>The Levirate Law 1</a:t>
            </a:r>
          </a:p>
        </p:txBody>
      </p:sp>
      <p:sp>
        <p:nvSpPr>
          <p:cNvPr id="3" name="Content Placeholder 2">
            <a:extLst>
              <a:ext uri="{FF2B5EF4-FFF2-40B4-BE49-F238E27FC236}">
                <a16:creationId xmlns:a16="http://schemas.microsoft.com/office/drawing/2014/main" id="{DA790C98-85F7-767D-FF93-F2F491C89AB3}"/>
              </a:ext>
            </a:extLst>
          </p:cNvPr>
          <p:cNvSpPr>
            <a:spLocks noGrp="1"/>
          </p:cNvSpPr>
          <p:nvPr>
            <p:ph idx="1"/>
          </p:nvPr>
        </p:nvSpPr>
        <p:spPr/>
        <p:txBody>
          <a:bodyPr>
            <a:normAutofit fontScale="85000" lnSpcReduction="20000"/>
          </a:bodyPr>
          <a:lstStyle/>
          <a:p>
            <a:r>
              <a:rPr lang="en-US" dirty="0"/>
              <a:t>The name of the law is taken from the Latin word </a:t>
            </a:r>
            <a:r>
              <a:rPr lang="en-US" i="1" dirty="0" err="1"/>
              <a:t>levir</a:t>
            </a:r>
            <a:r>
              <a:rPr lang="en-US" dirty="0"/>
              <a:t>, “brother-in-law.”</a:t>
            </a:r>
          </a:p>
          <a:p>
            <a:r>
              <a:rPr lang="en-US" dirty="0"/>
              <a:t>“If brothers dwell together, and one of them dies and has no son, the wife of the dead man shall not be married outside the family to a stranger. Her husband’s brother shall go in to her and take her as his wife and perform the duty of a husband’s brother to her. And the first son whom she bears shall succeed to the name of his dead brother, that his name may not be blotted out of Israel. And if the man does not wish to take his brother’s wife, then his brother’s wife shall go up to the gate to the elders and say, ‘My husband’s brother refuses to perpetuate his brother’s name in Israel; he will not perform the duty of a husband’s brother to me.’ Then the elders of his city shall call him and speak to him, and if he persists, saying, ‘I do not wish to take her,’ then his brother’s wife shall go up to him in the presence of the elders and pull his sandal off his foot and spit in his face. And she shall answer and say, ‘So shall it be done to the man who does not build up his brother’s house.’ And the name of his house shall be called in Israel, ‘The house of him who had his sandal pulled off.’”</a:t>
            </a:r>
          </a:p>
        </p:txBody>
      </p:sp>
    </p:spTree>
    <p:extLst>
      <p:ext uri="{BB962C8B-B14F-4D97-AF65-F5344CB8AC3E}">
        <p14:creationId xmlns:p14="http://schemas.microsoft.com/office/powerpoint/2010/main" val="210159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251CB-A2D8-8E7B-C809-78BDCDBE55BA}"/>
              </a:ext>
            </a:extLst>
          </p:cNvPr>
          <p:cNvSpPr>
            <a:spLocks noGrp="1"/>
          </p:cNvSpPr>
          <p:nvPr>
            <p:ph type="title"/>
          </p:nvPr>
        </p:nvSpPr>
        <p:spPr/>
        <p:txBody>
          <a:bodyPr/>
          <a:lstStyle/>
          <a:p>
            <a:r>
              <a:rPr lang="en-US" dirty="0"/>
              <a:t>The Levirate Law 2</a:t>
            </a:r>
          </a:p>
        </p:txBody>
      </p:sp>
      <p:sp>
        <p:nvSpPr>
          <p:cNvPr id="3" name="Content Placeholder 2">
            <a:extLst>
              <a:ext uri="{FF2B5EF4-FFF2-40B4-BE49-F238E27FC236}">
                <a16:creationId xmlns:a16="http://schemas.microsoft.com/office/drawing/2014/main" id="{4CFF8ADA-8AFD-8556-A68F-B785046C0F3F}"/>
              </a:ext>
            </a:extLst>
          </p:cNvPr>
          <p:cNvSpPr>
            <a:spLocks noGrp="1"/>
          </p:cNvSpPr>
          <p:nvPr>
            <p:ph idx="1"/>
          </p:nvPr>
        </p:nvSpPr>
        <p:spPr>
          <a:xfrm>
            <a:off x="838200" y="1825624"/>
            <a:ext cx="10515600" cy="4831549"/>
          </a:xfrm>
        </p:spPr>
        <p:txBody>
          <a:bodyPr>
            <a:normAutofit lnSpcReduction="10000"/>
          </a:bodyPr>
          <a:lstStyle/>
          <a:p>
            <a:r>
              <a:rPr lang="en-US" dirty="0"/>
              <a:t>Two examples of the Law:</a:t>
            </a:r>
          </a:p>
          <a:p>
            <a:pPr lvl="1"/>
            <a:r>
              <a:rPr lang="en-US" dirty="0"/>
              <a:t>Genesis 38:8 where Judah’s son Er dies childless and his brother Onan marries his wife Tamar to raise us children to Er. Onan also died and Tamar remained without children.</a:t>
            </a:r>
          </a:p>
          <a:p>
            <a:pPr lvl="1"/>
            <a:r>
              <a:rPr lang="en-US" dirty="0"/>
              <a:t>Ruth, daughter-in-law to Naomi (Ruth 3:9‐4:10). The purpose of the law was to provide an heir to the family who would keep the family inheritance of property intact. </a:t>
            </a:r>
          </a:p>
          <a:p>
            <a:r>
              <a:rPr lang="en-US" dirty="0"/>
              <a:t>Levirate marriage was not widely observed in the first century.</a:t>
            </a:r>
          </a:p>
          <a:p>
            <a:r>
              <a:rPr lang="en-US" dirty="0"/>
              <a:t>The example of seven brothers is cited to make the situation look more absurd.</a:t>
            </a:r>
          </a:p>
          <a:p>
            <a:r>
              <a:rPr lang="en-US" dirty="0"/>
              <a:t>The fact that none of the brothers could father a child with the wife leaves the impression that the wife was infertile.</a:t>
            </a:r>
          </a:p>
        </p:txBody>
      </p:sp>
    </p:spTree>
    <p:extLst>
      <p:ext uri="{BB962C8B-B14F-4D97-AF65-F5344CB8AC3E}">
        <p14:creationId xmlns:p14="http://schemas.microsoft.com/office/powerpoint/2010/main" val="2074213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4E53F-4CD1-09A6-3E08-A7AF903BF9D2}"/>
              </a:ext>
            </a:extLst>
          </p:cNvPr>
          <p:cNvSpPr>
            <a:spLocks noGrp="1"/>
          </p:cNvSpPr>
          <p:nvPr>
            <p:ph type="title"/>
          </p:nvPr>
        </p:nvSpPr>
        <p:spPr/>
        <p:txBody>
          <a:bodyPr/>
          <a:lstStyle/>
          <a:p>
            <a:r>
              <a:rPr lang="en-US" dirty="0"/>
              <a:t>Matthew 22:29</a:t>
            </a:r>
          </a:p>
        </p:txBody>
      </p:sp>
      <p:sp>
        <p:nvSpPr>
          <p:cNvPr id="3" name="Content Placeholder 2">
            <a:extLst>
              <a:ext uri="{FF2B5EF4-FFF2-40B4-BE49-F238E27FC236}">
                <a16:creationId xmlns:a16="http://schemas.microsoft.com/office/drawing/2014/main" id="{20F18D69-959F-C34E-6F39-FA968A064A27}"/>
              </a:ext>
            </a:extLst>
          </p:cNvPr>
          <p:cNvSpPr>
            <a:spLocks noGrp="1"/>
          </p:cNvSpPr>
          <p:nvPr>
            <p:ph idx="1"/>
          </p:nvPr>
        </p:nvSpPr>
        <p:spPr/>
        <p:txBody>
          <a:bodyPr/>
          <a:lstStyle/>
          <a:p>
            <a:r>
              <a:rPr lang="en-US" dirty="0">
                <a:latin typeface="Source Sans Pro Black" panose="020B0803030403020204" pitchFamily="34" charset="0"/>
              </a:rPr>
              <a:t>“But Jesus answered them, ‘You are wrong, because you know neither the Scriptures nor the power of God.’”</a:t>
            </a:r>
          </a:p>
          <a:p>
            <a:pPr lvl="1"/>
            <a:r>
              <a:rPr lang="en-US" dirty="0">
                <a:latin typeface="Source Sans Pro Black" panose="020B0803030403020204" pitchFamily="34" charset="0"/>
              </a:rPr>
              <a:t>Wrong</a:t>
            </a:r>
            <a:r>
              <a:rPr lang="en-US" dirty="0"/>
              <a:t> (</a:t>
            </a:r>
            <a:r>
              <a:rPr lang="en-US" i="1" dirty="0" err="1"/>
              <a:t>planaō</a:t>
            </a:r>
            <a:r>
              <a:rPr lang="en-US" dirty="0"/>
              <a:t>): “to proceed without a sense of proper direction, </a:t>
            </a:r>
            <a:r>
              <a:rPr lang="en-US" i="1" dirty="0"/>
              <a:t>go astray, be misled, wander about aimlessly. . .be mistaken in one’s judgment, deceive oneself</a:t>
            </a:r>
            <a:r>
              <a:rPr lang="en-US" dirty="0"/>
              <a:t>” (BDAG, 821-822). KJV, do err; NKJV: be mistaken.</a:t>
            </a:r>
          </a:p>
          <a:p>
            <a:pPr lvl="1"/>
            <a:r>
              <a:rPr lang="en-US" dirty="0"/>
              <a:t>How do you think Jesus’s comment would have been received by the Sadducees?</a:t>
            </a:r>
          </a:p>
          <a:p>
            <a:pPr lvl="1"/>
            <a:r>
              <a:rPr lang="en-US" dirty="0">
                <a:latin typeface="Source Sans Pro Black" panose="020B0803030403020204" pitchFamily="34" charset="0"/>
              </a:rPr>
              <a:t>You know not</a:t>
            </a:r>
            <a:r>
              <a:rPr lang="en-US" dirty="0"/>
              <a:t>: These leaders probably thought of themselves as the ones who best understood Scripture and the power of God.</a:t>
            </a:r>
          </a:p>
          <a:p>
            <a:pPr lvl="2"/>
            <a:r>
              <a:rPr lang="en-US" dirty="0"/>
              <a:t>In what sense did the Sadducees not know the Scriptures?</a:t>
            </a:r>
          </a:p>
          <a:p>
            <a:pPr lvl="2"/>
            <a:r>
              <a:rPr lang="en-US" dirty="0"/>
              <a:t>In what sense did the Sadducees not understand the power of God?</a:t>
            </a:r>
          </a:p>
          <a:p>
            <a:endParaRPr lang="en-US" dirty="0"/>
          </a:p>
        </p:txBody>
      </p:sp>
    </p:spTree>
    <p:extLst>
      <p:ext uri="{BB962C8B-B14F-4D97-AF65-F5344CB8AC3E}">
        <p14:creationId xmlns:p14="http://schemas.microsoft.com/office/powerpoint/2010/main" val="177108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6479F-921E-F484-BCF6-0A787D1A9A92}"/>
              </a:ext>
            </a:extLst>
          </p:cNvPr>
          <p:cNvSpPr>
            <a:spLocks noGrp="1"/>
          </p:cNvSpPr>
          <p:nvPr>
            <p:ph type="title"/>
          </p:nvPr>
        </p:nvSpPr>
        <p:spPr/>
        <p:txBody>
          <a:bodyPr/>
          <a:lstStyle/>
          <a:p>
            <a:r>
              <a:rPr lang="en-US" dirty="0"/>
              <a:t>Matthew 22:30</a:t>
            </a:r>
          </a:p>
        </p:txBody>
      </p:sp>
      <p:sp>
        <p:nvSpPr>
          <p:cNvPr id="3" name="Content Placeholder 2">
            <a:extLst>
              <a:ext uri="{FF2B5EF4-FFF2-40B4-BE49-F238E27FC236}">
                <a16:creationId xmlns:a16="http://schemas.microsoft.com/office/drawing/2014/main" id="{3AB47FA3-1C2F-0236-9BA2-8F3E5D25995B}"/>
              </a:ext>
            </a:extLst>
          </p:cNvPr>
          <p:cNvSpPr>
            <a:spLocks noGrp="1"/>
          </p:cNvSpPr>
          <p:nvPr>
            <p:ph idx="1"/>
          </p:nvPr>
        </p:nvSpPr>
        <p:spPr>
          <a:xfrm>
            <a:off x="838200" y="1825625"/>
            <a:ext cx="10515600" cy="4667250"/>
          </a:xfrm>
        </p:spPr>
        <p:txBody>
          <a:bodyPr>
            <a:normAutofit lnSpcReduction="10000"/>
          </a:bodyPr>
          <a:lstStyle/>
          <a:p>
            <a:r>
              <a:rPr lang="en-US" dirty="0">
                <a:latin typeface="Source Sans Pro Black" panose="020B0803030403020204" pitchFamily="34" charset="0"/>
              </a:rPr>
              <a:t>“For in the resurrection they neither marry nor are given in marriage, but are like angels in heaven.”</a:t>
            </a:r>
          </a:p>
          <a:p>
            <a:pPr lvl="1"/>
            <a:r>
              <a:rPr lang="en-US" dirty="0"/>
              <a:t>The question asked was this, “Whose wife will she be in the resurrection?”</a:t>
            </a:r>
          </a:p>
          <a:p>
            <a:pPr lvl="1"/>
            <a:r>
              <a:rPr lang="en-US" dirty="0"/>
              <a:t>Jesus’s answer is that there will be no need for marriage in heaven.</a:t>
            </a:r>
          </a:p>
          <a:p>
            <a:pPr lvl="2"/>
            <a:r>
              <a:rPr lang="en-US" dirty="0"/>
              <a:t>The words </a:t>
            </a:r>
            <a:r>
              <a:rPr lang="en-US" dirty="0">
                <a:latin typeface="Source Sans Pro Black" panose="020B0803030403020204" pitchFamily="34" charset="0"/>
              </a:rPr>
              <a:t>marry</a:t>
            </a:r>
            <a:r>
              <a:rPr lang="en-US" dirty="0"/>
              <a:t> and </a:t>
            </a:r>
            <a:r>
              <a:rPr lang="en-US" dirty="0">
                <a:latin typeface="Source Sans Pro Black" panose="020B0803030403020204" pitchFamily="34" charset="0"/>
              </a:rPr>
              <a:t>given in marriage</a:t>
            </a:r>
            <a:r>
              <a:rPr lang="en-US" dirty="0"/>
              <a:t> are based on gender. Men marry and women are given in marriage. Think of “who gives the bride away?”</a:t>
            </a:r>
          </a:p>
          <a:p>
            <a:pPr lvl="2"/>
            <a:r>
              <a:rPr lang="en-US" dirty="0"/>
              <a:t>On earth, marriage and the bearing of children are God’s appointed means of perpetuating the human race and the keeping the family heritage within the family (passing of landed property from one generation to another).</a:t>
            </a:r>
          </a:p>
          <a:p>
            <a:pPr lvl="2"/>
            <a:r>
              <a:rPr lang="en-US" dirty="0"/>
              <a:t>In heaven, one has eternal life, so the need for reproduction is absent. Nor will those who have married more than one legitimate husband have to contend with rivalry and jealousy there.</a:t>
            </a:r>
          </a:p>
          <a:p>
            <a:pPr lvl="2"/>
            <a:r>
              <a:rPr lang="en-US" dirty="0"/>
              <a:t>Jesus’s comparison of life in heaven to the angels addresses another belief of the Sadducees, for they did not believe in angels (Acts 23:8).</a:t>
            </a:r>
          </a:p>
          <a:p>
            <a:endParaRPr lang="en-US" dirty="0"/>
          </a:p>
        </p:txBody>
      </p:sp>
    </p:spTree>
    <p:extLst>
      <p:ext uri="{BB962C8B-B14F-4D97-AF65-F5344CB8AC3E}">
        <p14:creationId xmlns:p14="http://schemas.microsoft.com/office/powerpoint/2010/main" val="98484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ircle(in)">
                                      <p:cBhvr>
                                        <p:cTn id="3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91CE8-1048-F31B-7092-AF282FF96F26}"/>
              </a:ext>
            </a:extLst>
          </p:cNvPr>
          <p:cNvSpPr>
            <a:spLocks noGrp="1"/>
          </p:cNvSpPr>
          <p:nvPr>
            <p:ph type="title"/>
          </p:nvPr>
        </p:nvSpPr>
        <p:spPr/>
        <p:txBody>
          <a:bodyPr/>
          <a:lstStyle/>
          <a:p>
            <a:r>
              <a:rPr lang="en-US" dirty="0"/>
              <a:t>Matthew 22:31</a:t>
            </a:r>
          </a:p>
        </p:txBody>
      </p:sp>
      <p:sp>
        <p:nvSpPr>
          <p:cNvPr id="3" name="Content Placeholder 2">
            <a:extLst>
              <a:ext uri="{FF2B5EF4-FFF2-40B4-BE49-F238E27FC236}">
                <a16:creationId xmlns:a16="http://schemas.microsoft.com/office/drawing/2014/main" id="{4ABF0FBD-0066-1055-0BBE-287806FAC744}"/>
              </a:ext>
            </a:extLst>
          </p:cNvPr>
          <p:cNvSpPr>
            <a:spLocks noGrp="1"/>
          </p:cNvSpPr>
          <p:nvPr>
            <p:ph idx="1"/>
          </p:nvPr>
        </p:nvSpPr>
        <p:spPr/>
        <p:txBody>
          <a:bodyPr/>
          <a:lstStyle/>
          <a:p>
            <a:r>
              <a:rPr lang="en-US" dirty="0">
                <a:latin typeface="Source Sans Pro Black" panose="020B0803030403020204" pitchFamily="34" charset="0"/>
              </a:rPr>
              <a:t>“And as for the resurrection of the dead, have you not read what was said to you by God: . . . .”</a:t>
            </a:r>
          </a:p>
          <a:p>
            <a:pPr lvl="1"/>
            <a:r>
              <a:rPr lang="en-US" dirty="0"/>
              <a:t>Note that Jesus did not appeal to the death experiences of the widow of Nain’s son, Jairus’s daughter, or Lazarus to learn about heaven, nor should we.</a:t>
            </a:r>
          </a:p>
          <a:p>
            <a:pPr lvl="1"/>
            <a:r>
              <a:rPr lang="en-US" dirty="0"/>
              <a:t>Jesus appealed to what God had said in His word.</a:t>
            </a:r>
          </a:p>
          <a:p>
            <a:pPr lvl="2"/>
            <a:r>
              <a:rPr lang="en-US" dirty="0"/>
              <a:t>Note that Jesus is </a:t>
            </a:r>
            <a:r>
              <a:rPr lang="en-US" dirty="0" err="1">
                <a:latin typeface="Source Sans Pro Black" panose="020B0803030403020204" pitchFamily="34" charset="0"/>
              </a:rPr>
              <a:t>prooftexting</a:t>
            </a:r>
            <a:r>
              <a:rPr lang="en-US" dirty="0"/>
              <a:t>: referring to or quoting a passage of scripture presented as proof for a theological doctrine, belief, or principle.</a:t>
            </a:r>
          </a:p>
          <a:p>
            <a:pPr lvl="2"/>
            <a:r>
              <a:rPr lang="en-US" dirty="0"/>
              <a:t>In present day thoughts about correct interpretation of Scripture, </a:t>
            </a:r>
            <a:r>
              <a:rPr lang="en-US" dirty="0" err="1"/>
              <a:t>prooftexting</a:t>
            </a:r>
            <a:r>
              <a:rPr lang="en-US" dirty="0"/>
              <a:t> is frowned upon, but it was used by Jesus.</a:t>
            </a:r>
          </a:p>
          <a:p>
            <a:endParaRPr lang="en-US" dirty="0"/>
          </a:p>
        </p:txBody>
      </p:sp>
    </p:spTree>
    <p:extLst>
      <p:ext uri="{BB962C8B-B14F-4D97-AF65-F5344CB8AC3E}">
        <p14:creationId xmlns:p14="http://schemas.microsoft.com/office/powerpoint/2010/main" val="4075431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4996A-3B2C-F92A-FD64-322DA24EAADA}"/>
              </a:ext>
            </a:extLst>
          </p:cNvPr>
          <p:cNvSpPr>
            <a:spLocks noGrp="1"/>
          </p:cNvSpPr>
          <p:nvPr>
            <p:ph type="title"/>
          </p:nvPr>
        </p:nvSpPr>
        <p:spPr/>
        <p:txBody>
          <a:bodyPr/>
          <a:lstStyle/>
          <a:p>
            <a:r>
              <a:rPr lang="en-US" dirty="0"/>
              <a:t>Passages about Resurrection in the OT</a:t>
            </a:r>
          </a:p>
        </p:txBody>
      </p:sp>
      <p:sp>
        <p:nvSpPr>
          <p:cNvPr id="3" name="Content Placeholder 2">
            <a:extLst>
              <a:ext uri="{FF2B5EF4-FFF2-40B4-BE49-F238E27FC236}">
                <a16:creationId xmlns:a16="http://schemas.microsoft.com/office/drawing/2014/main" id="{87223C17-1B33-ACE1-331A-15F99C81441E}"/>
              </a:ext>
            </a:extLst>
          </p:cNvPr>
          <p:cNvSpPr>
            <a:spLocks noGrp="1"/>
          </p:cNvSpPr>
          <p:nvPr>
            <p:ph idx="1"/>
          </p:nvPr>
        </p:nvSpPr>
        <p:spPr>
          <a:xfrm>
            <a:off x="838200" y="1825625"/>
            <a:ext cx="10515600" cy="4882824"/>
          </a:xfrm>
        </p:spPr>
        <p:txBody>
          <a:bodyPr>
            <a:normAutofit fontScale="92500" lnSpcReduction="20000"/>
          </a:bodyPr>
          <a:lstStyle/>
          <a:p>
            <a:r>
              <a:rPr lang="en-US" dirty="0"/>
              <a:t>For man’s continued existence after life on earth, Jesus might have referred to Enoch (Gen. 5:21-24) or Elijah (2 Kings 2:11).</a:t>
            </a:r>
          </a:p>
          <a:p>
            <a:r>
              <a:rPr lang="en-US" dirty="0"/>
              <a:t>Resurrection passages:</a:t>
            </a:r>
          </a:p>
          <a:p>
            <a:pPr lvl="1"/>
            <a:r>
              <a:rPr lang="en-US" dirty="0"/>
              <a:t>Daniel 12:2-3: “And many of those who sleep in the dust of the earth shall awake, some to everlasting life, and some to shame and everlasting contempt. And those who are wise shall shine like the brightness of the sky above; and those who turn many to righteousness, like the stars forever and ever.”</a:t>
            </a:r>
          </a:p>
          <a:p>
            <a:pPr lvl="1"/>
            <a:r>
              <a:rPr lang="en-US" dirty="0"/>
              <a:t>Psalm 17:15: “As for me, I shall behold your face in righteousness; when I awake, I shall be satisfied with your likeness.”</a:t>
            </a:r>
          </a:p>
          <a:p>
            <a:pPr lvl="1"/>
            <a:r>
              <a:rPr lang="en-US" dirty="0"/>
              <a:t>Psalm 23:6: “Surely goodness and mercy shall follow me all the days of my life, and I shall dwell in the house of the LORD forever.”</a:t>
            </a:r>
          </a:p>
          <a:p>
            <a:pPr lvl="1"/>
            <a:r>
              <a:rPr lang="en-US" dirty="0"/>
              <a:t>Isaiah 25:8: “He will swallow up death forever; and the Lord GOD will wipe away tears from all faces, and the reproach of his people he will take away from all the earth, for the LORD has spoken.”</a:t>
            </a:r>
          </a:p>
          <a:p>
            <a:pPr lvl="1"/>
            <a:r>
              <a:rPr lang="en-US" dirty="0"/>
              <a:t>Isaiah 26:19: “Your dead shall live; their bodies shall rise. You who dwell in the dust, awake and sing for joy! For your dew is a dew of light, and the earth will give birth to the dead.”</a:t>
            </a:r>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3481389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circle(in)">
                                      <p:cBhvr>
                                        <p:cTn id="25" dur="20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circle(in)">
                                      <p:cBhvr>
                                        <p:cTn id="30"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4996A-3B2C-F92A-FD64-322DA24EAADA}"/>
              </a:ext>
            </a:extLst>
          </p:cNvPr>
          <p:cNvSpPr>
            <a:spLocks noGrp="1"/>
          </p:cNvSpPr>
          <p:nvPr>
            <p:ph type="title"/>
          </p:nvPr>
        </p:nvSpPr>
        <p:spPr/>
        <p:txBody>
          <a:bodyPr/>
          <a:lstStyle/>
          <a:p>
            <a:r>
              <a:rPr lang="en-US" dirty="0"/>
              <a:t>Passages about Resurrection in the OT</a:t>
            </a:r>
          </a:p>
        </p:txBody>
      </p:sp>
      <p:sp>
        <p:nvSpPr>
          <p:cNvPr id="3" name="Content Placeholder 2">
            <a:extLst>
              <a:ext uri="{FF2B5EF4-FFF2-40B4-BE49-F238E27FC236}">
                <a16:creationId xmlns:a16="http://schemas.microsoft.com/office/drawing/2014/main" id="{87223C17-1B33-ACE1-331A-15F99C81441E}"/>
              </a:ext>
            </a:extLst>
          </p:cNvPr>
          <p:cNvSpPr>
            <a:spLocks noGrp="1"/>
          </p:cNvSpPr>
          <p:nvPr>
            <p:ph idx="1"/>
          </p:nvPr>
        </p:nvSpPr>
        <p:spPr>
          <a:xfrm>
            <a:off x="838200" y="1825625"/>
            <a:ext cx="10515600" cy="4763182"/>
          </a:xfrm>
        </p:spPr>
        <p:txBody>
          <a:bodyPr>
            <a:normAutofit fontScale="92500" lnSpcReduction="10000"/>
          </a:bodyPr>
          <a:lstStyle/>
          <a:p>
            <a:r>
              <a:rPr lang="en-US" dirty="0"/>
              <a:t>More Resurrection passages:</a:t>
            </a:r>
          </a:p>
          <a:p>
            <a:pPr lvl="1"/>
            <a:r>
              <a:rPr lang="en-US" dirty="0"/>
              <a:t>Psalm 16:8-11: “I have set the LORD always before me; because he is at my right hand, I shall not be shaken. Therefore my heart is glad, and my whole being rejoices; my flesh also dwells secure. For you will not abandon my soul to </a:t>
            </a:r>
            <a:r>
              <a:rPr lang="en-US" dirty="0" err="1"/>
              <a:t>Sheol</a:t>
            </a:r>
            <a:r>
              <a:rPr lang="en-US" dirty="0"/>
              <a:t>, or let your holy one see corruption.”</a:t>
            </a:r>
          </a:p>
          <a:p>
            <a:pPr lvl="1"/>
            <a:r>
              <a:rPr lang="en-US" dirty="0"/>
              <a:t>Psalm 49:15: “But God will ransom my soul from the power of </a:t>
            </a:r>
            <a:r>
              <a:rPr lang="en-US" dirty="0" err="1"/>
              <a:t>Sheol</a:t>
            </a:r>
            <a:r>
              <a:rPr lang="en-US" dirty="0"/>
              <a:t>, for he will receive me.”</a:t>
            </a:r>
          </a:p>
          <a:p>
            <a:pPr lvl="1"/>
            <a:r>
              <a:rPr lang="en-US" dirty="0"/>
              <a:t>Psalm 73:24: “You guide me with your counsel, and afterward you will receive me to glory.”</a:t>
            </a:r>
          </a:p>
          <a:p>
            <a:pPr lvl="1"/>
            <a:r>
              <a:rPr lang="en-US" dirty="0"/>
              <a:t>Job 19:25-27: “For I know that my Redeemer lives, and at the last he will stand upon the earth. And after my skin has been thus destroyed, yet in my flesh I shall see God, whom I shall see for myself, and my eyes shall behold, and not another. My heart faints within me!”</a:t>
            </a:r>
          </a:p>
          <a:p>
            <a:pPr lvl="1"/>
            <a:r>
              <a:rPr lang="en-US" dirty="0"/>
              <a:t>Hosea 13:14: “I shall ransom them from the power of </a:t>
            </a:r>
            <a:r>
              <a:rPr lang="en-US" dirty="0" err="1"/>
              <a:t>Sheol</a:t>
            </a:r>
            <a:r>
              <a:rPr lang="en-US" dirty="0"/>
              <a:t>; I shall redeem them from Death. O Death, where are your plagues? O </a:t>
            </a:r>
            <a:r>
              <a:rPr lang="en-US" dirty="0" err="1"/>
              <a:t>Sheol</a:t>
            </a:r>
            <a:r>
              <a:rPr lang="en-US" dirty="0"/>
              <a:t>, where is your sting? Compassion is hidden from my eyes.”</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3539329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8F624-5E2E-9E5E-6F67-80EA15A97B3E}"/>
              </a:ext>
            </a:extLst>
          </p:cNvPr>
          <p:cNvSpPr>
            <a:spLocks noGrp="1"/>
          </p:cNvSpPr>
          <p:nvPr>
            <p:ph type="title"/>
          </p:nvPr>
        </p:nvSpPr>
        <p:spPr/>
        <p:txBody>
          <a:bodyPr/>
          <a:lstStyle/>
          <a:p>
            <a:r>
              <a:rPr lang="en-US" dirty="0"/>
              <a:t>Matthew 22:32</a:t>
            </a:r>
          </a:p>
        </p:txBody>
      </p:sp>
      <p:sp>
        <p:nvSpPr>
          <p:cNvPr id="3" name="Content Placeholder 2">
            <a:extLst>
              <a:ext uri="{FF2B5EF4-FFF2-40B4-BE49-F238E27FC236}">
                <a16:creationId xmlns:a16="http://schemas.microsoft.com/office/drawing/2014/main" id="{08B87264-48C2-B0A1-6519-0CD642A17F30}"/>
              </a:ext>
            </a:extLst>
          </p:cNvPr>
          <p:cNvSpPr>
            <a:spLocks noGrp="1"/>
          </p:cNvSpPr>
          <p:nvPr>
            <p:ph idx="1"/>
          </p:nvPr>
        </p:nvSpPr>
        <p:spPr/>
        <p:txBody>
          <a:bodyPr/>
          <a:lstStyle/>
          <a:p>
            <a:r>
              <a:rPr lang="en-US" dirty="0">
                <a:latin typeface="Source Sans Pro Black" panose="020B0803030403020204" pitchFamily="34" charset="0"/>
              </a:rPr>
              <a:t>“‘I am the God of Abraham, and the God of Isaac, and the God of Jacob’? He is not God of the dead, but of the living.”</a:t>
            </a:r>
          </a:p>
          <a:p>
            <a:pPr lvl="1"/>
            <a:r>
              <a:rPr lang="en-US" dirty="0"/>
              <a:t>This quotation is quoted from Exodus 3:6, when God appeared to Moses at the burning bush: “Then he said, ‘Do not come near; take your sandals off your feet, for the place on which you are standing is holy ground.’ And he said, ‘I am the God of your father, the God of Abraham, the God of Isaac, and the God of Jacob.’ And Moses hid his face, for he was afraid to look at God” (3:5-6).</a:t>
            </a:r>
          </a:p>
          <a:p>
            <a:pPr lvl="1"/>
            <a:r>
              <a:rPr lang="en-US" dirty="0"/>
              <a:t>There is no mention of resurrection; the context is not discussing the resurrection.</a:t>
            </a:r>
          </a:p>
          <a:p>
            <a:pPr lvl="1"/>
            <a:r>
              <a:rPr lang="en-US" dirty="0"/>
              <a:t>So why resort to this passage as proof of the resurrection?</a:t>
            </a:r>
          </a:p>
          <a:p>
            <a:pPr lvl="1"/>
            <a:endParaRPr lang="en-US" dirty="0"/>
          </a:p>
        </p:txBody>
      </p:sp>
    </p:spTree>
    <p:extLst>
      <p:ext uri="{BB962C8B-B14F-4D97-AF65-F5344CB8AC3E}">
        <p14:creationId xmlns:p14="http://schemas.microsoft.com/office/powerpoint/2010/main" val="1908799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2E5ED-8F33-084B-889A-D583B68E0D5C}"/>
              </a:ext>
            </a:extLst>
          </p:cNvPr>
          <p:cNvSpPr>
            <a:spLocks noGrp="1"/>
          </p:cNvSpPr>
          <p:nvPr>
            <p:ph type="title"/>
          </p:nvPr>
        </p:nvSpPr>
        <p:spPr/>
        <p:txBody>
          <a:bodyPr/>
          <a:lstStyle/>
          <a:p>
            <a:r>
              <a:rPr lang="en-US" dirty="0"/>
              <a:t>The Sadducees Concept of Scripture</a:t>
            </a:r>
          </a:p>
        </p:txBody>
      </p:sp>
      <p:sp>
        <p:nvSpPr>
          <p:cNvPr id="3" name="Content Placeholder 2">
            <a:extLst>
              <a:ext uri="{FF2B5EF4-FFF2-40B4-BE49-F238E27FC236}">
                <a16:creationId xmlns:a16="http://schemas.microsoft.com/office/drawing/2014/main" id="{4D46BD67-3617-93AD-7F8A-6459E4698243}"/>
              </a:ext>
            </a:extLst>
          </p:cNvPr>
          <p:cNvSpPr>
            <a:spLocks noGrp="1"/>
          </p:cNvSpPr>
          <p:nvPr>
            <p:ph idx="1"/>
          </p:nvPr>
        </p:nvSpPr>
        <p:spPr>
          <a:xfrm>
            <a:off x="838200" y="1825625"/>
            <a:ext cx="10515600" cy="4771728"/>
          </a:xfrm>
        </p:spPr>
        <p:txBody>
          <a:bodyPr>
            <a:normAutofit fontScale="92500" lnSpcReduction="20000"/>
          </a:bodyPr>
          <a:lstStyle/>
          <a:p>
            <a:r>
              <a:rPr lang="en-US" dirty="0"/>
              <a:t>The Sadducees were correct in rejecting the oral traditions of the Pharisees (Matt. 15:1-20; Mark 7:1-23).</a:t>
            </a:r>
          </a:p>
          <a:p>
            <a:r>
              <a:rPr lang="en-US" dirty="0"/>
              <a:t>However, they looked to the Law of Moses for their authority, treating other books of the Old Testament with lesser authority (Josephus, </a:t>
            </a:r>
            <a:r>
              <a:rPr lang="en-US" i="1" dirty="0"/>
              <a:t>Antiquities of the Jews</a:t>
            </a:r>
            <a:r>
              <a:rPr lang="en-US" dirty="0"/>
              <a:t>, 13.10.6; 18.1.4).</a:t>
            </a:r>
          </a:p>
          <a:p>
            <a:pPr lvl="1"/>
            <a:r>
              <a:rPr lang="en-US" dirty="0"/>
              <a:t>“For the Sadducees, the only Law was what was found in the five books of Moses or the first five books of the Torah and Old Testament. They rejected the prophetic writings and prophets of the Torah and Old Testament that came after Moses. Most likely they believed these writers could have been divinely guided, but ultimately what they wrote wasn’t law. Sadducees also believed that focusing on the laws outside of the Written Law of the Torah detracted from a necessary focus on the Law of Moses” (</a:t>
            </a:r>
            <a:r>
              <a:rPr lang="en-US" dirty="0">
                <a:hlinkClick r:id="rId2">
                  <a:extLst>
                    <a:ext uri="{A12FA001-AC4F-418D-AE19-62706E023703}">
                      <ahyp:hlinkClr xmlns:ahyp="http://schemas.microsoft.com/office/drawing/2018/hyperlinkcolor" val="tx"/>
                    </a:ext>
                  </a:extLst>
                </a:hlinkClick>
              </a:rPr>
              <a:t>https://www.angel.com/blog/the-chosen/posts/who-were-the-sadducees</a:t>
            </a:r>
            <a:r>
              <a:rPr lang="en-US" dirty="0"/>
              <a:t>).</a:t>
            </a:r>
          </a:p>
          <a:p>
            <a:pPr lvl="1"/>
            <a:r>
              <a:rPr lang="en-US" dirty="0"/>
              <a:t>Other scholars disagree about whether Sadducees had a different canon of Holy Scripture </a:t>
            </a:r>
            <a:r>
              <a:rPr lang="en-US" i="1" dirty="0"/>
              <a:t>(Anchor Bible Dictionary</a:t>
            </a:r>
            <a:r>
              <a:rPr lang="en-US" dirty="0"/>
              <a:t>, 5:892)</a:t>
            </a:r>
            <a:r>
              <a:rPr lang="en-US" i="1" dirty="0"/>
              <a:t>.</a:t>
            </a:r>
            <a:r>
              <a:rPr lang="en-US" dirty="0"/>
              <a:t> Without charging the Sadducees with rejecting all of the other books, Jesus confined Himself to a citation from the Law of Moses when discussing the resurrection.</a:t>
            </a:r>
          </a:p>
        </p:txBody>
      </p:sp>
    </p:spTree>
    <p:extLst>
      <p:ext uri="{BB962C8B-B14F-4D97-AF65-F5344CB8AC3E}">
        <p14:creationId xmlns:p14="http://schemas.microsoft.com/office/powerpoint/2010/main" val="823275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2B29E-F2B3-1BC9-3AB8-269D41702B7F}"/>
              </a:ext>
            </a:extLst>
          </p:cNvPr>
          <p:cNvSpPr>
            <a:spLocks noGrp="1"/>
          </p:cNvSpPr>
          <p:nvPr>
            <p:ph type="title"/>
          </p:nvPr>
        </p:nvSpPr>
        <p:spPr>
          <a:xfrm>
            <a:off x="838200" y="365125"/>
            <a:ext cx="10515600" cy="1147481"/>
          </a:xfrm>
        </p:spPr>
        <p:txBody>
          <a:bodyPr>
            <a:normAutofit/>
          </a:bodyPr>
          <a:lstStyle/>
          <a:p>
            <a:r>
              <a:rPr lang="en-US" dirty="0"/>
              <a:t>Parable of the Wedding Feast (I)</a:t>
            </a:r>
            <a:br>
              <a:rPr lang="en-US" sz="2700" dirty="0"/>
            </a:br>
            <a:r>
              <a:rPr lang="en-US" sz="2700" dirty="0"/>
              <a:t>Matthew 22:1-10</a:t>
            </a:r>
          </a:p>
        </p:txBody>
      </p:sp>
      <p:sp>
        <p:nvSpPr>
          <p:cNvPr id="3" name="Content Placeholder 2">
            <a:extLst>
              <a:ext uri="{FF2B5EF4-FFF2-40B4-BE49-F238E27FC236}">
                <a16:creationId xmlns:a16="http://schemas.microsoft.com/office/drawing/2014/main" id="{851A63C9-4080-8F7F-4A45-ABD6931698D1}"/>
              </a:ext>
            </a:extLst>
          </p:cNvPr>
          <p:cNvSpPr>
            <a:spLocks noGrp="1"/>
          </p:cNvSpPr>
          <p:nvPr>
            <p:ph idx="1"/>
          </p:nvPr>
        </p:nvSpPr>
        <p:spPr>
          <a:xfrm>
            <a:off x="838200" y="1618597"/>
            <a:ext cx="10515600" cy="4874278"/>
          </a:xfrm>
        </p:spPr>
        <p:txBody>
          <a:bodyPr>
            <a:normAutofit fontScale="92500" lnSpcReduction="10000"/>
          </a:bodyPr>
          <a:lstStyle/>
          <a:p>
            <a:r>
              <a:rPr lang="en-US" dirty="0"/>
              <a:t>And again Jesus spoke to them in parables, saying, “The kingdom of heaven may be compared to a king who gave a wedding feast for his son, and sent his servants to call those who were invited to the wedding feast, but they would not come. Again he sent other servants, saying, ‘Tell those who are invited, “See, I have prepared my dinner, my oxen and my fat calves have been slaughtered, and everything is ready. Come to the wedding feast.” ’ But they paid no attention and went off, one to his farm, another to his business, while the rest seized his servants, treated them shamefully, and killed them. The king was angry, and he sent his troops and destroyed those murderers and burned their city. Then he said to his servants, ‘The wedding feast is ready, but those invited were not worthy. Go therefore to the main roads and invite to the wedding feast as many as you find.’ And those servants went out into the roads and gathered all whom they found, both bad and good. So the wedding hall was filled with guests.</a:t>
            </a:r>
          </a:p>
          <a:p>
            <a:endParaRPr lang="en-US" dirty="0"/>
          </a:p>
        </p:txBody>
      </p:sp>
    </p:spTree>
    <p:extLst>
      <p:ext uri="{BB962C8B-B14F-4D97-AF65-F5344CB8AC3E}">
        <p14:creationId xmlns:p14="http://schemas.microsoft.com/office/powerpoint/2010/main" val="39648932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8F624-5E2E-9E5E-6F67-80EA15A97B3E}"/>
              </a:ext>
            </a:extLst>
          </p:cNvPr>
          <p:cNvSpPr>
            <a:spLocks noGrp="1"/>
          </p:cNvSpPr>
          <p:nvPr>
            <p:ph type="title"/>
          </p:nvPr>
        </p:nvSpPr>
        <p:spPr/>
        <p:txBody>
          <a:bodyPr/>
          <a:lstStyle/>
          <a:p>
            <a:r>
              <a:rPr lang="en-US" dirty="0"/>
              <a:t>Jesus’s Argument</a:t>
            </a:r>
          </a:p>
        </p:txBody>
      </p:sp>
      <p:sp>
        <p:nvSpPr>
          <p:cNvPr id="3" name="Content Placeholder 2">
            <a:extLst>
              <a:ext uri="{FF2B5EF4-FFF2-40B4-BE49-F238E27FC236}">
                <a16:creationId xmlns:a16="http://schemas.microsoft.com/office/drawing/2014/main" id="{08B87264-48C2-B0A1-6519-0CD642A17F30}"/>
              </a:ext>
            </a:extLst>
          </p:cNvPr>
          <p:cNvSpPr>
            <a:spLocks noGrp="1"/>
          </p:cNvSpPr>
          <p:nvPr>
            <p:ph idx="1"/>
          </p:nvPr>
        </p:nvSpPr>
        <p:spPr/>
        <p:txBody>
          <a:bodyPr>
            <a:normAutofit lnSpcReduction="10000"/>
          </a:bodyPr>
          <a:lstStyle/>
          <a:p>
            <a:r>
              <a:rPr lang="en-US" dirty="0">
                <a:latin typeface="Source Sans Pro Black" panose="020B0803030403020204" pitchFamily="34" charset="0"/>
              </a:rPr>
              <a:t>“‘I am the God of Abraham, and the God of Isaac, and the God of Jacob’? He is not God of the dead, but of the living.”</a:t>
            </a:r>
          </a:p>
          <a:p>
            <a:pPr lvl="1"/>
            <a:r>
              <a:rPr lang="en-US" dirty="0"/>
              <a:t>The Sadducees has appealed to a passage from the Law of Moses to challenge Jesus’s belief in the resurrection, so He replies using a passage from the Law of Moses (H.A.W. Meyers, </a:t>
            </a:r>
            <a:r>
              <a:rPr lang="en-US" i="1" dirty="0"/>
              <a:t>The Gospel of Matthew</a:t>
            </a:r>
            <a:r>
              <a:rPr lang="en-US" dirty="0"/>
              <a:t>, 382).</a:t>
            </a:r>
          </a:p>
          <a:p>
            <a:pPr lvl="1"/>
            <a:r>
              <a:rPr lang="en-US" dirty="0"/>
              <a:t>At the time God spoke to Moses, Abraham, Isaac, and Jacob had been dead for centuries. If “dead” meant the cessation of existence, God would not be the God of what had ceased to exist. </a:t>
            </a:r>
          </a:p>
          <a:p>
            <a:pPr lvl="1"/>
            <a:r>
              <a:rPr lang="en-US" dirty="0"/>
              <a:t>Therefore, Abraham, Isaac, and Jacob must continue to exist despite the deaths of their bodies. They are not dead, but living!</a:t>
            </a:r>
          </a:p>
          <a:p>
            <a:pPr lvl="1"/>
            <a:r>
              <a:rPr lang="en-US" dirty="0"/>
              <a:t>There are numerous passages elsewhere in the Law that speak of Abraham the same way as Exodus 3:6 does (Gen. 26:24; 28:13; 32:9; Exod. 3:15-16; 4:5; 6:8; 32:13; etc.).</a:t>
            </a:r>
          </a:p>
        </p:txBody>
      </p:sp>
    </p:spTree>
    <p:extLst>
      <p:ext uri="{BB962C8B-B14F-4D97-AF65-F5344CB8AC3E}">
        <p14:creationId xmlns:p14="http://schemas.microsoft.com/office/powerpoint/2010/main" val="3015471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9E688-AEFB-2A3E-85DE-EB28856D0DE9}"/>
              </a:ext>
            </a:extLst>
          </p:cNvPr>
          <p:cNvSpPr>
            <a:spLocks noGrp="1"/>
          </p:cNvSpPr>
          <p:nvPr>
            <p:ph type="title"/>
          </p:nvPr>
        </p:nvSpPr>
        <p:spPr/>
        <p:txBody>
          <a:bodyPr/>
          <a:lstStyle/>
          <a:p>
            <a:r>
              <a:rPr lang="en-US" dirty="0" err="1"/>
              <a:t>Intertestament</a:t>
            </a:r>
            <a:r>
              <a:rPr lang="en-US" dirty="0"/>
              <a:t> Writings</a:t>
            </a:r>
          </a:p>
        </p:txBody>
      </p:sp>
      <p:sp>
        <p:nvSpPr>
          <p:cNvPr id="3" name="Content Placeholder 2">
            <a:extLst>
              <a:ext uri="{FF2B5EF4-FFF2-40B4-BE49-F238E27FC236}">
                <a16:creationId xmlns:a16="http://schemas.microsoft.com/office/drawing/2014/main" id="{7175ACB3-B2CC-1825-9109-7053807DBD9B}"/>
              </a:ext>
            </a:extLst>
          </p:cNvPr>
          <p:cNvSpPr>
            <a:spLocks noGrp="1"/>
          </p:cNvSpPr>
          <p:nvPr>
            <p:ph idx="1"/>
          </p:nvPr>
        </p:nvSpPr>
        <p:spPr/>
        <p:txBody>
          <a:bodyPr/>
          <a:lstStyle/>
          <a:p>
            <a:r>
              <a:rPr lang="en-US" dirty="0"/>
              <a:t>4 Maccabees (written 20-130 AD) makes a similar argument to Jesus:</a:t>
            </a:r>
          </a:p>
          <a:p>
            <a:pPr lvl="1"/>
            <a:r>
              <a:rPr lang="en-US" dirty="0"/>
              <a:t>“But as many as attend to piety with a whole heart, these alone are able to control the passions of the flesh, since they believe that they</a:t>
            </a:r>
            <a:r>
              <a:rPr lang="en-US" dirty="0">
                <a:latin typeface="Source Sans Pro Black" panose="020B0803030403020204" pitchFamily="34" charset="0"/>
              </a:rPr>
              <a:t>, like our patriarchs Abraham and Isaac and Jacob, do not die to God but live to God</a:t>
            </a:r>
            <a:r>
              <a:rPr lang="en-US" dirty="0"/>
              <a:t>” (7:18-19).</a:t>
            </a:r>
          </a:p>
          <a:p>
            <a:pPr lvl="1"/>
            <a:r>
              <a:rPr lang="en-US" dirty="0"/>
              <a:t>“By these words the mother of the seven encouraged and persuaded each of her sons to die rather than violate God’s commandment. </a:t>
            </a:r>
            <a:r>
              <a:rPr lang="en-US" dirty="0">
                <a:latin typeface="Source Sans Pro Black" panose="020B0803030403020204" pitchFamily="34" charset="0"/>
              </a:rPr>
              <a:t>They knew also that those who die for the sake of God live to God, as do Abraham and Isaac and Jacob and all the patriarchs</a:t>
            </a:r>
            <a:r>
              <a:rPr lang="en-US" dirty="0"/>
              <a:t>” (16:24-25).</a:t>
            </a:r>
          </a:p>
        </p:txBody>
      </p:sp>
    </p:spTree>
    <p:extLst>
      <p:ext uri="{BB962C8B-B14F-4D97-AF65-F5344CB8AC3E}">
        <p14:creationId xmlns:p14="http://schemas.microsoft.com/office/powerpoint/2010/main" val="20858808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729BA-D068-AB52-E3C6-CE48E9761BE0}"/>
              </a:ext>
            </a:extLst>
          </p:cNvPr>
          <p:cNvSpPr>
            <a:spLocks noGrp="1"/>
          </p:cNvSpPr>
          <p:nvPr>
            <p:ph type="title"/>
          </p:nvPr>
        </p:nvSpPr>
        <p:spPr/>
        <p:txBody>
          <a:bodyPr/>
          <a:lstStyle/>
          <a:p>
            <a:r>
              <a:rPr lang="en-US" dirty="0"/>
              <a:t>Jesus’s Use of Exodus 3:6</a:t>
            </a:r>
          </a:p>
        </p:txBody>
      </p:sp>
      <p:sp>
        <p:nvSpPr>
          <p:cNvPr id="3" name="Content Placeholder 2">
            <a:extLst>
              <a:ext uri="{FF2B5EF4-FFF2-40B4-BE49-F238E27FC236}">
                <a16:creationId xmlns:a16="http://schemas.microsoft.com/office/drawing/2014/main" id="{0E641331-E617-BF1E-6A60-8D771701A2FA}"/>
              </a:ext>
            </a:extLst>
          </p:cNvPr>
          <p:cNvSpPr>
            <a:spLocks noGrp="1"/>
          </p:cNvSpPr>
          <p:nvPr>
            <p:ph idx="1"/>
          </p:nvPr>
        </p:nvSpPr>
        <p:spPr/>
        <p:txBody>
          <a:bodyPr/>
          <a:lstStyle/>
          <a:p>
            <a:r>
              <a:rPr lang="en-US" dirty="0"/>
              <a:t>What kind of argument did Jesus make from Exodus 3:6?</a:t>
            </a:r>
          </a:p>
          <a:p>
            <a:pPr lvl="1"/>
            <a:r>
              <a:rPr lang="en-US" dirty="0"/>
              <a:t>He did not read a passage that was a </a:t>
            </a:r>
            <a:r>
              <a:rPr lang="en-US" dirty="0">
                <a:latin typeface="Source Sans Pro Black" panose="020B0803030403020204" pitchFamily="34" charset="0"/>
              </a:rPr>
              <a:t>direct statement</a:t>
            </a:r>
            <a:r>
              <a:rPr lang="en-US" dirty="0"/>
              <a:t>: “There is a resurrection of the dead.”</a:t>
            </a:r>
          </a:p>
          <a:p>
            <a:pPr lvl="1"/>
            <a:r>
              <a:rPr lang="en-US" dirty="0"/>
              <a:t>He did not show an </a:t>
            </a:r>
            <a:r>
              <a:rPr lang="en-US" dirty="0">
                <a:latin typeface="Source Sans Pro Black" panose="020B0803030403020204" pitchFamily="34" charset="0"/>
              </a:rPr>
              <a:t>example</a:t>
            </a:r>
            <a:r>
              <a:rPr lang="en-US" dirty="0"/>
              <a:t> of someone who was raised from the dead never to die again.</a:t>
            </a:r>
          </a:p>
          <a:p>
            <a:pPr lvl="1"/>
            <a:r>
              <a:rPr lang="en-US" dirty="0"/>
              <a:t>He made an argument from a </a:t>
            </a:r>
            <a:r>
              <a:rPr lang="en-US" dirty="0">
                <a:latin typeface="Source Sans Pro Black" panose="020B0803030403020204" pitchFamily="34" charset="0"/>
              </a:rPr>
              <a:t>necessary inference </a:t>
            </a:r>
            <a:r>
              <a:rPr lang="en-US" dirty="0"/>
              <a:t>drawn from a Bible text to prove to the Sadducees that there is a future resurrection of the dead. </a:t>
            </a:r>
          </a:p>
          <a:p>
            <a:pPr lvl="1"/>
            <a:r>
              <a:rPr lang="en-US" dirty="0"/>
              <a:t>A logical inference is this: Those who deny that one can learn the truth from necessary inferences are charging Jesus with making a false argument!</a:t>
            </a:r>
          </a:p>
        </p:txBody>
      </p:sp>
    </p:spTree>
    <p:extLst>
      <p:ext uri="{BB962C8B-B14F-4D97-AF65-F5344CB8AC3E}">
        <p14:creationId xmlns:p14="http://schemas.microsoft.com/office/powerpoint/2010/main" val="126854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2266A-8BEF-9DB9-C6D0-75B4A0AA6491}"/>
              </a:ext>
            </a:extLst>
          </p:cNvPr>
          <p:cNvSpPr>
            <a:spLocks noGrp="1"/>
          </p:cNvSpPr>
          <p:nvPr>
            <p:ph type="title"/>
          </p:nvPr>
        </p:nvSpPr>
        <p:spPr/>
        <p:txBody>
          <a:bodyPr/>
          <a:lstStyle/>
          <a:p>
            <a:r>
              <a:rPr lang="en-US" dirty="0"/>
              <a:t>Matthew 22:33</a:t>
            </a:r>
          </a:p>
        </p:txBody>
      </p:sp>
      <p:sp>
        <p:nvSpPr>
          <p:cNvPr id="3" name="Content Placeholder 2">
            <a:extLst>
              <a:ext uri="{FF2B5EF4-FFF2-40B4-BE49-F238E27FC236}">
                <a16:creationId xmlns:a16="http://schemas.microsoft.com/office/drawing/2014/main" id="{EC778748-A928-D0DF-E849-3C0E6C9EB8B7}"/>
              </a:ext>
            </a:extLst>
          </p:cNvPr>
          <p:cNvSpPr>
            <a:spLocks noGrp="1"/>
          </p:cNvSpPr>
          <p:nvPr>
            <p:ph idx="1"/>
          </p:nvPr>
        </p:nvSpPr>
        <p:spPr/>
        <p:txBody>
          <a:bodyPr/>
          <a:lstStyle/>
          <a:p>
            <a:r>
              <a:rPr lang="en-US" dirty="0">
                <a:latin typeface="Source Sans Pro Black" panose="020B0803030403020204" pitchFamily="34" charset="0"/>
              </a:rPr>
              <a:t>And when the crowd heard it, they were astonished at his teaching.</a:t>
            </a:r>
          </a:p>
          <a:p>
            <a:pPr lvl="1"/>
            <a:r>
              <a:rPr lang="en-US" dirty="0"/>
              <a:t>The Pharisees asked Jesus about paying taxes to Caesar with the purpose of discrediting Him in the eyes of part of those who were following Jesus. They failed.</a:t>
            </a:r>
          </a:p>
          <a:p>
            <a:pPr lvl="1"/>
            <a:r>
              <a:rPr lang="en-US" dirty="0"/>
              <a:t>The Sadducees asked Jesus a question that seemingly reduced the doctrine that there will be a resurrection of the death to absurdity. They failed. (Reckon they had ever used their argument about the resurrection on the Pharisees, but got no adequate answer?)</a:t>
            </a:r>
          </a:p>
          <a:p>
            <a:pPr lvl="1"/>
            <a:r>
              <a:rPr lang="en-US" dirty="0"/>
              <a:t>The crowd were </a:t>
            </a:r>
            <a:r>
              <a:rPr lang="en-US" dirty="0">
                <a:latin typeface="Source Sans Pro Black" panose="020B0803030403020204" pitchFamily="34" charset="0"/>
              </a:rPr>
              <a:t>astonished</a:t>
            </a:r>
            <a:r>
              <a:rPr lang="en-US" dirty="0"/>
              <a:t> at Jesus teaching (cf. other references to the crowds’ reaction to Jesus: 7:28-29; 13:54; Mark 11:18</a:t>
            </a:r>
          </a:p>
          <a:p>
            <a:endParaRPr lang="en-US" dirty="0"/>
          </a:p>
        </p:txBody>
      </p:sp>
    </p:spTree>
    <p:extLst>
      <p:ext uri="{BB962C8B-B14F-4D97-AF65-F5344CB8AC3E}">
        <p14:creationId xmlns:p14="http://schemas.microsoft.com/office/powerpoint/2010/main" val="303155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39751-C5EA-B661-3869-AB97AE035E8A}"/>
              </a:ext>
            </a:extLst>
          </p:cNvPr>
          <p:cNvSpPr>
            <a:spLocks noGrp="1"/>
          </p:cNvSpPr>
          <p:nvPr>
            <p:ph type="title"/>
          </p:nvPr>
        </p:nvSpPr>
        <p:spPr/>
        <p:txBody>
          <a:bodyPr>
            <a:normAutofit fontScale="90000"/>
          </a:bodyPr>
          <a:lstStyle/>
          <a:p>
            <a:r>
              <a:rPr lang="en-US" sz="3200" dirty="0"/>
              <a:t>Confrontations with the Jews: </a:t>
            </a:r>
            <a:br>
              <a:rPr lang="en-US" sz="3200" dirty="0"/>
            </a:br>
            <a:r>
              <a:rPr lang="en-US" sz="3200" dirty="0"/>
              <a:t>Lawyer Asks about the Greatest  Commandment</a:t>
            </a:r>
            <a:br>
              <a:rPr lang="en-US" sz="3200" dirty="0"/>
            </a:br>
            <a:r>
              <a:rPr lang="en-US" sz="2700" dirty="0"/>
              <a:t>M</a:t>
            </a:r>
            <a:r>
              <a:rPr lang="en-US" sz="2200" dirty="0"/>
              <a:t>atthew 22:34-40</a:t>
            </a:r>
          </a:p>
        </p:txBody>
      </p:sp>
      <p:sp>
        <p:nvSpPr>
          <p:cNvPr id="3" name="Content Placeholder 2">
            <a:extLst>
              <a:ext uri="{FF2B5EF4-FFF2-40B4-BE49-F238E27FC236}">
                <a16:creationId xmlns:a16="http://schemas.microsoft.com/office/drawing/2014/main" id="{803B75A0-9349-A351-FDE4-BAE1EAD169D0}"/>
              </a:ext>
            </a:extLst>
          </p:cNvPr>
          <p:cNvSpPr>
            <a:spLocks noGrp="1"/>
          </p:cNvSpPr>
          <p:nvPr>
            <p:ph idx="1"/>
          </p:nvPr>
        </p:nvSpPr>
        <p:spPr/>
        <p:txBody>
          <a:bodyPr/>
          <a:lstStyle/>
          <a:p>
            <a:r>
              <a:rPr lang="en-US" dirty="0"/>
              <a:t>“But when the Pharisees heard that he had silenced the Sadducees, they gathered together. And one of them, a lawyer, asked him a question to test him. ‘Teacher, which is the great commandment in the Law?’ And he said to him, ‘You shall love the Lord your God with all your heart and with all your soul and with all your mind. This is the great and first commandment. And a second is like it: You shall love your neighbor as yourself. On these two commandments depend all the Law and the Prophets.’”</a:t>
            </a:r>
          </a:p>
          <a:p>
            <a:endParaRPr lang="en-US" dirty="0"/>
          </a:p>
        </p:txBody>
      </p:sp>
    </p:spTree>
    <p:extLst>
      <p:ext uri="{BB962C8B-B14F-4D97-AF65-F5344CB8AC3E}">
        <p14:creationId xmlns:p14="http://schemas.microsoft.com/office/powerpoint/2010/main" val="20536503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978D4-DAD7-EF44-DE81-26142942B497}"/>
              </a:ext>
            </a:extLst>
          </p:cNvPr>
          <p:cNvSpPr>
            <a:spLocks noGrp="1"/>
          </p:cNvSpPr>
          <p:nvPr>
            <p:ph type="title"/>
          </p:nvPr>
        </p:nvSpPr>
        <p:spPr/>
        <p:txBody>
          <a:bodyPr/>
          <a:lstStyle/>
          <a:p>
            <a:r>
              <a:rPr lang="en-US" dirty="0"/>
              <a:t>Observations</a:t>
            </a:r>
          </a:p>
        </p:txBody>
      </p:sp>
      <p:sp>
        <p:nvSpPr>
          <p:cNvPr id="3" name="Content Placeholder 2">
            <a:extLst>
              <a:ext uri="{FF2B5EF4-FFF2-40B4-BE49-F238E27FC236}">
                <a16:creationId xmlns:a16="http://schemas.microsoft.com/office/drawing/2014/main" id="{9B9612C3-539E-0955-F016-808567056F44}"/>
              </a:ext>
            </a:extLst>
          </p:cNvPr>
          <p:cNvSpPr>
            <a:spLocks noGrp="1"/>
          </p:cNvSpPr>
          <p:nvPr>
            <p:ph idx="1"/>
          </p:nvPr>
        </p:nvSpPr>
        <p:spPr>
          <a:xfrm>
            <a:off x="838200" y="1825624"/>
            <a:ext cx="10515600" cy="4754637"/>
          </a:xfrm>
        </p:spPr>
        <p:txBody>
          <a:bodyPr>
            <a:normAutofit/>
          </a:bodyPr>
          <a:lstStyle/>
          <a:p>
            <a:r>
              <a:rPr lang="en-US" dirty="0"/>
              <a:t>Jesus joined Deuteronomy 6:5 and Leviticus 19:18 as a summary of the Pentateuch.</a:t>
            </a:r>
          </a:p>
          <a:p>
            <a:r>
              <a:rPr lang="en-US" dirty="0"/>
              <a:t>In an introduction to the Parable of the Good Samaritan on a different occasion, Jesus said the same thing: “And behold, a lawyer stood up to put him to the test, saying, ‘Teacher, what shall I do to inherit eternal life?’ He said to him, “’What is written in the Law? How do you read it?’ And he answered, ‘You shall love the Lord your God with all your heart and with all your soul and with all your strength and with all your mind, and your neighbor as yourself.’ And he said to him, “You have answered correctly; do this, and you will live.”</a:t>
            </a:r>
          </a:p>
          <a:p>
            <a:endParaRPr lang="en-US" dirty="0"/>
          </a:p>
        </p:txBody>
      </p:sp>
    </p:spTree>
    <p:extLst>
      <p:ext uri="{BB962C8B-B14F-4D97-AF65-F5344CB8AC3E}">
        <p14:creationId xmlns:p14="http://schemas.microsoft.com/office/powerpoint/2010/main" val="1518295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2941FEA3-AA96-EBC0-F007-94921813F420}"/>
              </a:ext>
            </a:extLst>
          </p:cNvPr>
          <p:cNvGraphicFramePr>
            <a:graphicFrameLocks noGrp="1"/>
          </p:cNvGraphicFramePr>
          <p:nvPr>
            <p:extLst>
              <p:ext uri="{D42A27DB-BD31-4B8C-83A1-F6EECF244321}">
                <p14:modId xmlns:p14="http://schemas.microsoft.com/office/powerpoint/2010/main" val="1061257453"/>
              </p:ext>
            </p:extLst>
          </p:nvPr>
        </p:nvGraphicFramePr>
        <p:xfrm>
          <a:off x="623843" y="719666"/>
          <a:ext cx="11126624" cy="5212080"/>
        </p:xfrm>
        <a:graphic>
          <a:graphicData uri="http://schemas.openxmlformats.org/drawingml/2006/table">
            <a:tbl>
              <a:tblPr firstRow="1" bandRow="1">
                <a:tableStyleId>{00A15C55-8517-42AA-B614-E9B94910E393}</a:tableStyleId>
              </a:tblPr>
              <a:tblGrid>
                <a:gridCol w="5550283">
                  <a:extLst>
                    <a:ext uri="{9D8B030D-6E8A-4147-A177-3AD203B41FA5}">
                      <a16:colId xmlns:a16="http://schemas.microsoft.com/office/drawing/2014/main" val="790823560"/>
                    </a:ext>
                  </a:extLst>
                </a:gridCol>
                <a:gridCol w="5576341">
                  <a:extLst>
                    <a:ext uri="{9D8B030D-6E8A-4147-A177-3AD203B41FA5}">
                      <a16:colId xmlns:a16="http://schemas.microsoft.com/office/drawing/2014/main" val="768526502"/>
                    </a:ext>
                  </a:extLst>
                </a:gridCol>
              </a:tblGrid>
              <a:tr h="370840">
                <a:tc gridSpan="2">
                  <a:txBody>
                    <a:bodyPr/>
                    <a:lstStyle/>
                    <a:p>
                      <a:pPr algn="ctr"/>
                      <a:r>
                        <a:rPr lang="en-US" sz="3200" dirty="0">
                          <a:solidFill>
                            <a:schemeClr val="tx1"/>
                          </a:solidFill>
                          <a:latin typeface="Source Sans Pro Black" panose="020B0803030403020204" pitchFamily="34" charset="0"/>
                        </a:rPr>
                        <a:t>The Ten Commandments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965801704"/>
                  </a:ext>
                </a:extLst>
              </a:tr>
              <a:tr h="370840">
                <a:tc>
                  <a:txBody>
                    <a:bodyPr/>
                    <a:lstStyle/>
                    <a:p>
                      <a:pPr algn="ctr"/>
                      <a:r>
                        <a:rPr lang="en-US" sz="2800" dirty="0">
                          <a:latin typeface="Source Sans Pro Black" panose="020B0803030403020204" pitchFamily="34" charset="0"/>
                        </a:rPr>
                        <a:t>Love for God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solidFill>
                            <a:schemeClr val="tx1"/>
                          </a:solidFill>
                          <a:latin typeface="Source Sans Pro Black" panose="020B0803030403020204" pitchFamily="34" charset="0"/>
                        </a:rPr>
                        <a:t>Love for Neighbor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3719908"/>
                  </a:ext>
                </a:extLst>
              </a:tr>
              <a:tr h="370840">
                <a:tc>
                  <a:txBody>
                    <a:bodyPr/>
                    <a:lstStyle/>
                    <a:p>
                      <a:r>
                        <a:rPr lang="en-US" sz="2400" dirty="0">
                          <a:latin typeface="Source Sans Pro Semibold" panose="020B0603030403020204" pitchFamily="34" charset="0"/>
                        </a:rPr>
                        <a:t>You shall have no other gods before me (Exod. 20:3).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Source Sans Pro Semibold" panose="020B0603030403020204" pitchFamily="34" charset="0"/>
                        </a:rPr>
                        <a:t>You shall not murder (Exod. 20:13).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3002667"/>
                  </a:ext>
                </a:extLst>
              </a:tr>
              <a:tr h="370840">
                <a:tc>
                  <a:txBody>
                    <a:bodyPr/>
                    <a:lstStyle/>
                    <a:p>
                      <a:r>
                        <a:rPr lang="en-US" sz="2400" dirty="0">
                          <a:latin typeface="Source Sans Pro Semibold" panose="020B0603030403020204" pitchFamily="34" charset="0"/>
                        </a:rPr>
                        <a:t>You shall not make for yourself a carved image (Exod. 20:4).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Source Sans Pro Semibold" panose="020B0603030403020204" pitchFamily="34" charset="0"/>
                        </a:rPr>
                        <a:t>You shall not commit adultery (Exod. 20:14).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3824829"/>
                  </a:ext>
                </a:extLst>
              </a:tr>
              <a:tr h="370840">
                <a:tc>
                  <a:txBody>
                    <a:bodyPr/>
                    <a:lstStyle/>
                    <a:p>
                      <a:r>
                        <a:rPr lang="en-US" sz="2400" dirty="0">
                          <a:latin typeface="Source Sans Pro Semibold" panose="020B0603030403020204" pitchFamily="34" charset="0"/>
                        </a:rPr>
                        <a:t>You shall not take the name of the Lord your God in vain (Exod. 20:7).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Source Sans Pro Semibold" panose="020B0603030403020204" pitchFamily="34" charset="0"/>
                        </a:rPr>
                        <a:t>You shall not steal (Exod. 20:15)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2939131"/>
                  </a:ext>
                </a:extLst>
              </a:tr>
              <a:tr h="370840">
                <a:tc>
                  <a:txBody>
                    <a:bodyPr/>
                    <a:lstStyle/>
                    <a:p>
                      <a:r>
                        <a:rPr lang="en-US" sz="2400" dirty="0">
                          <a:latin typeface="Source Sans Pro Semibold" panose="020B0603030403020204" pitchFamily="34" charset="0"/>
                        </a:rPr>
                        <a:t>Remember the Sabbath Day , to keep it holy (Exod. 20:8).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Source Sans Pro Semibold" panose="020B0603030403020204" pitchFamily="34" charset="0"/>
                        </a:rPr>
                        <a:t>You shall not bear false witness against your neighbor (Exod. 20:16)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3549919"/>
                  </a:ext>
                </a:extLst>
              </a:tr>
              <a:tr h="370840">
                <a:tc>
                  <a:txBody>
                    <a:bodyPr/>
                    <a:lstStyle/>
                    <a:p>
                      <a:r>
                        <a:rPr lang="en-US" sz="2400" dirty="0">
                          <a:latin typeface="Source Sans Pro Semibold" panose="020B0603030403020204" pitchFamily="34" charset="0"/>
                        </a:rPr>
                        <a:t>Honor your father and your mother (Exod. 20:12).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Source Sans Pro Semibold" panose="020B0603030403020204" pitchFamily="34" charset="0"/>
                        </a:rPr>
                        <a:t>You shall not cover (Exod. 20:17).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3292155"/>
                  </a:ext>
                </a:extLst>
              </a:tr>
            </a:tbl>
          </a:graphicData>
        </a:graphic>
      </p:graphicFrame>
    </p:spTree>
    <p:extLst>
      <p:ext uri="{BB962C8B-B14F-4D97-AF65-F5344CB8AC3E}">
        <p14:creationId xmlns:p14="http://schemas.microsoft.com/office/powerpoint/2010/main" val="242834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43984-F886-03AA-FA1A-35B39756B71F}"/>
              </a:ext>
            </a:extLst>
          </p:cNvPr>
          <p:cNvSpPr>
            <a:spLocks noGrp="1"/>
          </p:cNvSpPr>
          <p:nvPr>
            <p:ph type="title"/>
          </p:nvPr>
        </p:nvSpPr>
        <p:spPr/>
        <p:txBody>
          <a:bodyPr>
            <a:normAutofit/>
          </a:bodyPr>
          <a:lstStyle/>
          <a:p>
            <a:r>
              <a:rPr lang="en-US" sz="4000" dirty="0"/>
              <a:t>The Disciples Remembered This Teaching</a:t>
            </a:r>
          </a:p>
        </p:txBody>
      </p:sp>
      <p:sp>
        <p:nvSpPr>
          <p:cNvPr id="3" name="Content Placeholder 2">
            <a:extLst>
              <a:ext uri="{FF2B5EF4-FFF2-40B4-BE49-F238E27FC236}">
                <a16:creationId xmlns:a16="http://schemas.microsoft.com/office/drawing/2014/main" id="{A81109CC-AE82-7EE3-CD0A-7B129B6C1662}"/>
              </a:ext>
            </a:extLst>
          </p:cNvPr>
          <p:cNvSpPr>
            <a:spLocks noGrp="1"/>
          </p:cNvSpPr>
          <p:nvPr>
            <p:ph idx="1"/>
          </p:nvPr>
        </p:nvSpPr>
        <p:spPr>
          <a:xfrm>
            <a:off x="838200" y="1825625"/>
            <a:ext cx="10515600" cy="4667250"/>
          </a:xfrm>
        </p:spPr>
        <p:txBody>
          <a:bodyPr>
            <a:normAutofit lnSpcReduction="10000"/>
          </a:bodyPr>
          <a:lstStyle/>
          <a:p>
            <a:r>
              <a:rPr lang="en-US" dirty="0"/>
              <a:t>“If you really fulfill the royal law according to the Scripture, ‘You shall love your neighbor as yourself,’ you are doing well” (Jas. 2:8).</a:t>
            </a:r>
          </a:p>
          <a:p>
            <a:r>
              <a:rPr lang="en-US" dirty="0"/>
              <a:t>“Owe no one anything, except to love each other, for the one who loves another has fulfilled the law. For the commandments, ‘You shall not commit adultery, You shall not murder, You shall not steal, You shall not covet,’ and any other commandment, are summed up in this word: ‘You shall love your neighbor as yourself.’ Love does no wrong to a neighbor; therefore love is the fulfilling of the law” (Rom. 13:8-10).</a:t>
            </a:r>
          </a:p>
          <a:p>
            <a:r>
              <a:rPr lang="en-US" dirty="0"/>
              <a:t>“For the whole law is fulfilled in one word: ‘You shall love your neighbor as yourself’” (Gal. 5:14).</a:t>
            </a:r>
          </a:p>
          <a:p>
            <a:endParaRPr lang="en-US" dirty="0"/>
          </a:p>
          <a:p>
            <a:endParaRPr lang="en-US" dirty="0"/>
          </a:p>
        </p:txBody>
      </p:sp>
    </p:spTree>
    <p:extLst>
      <p:ext uri="{BB962C8B-B14F-4D97-AF65-F5344CB8AC3E}">
        <p14:creationId xmlns:p14="http://schemas.microsoft.com/office/powerpoint/2010/main" val="3802451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C1A78-49F9-83FF-8F18-0B0031076003}"/>
              </a:ext>
            </a:extLst>
          </p:cNvPr>
          <p:cNvSpPr>
            <a:spLocks noGrp="1"/>
          </p:cNvSpPr>
          <p:nvPr>
            <p:ph type="title"/>
          </p:nvPr>
        </p:nvSpPr>
        <p:spPr/>
        <p:txBody>
          <a:bodyPr/>
          <a:lstStyle/>
          <a:p>
            <a:r>
              <a:rPr lang="en-US" dirty="0"/>
              <a:t>Matthew 22:34-35</a:t>
            </a:r>
          </a:p>
        </p:txBody>
      </p:sp>
      <p:sp>
        <p:nvSpPr>
          <p:cNvPr id="3" name="Content Placeholder 2">
            <a:extLst>
              <a:ext uri="{FF2B5EF4-FFF2-40B4-BE49-F238E27FC236}">
                <a16:creationId xmlns:a16="http://schemas.microsoft.com/office/drawing/2014/main" id="{38579F89-4866-4749-BC9C-9457046BC99C}"/>
              </a:ext>
            </a:extLst>
          </p:cNvPr>
          <p:cNvSpPr>
            <a:spLocks noGrp="1"/>
          </p:cNvSpPr>
          <p:nvPr>
            <p:ph idx="1"/>
          </p:nvPr>
        </p:nvSpPr>
        <p:spPr/>
        <p:txBody>
          <a:bodyPr>
            <a:normAutofit/>
          </a:bodyPr>
          <a:lstStyle/>
          <a:p>
            <a:r>
              <a:rPr lang="en-US" dirty="0">
                <a:latin typeface="Source Sans Pro Black" panose="020B0803030403020204" pitchFamily="34" charset="0"/>
              </a:rPr>
              <a:t>“But when the Pharisees heard that he had silenced the Sadducees, they gathered together. And one of them, a lawyer, asked him a question to test him.”</a:t>
            </a:r>
          </a:p>
          <a:p>
            <a:pPr lvl="1"/>
            <a:r>
              <a:rPr lang="en-US" dirty="0"/>
              <a:t>What motivated the Pharisees to try to trap Jesus again?</a:t>
            </a:r>
          </a:p>
          <a:p>
            <a:pPr lvl="2"/>
            <a:r>
              <a:rPr lang="en-US" dirty="0">
                <a:latin typeface="Source Sans Pro Black" panose="020B0803030403020204" pitchFamily="34" charset="0"/>
              </a:rPr>
              <a:t>Silenced</a:t>
            </a:r>
            <a:r>
              <a:rPr lang="en-US" dirty="0"/>
              <a:t> (</a:t>
            </a:r>
            <a:r>
              <a:rPr lang="en-US" i="1" dirty="0" err="1"/>
              <a:t>phimoō</a:t>
            </a:r>
            <a:r>
              <a:rPr lang="en-US" dirty="0"/>
              <a:t>): “to muzzle; to silence, put to silence, figurative” (BDAG, 1060).</a:t>
            </a:r>
          </a:p>
          <a:p>
            <a:pPr lvl="1"/>
            <a:r>
              <a:rPr lang="en-US" dirty="0"/>
              <a:t>The Pharisees decide to launch another attach with the question about the greatest commandment. </a:t>
            </a:r>
          </a:p>
          <a:p>
            <a:pPr lvl="2"/>
            <a:r>
              <a:rPr lang="en-US" dirty="0"/>
              <a:t>Their motive is to test Jesus (cf. Matt. 16:1; 19:3; 22:15-18).</a:t>
            </a:r>
          </a:p>
          <a:p>
            <a:pPr lvl="2"/>
            <a:endParaRPr lang="en-US" dirty="0"/>
          </a:p>
          <a:p>
            <a:endParaRPr lang="en-US" dirty="0"/>
          </a:p>
        </p:txBody>
      </p:sp>
    </p:spTree>
    <p:extLst>
      <p:ext uri="{BB962C8B-B14F-4D97-AF65-F5344CB8AC3E}">
        <p14:creationId xmlns:p14="http://schemas.microsoft.com/office/powerpoint/2010/main" val="3674589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2EFA5-9641-43BB-3389-9C8A06B87D63}"/>
              </a:ext>
            </a:extLst>
          </p:cNvPr>
          <p:cNvSpPr>
            <a:spLocks noGrp="1"/>
          </p:cNvSpPr>
          <p:nvPr>
            <p:ph type="title"/>
          </p:nvPr>
        </p:nvSpPr>
        <p:spPr/>
        <p:txBody>
          <a:bodyPr/>
          <a:lstStyle/>
          <a:p>
            <a:r>
              <a:rPr lang="en-US" dirty="0"/>
              <a:t>The Parallel Account</a:t>
            </a:r>
          </a:p>
        </p:txBody>
      </p:sp>
      <p:sp>
        <p:nvSpPr>
          <p:cNvPr id="3" name="Content Placeholder 2">
            <a:extLst>
              <a:ext uri="{FF2B5EF4-FFF2-40B4-BE49-F238E27FC236}">
                <a16:creationId xmlns:a16="http://schemas.microsoft.com/office/drawing/2014/main" id="{7BA51E97-BE19-69AD-644C-018EFCED177C}"/>
              </a:ext>
            </a:extLst>
          </p:cNvPr>
          <p:cNvSpPr>
            <a:spLocks noGrp="1"/>
          </p:cNvSpPr>
          <p:nvPr>
            <p:ph idx="1"/>
          </p:nvPr>
        </p:nvSpPr>
        <p:spPr/>
        <p:txBody>
          <a:bodyPr>
            <a:normAutofit/>
          </a:bodyPr>
          <a:lstStyle/>
          <a:p>
            <a:r>
              <a:rPr lang="en-US" dirty="0"/>
              <a:t>Mark and Luke record the same question.</a:t>
            </a:r>
          </a:p>
          <a:p>
            <a:r>
              <a:rPr lang="en-US" dirty="0">
                <a:latin typeface="Source Sans Pro Black" panose="020B0803030403020204" pitchFamily="34" charset="0"/>
              </a:rPr>
              <a:t>Mark: </a:t>
            </a:r>
            <a:r>
              <a:rPr lang="en-US" dirty="0"/>
              <a:t>“And </a:t>
            </a:r>
            <a:r>
              <a:rPr lang="en-US" dirty="0">
                <a:latin typeface="Source Sans Pro Black" panose="020B0803030403020204" pitchFamily="34" charset="0"/>
              </a:rPr>
              <a:t>one of the scribes </a:t>
            </a:r>
            <a:r>
              <a:rPr lang="en-US" dirty="0"/>
              <a:t>came up and heard them disputing with one another, and seeing that he answered them well, asked him, “Which commandment is the most important of all?””</a:t>
            </a:r>
          </a:p>
          <a:p>
            <a:pPr lvl="1"/>
            <a:r>
              <a:rPr lang="en-US" dirty="0"/>
              <a:t>A </a:t>
            </a:r>
            <a:r>
              <a:rPr lang="en-US" dirty="0">
                <a:latin typeface="Source Sans Pro Black" panose="020B0803030403020204" pitchFamily="34" charset="0"/>
              </a:rPr>
              <a:t>scribe</a:t>
            </a:r>
            <a:r>
              <a:rPr lang="en-US" dirty="0"/>
              <a:t> (grammateus) is an expert in the law of Moses (BDAG, 206)</a:t>
            </a:r>
          </a:p>
          <a:p>
            <a:r>
              <a:rPr lang="en-US" dirty="0"/>
              <a:t>Luke’s introduction to the Parable of the Good Samaritan: “And behold, </a:t>
            </a:r>
            <a:r>
              <a:rPr lang="en-US" dirty="0">
                <a:latin typeface="Source Sans Pro Black" panose="020B0803030403020204" pitchFamily="34" charset="0"/>
              </a:rPr>
              <a:t>a lawyer </a:t>
            </a:r>
            <a:r>
              <a:rPr lang="en-US" dirty="0"/>
              <a:t>stood up to put him to the test, saying, ‘Teacher, what shall I do to inherit eternal life?’” (Luke 10:25).</a:t>
            </a:r>
          </a:p>
          <a:p>
            <a:pPr lvl="1"/>
            <a:r>
              <a:rPr lang="en-US" dirty="0"/>
              <a:t>A Jewish </a:t>
            </a:r>
            <a:r>
              <a:rPr lang="en-US" dirty="0">
                <a:latin typeface="Source Sans Pro Black" panose="020B0803030403020204" pitchFamily="34" charset="0"/>
              </a:rPr>
              <a:t>lawyer</a:t>
            </a:r>
            <a:r>
              <a:rPr lang="en-US" dirty="0"/>
              <a:t> is one who is an expert in the law of Moses (BDAG, 676).</a:t>
            </a:r>
          </a:p>
          <a:p>
            <a:pPr lvl="1"/>
            <a:r>
              <a:rPr lang="en-US" dirty="0"/>
              <a:t>His question is very similar to the question of the rich young ruler.</a:t>
            </a:r>
          </a:p>
          <a:p>
            <a:endParaRPr lang="en-US" dirty="0"/>
          </a:p>
        </p:txBody>
      </p:sp>
    </p:spTree>
    <p:extLst>
      <p:ext uri="{BB962C8B-B14F-4D97-AF65-F5344CB8AC3E}">
        <p14:creationId xmlns:p14="http://schemas.microsoft.com/office/powerpoint/2010/main" val="1906815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circle(in)">
                                      <p:cBhvr>
                                        <p:cTn id="18" dur="20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circle(in)">
                                      <p:cBhvr>
                                        <p:cTn id="23"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B8F27-C576-EEDB-064F-8F47FC84411E}"/>
              </a:ext>
            </a:extLst>
          </p:cNvPr>
          <p:cNvSpPr>
            <a:spLocks noGrp="1"/>
          </p:cNvSpPr>
          <p:nvPr>
            <p:ph type="title"/>
          </p:nvPr>
        </p:nvSpPr>
        <p:spPr/>
        <p:txBody>
          <a:bodyPr>
            <a:normAutofit/>
          </a:bodyPr>
          <a:lstStyle/>
          <a:p>
            <a:r>
              <a:rPr lang="en-US" sz="4000" dirty="0"/>
              <a:t>Luke Has a Similar, But Different, Parable</a:t>
            </a:r>
          </a:p>
        </p:txBody>
      </p:sp>
      <p:sp>
        <p:nvSpPr>
          <p:cNvPr id="3" name="Content Placeholder 2">
            <a:extLst>
              <a:ext uri="{FF2B5EF4-FFF2-40B4-BE49-F238E27FC236}">
                <a16:creationId xmlns:a16="http://schemas.microsoft.com/office/drawing/2014/main" id="{819EC71E-4915-AF6E-5AF6-3175912D0253}"/>
              </a:ext>
            </a:extLst>
          </p:cNvPr>
          <p:cNvSpPr>
            <a:spLocks noGrp="1"/>
          </p:cNvSpPr>
          <p:nvPr>
            <p:ph idx="1"/>
          </p:nvPr>
        </p:nvSpPr>
        <p:spPr/>
        <p:txBody>
          <a:bodyPr>
            <a:normAutofit fontScale="85000" lnSpcReduction="20000"/>
          </a:bodyPr>
          <a:lstStyle/>
          <a:p>
            <a:r>
              <a:rPr lang="en-US" dirty="0"/>
              <a:t>When one of those who reclined at table with him heard these things, he said to him, “Blessed is everyone who will eat bread in the kingdom of God!” But he said to him, “A man once gave a great banquet and invited many. And at the time for the banquet he sent his servant to say to those who had been invited, ‘Come, for everything is now ready.’ But they all alike began to make excuses. The first said to him, ‘I have bought a field, and I must go out and see it. Please have me excused.’ And another said, ‘I have bought five yoke of oxen, and I go to examine them. Please have me excused.’ And another said, ‘I have married a wife, and therefore I cannot come.’ So the servant came and reported these things to his master. Then the master of the house became angry and said to his servant, ‘Go out quickly to the streets and lanes of the city, and bring in the poor and crippled and blind and lame.’ And the servant said, ‘Sir, what you commanded has been done, and still there is room.’ And the master said to the servant, ‘Go out to the highways and hedges and compel people to come in, that my house may be filled. For I tell you, none of those men who were invited shall taste my banquet’” (Luke 14:15-24).</a:t>
            </a:r>
          </a:p>
          <a:p>
            <a:endParaRPr lang="en-US" dirty="0"/>
          </a:p>
        </p:txBody>
      </p:sp>
    </p:spTree>
    <p:extLst>
      <p:ext uri="{BB962C8B-B14F-4D97-AF65-F5344CB8AC3E}">
        <p14:creationId xmlns:p14="http://schemas.microsoft.com/office/powerpoint/2010/main" val="36351131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BCC5B-3343-FC22-4E2E-63F0A5A0298E}"/>
              </a:ext>
            </a:extLst>
          </p:cNvPr>
          <p:cNvSpPr>
            <a:spLocks noGrp="1"/>
          </p:cNvSpPr>
          <p:nvPr>
            <p:ph type="title"/>
          </p:nvPr>
        </p:nvSpPr>
        <p:spPr/>
        <p:txBody>
          <a:bodyPr/>
          <a:lstStyle/>
          <a:p>
            <a:r>
              <a:rPr lang="en-US" dirty="0"/>
              <a:t>Matthew 22:36</a:t>
            </a:r>
          </a:p>
        </p:txBody>
      </p:sp>
      <p:sp>
        <p:nvSpPr>
          <p:cNvPr id="3" name="Content Placeholder 2">
            <a:extLst>
              <a:ext uri="{FF2B5EF4-FFF2-40B4-BE49-F238E27FC236}">
                <a16:creationId xmlns:a16="http://schemas.microsoft.com/office/drawing/2014/main" id="{99879E53-663D-CF03-09C9-7AE388A0B56C}"/>
              </a:ext>
            </a:extLst>
          </p:cNvPr>
          <p:cNvSpPr>
            <a:spLocks noGrp="1"/>
          </p:cNvSpPr>
          <p:nvPr>
            <p:ph idx="1"/>
          </p:nvPr>
        </p:nvSpPr>
        <p:spPr/>
        <p:txBody>
          <a:bodyPr>
            <a:normAutofit fontScale="92500" lnSpcReduction="20000"/>
          </a:bodyPr>
          <a:lstStyle/>
          <a:p>
            <a:r>
              <a:rPr lang="en-US" dirty="0">
                <a:latin typeface="Source Sans Pro Black" panose="020B0803030403020204" pitchFamily="34" charset="0"/>
              </a:rPr>
              <a:t>“Teacher, which is the great commandment in the Law?”</a:t>
            </a:r>
          </a:p>
          <a:p>
            <a:pPr lvl="1"/>
            <a:r>
              <a:rPr lang="en-US" dirty="0"/>
              <a:t>How does the lawyer address Jesus?</a:t>
            </a:r>
          </a:p>
          <a:p>
            <a:pPr lvl="2"/>
            <a:r>
              <a:rPr lang="en-US" dirty="0"/>
              <a:t>What had the crowd called Jesus on Sunday, at the triumphal entry?</a:t>
            </a:r>
          </a:p>
          <a:p>
            <a:pPr lvl="2"/>
            <a:r>
              <a:rPr lang="en-US" dirty="0"/>
              <a:t>What had the Pharisees called Him in the question about paying taxes to Caesar (22:15)?</a:t>
            </a:r>
          </a:p>
          <a:p>
            <a:pPr lvl="2"/>
            <a:r>
              <a:rPr lang="en-US" dirty="0"/>
              <a:t>What had the Sadducees called Him when they asked a question about the resurrection (22:24)?</a:t>
            </a:r>
          </a:p>
          <a:p>
            <a:r>
              <a:rPr lang="en-US" dirty="0">
                <a:latin typeface="Source Sans Pro Black" panose="020B0803030403020204" pitchFamily="34" charset="0"/>
              </a:rPr>
              <a:t>R. T. France: </a:t>
            </a:r>
            <a:r>
              <a:rPr lang="en-US" dirty="0"/>
              <a:t>“Distinction between ‘hard’ and ‘easy’ commandments, even between more and less ‘weighty’ ones, was permissible, but in principle every command (and the scribes distinguished 613 commands in the Old Testament law) was equally binding. An incautious reply by Jesus could suggest that he repudiated some of these commandments, and thus lay him open to a charge of ‘annulling the law’ (cf. on 5:17)” (322).</a:t>
            </a:r>
          </a:p>
          <a:p>
            <a:pPr lvl="1"/>
            <a:r>
              <a:rPr lang="en-US" dirty="0"/>
              <a:t>Jesus had already said that the least commandments are binding (Matt. 5:19).</a:t>
            </a:r>
          </a:p>
        </p:txBody>
      </p:sp>
    </p:spTree>
    <p:extLst>
      <p:ext uri="{BB962C8B-B14F-4D97-AF65-F5344CB8AC3E}">
        <p14:creationId xmlns:p14="http://schemas.microsoft.com/office/powerpoint/2010/main" val="47816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ircle(in)">
                                      <p:cBhvr>
                                        <p:cTn id="3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1C979-8EF8-B061-D9AD-54D6FB18B23B}"/>
              </a:ext>
            </a:extLst>
          </p:cNvPr>
          <p:cNvSpPr>
            <a:spLocks noGrp="1"/>
          </p:cNvSpPr>
          <p:nvPr>
            <p:ph type="title"/>
          </p:nvPr>
        </p:nvSpPr>
        <p:spPr/>
        <p:txBody>
          <a:bodyPr/>
          <a:lstStyle/>
          <a:p>
            <a:r>
              <a:rPr lang="en-US" dirty="0"/>
              <a:t>Matthew 22:37-38</a:t>
            </a:r>
          </a:p>
        </p:txBody>
      </p:sp>
      <p:sp>
        <p:nvSpPr>
          <p:cNvPr id="3" name="Content Placeholder 2">
            <a:extLst>
              <a:ext uri="{FF2B5EF4-FFF2-40B4-BE49-F238E27FC236}">
                <a16:creationId xmlns:a16="http://schemas.microsoft.com/office/drawing/2014/main" id="{2D8732C1-930B-1B10-7286-A9B7C40030D4}"/>
              </a:ext>
            </a:extLst>
          </p:cNvPr>
          <p:cNvSpPr>
            <a:spLocks noGrp="1"/>
          </p:cNvSpPr>
          <p:nvPr>
            <p:ph idx="1"/>
          </p:nvPr>
        </p:nvSpPr>
        <p:spPr/>
        <p:txBody>
          <a:bodyPr>
            <a:normAutofit fontScale="92500" lnSpcReduction="10000"/>
          </a:bodyPr>
          <a:lstStyle/>
          <a:p>
            <a:r>
              <a:rPr lang="en-US" dirty="0">
                <a:latin typeface="Source Sans Pro Black" panose="020B0803030403020204" pitchFamily="34" charset="0"/>
              </a:rPr>
              <a:t>“And he said to him, ‘You shall love the Lord your God with all your heart and with all your soul and with all your mind. This is the great and first commandment.’”</a:t>
            </a:r>
          </a:p>
          <a:p>
            <a:pPr lvl="1"/>
            <a:r>
              <a:rPr lang="en-US" dirty="0"/>
              <a:t>Pious Jews were very familiar with this commandment. It is called the </a:t>
            </a:r>
            <a:r>
              <a:rPr lang="en-US" i="1" dirty="0"/>
              <a:t>Shema</a:t>
            </a:r>
            <a:r>
              <a:rPr lang="en-US" dirty="0"/>
              <a:t> (“Hear”) and was quoted twice daily (France, 322).</a:t>
            </a:r>
          </a:p>
          <a:p>
            <a:pPr lvl="1"/>
            <a:r>
              <a:rPr lang="en-US" dirty="0"/>
              <a:t>The three terms </a:t>
            </a:r>
            <a:r>
              <a:rPr lang="en-US" dirty="0">
                <a:latin typeface="Source Sans Pro Black" panose="020B0803030403020204" pitchFamily="34" charset="0"/>
              </a:rPr>
              <a:t>heart, soul, mind </a:t>
            </a:r>
            <a:r>
              <a:rPr lang="en-US" dirty="0"/>
              <a:t>should not be pressed to distinguish different parts of one’s being; they are different ways of thinking of the whole man in his relation to God; no clear distinction can be made between them (France, 322).</a:t>
            </a:r>
          </a:p>
          <a:p>
            <a:pPr lvl="1"/>
            <a:r>
              <a:rPr lang="en-US" dirty="0"/>
              <a:t>The emphasis lies on the three-fold repetition of </a:t>
            </a:r>
            <a:r>
              <a:rPr lang="en-US" dirty="0">
                <a:latin typeface="Source Sans Pro Black" panose="020B0803030403020204" pitchFamily="34" charset="0"/>
              </a:rPr>
              <a:t>all</a:t>
            </a:r>
            <a:r>
              <a:rPr lang="en-US" dirty="0"/>
              <a:t>—a whole-hearted commitment that involves all that we have and all that we are.</a:t>
            </a:r>
          </a:p>
          <a:p>
            <a:pPr lvl="1"/>
            <a:r>
              <a:rPr lang="en-US" dirty="0"/>
              <a:t>This is the foundation commandment of man’s relationship with God. It the foundation is not solid, neither will the relationship be. Something one loves more will displace the role God should have in one’s heart.</a:t>
            </a:r>
          </a:p>
          <a:p>
            <a:endParaRPr lang="en-US" dirty="0"/>
          </a:p>
        </p:txBody>
      </p:sp>
    </p:spTree>
    <p:extLst>
      <p:ext uri="{BB962C8B-B14F-4D97-AF65-F5344CB8AC3E}">
        <p14:creationId xmlns:p14="http://schemas.microsoft.com/office/powerpoint/2010/main" val="4207663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CF494-5B7E-84B1-E8CB-A1F451B57187}"/>
              </a:ext>
            </a:extLst>
          </p:cNvPr>
          <p:cNvSpPr>
            <a:spLocks noGrp="1"/>
          </p:cNvSpPr>
          <p:nvPr>
            <p:ph type="title"/>
          </p:nvPr>
        </p:nvSpPr>
        <p:spPr/>
        <p:txBody>
          <a:bodyPr/>
          <a:lstStyle/>
          <a:p>
            <a:r>
              <a:rPr lang="en-US" dirty="0"/>
              <a:t>Matthew 22:39</a:t>
            </a:r>
          </a:p>
        </p:txBody>
      </p:sp>
      <p:sp>
        <p:nvSpPr>
          <p:cNvPr id="3" name="Content Placeholder 2">
            <a:extLst>
              <a:ext uri="{FF2B5EF4-FFF2-40B4-BE49-F238E27FC236}">
                <a16:creationId xmlns:a16="http://schemas.microsoft.com/office/drawing/2014/main" id="{24A8F42B-7CFD-B0E0-4177-992A2627BE0D}"/>
              </a:ext>
            </a:extLst>
          </p:cNvPr>
          <p:cNvSpPr>
            <a:spLocks noGrp="1"/>
          </p:cNvSpPr>
          <p:nvPr>
            <p:ph idx="1"/>
          </p:nvPr>
        </p:nvSpPr>
        <p:spPr/>
        <p:txBody>
          <a:bodyPr>
            <a:normAutofit lnSpcReduction="10000"/>
          </a:bodyPr>
          <a:lstStyle/>
          <a:p>
            <a:r>
              <a:rPr lang="en-US" dirty="0">
                <a:latin typeface="Source Sans Pro Black" panose="020B0803030403020204" pitchFamily="34" charset="0"/>
              </a:rPr>
              <a:t>“And a second is like it: You shall love your neighbor as yourself.”</a:t>
            </a:r>
          </a:p>
          <a:p>
            <a:pPr lvl="1"/>
            <a:r>
              <a:rPr lang="en-US" dirty="0"/>
              <a:t>This is Matthew’s third reference to Leviticus 19:18 (see 5:43; 19:19).</a:t>
            </a:r>
          </a:p>
          <a:p>
            <a:pPr lvl="1"/>
            <a:r>
              <a:rPr lang="en-US" dirty="0"/>
              <a:t>In what sense is the second commandment like the first one?</a:t>
            </a:r>
          </a:p>
          <a:p>
            <a:pPr lvl="2"/>
            <a:r>
              <a:rPr lang="en-US" dirty="0">
                <a:latin typeface="Source Sans Pro Black" panose="020B0803030403020204" pitchFamily="34" charset="0"/>
              </a:rPr>
              <a:t>Like</a:t>
            </a:r>
            <a:r>
              <a:rPr lang="en-US" dirty="0"/>
              <a:t> (</a:t>
            </a:r>
            <a:r>
              <a:rPr lang="en-US" i="1" dirty="0" err="1"/>
              <a:t>homoios</a:t>
            </a:r>
            <a:r>
              <a:rPr lang="en-US" dirty="0"/>
              <a:t>: “a second, just as great as this one” (BDAG, 706).</a:t>
            </a:r>
          </a:p>
          <a:p>
            <a:pPr lvl="1"/>
            <a:r>
              <a:rPr lang="en-US" dirty="0"/>
              <a:t>What is the first thing one must have to obey this commandment?</a:t>
            </a:r>
          </a:p>
          <a:p>
            <a:pPr lvl="2"/>
            <a:r>
              <a:rPr lang="en-US" dirty="0">
                <a:latin typeface="Source Sans Pro Black" panose="020B0803030403020204" pitchFamily="34" charset="0"/>
              </a:rPr>
              <a:t>Craig Blomberg: </a:t>
            </a:r>
            <a:r>
              <a:rPr lang="en-US" dirty="0"/>
              <a:t>“‘As yourself’ is not a call to self-love but does presuppose it’” (</a:t>
            </a:r>
            <a:r>
              <a:rPr lang="en-US" i="1" dirty="0"/>
              <a:t>Matthew</a:t>
            </a:r>
            <a:r>
              <a:rPr lang="en-US" dirty="0"/>
              <a:t>, The New American Commentary, 335).</a:t>
            </a:r>
          </a:p>
          <a:p>
            <a:pPr lvl="1"/>
            <a:r>
              <a:rPr lang="en-US" dirty="0"/>
              <a:t>What Bible passage defines “neighbor”?</a:t>
            </a:r>
          </a:p>
          <a:p>
            <a:pPr lvl="2"/>
            <a:r>
              <a:rPr lang="en-US" dirty="0"/>
              <a:t>The Parable of the Good Samaritan (Luke 10:25-37)</a:t>
            </a:r>
          </a:p>
          <a:p>
            <a:pPr lvl="2"/>
            <a:r>
              <a:rPr lang="en-US" dirty="0"/>
              <a:t>“If anyone says, ‘I love God,’ and hates his brother, he is a liar; for he who does not love his brother whom he has seen cannot love God whom he has not seen” (1 John 4:20).</a:t>
            </a:r>
          </a:p>
          <a:p>
            <a:pPr lvl="2"/>
            <a:endParaRPr lang="en-US" dirty="0"/>
          </a:p>
          <a:p>
            <a:endParaRPr lang="en-US" dirty="0"/>
          </a:p>
        </p:txBody>
      </p:sp>
    </p:spTree>
    <p:extLst>
      <p:ext uri="{BB962C8B-B14F-4D97-AF65-F5344CB8AC3E}">
        <p14:creationId xmlns:p14="http://schemas.microsoft.com/office/powerpoint/2010/main" val="1886434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ircle(in)">
                                      <p:cBhvr>
                                        <p:cTn id="32" dur="2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circle(in)">
                                      <p:cBhvr>
                                        <p:cTn id="37" dur="2000"/>
                                        <p:tgtEl>
                                          <p:spTgt spid="3">
                                            <p:txEl>
                                              <p:pRg st="7" end="7"/>
                                            </p:txEl>
                                          </p:spTgt>
                                        </p:tgtEl>
                                      </p:cBhvr>
                                    </p:animEffect>
                                  </p:childTnLst>
                                </p:cTn>
                              </p:par>
                              <p:par>
                                <p:cTn id="38" presetID="6" presetClass="entr" presetSubtype="16" fill="hold" nodeType="with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circle(in)">
                                      <p:cBhvr>
                                        <p:cTn id="40"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010C8-8FB2-13FD-8BB1-44E68690949B}"/>
              </a:ext>
            </a:extLst>
          </p:cNvPr>
          <p:cNvSpPr>
            <a:spLocks noGrp="1"/>
          </p:cNvSpPr>
          <p:nvPr>
            <p:ph type="title"/>
          </p:nvPr>
        </p:nvSpPr>
        <p:spPr/>
        <p:txBody>
          <a:bodyPr/>
          <a:lstStyle/>
          <a:p>
            <a:r>
              <a:rPr lang="en-US" dirty="0"/>
              <a:t>Mishnah: Shabbat 31a</a:t>
            </a:r>
          </a:p>
        </p:txBody>
      </p:sp>
      <p:sp>
        <p:nvSpPr>
          <p:cNvPr id="3" name="Content Placeholder 2">
            <a:extLst>
              <a:ext uri="{FF2B5EF4-FFF2-40B4-BE49-F238E27FC236}">
                <a16:creationId xmlns:a16="http://schemas.microsoft.com/office/drawing/2014/main" id="{658C1047-FF6F-21DF-A9D0-2AD906F6648B}"/>
              </a:ext>
            </a:extLst>
          </p:cNvPr>
          <p:cNvSpPr>
            <a:spLocks noGrp="1"/>
          </p:cNvSpPr>
          <p:nvPr>
            <p:ph idx="1"/>
          </p:nvPr>
        </p:nvSpPr>
        <p:spPr/>
        <p:txBody>
          <a:bodyPr/>
          <a:lstStyle/>
          <a:p>
            <a:r>
              <a:rPr lang="en-US" dirty="0"/>
              <a:t>“There was another incident involving one gentile who came before Shammai and said to Shammai: </a:t>
            </a:r>
            <a:r>
              <a:rPr lang="en-US" dirty="0">
                <a:latin typeface="Source Sans Pro Black" panose="020B0803030403020204" pitchFamily="34" charset="0"/>
              </a:rPr>
              <a:t>Convert me on condition that you teach me the entire Torah while I am standing on one foot.</a:t>
            </a:r>
            <a:r>
              <a:rPr lang="en-US" dirty="0"/>
              <a:t> Shammai pushed him away with the builder’s cubit in his hand. This was a common measuring stick and Shammai was a builder by trade. The same gentile came before Hillel. He converted him and said to him: </a:t>
            </a:r>
            <a:r>
              <a:rPr lang="en-US" dirty="0">
                <a:latin typeface="Source Sans Pro Black" panose="020B0803030403020204" pitchFamily="34" charset="0"/>
              </a:rPr>
              <a:t>That which is hateful to you do not do to another; that is the entire Torah, and the rest is its interpretation</a:t>
            </a:r>
            <a:r>
              <a:rPr lang="en-US" dirty="0"/>
              <a:t>. Go study.”</a:t>
            </a:r>
          </a:p>
        </p:txBody>
      </p:sp>
    </p:spTree>
    <p:extLst>
      <p:ext uri="{BB962C8B-B14F-4D97-AF65-F5344CB8AC3E}">
        <p14:creationId xmlns:p14="http://schemas.microsoft.com/office/powerpoint/2010/main" val="34356136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06B74-6528-F54F-998F-CA28DAB94B47}"/>
              </a:ext>
            </a:extLst>
          </p:cNvPr>
          <p:cNvSpPr>
            <a:spLocks noGrp="1"/>
          </p:cNvSpPr>
          <p:nvPr>
            <p:ph type="title"/>
          </p:nvPr>
        </p:nvSpPr>
        <p:spPr/>
        <p:txBody>
          <a:bodyPr/>
          <a:lstStyle/>
          <a:p>
            <a:r>
              <a:rPr lang="en-US" dirty="0"/>
              <a:t>Matthew 22:40</a:t>
            </a:r>
          </a:p>
        </p:txBody>
      </p:sp>
      <p:sp>
        <p:nvSpPr>
          <p:cNvPr id="3" name="Content Placeholder 2">
            <a:extLst>
              <a:ext uri="{FF2B5EF4-FFF2-40B4-BE49-F238E27FC236}">
                <a16:creationId xmlns:a16="http://schemas.microsoft.com/office/drawing/2014/main" id="{528854B5-4EB1-879E-3CC9-C7DB7B961340}"/>
              </a:ext>
            </a:extLst>
          </p:cNvPr>
          <p:cNvSpPr>
            <a:spLocks noGrp="1"/>
          </p:cNvSpPr>
          <p:nvPr>
            <p:ph idx="1"/>
          </p:nvPr>
        </p:nvSpPr>
        <p:spPr/>
        <p:txBody>
          <a:bodyPr>
            <a:normAutofit fontScale="92500"/>
          </a:bodyPr>
          <a:lstStyle/>
          <a:p>
            <a:r>
              <a:rPr lang="en-US" dirty="0">
                <a:latin typeface="Source Sans Pro Black" panose="020B0803030403020204" pitchFamily="34" charset="0"/>
              </a:rPr>
              <a:t>“On these two commandments depend all the Law and the Prophets.”</a:t>
            </a:r>
          </a:p>
          <a:p>
            <a:pPr lvl="1"/>
            <a:r>
              <a:rPr lang="en-US" dirty="0">
                <a:latin typeface="Source Sans Pro Black" panose="020B0803030403020204" pitchFamily="34" charset="0"/>
              </a:rPr>
              <a:t>Depend</a:t>
            </a:r>
            <a:r>
              <a:rPr lang="en-US" dirty="0"/>
              <a:t> (</a:t>
            </a:r>
            <a:r>
              <a:rPr lang="en-US" i="1" dirty="0" err="1"/>
              <a:t>kremannumi</a:t>
            </a:r>
            <a:r>
              <a:rPr lang="en-US" dirty="0"/>
              <a:t>): “to cause to hang” (said of Jesus being hung on the tree); “to hang down from some point, hang. . . Figuratively, </a:t>
            </a:r>
            <a:r>
              <a:rPr lang="en-US" i="1" dirty="0"/>
              <a:t>all the law and prophets hang (depend) on these two commandments</a:t>
            </a:r>
            <a:r>
              <a:rPr lang="en-US" dirty="0"/>
              <a:t>” (BDAG, 566). </a:t>
            </a:r>
          </a:p>
          <a:p>
            <a:pPr lvl="1"/>
            <a:r>
              <a:rPr lang="en-US" dirty="0"/>
              <a:t>Joseph Fletcher (1905-1991), an ordained Episcopal priest, wrote </a:t>
            </a:r>
            <a:r>
              <a:rPr lang="en-US" i="1" dirty="0"/>
              <a:t>Situation Ethics: The New Morality (</a:t>
            </a:r>
            <a:r>
              <a:rPr lang="en-US" dirty="0"/>
              <a:t>1966) that there are no moral laws other than to do the most loving things in the given situation. His book cited various examples of the “most loving things” were to commit an act that is called “sin” in the New Testament. He argued that abortion, infanticide, euthanasia, eugenics, and cloning have potential benefits that sometimes (in certain situations) it is the loving thing to do.</a:t>
            </a:r>
          </a:p>
          <a:p>
            <a:pPr lvl="1"/>
            <a:r>
              <a:rPr lang="en-US" dirty="0"/>
              <a:t>This is not what Jesus was saying. </a:t>
            </a:r>
          </a:p>
          <a:p>
            <a:endParaRPr lang="en-US" dirty="0"/>
          </a:p>
        </p:txBody>
      </p:sp>
    </p:spTree>
    <p:extLst>
      <p:ext uri="{BB962C8B-B14F-4D97-AF65-F5344CB8AC3E}">
        <p14:creationId xmlns:p14="http://schemas.microsoft.com/office/powerpoint/2010/main" val="2074232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ircle(in)">
                                      <p:cBhvr>
                                        <p:cTn id="13"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CB621-DA00-FFA0-29F7-B8C353F71021}"/>
              </a:ext>
            </a:extLst>
          </p:cNvPr>
          <p:cNvSpPr>
            <a:spLocks noGrp="1"/>
          </p:cNvSpPr>
          <p:nvPr>
            <p:ph type="title"/>
          </p:nvPr>
        </p:nvSpPr>
        <p:spPr/>
        <p:txBody>
          <a:bodyPr>
            <a:normAutofit/>
          </a:bodyPr>
          <a:lstStyle/>
          <a:p>
            <a:r>
              <a:rPr lang="en-US" sz="2800" dirty="0"/>
              <a:t>Confrontation with the Jews:</a:t>
            </a:r>
            <a:br>
              <a:rPr lang="en-US" sz="2800" dirty="0"/>
            </a:br>
            <a:r>
              <a:rPr lang="en-US" sz="2800" dirty="0"/>
              <a:t>Jesus Asks the Pharisees “Whose Son Is the Christ?” </a:t>
            </a:r>
            <a:br>
              <a:rPr lang="en-US" sz="2000" dirty="0"/>
            </a:br>
            <a:r>
              <a:rPr lang="en-US" sz="2000" dirty="0"/>
              <a:t>Matthew 22:41-46</a:t>
            </a:r>
          </a:p>
        </p:txBody>
      </p:sp>
      <p:sp>
        <p:nvSpPr>
          <p:cNvPr id="3" name="Content Placeholder 2">
            <a:extLst>
              <a:ext uri="{FF2B5EF4-FFF2-40B4-BE49-F238E27FC236}">
                <a16:creationId xmlns:a16="http://schemas.microsoft.com/office/drawing/2014/main" id="{8E59F7F3-E7A8-4F2A-4758-04ED226AECA0}"/>
              </a:ext>
            </a:extLst>
          </p:cNvPr>
          <p:cNvSpPr>
            <a:spLocks noGrp="1"/>
          </p:cNvSpPr>
          <p:nvPr>
            <p:ph idx="1"/>
          </p:nvPr>
        </p:nvSpPr>
        <p:spPr/>
        <p:txBody>
          <a:bodyPr/>
          <a:lstStyle/>
          <a:p>
            <a:r>
              <a:rPr lang="en-US" dirty="0"/>
              <a:t>Now while the Pharisees were gathered together, Jesus asked them a question, saying, “What do you think about the Christ? Whose son is he?” They said to him, “The son of David.” He said to them, “How is it then that David, in the Spirit, calls him Lord, saying, “‘The Lord said to my Lord, “Sit at my right hand, until I put your enemies under your feet”’? If then David calls him Lord, how is he his son?” And no one was able to answer him a word, nor from that day did anyone dare to ask him any more questions.</a:t>
            </a:r>
          </a:p>
          <a:p>
            <a:endParaRPr lang="en-US" dirty="0"/>
          </a:p>
        </p:txBody>
      </p:sp>
    </p:spTree>
    <p:extLst>
      <p:ext uri="{BB962C8B-B14F-4D97-AF65-F5344CB8AC3E}">
        <p14:creationId xmlns:p14="http://schemas.microsoft.com/office/powerpoint/2010/main" val="21702671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CA6D5-4BC4-7CE1-07D6-63E01E47BA6E}"/>
              </a:ext>
            </a:extLst>
          </p:cNvPr>
          <p:cNvSpPr>
            <a:spLocks noGrp="1"/>
          </p:cNvSpPr>
          <p:nvPr>
            <p:ph type="title"/>
          </p:nvPr>
        </p:nvSpPr>
        <p:spPr/>
        <p:txBody>
          <a:bodyPr/>
          <a:lstStyle/>
          <a:p>
            <a:r>
              <a:rPr lang="en-US" dirty="0"/>
              <a:t>Observations</a:t>
            </a:r>
          </a:p>
        </p:txBody>
      </p:sp>
      <p:sp>
        <p:nvSpPr>
          <p:cNvPr id="3" name="Content Placeholder 2">
            <a:extLst>
              <a:ext uri="{FF2B5EF4-FFF2-40B4-BE49-F238E27FC236}">
                <a16:creationId xmlns:a16="http://schemas.microsoft.com/office/drawing/2014/main" id="{707E2ABB-0CE5-9AA3-9327-A7B1FC4D7C14}"/>
              </a:ext>
            </a:extLst>
          </p:cNvPr>
          <p:cNvSpPr>
            <a:spLocks noGrp="1"/>
          </p:cNvSpPr>
          <p:nvPr>
            <p:ph idx="1"/>
          </p:nvPr>
        </p:nvSpPr>
        <p:spPr/>
        <p:txBody>
          <a:bodyPr/>
          <a:lstStyle/>
          <a:p>
            <a:r>
              <a:rPr lang="en-US" dirty="0"/>
              <a:t>All of the events from the viewing of the cursed fig tree (Matt. 21:20-22) throughout the conflicts of chapter 22 happened on Tuesday of crucifixion week.</a:t>
            </a:r>
          </a:p>
          <a:p>
            <a:r>
              <a:rPr lang="en-US" dirty="0"/>
              <a:t>The Jewish have given up on destroying Jesus’s reputation by public challenging His teaching. </a:t>
            </a:r>
          </a:p>
          <a:p>
            <a:r>
              <a:rPr lang="en-US" dirty="0"/>
              <a:t>Now Jesus turns the tables on the Pharisees and asks them a question while they are still assembled together (22:34, 41).</a:t>
            </a:r>
          </a:p>
        </p:txBody>
      </p:sp>
    </p:spTree>
    <p:extLst>
      <p:ext uri="{BB962C8B-B14F-4D97-AF65-F5344CB8AC3E}">
        <p14:creationId xmlns:p14="http://schemas.microsoft.com/office/powerpoint/2010/main" val="4185043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DF179-72D6-B957-400E-B90290207835}"/>
              </a:ext>
            </a:extLst>
          </p:cNvPr>
          <p:cNvSpPr>
            <a:spLocks noGrp="1"/>
          </p:cNvSpPr>
          <p:nvPr>
            <p:ph type="title"/>
          </p:nvPr>
        </p:nvSpPr>
        <p:spPr/>
        <p:txBody>
          <a:bodyPr/>
          <a:lstStyle/>
          <a:p>
            <a:r>
              <a:rPr lang="en-US" dirty="0"/>
              <a:t>Matthew 22:41-42</a:t>
            </a:r>
          </a:p>
        </p:txBody>
      </p:sp>
      <p:sp>
        <p:nvSpPr>
          <p:cNvPr id="3" name="Content Placeholder 2">
            <a:extLst>
              <a:ext uri="{FF2B5EF4-FFF2-40B4-BE49-F238E27FC236}">
                <a16:creationId xmlns:a16="http://schemas.microsoft.com/office/drawing/2014/main" id="{5BC039D2-C742-98B6-6D8B-203EAE8829BE}"/>
              </a:ext>
            </a:extLst>
          </p:cNvPr>
          <p:cNvSpPr>
            <a:spLocks noGrp="1"/>
          </p:cNvSpPr>
          <p:nvPr>
            <p:ph idx="1"/>
          </p:nvPr>
        </p:nvSpPr>
        <p:spPr/>
        <p:txBody>
          <a:bodyPr>
            <a:normAutofit lnSpcReduction="10000"/>
          </a:bodyPr>
          <a:lstStyle/>
          <a:p>
            <a:r>
              <a:rPr lang="en-US" dirty="0">
                <a:latin typeface="Source Sans Pro Black" panose="020B0803030403020204" pitchFamily="34" charset="0"/>
              </a:rPr>
              <a:t>Now while the Pharisees were gathered together, Jesus asked them a question, saying, “What do you think about the Christ? Whose son is he?” They said to him, “The son of David.”</a:t>
            </a:r>
          </a:p>
          <a:p>
            <a:pPr lvl="1"/>
            <a:r>
              <a:rPr lang="en-US" dirty="0"/>
              <a:t>Jesus asked, “Whose son is he (the Christ)?” It is a simple question.</a:t>
            </a:r>
          </a:p>
          <a:p>
            <a:pPr lvl="1"/>
            <a:r>
              <a:rPr lang="en-US" dirty="0"/>
              <a:t>The Pharisees replied to Jesus’s question by saying that the Christ (Messiah) will be “the son of David.” </a:t>
            </a:r>
          </a:p>
          <a:p>
            <a:pPr lvl="2"/>
            <a:r>
              <a:rPr lang="en-US" dirty="0"/>
              <a:t>Their answer is based on God’s promises to King David (2 Sam. 7:12-14).</a:t>
            </a:r>
          </a:p>
          <a:p>
            <a:pPr lvl="2"/>
            <a:r>
              <a:rPr lang="en-US" dirty="0"/>
              <a:t>“Son of David” is used 10 times in Matthew, 9 of which are applied to Jesus (1:1; 9:27; 12:23; 15:22; 20:30, 31; 21:9, 15; 22:42). The only exception is when it is applied to Joseph, Jesus’s earthly father. </a:t>
            </a:r>
          </a:p>
          <a:p>
            <a:pPr lvl="2"/>
            <a:r>
              <a:rPr lang="en-US" dirty="0"/>
              <a:t>Most recently, the Jews had reacted negatively to the crowd calling Jesus “Son of David” at His entry into the city (21:9, 15).</a:t>
            </a:r>
          </a:p>
          <a:p>
            <a:pPr lvl="1"/>
            <a:r>
              <a:rPr lang="en-US" dirty="0"/>
              <a:t>Yet, the “Son of David” answer by itself is inadequate.</a:t>
            </a:r>
          </a:p>
          <a:p>
            <a:pPr lvl="1"/>
            <a:endParaRPr lang="en-US" dirty="0"/>
          </a:p>
          <a:p>
            <a:endParaRPr lang="en-US" dirty="0"/>
          </a:p>
        </p:txBody>
      </p:sp>
    </p:spTree>
    <p:extLst>
      <p:ext uri="{BB962C8B-B14F-4D97-AF65-F5344CB8AC3E}">
        <p14:creationId xmlns:p14="http://schemas.microsoft.com/office/powerpoint/2010/main" val="766927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ircle(in)">
                                      <p:cBhvr>
                                        <p:cTn id="12" dur="20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circle(in)">
                                      <p:cBhvr>
                                        <p:cTn id="17" dur="20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ircle(in)">
                                      <p:cBhvr>
                                        <p:cTn id="2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78098-28D4-31DF-31A2-49220483DDBF}"/>
              </a:ext>
            </a:extLst>
          </p:cNvPr>
          <p:cNvSpPr>
            <a:spLocks noGrp="1"/>
          </p:cNvSpPr>
          <p:nvPr>
            <p:ph type="title"/>
          </p:nvPr>
        </p:nvSpPr>
        <p:spPr/>
        <p:txBody>
          <a:bodyPr/>
          <a:lstStyle/>
          <a:p>
            <a:r>
              <a:rPr lang="en-US" dirty="0"/>
              <a:t>Matthew 22:43-44</a:t>
            </a:r>
          </a:p>
        </p:txBody>
      </p:sp>
      <p:sp>
        <p:nvSpPr>
          <p:cNvPr id="3" name="Content Placeholder 2">
            <a:extLst>
              <a:ext uri="{FF2B5EF4-FFF2-40B4-BE49-F238E27FC236}">
                <a16:creationId xmlns:a16="http://schemas.microsoft.com/office/drawing/2014/main" id="{2E1FDCCD-FCCA-94E7-30D3-F217F9C76191}"/>
              </a:ext>
            </a:extLst>
          </p:cNvPr>
          <p:cNvSpPr>
            <a:spLocks noGrp="1"/>
          </p:cNvSpPr>
          <p:nvPr>
            <p:ph idx="1"/>
          </p:nvPr>
        </p:nvSpPr>
        <p:spPr/>
        <p:txBody>
          <a:bodyPr/>
          <a:lstStyle/>
          <a:p>
            <a:r>
              <a:rPr lang="en-US" dirty="0">
                <a:latin typeface="Source Sans Pro Black" panose="020B0803030403020204" pitchFamily="34" charset="0"/>
              </a:rPr>
              <a:t>“He said to them, ‘How is it then that David, in the Spirit, calls him Lord, saying, “The Lord said to my Lord, ‘Sit at my right hand, until I put your enemies under your feet’”’?”</a:t>
            </a:r>
          </a:p>
          <a:p>
            <a:pPr lvl="1"/>
            <a:r>
              <a:rPr lang="en-US" dirty="0"/>
              <a:t>The passage from which Jesus is quoting is Psalm 110:1.</a:t>
            </a:r>
          </a:p>
          <a:p>
            <a:pPr lvl="2"/>
            <a:r>
              <a:rPr lang="en-US" dirty="0"/>
              <a:t>This passage is cited in the following places in the NT: Matt. 22:44; Mark 12:36; Luke 20:42-43; Acts 2:34-35. It is alluded to in Matt. 26:64; 1 Cor. 15:25; Eph. 1:20, 22; Col. 3:1; 1 Pet. 3:22; Heb. 1:3, 13; 2:8; 10:12-13; 12:2.</a:t>
            </a:r>
          </a:p>
          <a:p>
            <a:pPr lvl="2"/>
            <a:r>
              <a:rPr lang="en-US" dirty="0"/>
              <a:t>Psalm 110:1 is the most quoted OT text appearing in the NT.</a:t>
            </a:r>
          </a:p>
          <a:p>
            <a:pPr lvl="1"/>
            <a:r>
              <a:rPr lang="en-US" dirty="0"/>
              <a:t>Who wrote this Psalm?</a:t>
            </a:r>
          </a:p>
          <a:p>
            <a:pPr lvl="1"/>
            <a:r>
              <a:rPr lang="en-US" dirty="0"/>
              <a:t>What is the significance of “in the Spirit”?</a:t>
            </a:r>
          </a:p>
          <a:p>
            <a:pPr lvl="1"/>
            <a:r>
              <a:rPr lang="en-US" dirty="0"/>
              <a:t>Who is the Psalm speaking about?</a:t>
            </a:r>
          </a:p>
          <a:p>
            <a:endParaRPr lang="en-US" dirty="0"/>
          </a:p>
        </p:txBody>
      </p:sp>
    </p:spTree>
    <p:extLst>
      <p:ext uri="{BB962C8B-B14F-4D97-AF65-F5344CB8AC3E}">
        <p14:creationId xmlns:p14="http://schemas.microsoft.com/office/powerpoint/2010/main" val="222599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ircle(in)">
                                      <p:cBhvr>
                                        <p:cTn id="13" dur="20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circle(in)">
                                      <p:cBhvr>
                                        <p:cTn id="18" dur="20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circle(in)">
                                      <p:cBhvr>
                                        <p:cTn id="23" dur="20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circle(in)">
                                      <p:cBhvr>
                                        <p:cTn id="28"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2BC37-4960-21FA-2876-EAA6406E8CD7}"/>
              </a:ext>
            </a:extLst>
          </p:cNvPr>
          <p:cNvSpPr>
            <a:spLocks noGrp="1"/>
          </p:cNvSpPr>
          <p:nvPr>
            <p:ph type="title"/>
          </p:nvPr>
        </p:nvSpPr>
        <p:spPr>
          <a:xfrm>
            <a:off x="838200" y="365125"/>
            <a:ext cx="10515600" cy="788557"/>
          </a:xfrm>
        </p:spPr>
        <p:txBody>
          <a:bodyPr/>
          <a:lstStyle/>
          <a:p>
            <a:r>
              <a:rPr lang="en-US" dirty="0"/>
              <a:t>Psalm 110:1</a:t>
            </a:r>
          </a:p>
        </p:txBody>
      </p:sp>
      <p:sp>
        <p:nvSpPr>
          <p:cNvPr id="3" name="Content Placeholder 2">
            <a:extLst>
              <a:ext uri="{FF2B5EF4-FFF2-40B4-BE49-F238E27FC236}">
                <a16:creationId xmlns:a16="http://schemas.microsoft.com/office/drawing/2014/main" id="{3A0F5ACE-8C72-2767-8131-3F9071C9D631}"/>
              </a:ext>
            </a:extLst>
          </p:cNvPr>
          <p:cNvSpPr>
            <a:spLocks noGrp="1"/>
          </p:cNvSpPr>
          <p:nvPr>
            <p:ph idx="1"/>
          </p:nvPr>
        </p:nvSpPr>
        <p:spPr>
          <a:xfrm>
            <a:off x="838200" y="1239140"/>
            <a:ext cx="10515600" cy="5486399"/>
          </a:xfrm>
        </p:spPr>
        <p:txBody>
          <a:bodyPr>
            <a:normAutofit fontScale="92500" lnSpcReduction="20000"/>
          </a:bodyPr>
          <a:lstStyle/>
          <a:p>
            <a:r>
              <a:rPr lang="en-US" dirty="0">
                <a:latin typeface="Source Sans Pro Black" panose="020B0803030403020204" pitchFamily="34" charset="0"/>
              </a:rPr>
              <a:t>The LORD says to my Lord: “Sit at my right hand, until I make your enemies your footstool.”</a:t>
            </a:r>
          </a:p>
          <a:p>
            <a:pPr lvl="1"/>
            <a:r>
              <a:rPr lang="en-US" dirty="0"/>
              <a:t>The LORD: Yahweh.</a:t>
            </a:r>
          </a:p>
          <a:p>
            <a:pPr lvl="1"/>
            <a:r>
              <a:rPr lang="en-US" dirty="0"/>
              <a:t>My: King David.</a:t>
            </a:r>
          </a:p>
          <a:p>
            <a:pPr lvl="1"/>
            <a:r>
              <a:rPr lang="en-US" dirty="0"/>
              <a:t>My Lord: King David’s Lord, his superior.</a:t>
            </a:r>
          </a:p>
          <a:p>
            <a:r>
              <a:rPr lang="en-US" dirty="0"/>
              <a:t>Presuppositions of Jesus’s question (but not accepted by liberal scholars):</a:t>
            </a:r>
          </a:p>
          <a:p>
            <a:pPr lvl="1"/>
            <a:r>
              <a:rPr lang="en-US" dirty="0"/>
              <a:t>Jesus accepted that Psalm 110 was written by King David (Jesus accepted the superscription attributing the psalm to King David).</a:t>
            </a:r>
          </a:p>
          <a:p>
            <a:pPr lvl="1"/>
            <a:r>
              <a:rPr lang="en-US" dirty="0"/>
              <a:t>David wrote the Psalm under inspiration of the Holy Spirit (“in the Spirit”).</a:t>
            </a:r>
          </a:p>
          <a:p>
            <a:pPr lvl="1"/>
            <a:r>
              <a:rPr lang="en-US" dirty="0"/>
              <a:t>Psalm 110 is referring to the Jewish Messiah.</a:t>
            </a:r>
          </a:p>
          <a:p>
            <a:pPr lvl="1"/>
            <a:r>
              <a:rPr lang="en-US" dirty="0"/>
              <a:t>This understanding of Psalm 110 was generally accepted among Jewish leaders.</a:t>
            </a:r>
          </a:p>
          <a:p>
            <a:r>
              <a:rPr lang="en-US" dirty="0"/>
              <a:t>Jesus’s question: How can the Messiah be King David’s Son and King David’s Lord?</a:t>
            </a:r>
          </a:p>
          <a:p>
            <a:pPr lvl="1"/>
            <a:r>
              <a:rPr lang="en-US" dirty="0"/>
              <a:t>The Messiah is, therefore, superior to King David!</a:t>
            </a:r>
          </a:p>
          <a:p>
            <a:r>
              <a:rPr lang="en-US" dirty="0"/>
              <a:t>Notice that Jesus’s argument are based on necessary inferences from the text.</a:t>
            </a:r>
          </a:p>
          <a:p>
            <a:endParaRPr lang="en-US" dirty="0"/>
          </a:p>
        </p:txBody>
      </p:sp>
    </p:spTree>
    <p:extLst>
      <p:ext uri="{BB962C8B-B14F-4D97-AF65-F5344CB8AC3E}">
        <p14:creationId xmlns:p14="http://schemas.microsoft.com/office/powerpoint/2010/main" val="1706185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ircle(in)">
                                      <p:cBhvr>
                                        <p:cTn id="7" dur="2000"/>
                                        <p:tgtEl>
                                          <p:spTgt spid="3">
                                            <p:txEl>
                                              <p:pRg st="4" end="4"/>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circle(in)">
                                      <p:cBhvr>
                                        <p:cTn id="10" dur="2000"/>
                                        <p:tgtEl>
                                          <p:spTgt spid="3">
                                            <p:txEl>
                                              <p:pRg st="5" end="5"/>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circle(in)">
                                      <p:cBhvr>
                                        <p:cTn id="13" dur="2000"/>
                                        <p:tgtEl>
                                          <p:spTgt spid="3">
                                            <p:txEl>
                                              <p:pRg st="6" end="6"/>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circle(in)">
                                      <p:cBhvr>
                                        <p:cTn id="16" dur="2000"/>
                                        <p:tgtEl>
                                          <p:spTgt spid="3">
                                            <p:txEl>
                                              <p:pRg st="7" end="7"/>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circle(in)">
                                      <p:cBhvr>
                                        <p:cTn id="19" dur="2000"/>
                                        <p:tgtEl>
                                          <p:spTgt spid="3">
                                            <p:txEl>
                                              <p:pRg st="8" end="8"/>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animEffect transition="in" filter="circle(in)">
                                      <p:cBhvr>
                                        <p:cTn id="24" dur="2000"/>
                                        <p:tgtEl>
                                          <p:spTgt spid="3">
                                            <p:txEl>
                                              <p:pRg st="9" end="9"/>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animEffect transition="in" filter="circle(in)">
                                      <p:cBhvr>
                                        <p:cTn id="29" dur="2000"/>
                                        <p:tgtEl>
                                          <p:spTgt spid="3">
                                            <p:txEl>
                                              <p:pRg st="10" end="1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3">
                                            <p:txEl>
                                              <p:pRg st="11" end="11"/>
                                            </p:txEl>
                                          </p:spTgt>
                                        </p:tgtEl>
                                        <p:attrNameLst>
                                          <p:attrName>style.visibility</p:attrName>
                                        </p:attrNameLst>
                                      </p:cBhvr>
                                      <p:to>
                                        <p:strVal val="visible"/>
                                      </p:to>
                                    </p:set>
                                    <p:animEffect transition="in" filter="circle(in)">
                                      <p:cBhvr>
                                        <p:cTn id="34"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60EB8-76A5-3D6B-F918-AAAAD38F9C78}"/>
              </a:ext>
            </a:extLst>
          </p:cNvPr>
          <p:cNvSpPr>
            <a:spLocks noGrp="1"/>
          </p:cNvSpPr>
          <p:nvPr>
            <p:ph type="title"/>
          </p:nvPr>
        </p:nvSpPr>
        <p:spPr>
          <a:xfrm>
            <a:off x="838200" y="365125"/>
            <a:ext cx="10515600" cy="1027839"/>
          </a:xfrm>
        </p:spPr>
        <p:txBody>
          <a:bodyPr/>
          <a:lstStyle/>
          <a:p>
            <a:r>
              <a:rPr lang="en-US" dirty="0"/>
              <a:t>Differences in the Two Parables</a:t>
            </a:r>
          </a:p>
        </p:txBody>
      </p:sp>
      <p:sp>
        <p:nvSpPr>
          <p:cNvPr id="3" name="Content Placeholder 2">
            <a:extLst>
              <a:ext uri="{FF2B5EF4-FFF2-40B4-BE49-F238E27FC236}">
                <a16:creationId xmlns:a16="http://schemas.microsoft.com/office/drawing/2014/main" id="{AEC34DAB-A3C6-5DAB-E5DB-04C092BAB69D}"/>
              </a:ext>
            </a:extLst>
          </p:cNvPr>
          <p:cNvSpPr>
            <a:spLocks noGrp="1"/>
          </p:cNvSpPr>
          <p:nvPr>
            <p:ph idx="1"/>
          </p:nvPr>
        </p:nvSpPr>
        <p:spPr>
          <a:xfrm>
            <a:off x="838200" y="1529696"/>
            <a:ext cx="10515600" cy="5042019"/>
          </a:xfrm>
        </p:spPr>
        <p:txBody>
          <a:bodyPr>
            <a:normAutofit fontScale="92500" lnSpcReduction="10000"/>
          </a:bodyPr>
          <a:lstStyle/>
          <a:p>
            <a:r>
              <a:rPr lang="en-US" dirty="0"/>
              <a:t>Two different contexts</a:t>
            </a:r>
          </a:p>
          <a:p>
            <a:pPr lvl="1"/>
            <a:r>
              <a:rPr lang="en-US" dirty="0"/>
              <a:t>Luke: on the journey to Jerusalem</a:t>
            </a:r>
          </a:p>
          <a:p>
            <a:pPr lvl="1"/>
            <a:r>
              <a:rPr lang="en-US" dirty="0"/>
              <a:t>Matthew: Jesus is already in Jerusalem</a:t>
            </a:r>
          </a:p>
          <a:p>
            <a:r>
              <a:rPr lang="en-US" dirty="0"/>
              <a:t>Different details</a:t>
            </a:r>
          </a:p>
          <a:p>
            <a:pPr lvl="1"/>
            <a:r>
              <a:rPr lang="en-US" dirty="0"/>
              <a:t>A householder vs. a king</a:t>
            </a:r>
          </a:p>
          <a:p>
            <a:pPr lvl="1"/>
            <a:r>
              <a:rPr lang="en-US" dirty="0"/>
              <a:t>A feast vs. a wedding feast</a:t>
            </a:r>
          </a:p>
          <a:p>
            <a:pPr lvl="1"/>
            <a:r>
              <a:rPr lang="en-US" dirty="0"/>
              <a:t>One invitation vs. several deputations to invite the guests</a:t>
            </a:r>
          </a:p>
          <a:p>
            <a:pPr lvl="1"/>
            <a:r>
              <a:rPr lang="en-US" dirty="0"/>
              <a:t>Turning down the invitation vs. killing the king’s emissaries</a:t>
            </a:r>
          </a:p>
          <a:p>
            <a:pPr lvl="1"/>
            <a:r>
              <a:rPr lang="en-US" dirty="0"/>
              <a:t>Matthew adds a military expedition to kill those who murdered his emissaries and burn down the city</a:t>
            </a:r>
          </a:p>
          <a:p>
            <a:pPr lvl="1"/>
            <a:r>
              <a:rPr lang="en-US" dirty="0"/>
              <a:t>Matthew adds the portion about the guest without wedding garments</a:t>
            </a:r>
          </a:p>
          <a:p>
            <a:r>
              <a:rPr lang="en-US" dirty="0"/>
              <a:t>It is not usual for a preacher to use the same illustration in different contexts to present different lessons. We will limit our comments to Matthew’s parable without further comment about the parable in Luke.</a:t>
            </a:r>
          </a:p>
          <a:p>
            <a:pPr lvl="1"/>
            <a:endParaRPr lang="en-US" dirty="0"/>
          </a:p>
          <a:p>
            <a:endParaRPr lang="en-US" dirty="0"/>
          </a:p>
        </p:txBody>
      </p:sp>
    </p:spTree>
    <p:extLst>
      <p:ext uri="{BB962C8B-B14F-4D97-AF65-F5344CB8AC3E}">
        <p14:creationId xmlns:p14="http://schemas.microsoft.com/office/powerpoint/2010/main" val="178794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circle(in)">
                                      <p:cBhvr>
                                        <p:cTn id="10" dur="2000"/>
                                        <p:tgtEl>
                                          <p:spTgt spid="3">
                                            <p:txEl>
                                              <p:pRg st="4" end="4"/>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circle(in)">
                                      <p:cBhvr>
                                        <p:cTn id="13" dur="2000"/>
                                        <p:tgtEl>
                                          <p:spTgt spid="3">
                                            <p:txEl>
                                              <p:pRg st="5" end="5"/>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circle(in)">
                                      <p:cBhvr>
                                        <p:cTn id="16" dur="2000"/>
                                        <p:tgtEl>
                                          <p:spTgt spid="3">
                                            <p:txEl>
                                              <p:pRg st="6" end="6"/>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circle(in)">
                                      <p:cBhvr>
                                        <p:cTn id="19" dur="2000"/>
                                        <p:tgtEl>
                                          <p:spTgt spid="3">
                                            <p:txEl>
                                              <p:pRg st="7" end="7"/>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circle(in)">
                                      <p:cBhvr>
                                        <p:cTn id="22" dur="2000"/>
                                        <p:tgtEl>
                                          <p:spTgt spid="3">
                                            <p:txEl>
                                              <p:pRg st="8" end="8"/>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circle(in)">
                                      <p:cBhvr>
                                        <p:cTn id="25" dur="2000"/>
                                        <p:tgtEl>
                                          <p:spTgt spid="3">
                                            <p:txEl>
                                              <p:pRg st="9" end="9"/>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
                                            <p:txEl>
                                              <p:pRg st="10" end="10"/>
                                            </p:txEl>
                                          </p:spTgt>
                                        </p:tgtEl>
                                        <p:attrNameLst>
                                          <p:attrName>style.visibility</p:attrName>
                                        </p:attrNameLst>
                                      </p:cBhvr>
                                      <p:to>
                                        <p:strVal val="visible"/>
                                      </p:to>
                                    </p:set>
                                    <p:animEffect transition="in" filter="circle(in)">
                                      <p:cBhvr>
                                        <p:cTn id="30"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71F59-6749-F872-03C9-DCEF2B9C973F}"/>
              </a:ext>
            </a:extLst>
          </p:cNvPr>
          <p:cNvSpPr>
            <a:spLocks noGrp="1"/>
          </p:cNvSpPr>
          <p:nvPr>
            <p:ph type="title"/>
          </p:nvPr>
        </p:nvSpPr>
        <p:spPr/>
        <p:txBody>
          <a:bodyPr/>
          <a:lstStyle/>
          <a:p>
            <a:r>
              <a:rPr lang="en-US" dirty="0"/>
              <a:t>Psalm 110:1</a:t>
            </a:r>
          </a:p>
        </p:txBody>
      </p:sp>
      <p:sp>
        <p:nvSpPr>
          <p:cNvPr id="3" name="Content Placeholder 2">
            <a:extLst>
              <a:ext uri="{FF2B5EF4-FFF2-40B4-BE49-F238E27FC236}">
                <a16:creationId xmlns:a16="http://schemas.microsoft.com/office/drawing/2014/main" id="{715FEDA6-449E-031F-021F-2AB9E81CF02C}"/>
              </a:ext>
            </a:extLst>
          </p:cNvPr>
          <p:cNvSpPr>
            <a:spLocks noGrp="1"/>
          </p:cNvSpPr>
          <p:nvPr>
            <p:ph idx="1"/>
          </p:nvPr>
        </p:nvSpPr>
        <p:spPr/>
        <p:txBody>
          <a:bodyPr/>
          <a:lstStyle/>
          <a:p>
            <a:r>
              <a:rPr lang="en-US" dirty="0">
                <a:latin typeface="Source Sans Pro Black" panose="020B0803030403020204" pitchFamily="34" charset="0"/>
              </a:rPr>
              <a:t>The LORD says to my Lord: “Sit at my right hand, until I make your enemies your footstool.”</a:t>
            </a:r>
          </a:p>
          <a:p>
            <a:pPr lvl="1"/>
            <a:r>
              <a:rPr lang="en-US" dirty="0"/>
              <a:t>What is the significance of “Sit at my right hand”?</a:t>
            </a:r>
          </a:p>
          <a:p>
            <a:pPr lvl="1"/>
            <a:r>
              <a:rPr lang="en-US" dirty="0"/>
              <a:t>What is implied by “until I make your enemies your footstool”?</a:t>
            </a:r>
          </a:p>
        </p:txBody>
      </p:sp>
    </p:spTree>
    <p:extLst>
      <p:ext uri="{BB962C8B-B14F-4D97-AF65-F5344CB8AC3E}">
        <p14:creationId xmlns:p14="http://schemas.microsoft.com/office/powerpoint/2010/main" val="2903080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1A189-0CC2-1611-6571-29CF5E2FCCB8}"/>
              </a:ext>
            </a:extLst>
          </p:cNvPr>
          <p:cNvSpPr>
            <a:spLocks noGrp="1"/>
          </p:cNvSpPr>
          <p:nvPr>
            <p:ph type="title"/>
          </p:nvPr>
        </p:nvSpPr>
        <p:spPr/>
        <p:txBody>
          <a:bodyPr/>
          <a:lstStyle/>
          <a:p>
            <a:r>
              <a:rPr lang="en-US" dirty="0"/>
              <a:t>Matthew 22:45</a:t>
            </a:r>
          </a:p>
        </p:txBody>
      </p:sp>
      <p:sp>
        <p:nvSpPr>
          <p:cNvPr id="3" name="Content Placeholder 2">
            <a:extLst>
              <a:ext uri="{FF2B5EF4-FFF2-40B4-BE49-F238E27FC236}">
                <a16:creationId xmlns:a16="http://schemas.microsoft.com/office/drawing/2014/main" id="{43C13CE1-A25D-E759-2ED4-F14FB6CDFADF}"/>
              </a:ext>
            </a:extLst>
          </p:cNvPr>
          <p:cNvSpPr>
            <a:spLocks noGrp="1"/>
          </p:cNvSpPr>
          <p:nvPr>
            <p:ph idx="1"/>
          </p:nvPr>
        </p:nvSpPr>
        <p:spPr/>
        <p:txBody>
          <a:bodyPr/>
          <a:lstStyle/>
          <a:p>
            <a:r>
              <a:rPr lang="en-US" dirty="0">
                <a:latin typeface="Source Sans Pro Black" panose="020B0803030403020204" pitchFamily="34" charset="0"/>
              </a:rPr>
              <a:t>“If then David calls him Lord, how is he his son?”</a:t>
            </a:r>
          </a:p>
          <a:p>
            <a:pPr lvl="1"/>
            <a:r>
              <a:rPr lang="en-US" dirty="0"/>
              <a:t>What is the answer to Jesus’s question?</a:t>
            </a:r>
          </a:p>
          <a:p>
            <a:pPr lvl="1"/>
            <a:r>
              <a:rPr lang="en-US" dirty="0"/>
              <a:t>Why were the Pharisees unable to answer it?</a:t>
            </a:r>
          </a:p>
          <a:p>
            <a:pPr lvl="1"/>
            <a:r>
              <a:rPr lang="en-US" dirty="0"/>
              <a:t>What problem does Psalm 110 text leave for Jews to understand?</a:t>
            </a:r>
          </a:p>
          <a:p>
            <a:pPr lvl="2"/>
            <a:r>
              <a:rPr lang="en-US" dirty="0"/>
              <a:t>“‘It was fundamentally because they had the wrong conception of the Messiah, thinking of Him as a human warrior rather than as a divine </a:t>
            </a:r>
            <a:r>
              <a:rPr lang="en-US" dirty="0" err="1"/>
              <a:t>Saviour</a:t>
            </a:r>
            <a:r>
              <a:rPr lang="en-US" dirty="0"/>
              <a:t>, that they failed to see Him in Jesus” (Tasker, p. 213)” (Leon Morris, 567).</a:t>
            </a:r>
          </a:p>
          <a:p>
            <a:pPr lvl="1"/>
            <a:r>
              <a:rPr lang="en-US" dirty="0"/>
              <a:t>When is Jesus sitting on the right hand of God?</a:t>
            </a:r>
          </a:p>
          <a:p>
            <a:endParaRPr lang="en-US" dirty="0"/>
          </a:p>
        </p:txBody>
      </p:sp>
    </p:spTree>
    <p:extLst>
      <p:ext uri="{BB962C8B-B14F-4D97-AF65-F5344CB8AC3E}">
        <p14:creationId xmlns:p14="http://schemas.microsoft.com/office/powerpoint/2010/main" val="2010192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D86CA-FC9C-A882-4B3A-F37B16E7729A}"/>
              </a:ext>
            </a:extLst>
          </p:cNvPr>
          <p:cNvSpPr>
            <a:spLocks noGrp="1"/>
          </p:cNvSpPr>
          <p:nvPr>
            <p:ph type="title"/>
          </p:nvPr>
        </p:nvSpPr>
        <p:spPr/>
        <p:txBody>
          <a:bodyPr/>
          <a:lstStyle/>
          <a:p>
            <a:r>
              <a:rPr lang="en-US" dirty="0"/>
              <a:t>Matthew 22:46</a:t>
            </a:r>
          </a:p>
        </p:txBody>
      </p:sp>
      <p:sp>
        <p:nvSpPr>
          <p:cNvPr id="3" name="Content Placeholder 2">
            <a:extLst>
              <a:ext uri="{FF2B5EF4-FFF2-40B4-BE49-F238E27FC236}">
                <a16:creationId xmlns:a16="http://schemas.microsoft.com/office/drawing/2014/main" id="{4936CBFB-0FF9-C640-96C7-026D2D92DCC7}"/>
              </a:ext>
            </a:extLst>
          </p:cNvPr>
          <p:cNvSpPr>
            <a:spLocks noGrp="1"/>
          </p:cNvSpPr>
          <p:nvPr>
            <p:ph idx="1"/>
          </p:nvPr>
        </p:nvSpPr>
        <p:spPr/>
        <p:txBody>
          <a:bodyPr/>
          <a:lstStyle/>
          <a:p>
            <a:r>
              <a:rPr lang="en-US" dirty="0">
                <a:latin typeface="Source Sans Pro Black" panose="020B0803030403020204" pitchFamily="34" charset="0"/>
              </a:rPr>
              <a:t>“And no one was able to answer him a word, nor from that day did anyone dare to ask him any more questions.”</a:t>
            </a:r>
          </a:p>
          <a:p>
            <a:pPr lvl="1"/>
            <a:r>
              <a:rPr lang="en-US" dirty="0"/>
              <a:t>What is this verse telling us about Jesus?</a:t>
            </a:r>
          </a:p>
          <a:p>
            <a:pPr lvl="1"/>
            <a:r>
              <a:rPr lang="en-US" dirty="0"/>
              <a:t>It marks the end of Jesus’s interaction with the Jewish leadership prior to His trial.</a:t>
            </a:r>
          </a:p>
          <a:p>
            <a:endParaRPr lang="en-US" dirty="0"/>
          </a:p>
        </p:txBody>
      </p:sp>
    </p:spTree>
    <p:extLst>
      <p:ext uri="{BB962C8B-B14F-4D97-AF65-F5344CB8AC3E}">
        <p14:creationId xmlns:p14="http://schemas.microsoft.com/office/powerpoint/2010/main" val="109957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B7293-446B-3503-B98D-D33905730532}"/>
              </a:ext>
            </a:extLst>
          </p:cNvPr>
          <p:cNvSpPr>
            <a:spLocks noGrp="1"/>
          </p:cNvSpPr>
          <p:nvPr>
            <p:ph type="title"/>
          </p:nvPr>
        </p:nvSpPr>
        <p:spPr/>
        <p:txBody>
          <a:bodyPr/>
          <a:lstStyle/>
          <a:p>
            <a:r>
              <a:rPr lang="en-US" dirty="0"/>
              <a:t>Matthew’s Context</a:t>
            </a:r>
          </a:p>
        </p:txBody>
      </p:sp>
      <p:sp>
        <p:nvSpPr>
          <p:cNvPr id="3" name="Content Placeholder 2">
            <a:extLst>
              <a:ext uri="{FF2B5EF4-FFF2-40B4-BE49-F238E27FC236}">
                <a16:creationId xmlns:a16="http://schemas.microsoft.com/office/drawing/2014/main" id="{777889C6-C24F-F33D-9C86-304BF1B20641}"/>
              </a:ext>
            </a:extLst>
          </p:cNvPr>
          <p:cNvSpPr>
            <a:spLocks noGrp="1"/>
          </p:cNvSpPr>
          <p:nvPr>
            <p:ph idx="1"/>
          </p:nvPr>
        </p:nvSpPr>
        <p:spPr/>
        <p:txBody>
          <a:bodyPr/>
          <a:lstStyle/>
          <a:p>
            <a:r>
              <a:rPr lang="en-US" dirty="0"/>
              <a:t>Jesus is in the beginning of a running conflict with the religious leaders in Jerusalem.</a:t>
            </a:r>
          </a:p>
          <a:p>
            <a:pPr lvl="1"/>
            <a:r>
              <a:rPr lang="en-US" dirty="0"/>
              <a:t>They challenged His authority to have a triumphal entry into Jerusalem</a:t>
            </a:r>
          </a:p>
          <a:p>
            <a:pPr lvl="1"/>
            <a:r>
              <a:rPr lang="en-US" dirty="0"/>
              <a:t>They challenged His cleansing of the Temple</a:t>
            </a:r>
          </a:p>
          <a:p>
            <a:r>
              <a:rPr lang="en-US" dirty="0"/>
              <a:t>In response, Jesus gave the Parables of the Two Sons, of the Tenants, and of the Wedding Guests.</a:t>
            </a:r>
          </a:p>
        </p:txBody>
      </p:sp>
    </p:spTree>
    <p:extLst>
      <p:ext uri="{BB962C8B-B14F-4D97-AF65-F5344CB8AC3E}">
        <p14:creationId xmlns:p14="http://schemas.microsoft.com/office/powerpoint/2010/main" val="3494610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6AD54-5A92-8959-0DB8-FF00221E7F81}"/>
              </a:ext>
            </a:extLst>
          </p:cNvPr>
          <p:cNvSpPr>
            <a:spLocks noGrp="1"/>
          </p:cNvSpPr>
          <p:nvPr>
            <p:ph type="title"/>
          </p:nvPr>
        </p:nvSpPr>
        <p:spPr/>
        <p:txBody>
          <a:bodyPr/>
          <a:lstStyle/>
          <a:p>
            <a:r>
              <a:rPr lang="en-US" dirty="0"/>
              <a:t>Matthew 22:1-3</a:t>
            </a:r>
          </a:p>
        </p:txBody>
      </p:sp>
      <p:sp>
        <p:nvSpPr>
          <p:cNvPr id="3" name="Content Placeholder 2">
            <a:extLst>
              <a:ext uri="{FF2B5EF4-FFF2-40B4-BE49-F238E27FC236}">
                <a16:creationId xmlns:a16="http://schemas.microsoft.com/office/drawing/2014/main" id="{EB0FF7D6-4649-1A1B-466A-69538F02F1C5}"/>
              </a:ext>
            </a:extLst>
          </p:cNvPr>
          <p:cNvSpPr>
            <a:spLocks noGrp="1"/>
          </p:cNvSpPr>
          <p:nvPr>
            <p:ph idx="1"/>
          </p:nvPr>
        </p:nvSpPr>
        <p:spPr>
          <a:xfrm>
            <a:off x="838200" y="1825625"/>
            <a:ext cx="10515600" cy="4797366"/>
          </a:xfrm>
        </p:spPr>
        <p:txBody>
          <a:bodyPr>
            <a:normAutofit lnSpcReduction="10000"/>
          </a:bodyPr>
          <a:lstStyle/>
          <a:p>
            <a:r>
              <a:rPr lang="en-US" dirty="0">
                <a:latin typeface="Source Sans Pro Black" panose="020B0803030403020204" pitchFamily="34" charset="0"/>
              </a:rPr>
              <a:t>“And again Jesus spoke to them in parables, saying, ‘The kingdom of heaven may be compared to a king who gave a wedding feast for his son, and sent his servants to call those who were invited to the wedding feast, but they would not come.’”</a:t>
            </a:r>
          </a:p>
          <a:p>
            <a:pPr lvl="1"/>
            <a:r>
              <a:rPr lang="en-US" dirty="0"/>
              <a:t>To what parables does “again” refer? </a:t>
            </a:r>
          </a:p>
          <a:p>
            <a:pPr lvl="1"/>
            <a:r>
              <a:rPr lang="en-US" dirty="0"/>
              <a:t>Jesus also used a wedding feast (</a:t>
            </a:r>
            <a:r>
              <a:rPr lang="en-US" i="1" dirty="0" err="1"/>
              <a:t>gamos</a:t>
            </a:r>
            <a:r>
              <a:rPr lang="en-US" dirty="0"/>
              <a:t>) to describe the blessing in the kingdom of heaven in 25:1-11 (wise and foolish virgins).</a:t>
            </a:r>
          </a:p>
          <a:p>
            <a:pPr lvl="1"/>
            <a:r>
              <a:rPr lang="en-US" dirty="0"/>
              <a:t>A wedding prepared for a king’s son would be different from a wedding for the average citizens in his kingdom.</a:t>
            </a:r>
          </a:p>
          <a:p>
            <a:pPr lvl="1"/>
            <a:r>
              <a:rPr lang="en-US" dirty="0"/>
              <a:t>The third verse refers to “those who were invited” being “called.” An invitation had been given and it now was happening.</a:t>
            </a:r>
          </a:p>
          <a:p>
            <a:pPr lvl="1"/>
            <a:r>
              <a:rPr lang="en-US" dirty="0"/>
              <a:t>The invited guests would not come (note their free-will decision).</a:t>
            </a:r>
          </a:p>
          <a:p>
            <a:endParaRPr lang="en-US" dirty="0"/>
          </a:p>
        </p:txBody>
      </p:sp>
    </p:spTree>
    <p:extLst>
      <p:ext uri="{BB962C8B-B14F-4D97-AF65-F5344CB8AC3E}">
        <p14:creationId xmlns:p14="http://schemas.microsoft.com/office/powerpoint/2010/main" val="3150232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potx" id="{490C90FF-20FF-47D5-8843-2E6596586CF1}" vid="{1826B2CA-E9CD-4B43-9CEC-9EBFAABAE7B0}"/>
    </a:ext>
  </a:extLst>
</a:theme>
</file>

<file path=docProps/app.xml><?xml version="1.0" encoding="utf-8"?>
<Properties xmlns="http://schemas.openxmlformats.org/officeDocument/2006/extended-properties" xmlns:vt="http://schemas.openxmlformats.org/officeDocument/2006/docPropsVTypes">
  <Template/>
  <TotalTime>8696</TotalTime>
  <Words>10263</Words>
  <Application>Microsoft Office PowerPoint</Application>
  <PresentationFormat>Widescreen</PresentationFormat>
  <Paragraphs>434</Paragraphs>
  <Slides>72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72</vt:i4>
      </vt:variant>
    </vt:vector>
  </HeadingPairs>
  <TitlesOfParts>
    <vt:vector size="79" baseType="lpstr">
      <vt:lpstr>Adobe Gothic Std B</vt:lpstr>
      <vt:lpstr>Arial</vt:lpstr>
      <vt:lpstr>Arial Rounded MT Bold</vt:lpstr>
      <vt:lpstr>Calibri</vt:lpstr>
      <vt:lpstr>Source Sans Pro Black</vt:lpstr>
      <vt:lpstr>Source Sans Pro Semibold</vt:lpstr>
      <vt:lpstr>Office Theme</vt:lpstr>
      <vt:lpstr>PowerPoint Presentation</vt:lpstr>
      <vt:lpstr>Outline of Matthew 22</vt:lpstr>
      <vt:lpstr>Jesus’s Last Week: Tuesday</vt:lpstr>
      <vt:lpstr>The Parable of the Wedding Feast</vt:lpstr>
      <vt:lpstr>Parable of the Wedding Feast (I) Matthew 22:1-10</vt:lpstr>
      <vt:lpstr>Luke Has a Similar, But Different, Parable</vt:lpstr>
      <vt:lpstr>Differences in the Two Parables</vt:lpstr>
      <vt:lpstr>Matthew’s Context</vt:lpstr>
      <vt:lpstr>Matthew 22:1-3</vt:lpstr>
      <vt:lpstr>What Is Going On?</vt:lpstr>
      <vt:lpstr>Matthew 22:4</vt:lpstr>
      <vt:lpstr>Matthew 22:5-6</vt:lpstr>
      <vt:lpstr>Matthew 22:7</vt:lpstr>
      <vt:lpstr>Matthew 28:8</vt:lpstr>
      <vt:lpstr>Matthew 22:9</vt:lpstr>
      <vt:lpstr>Matthew 22:10</vt:lpstr>
      <vt:lpstr>God’s Will Is Done</vt:lpstr>
      <vt:lpstr>Parable of the Wedding Feast (II) Matthew 22:11-14</vt:lpstr>
      <vt:lpstr>Observations</vt:lpstr>
      <vt:lpstr>Mishnah: Shabath 153a:6-7</vt:lpstr>
      <vt:lpstr>Matthew 22:11-12</vt:lpstr>
      <vt:lpstr>Matthew 22:13</vt:lpstr>
      <vt:lpstr>Matthew 22:14</vt:lpstr>
      <vt:lpstr>Confrontations with the Jews: The Pharisees Ask about Paying Taxes to Caesar Matthew 22:15-22</vt:lpstr>
      <vt:lpstr>Matthew 22:15</vt:lpstr>
      <vt:lpstr>What Is the Pharisees’ Motive?</vt:lpstr>
      <vt:lpstr>Matthew 22:16</vt:lpstr>
      <vt:lpstr>Matthew 22:17</vt:lpstr>
      <vt:lpstr>Matthew 22:18</vt:lpstr>
      <vt:lpstr>Matthew 22:19-20</vt:lpstr>
      <vt:lpstr>The Coin</vt:lpstr>
      <vt:lpstr>Matthew 22:21</vt:lpstr>
      <vt:lpstr>William Barclay</vt:lpstr>
      <vt:lpstr>To God the Things That Are God’s</vt:lpstr>
      <vt:lpstr>R. T. France</vt:lpstr>
      <vt:lpstr>Matthew 22:22</vt:lpstr>
      <vt:lpstr>Confrontations with the Jews: The Sadducees Ask about the Resurrection  Matthew 22:23-33</vt:lpstr>
      <vt:lpstr>Who Are the Sadducees?</vt:lpstr>
      <vt:lpstr>Matthew 22:23</vt:lpstr>
      <vt:lpstr>Matthew 22:24-28</vt:lpstr>
      <vt:lpstr>The Levirate Law 1</vt:lpstr>
      <vt:lpstr>The Levirate Law 2</vt:lpstr>
      <vt:lpstr>Matthew 22:29</vt:lpstr>
      <vt:lpstr>Matthew 22:30</vt:lpstr>
      <vt:lpstr>Matthew 22:31</vt:lpstr>
      <vt:lpstr>Passages about Resurrection in the OT</vt:lpstr>
      <vt:lpstr>Passages about Resurrection in the OT</vt:lpstr>
      <vt:lpstr>Matthew 22:32</vt:lpstr>
      <vt:lpstr>The Sadducees Concept of Scripture</vt:lpstr>
      <vt:lpstr>Jesus’s Argument</vt:lpstr>
      <vt:lpstr>Intertestament Writings</vt:lpstr>
      <vt:lpstr>Jesus’s Use of Exodus 3:6</vt:lpstr>
      <vt:lpstr>Matthew 22:33</vt:lpstr>
      <vt:lpstr>Confrontations with the Jews:  Lawyer Asks about the Greatest  Commandment Matthew 22:34-40</vt:lpstr>
      <vt:lpstr>Observations</vt:lpstr>
      <vt:lpstr>PowerPoint Presentation</vt:lpstr>
      <vt:lpstr>The Disciples Remembered This Teaching</vt:lpstr>
      <vt:lpstr>Matthew 22:34-35</vt:lpstr>
      <vt:lpstr>The Parallel Account</vt:lpstr>
      <vt:lpstr>Matthew 22:36</vt:lpstr>
      <vt:lpstr>Matthew 22:37-38</vt:lpstr>
      <vt:lpstr>Matthew 22:39</vt:lpstr>
      <vt:lpstr>Mishnah: Shabbat 31a</vt:lpstr>
      <vt:lpstr>Matthew 22:40</vt:lpstr>
      <vt:lpstr>Confrontation with the Jews: Jesus Asks the Pharisees “Whose Son Is the Christ?”  Matthew 22:41-46</vt:lpstr>
      <vt:lpstr>Observations</vt:lpstr>
      <vt:lpstr>Matthew 22:41-42</vt:lpstr>
      <vt:lpstr>Matthew 22:43-44</vt:lpstr>
      <vt:lpstr>Psalm 110:1</vt:lpstr>
      <vt:lpstr>Psalm 110:1</vt:lpstr>
      <vt:lpstr>Matthew 22:45</vt:lpstr>
      <vt:lpstr>Matthew 22:46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Willis</dc:creator>
  <cp:lastModifiedBy>Mike Willis</cp:lastModifiedBy>
  <cp:revision>13</cp:revision>
  <dcterms:created xsi:type="dcterms:W3CDTF">2022-04-12T15:32:23Z</dcterms:created>
  <dcterms:modified xsi:type="dcterms:W3CDTF">2023-09-27T17:58:33Z</dcterms:modified>
</cp:coreProperties>
</file>