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4"/>
  </p:notesMasterIdLst>
  <p:sldIdLst>
    <p:sldId id="257" r:id="rId2"/>
    <p:sldId id="272" r:id="rId3"/>
    <p:sldId id="275" r:id="rId4"/>
    <p:sldId id="276" r:id="rId5"/>
    <p:sldId id="256" r:id="rId6"/>
    <p:sldId id="271" r:id="rId7"/>
    <p:sldId id="258" r:id="rId8"/>
    <p:sldId id="259" r:id="rId9"/>
    <p:sldId id="261" r:id="rId10"/>
    <p:sldId id="278" r:id="rId11"/>
    <p:sldId id="277" r:id="rId12"/>
    <p:sldId id="285" r:id="rId13"/>
    <p:sldId id="284" r:id="rId14"/>
    <p:sldId id="279" r:id="rId15"/>
    <p:sldId id="267" r:id="rId16"/>
    <p:sldId id="268" r:id="rId17"/>
    <p:sldId id="269" r:id="rId18"/>
    <p:sldId id="286" r:id="rId19"/>
    <p:sldId id="280" r:id="rId20"/>
    <p:sldId id="281" r:id="rId21"/>
    <p:sldId id="283" r:id="rId22"/>
    <p:sldId id="282" r:id="rId23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5pPr>
    <a:lvl6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6pPr>
    <a:lvl7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7pPr>
    <a:lvl8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8pPr>
    <a:lvl9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EFA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7F3F4"/>
          </a:solidFill>
        </a:fill>
      </a:tcStyle>
    </a:wholeTbl>
    <a:band2H>
      <a:tcTxStyle/>
      <a:tcStyle>
        <a:tcBdr/>
        <a:fill>
          <a:solidFill>
            <a:srgbClr val="F3F9FA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/>
      <a:tcStyle>
        <a:tcBdr/>
        <a:fill>
          <a:solidFill>
            <a:srgbClr val="EFF3E9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/>
      <a:tcStyle>
        <a:tcBdr/>
        <a:fill>
          <a:solidFill>
            <a:srgbClr val="FDEEE8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125"/>
    <p:restoredTop sz="94713"/>
  </p:normalViewPr>
  <p:slideViewPr>
    <p:cSldViewPr snapToGrid="0" snapToObjects="1">
      <p:cViewPr varScale="1">
        <p:scale>
          <a:sx n="108" d="100"/>
          <a:sy n="108" d="100"/>
        </p:scale>
        <p:origin x="936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7" name="Shape 2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>
        <a:latin typeface="+mn-lt"/>
        <a:ea typeface="+mn-ea"/>
        <a:cs typeface="+mn-cs"/>
        <a:sym typeface="Helvetica Neue"/>
      </a:defRPr>
    </a:lvl1pPr>
    <a:lvl2pPr indent="228600" latinLnBrk="0">
      <a:defRPr>
        <a:latin typeface="+mn-lt"/>
        <a:ea typeface="+mn-ea"/>
        <a:cs typeface="+mn-cs"/>
        <a:sym typeface="Helvetica Neue"/>
      </a:defRPr>
    </a:lvl2pPr>
    <a:lvl3pPr indent="457200" latinLnBrk="0">
      <a:defRPr>
        <a:latin typeface="+mn-lt"/>
        <a:ea typeface="+mn-ea"/>
        <a:cs typeface="+mn-cs"/>
        <a:sym typeface="Helvetica Neue"/>
      </a:defRPr>
    </a:lvl3pPr>
    <a:lvl4pPr indent="685800" latinLnBrk="0">
      <a:defRPr>
        <a:latin typeface="+mn-lt"/>
        <a:ea typeface="+mn-ea"/>
        <a:cs typeface="+mn-cs"/>
        <a:sym typeface="Helvetica Neue"/>
      </a:defRPr>
    </a:lvl4pPr>
    <a:lvl5pPr indent="914400" latinLnBrk="0">
      <a:defRPr>
        <a:latin typeface="+mn-lt"/>
        <a:ea typeface="+mn-ea"/>
        <a:cs typeface="+mn-cs"/>
        <a:sym typeface="Helvetica Neue"/>
      </a:defRPr>
    </a:lvl5pPr>
    <a:lvl6pPr indent="1143000" latinLnBrk="0">
      <a:defRPr>
        <a:latin typeface="+mn-lt"/>
        <a:ea typeface="+mn-ea"/>
        <a:cs typeface="+mn-cs"/>
        <a:sym typeface="Helvetica Neue"/>
      </a:defRPr>
    </a:lvl6pPr>
    <a:lvl7pPr indent="1371600" latinLnBrk="0">
      <a:defRPr>
        <a:latin typeface="+mn-lt"/>
        <a:ea typeface="+mn-ea"/>
        <a:cs typeface="+mn-cs"/>
        <a:sym typeface="Helvetica Neue"/>
      </a:defRPr>
    </a:lvl7pPr>
    <a:lvl8pPr indent="1600200" latinLnBrk="0">
      <a:defRPr>
        <a:latin typeface="+mn-lt"/>
        <a:ea typeface="+mn-ea"/>
        <a:cs typeface="+mn-cs"/>
        <a:sym typeface="Helvetica Neue"/>
      </a:defRPr>
    </a:lvl8pPr>
    <a:lvl9pPr indent="1828800" latinLnBrk="0">
      <a:defRPr>
        <a:latin typeface="+mn-lt"/>
        <a:ea typeface="+mn-ea"/>
        <a:cs typeface="+mn-cs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13094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Subtitl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Text"/>
          <p:cNvSpPr txBox="1">
            <a:spLocks noGrp="1"/>
          </p:cNvSpPr>
          <p:nvPr>
            <p:ph type="title"/>
          </p:nvPr>
        </p:nvSpPr>
        <p:spPr>
          <a:xfrm>
            <a:off x="1190624" y="1187650"/>
            <a:ext cx="9810752" cy="2437807"/>
          </a:xfrm>
          <a:prstGeom prst="rect">
            <a:avLst/>
          </a:prstGeom>
        </p:spPr>
        <p:txBody>
          <a:bodyPr lIns="35718" tIns="35718" rIns="35718" bIns="35718" anchor="b">
            <a:normAutofit/>
          </a:bodyPr>
          <a:lstStyle>
            <a:lvl1pPr defTabSz="308074">
              <a:defRPr sz="3750">
                <a:solidFill>
                  <a:srgbClr val="3E231A"/>
                </a:solidFill>
                <a:latin typeface="Papyrus"/>
                <a:ea typeface="Papyrus"/>
                <a:cs typeface="Papyrus"/>
                <a:sym typeface="Papyrus"/>
              </a:defRPr>
            </a:lvl1pPr>
          </a:lstStyle>
          <a:p>
            <a:r>
              <a:t>Title Text</a:t>
            </a:r>
          </a:p>
        </p:txBody>
      </p:sp>
      <p:sp>
        <p:nvSpPr>
          <p:cNvPr id="19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190624" y="3643314"/>
            <a:ext cx="9810752" cy="1026915"/>
          </a:xfrm>
          <a:prstGeom prst="rect">
            <a:avLst/>
          </a:prstGeom>
        </p:spPr>
        <p:txBody>
          <a:bodyPr lIns="35718" tIns="35718" rIns="35718" bIns="35718">
            <a:normAutofit/>
          </a:bodyPr>
          <a:lstStyle>
            <a:lvl1pPr marL="0" indent="0" algn="ctr" defTabSz="308074">
              <a:spcBef>
                <a:spcPts val="0"/>
              </a:spcBef>
              <a:buSzTx/>
              <a:buNone/>
              <a:defRPr sz="1800">
                <a:solidFill>
                  <a:srgbClr val="3E231A"/>
                </a:solidFill>
                <a:latin typeface="Papyrus"/>
                <a:ea typeface="Papyrus"/>
                <a:cs typeface="Papyrus"/>
                <a:sym typeface="Papyrus"/>
              </a:defRPr>
            </a:lvl1pPr>
            <a:lvl2pPr marL="0" indent="171450" algn="ctr" defTabSz="308074">
              <a:spcBef>
                <a:spcPts val="0"/>
              </a:spcBef>
              <a:buSzTx/>
              <a:buNone/>
              <a:defRPr sz="1800">
                <a:solidFill>
                  <a:srgbClr val="3E231A"/>
                </a:solidFill>
                <a:latin typeface="Papyrus"/>
                <a:ea typeface="Papyrus"/>
                <a:cs typeface="Papyrus"/>
                <a:sym typeface="Papyrus"/>
              </a:defRPr>
            </a:lvl2pPr>
            <a:lvl3pPr marL="0" indent="342900" algn="ctr" defTabSz="308074">
              <a:spcBef>
                <a:spcPts val="0"/>
              </a:spcBef>
              <a:buSzTx/>
              <a:buNone/>
              <a:defRPr sz="1800">
                <a:solidFill>
                  <a:srgbClr val="3E231A"/>
                </a:solidFill>
                <a:latin typeface="Papyrus"/>
                <a:ea typeface="Papyrus"/>
                <a:cs typeface="Papyrus"/>
                <a:sym typeface="Papyrus"/>
              </a:defRPr>
            </a:lvl3pPr>
            <a:lvl4pPr marL="0" indent="514350" algn="ctr" defTabSz="308074">
              <a:spcBef>
                <a:spcPts val="0"/>
              </a:spcBef>
              <a:buSzTx/>
              <a:buNone/>
              <a:defRPr sz="1800">
                <a:solidFill>
                  <a:srgbClr val="3E231A"/>
                </a:solidFill>
                <a:latin typeface="Papyrus"/>
                <a:ea typeface="Papyrus"/>
                <a:cs typeface="Papyrus"/>
                <a:sym typeface="Papyrus"/>
              </a:defRPr>
            </a:lvl4pPr>
            <a:lvl5pPr marL="0" indent="685800" algn="ctr" defTabSz="308074">
              <a:spcBef>
                <a:spcPts val="0"/>
              </a:spcBef>
              <a:buSzTx/>
              <a:buNone/>
              <a:defRPr sz="1800">
                <a:solidFill>
                  <a:srgbClr val="3E231A"/>
                </a:solidFill>
                <a:latin typeface="Papyrus"/>
                <a:ea typeface="Papyrus"/>
                <a:cs typeface="Papyrus"/>
                <a:sym typeface="Papyrus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983044" y="6647370"/>
            <a:ext cx="219610" cy="210633"/>
          </a:xfrm>
          <a:prstGeom prst="rect">
            <a:avLst/>
          </a:prstGeom>
        </p:spPr>
        <p:txBody>
          <a:bodyPr lIns="35718" tIns="35718" rIns="35718" bIns="35718" anchor="b"/>
          <a:lstStyle>
            <a:lvl1pPr algn="ctr" defTabSz="308074">
              <a:defRPr sz="900">
                <a:solidFill>
                  <a:srgbClr val="3E231A"/>
                </a:solidFill>
                <a:latin typeface="Papyrus"/>
                <a:ea typeface="Papyrus"/>
                <a:cs typeface="Papyrus"/>
                <a:sym typeface="Papyru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93E4D0-A306-BA41-806D-1884CE5023C6}" type="datetimeFigureOut">
              <a:rPr lang="en-US" smtClean="0"/>
              <a:t>9/8/23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D950A1-E802-4746-AC4A-538CB53F6E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5798834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609600" y="92075"/>
            <a:ext cx="10972800" cy="15081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/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10972800" cy="5257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24963" y="6245225"/>
            <a:ext cx="257440" cy="253916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>
            <a:spAutoFit/>
          </a:bodyPr>
          <a:lstStyle>
            <a:lvl1pPr algn="r">
              <a:defRPr sz="105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transition spd="med"/>
  <p:txStyles>
    <p:titleStyle>
      <a:lvl1pPr marL="0" marR="0" indent="0" algn="ctr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1pPr>
      <a:lvl2pPr marL="0" marR="0" indent="0" algn="ctr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2pPr>
      <a:lvl3pPr marL="0" marR="0" indent="0" algn="ctr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3pPr>
      <a:lvl4pPr marL="0" marR="0" indent="0" algn="ctr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4pPr>
      <a:lvl5pPr marL="0" marR="0" indent="0" algn="ctr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5pPr>
      <a:lvl6pPr marL="0" marR="0" indent="342900" algn="ctr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6pPr>
      <a:lvl7pPr marL="0" marR="0" indent="685800" algn="ctr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7pPr>
      <a:lvl8pPr marL="0" marR="0" indent="1028700" algn="ctr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8pPr>
      <a:lvl9pPr marL="0" marR="0" indent="1371600" algn="ctr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9pPr>
    </p:titleStyle>
    <p:bodyStyle>
      <a:lvl1pPr marL="257175" marR="0" indent="-257175" algn="l" defTabSz="685800" rtl="0" latinLnBrk="0">
        <a:lnSpc>
          <a:spcPct val="100000"/>
        </a:lnSpc>
        <a:spcBef>
          <a:spcPts val="525"/>
        </a:spcBef>
        <a:spcAft>
          <a:spcPts val="0"/>
        </a:spcAft>
        <a:buClrTx/>
        <a:buSzPct val="100000"/>
        <a:buFontTx/>
        <a:buChar char="»"/>
        <a:tabLst/>
        <a:defRPr sz="24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1pPr>
      <a:lvl2pPr marL="587828" marR="0" indent="-244928" algn="l" defTabSz="685800" rtl="0" latinLnBrk="0">
        <a:lnSpc>
          <a:spcPct val="100000"/>
        </a:lnSpc>
        <a:spcBef>
          <a:spcPts val="525"/>
        </a:spcBef>
        <a:spcAft>
          <a:spcPts val="0"/>
        </a:spcAft>
        <a:buClrTx/>
        <a:buSzPct val="100000"/>
        <a:buFontTx/>
        <a:buChar char="–"/>
        <a:tabLst/>
        <a:defRPr sz="24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2pPr>
      <a:lvl3pPr marL="914400" marR="0" indent="-228600" algn="l" defTabSz="685800" rtl="0" latinLnBrk="0">
        <a:lnSpc>
          <a:spcPct val="100000"/>
        </a:lnSpc>
        <a:spcBef>
          <a:spcPts val="525"/>
        </a:spcBef>
        <a:spcAft>
          <a:spcPts val="0"/>
        </a:spcAft>
        <a:buClrTx/>
        <a:buSzPct val="100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3pPr>
      <a:lvl4pPr marL="1303020" marR="0" indent="-274320" algn="l" defTabSz="685800" rtl="0" latinLnBrk="0">
        <a:lnSpc>
          <a:spcPct val="100000"/>
        </a:lnSpc>
        <a:spcBef>
          <a:spcPts val="525"/>
        </a:spcBef>
        <a:spcAft>
          <a:spcPts val="0"/>
        </a:spcAft>
        <a:buClrTx/>
        <a:buSzPct val="100000"/>
        <a:buFontTx/>
        <a:buChar char="–"/>
        <a:tabLst/>
        <a:defRPr sz="24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4pPr>
      <a:lvl5pPr marL="1676400" marR="0" indent="-304800" algn="l" defTabSz="685800" rtl="0" latinLnBrk="0">
        <a:lnSpc>
          <a:spcPct val="100000"/>
        </a:lnSpc>
        <a:spcBef>
          <a:spcPts val="525"/>
        </a:spcBef>
        <a:spcAft>
          <a:spcPts val="0"/>
        </a:spcAft>
        <a:buClrTx/>
        <a:buSzPct val="100000"/>
        <a:buFontTx/>
        <a:buChar char="»"/>
        <a:tabLst/>
        <a:defRPr sz="24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5pPr>
      <a:lvl6pPr marL="2019300" marR="0" indent="-304800" algn="l" defTabSz="685800" rtl="0" latinLnBrk="0">
        <a:lnSpc>
          <a:spcPct val="100000"/>
        </a:lnSpc>
        <a:spcBef>
          <a:spcPts val="525"/>
        </a:spcBef>
        <a:spcAft>
          <a:spcPts val="0"/>
        </a:spcAft>
        <a:buClrTx/>
        <a:buSzPct val="100000"/>
        <a:buFontTx/>
        <a:buChar char=""/>
        <a:tabLst/>
        <a:defRPr sz="24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6pPr>
      <a:lvl7pPr marL="2362200" marR="0" indent="-304800" algn="l" defTabSz="685800" rtl="0" latinLnBrk="0">
        <a:lnSpc>
          <a:spcPct val="100000"/>
        </a:lnSpc>
        <a:spcBef>
          <a:spcPts val="525"/>
        </a:spcBef>
        <a:spcAft>
          <a:spcPts val="0"/>
        </a:spcAft>
        <a:buClrTx/>
        <a:buSzPct val="100000"/>
        <a:buFontTx/>
        <a:buChar char=""/>
        <a:tabLst/>
        <a:defRPr sz="24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7pPr>
      <a:lvl8pPr marL="2705100" marR="0" indent="-304800" algn="l" defTabSz="685800" rtl="0" latinLnBrk="0">
        <a:lnSpc>
          <a:spcPct val="100000"/>
        </a:lnSpc>
        <a:spcBef>
          <a:spcPts val="525"/>
        </a:spcBef>
        <a:spcAft>
          <a:spcPts val="0"/>
        </a:spcAft>
        <a:buClrTx/>
        <a:buSzPct val="100000"/>
        <a:buFontTx/>
        <a:buChar char=""/>
        <a:tabLst/>
        <a:defRPr sz="24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8pPr>
      <a:lvl9pPr marL="3048000" marR="0" indent="-304800" algn="l" defTabSz="685800" rtl="0" latinLnBrk="0">
        <a:lnSpc>
          <a:spcPct val="100000"/>
        </a:lnSpc>
        <a:spcBef>
          <a:spcPts val="525"/>
        </a:spcBef>
        <a:spcAft>
          <a:spcPts val="0"/>
        </a:spcAft>
        <a:buClrTx/>
        <a:buSzPct val="100000"/>
        <a:buFontTx/>
        <a:buChar char=""/>
        <a:tabLst/>
        <a:defRPr sz="24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9pPr>
    </p:bodyStyle>
    <p:otherStyle>
      <a:lvl1pPr marL="0" marR="0" indent="0" algn="r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5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342900" algn="r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5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685800" algn="r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5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1028700" algn="r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5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1371600" algn="r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5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r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5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r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5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r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5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r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5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0.tif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(Deut. 6:20)"/>
          <p:cNvSpPr txBox="1"/>
          <p:nvPr/>
        </p:nvSpPr>
        <p:spPr>
          <a:xfrm>
            <a:off x="1190368" y="2085104"/>
            <a:ext cx="9144000" cy="3924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34289" rIns="34289">
            <a:spAutoFit/>
          </a:bodyPr>
          <a:lstStyle/>
          <a:p>
            <a:pPr lvl="1" algn="ctr">
              <a:defRPr sz="2600">
                <a:solidFill>
                  <a:srgbClr val="FFFFFF"/>
                </a:solidFill>
              </a:defRPr>
            </a:pPr>
            <a:r>
              <a:rPr sz="1950" dirty="0"/>
              <a:t>(Deut. 6:20)</a:t>
            </a:r>
          </a:p>
        </p:txBody>
      </p:sp>
      <p:pic>
        <p:nvPicPr>
          <p:cNvPr id="1026" name="Picture 2" descr="Dear Mom &amp;amp; Dad: A Letter From Your 20-Something Adult Child">
            <a:extLst>
              <a:ext uri="{FF2B5EF4-FFF2-40B4-BE49-F238E27FC236}">
                <a16:creationId xmlns:a16="http://schemas.microsoft.com/office/drawing/2014/main" id="{F6AAE8B6-EB24-3C4E-AC07-35E9296547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2550" y="1595908"/>
            <a:ext cx="6946900" cy="3517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80% of people make the decision to follow Christ in their early teens"/>
          <p:cNvSpPr txBox="1"/>
          <p:nvPr/>
        </p:nvSpPr>
        <p:spPr>
          <a:xfrm>
            <a:off x="5923006" y="3660413"/>
            <a:ext cx="4374293" cy="18774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4289" rIns="34289">
            <a:spAutoFit/>
          </a:bodyPr>
          <a:lstStyle/>
          <a:p>
            <a:pPr lvl="1">
              <a:defRPr sz="4500" b="1">
                <a:solidFill>
                  <a:srgbClr val="FFFFFF"/>
                </a:solidFill>
              </a:defRPr>
            </a:pPr>
            <a:r>
              <a:rPr lang="en-US" sz="6000" dirty="0">
                <a:solidFill>
                  <a:srgbClr val="FFFB00"/>
                </a:solidFill>
              </a:rPr>
              <a:t>62</a:t>
            </a:r>
            <a:r>
              <a:rPr sz="6000" dirty="0">
                <a:solidFill>
                  <a:srgbClr val="FFFB00"/>
                </a:solidFill>
              </a:rPr>
              <a:t>%</a:t>
            </a:r>
            <a:r>
              <a:rPr sz="3375" dirty="0"/>
              <a:t> </a:t>
            </a:r>
            <a:r>
              <a:rPr lang="en-US" sz="2800" dirty="0"/>
              <a:t>lose their</a:t>
            </a:r>
          </a:p>
          <a:p>
            <a:pPr lvl="1">
              <a:defRPr sz="4500" b="1">
                <a:solidFill>
                  <a:srgbClr val="FFFFFF"/>
                </a:solidFill>
              </a:defRPr>
            </a:pPr>
            <a:r>
              <a:rPr lang="en-US" sz="2800" dirty="0"/>
              <a:t>faith before finishing</a:t>
            </a:r>
          </a:p>
          <a:p>
            <a:pPr lvl="1">
              <a:defRPr sz="4500" b="1">
                <a:solidFill>
                  <a:srgbClr val="FFFFFF"/>
                </a:solidFill>
              </a:defRPr>
            </a:pPr>
            <a:r>
              <a:rPr lang="en-US" sz="2800" dirty="0"/>
              <a:t>high school</a:t>
            </a:r>
            <a:endParaRPr sz="2800" dirty="0">
              <a:solidFill>
                <a:srgbClr val="FFFB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5782123-E81C-D041-BEA0-776FB9B8D8A7}"/>
              </a:ext>
            </a:extLst>
          </p:cNvPr>
          <p:cNvSpPr txBox="1"/>
          <p:nvPr/>
        </p:nvSpPr>
        <p:spPr>
          <a:xfrm>
            <a:off x="6293709" y="1320152"/>
            <a:ext cx="5053913" cy="19389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When your children ask</a:t>
            </a:r>
          </a:p>
          <a:p>
            <a:r>
              <a:rPr lang="en-US" sz="6000" dirty="0">
                <a:solidFill>
                  <a:srgbClr val="00B0F0"/>
                </a:solidFill>
              </a:rPr>
              <a:t>Dangerous</a:t>
            </a:r>
          </a:p>
          <a:p>
            <a:r>
              <a:rPr lang="en-US" sz="3600" dirty="0">
                <a:solidFill>
                  <a:schemeClr val="bg1"/>
                </a:solidFill>
              </a:rPr>
              <a:t>Time</a:t>
            </a:r>
          </a:p>
        </p:txBody>
      </p:sp>
      <p:pic>
        <p:nvPicPr>
          <p:cNvPr id="6" name="Picture 2" descr="Losing, and Finding, Their Religion | The Hub@TTU">
            <a:extLst>
              <a:ext uri="{FF2B5EF4-FFF2-40B4-BE49-F238E27FC236}">
                <a16:creationId xmlns:a16="http://schemas.microsoft.com/office/drawing/2014/main" id="{F1407D00-696F-AD42-A1D9-6AAB809A64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857250"/>
            <a:ext cx="4237036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0784024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d Anticipated that Children will ask questions…"/>
          <p:cNvSpPr txBox="1"/>
          <p:nvPr/>
        </p:nvSpPr>
        <p:spPr>
          <a:xfrm>
            <a:off x="1392049" y="1065806"/>
            <a:ext cx="9486019" cy="13542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4289" rIns="34289">
            <a:spAutoFit/>
          </a:bodyPr>
          <a:lstStyle/>
          <a:p>
            <a:pPr lvl="4" indent="685800">
              <a:defRPr sz="5100" b="1">
                <a:solidFill>
                  <a:srgbClr val="FFFFFF"/>
                </a:solidFill>
              </a:defRPr>
            </a:pPr>
            <a:r>
              <a:rPr lang="en-US" sz="4800" dirty="0">
                <a:solidFill>
                  <a:srgbClr val="00B0F0"/>
                </a:solidFill>
              </a:rPr>
              <a:t>Action Steps </a:t>
            </a:r>
            <a:r>
              <a:rPr lang="en-US" sz="4800" dirty="0">
                <a:solidFill>
                  <a:schemeClr val="bg1"/>
                </a:solidFill>
              </a:rPr>
              <a:t>to </a:t>
            </a:r>
            <a:r>
              <a:rPr lang="en-US" sz="4800" dirty="0">
                <a:solidFill>
                  <a:srgbClr val="00B0F0"/>
                </a:solidFill>
              </a:rPr>
              <a:t>Encourage</a:t>
            </a:r>
          </a:p>
          <a:p>
            <a:pPr lvl="4" indent="685800">
              <a:defRPr sz="5100" b="1">
                <a:solidFill>
                  <a:srgbClr val="FFFFFF"/>
                </a:solidFill>
              </a:defRPr>
            </a:pPr>
            <a:r>
              <a:rPr lang="en-US" sz="3400" dirty="0"/>
              <a:t>Children’s q</a:t>
            </a:r>
            <a:r>
              <a:rPr sz="3400" dirty="0"/>
              <a:t>uestions</a:t>
            </a:r>
            <a:endParaRPr lang="en-US" sz="3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499A8E1-9795-184B-815A-2F8B733E979F}"/>
              </a:ext>
            </a:extLst>
          </p:cNvPr>
          <p:cNvSpPr txBox="1"/>
          <p:nvPr/>
        </p:nvSpPr>
        <p:spPr>
          <a:xfrm>
            <a:off x="1857636" y="2583371"/>
            <a:ext cx="9082216" cy="317009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>
              <a:lnSpc>
                <a:spcPts val="4800"/>
              </a:lnSpc>
            </a:pPr>
            <a:r>
              <a:rPr lang="en-US" sz="3000" dirty="0">
                <a:solidFill>
                  <a:srgbClr val="FFFF00"/>
                </a:solidFill>
              </a:rPr>
              <a:t>- Repetitive behavior   </a:t>
            </a:r>
            <a:r>
              <a:rPr lang="en-US" sz="2400" dirty="0">
                <a:solidFill>
                  <a:schemeClr val="bg1"/>
                </a:solidFill>
              </a:rPr>
              <a:t>feasts, worship        Exod. 12:24f</a:t>
            </a:r>
            <a:endParaRPr lang="en-US" sz="2400" dirty="0">
              <a:solidFill>
                <a:srgbClr val="FFFF00"/>
              </a:solidFill>
            </a:endParaRPr>
          </a:p>
          <a:p>
            <a:pPr>
              <a:lnSpc>
                <a:spcPts val="4800"/>
              </a:lnSpc>
            </a:pPr>
            <a:r>
              <a:rPr lang="en-US" sz="3000" dirty="0">
                <a:solidFill>
                  <a:srgbClr val="FFFF00"/>
                </a:solidFill>
              </a:rPr>
              <a:t>- Visual reminders</a:t>
            </a:r>
            <a:r>
              <a:rPr lang="en-US" sz="3000" dirty="0">
                <a:solidFill>
                  <a:schemeClr val="bg1"/>
                </a:solidFill>
              </a:rPr>
              <a:t>       </a:t>
            </a:r>
            <a:r>
              <a:rPr lang="en-US" sz="2400" dirty="0">
                <a:solidFill>
                  <a:schemeClr val="bg1"/>
                </a:solidFill>
              </a:rPr>
              <a:t>memorials               Josh. 4:6</a:t>
            </a:r>
            <a:endParaRPr lang="en-US" sz="2400" dirty="0">
              <a:solidFill>
                <a:srgbClr val="FFFF00"/>
              </a:solidFill>
            </a:endParaRPr>
          </a:p>
          <a:p>
            <a:pPr>
              <a:lnSpc>
                <a:spcPts val="4800"/>
              </a:lnSpc>
            </a:pPr>
            <a:r>
              <a:rPr lang="en-US" sz="3000" dirty="0">
                <a:solidFill>
                  <a:srgbClr val="FFFF00"/>
                </a:solidFill>
              </a:rPr>
              <a:t>- Faithful living</a:t>
            </a:r>
            <a:r>
              <a:rPr lang="en-US" sz="3000" dirty="0">
                <a:solidFill>
                  <a:schemeClr val="bg1"/>
                </a:solidFill>
              </a:rPr>
              <a:t>             </a:t>
            </a:r>
            <a:r>
              <a:rPr lang="en-US" sz="2400" dirty="0">
                <a:solidFill>
                  <a:schemeClr val="bg1"/>
                </a:solidFill>
              </a:rPr>
              <a:t>hope within              1 Pet. 3:15f</a:t>
            </a:r>
            <a:endParaRPr lang="en-US" sz="2400" dirty="0">
              <a:solidFill>
                <a:srgbClr val="FFFF00"/>
              </a:solidFill>
            </a:endParaRPr>
          </a:p>
          <a:p>
            <a:pPr>
              <a:lnSpc>
                <a:spcPts val="4800"/>
              </a:lnSpc>
            </a:pPr>
            <a:r>
              <a:rPr lang="en-US" sz="3000" dirty="0">
                <a:solidFill>
                  <a:srgbClr val="FFFF00"/>
                </a:solidFill>
              </a:rPr>
              <a:t>- Genuine relationship </a:t>
            </a:r>
            <a:r>
              <a:rPr lang="en-US" sz="2400" dirty="0">
                <a:solidFill>
                  <a:schemeClr val="bg1"/>
                </a:solidFill>
              </a:rPr>
              <a:t>daily walk, talk         Deut. 6:5f</a:t>
            </a:r>
          </a:p>
          <a:p>
            <a:pPr>
              <a:lnSpc>
                <a:spcPts val="4800"/>
              </a:lnSpc>
            </a:pPr>
            <a:r>
              <a:rPr lang="en-US" sz="3000" dirty="0">
                <a:solidFill>
                  <a:srgbClr val="FFFF00"/>
                </a:solidFill>
              </a:rPr>
              <a:t>- Faithful teaching        </a:t>
            </a:r>
            <a:r>
              <a:rPr lang="en-US" sz="2400" dirty="0">
                <a:solidFill>
                  <a:schemeClr val="bg1"/>
                </a:solidFill>
              </a:rPr>
              <a:t>regular instruction   Deut. 6:20</a:t>
            </a:r>
          </a:p>
        </p:txBody>
      </p:sp>
    </p:spTree>
    <p:extLst>
      <p:ext uri="{BB962C8B-B14F-4D97-AF65-F5344CB8AC3E}">
        <p14:creationId xmlns:p14="http://schemas.microsoft.com/office/powerpoint/2010/main" val="102228117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80328" y="938685"/>
            <a:ext cx="1722005" cy="834096"/>
          </a:xfrm>
          <a:prstGeom prst="rect">
            <a:avLst/>
          </a:prstGeom>
          <a:ln w="12700">
            <a:miter lim="400000"/>
          </a:ln>
        </p:spPr>
      </p:pic>
      <p:sp>
        <p:nvSpPr>
          <p:cNvPr id="42" name="God Anticipated that Children will ask questions…"/>
          <p:cNvSpPr txBox="1"/>
          <p:nvPr/>
        </p:nvSpPr>
        <p:spPr>
          <a:xfrm>
            <a:off x="1524002" y="2452723"/>
            <a:ext cx="9381563" cy="28238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4289" rIns="34289">
            <a:spAutoFit/>
          </a:bodyPr>
          <a:lstStyle/>
          <a:p>
            <a:pPr lvl="4" indent="685800">
              <a:defRPr sz="5100" b="1">
                <a:solidFill>
                  <a:srgbClr val="FFFFFF"/>
                </a:solidFill>
              </a:defRPr>
            </a:pPr>
            <a:r>
              <a:rPr sz="5400" dirty="0">
                <a:solidFill>
                  <a:schemeClr val="bg1"/>
                </a:solidFill>
              </a:rPr>
              <a:t>God </a:t>
            </a:r>
            <a:r>
              <a:rPr lang="en-US" sz="5400" dirty="0">
                <a:solidFill>
                  <a:srgbClr val="00B0F0"/>
                </a:solidFill>
              </a:rPr>
              <a:t>Welcomes</a:t>
            </a:r>
          </a:p>
          <a:p>
            <a:pPr lvl="4" indent="685800">
              <a:defRPr sz="5100" b="1">
                <a:solidFill>
                  <a:srgbClr val="FFFFFF"/>
                </a:solidFill>
              </a:defRPr>
            </a:pPr>
            <a:r>
              <a:rPr lang="en-US" sz="3825" dirty="0"/>
              <a:t>Our Questions</a:t>
            </a:r>
          </a:p>
          <a:p>
            <a:pPr lvl="4" indent="685800">
              <a:defRPr sz="5100" b="1">
                <a:solidFill>
                  <a:srgbClr val="FFFFFF"/>
                </a:solidFill>
              </a:defRPr>
            </a:pPr>
            <a:r>
              <a:rPr lang="en-US" sz="1500" dirty="0"/>
              <a:t>		</a:t>
            </a:r>
          </a:p>
          <a:p>
            <a:pPr lvl="4" indent="685800">
              <a:defRPr sz="5100" b="1">
                <a:solidFill>
                  <a:srgbClr val="FFFFFF"/>
                </a:solidFill>
              </a:defRPr>
            </a:pPr>
            <a:r>
              <a:rPr lang="en-US" sz="3825" dirty="0">
                <a:solidFill>
                  <a:srgbClr val="FFFF00"/>
                </a:solidFill>
              </a:rPr>
              <a:t>		</a:t>
            </a:r>
            <a:r>
              <a:rPr lang="en-US" sz="3200" dirty="0">
                <a:solidFill>
                  <a:srgbClr val="FFFF00"/>
                </a:solidFill>
              </a:rPr>
              <a:t>Isa. 1:18		Phil. 4:8		Jer. 29:13</a:t>
            </a:r>
          </a:p>
          <a:p>
            <a:pPr lvl="4" indent="685800">
              <a:defRPr sz="5100" b="1">
                <a:solidFill>
                  <a:srgbClr val="FFFFFF"/>
                </a:solidFill>
              </a:defRPr>
            </a:pPr>
            <a:r>
              <a:rPr lang="en-US" sz="3200" dirty="0">
                <a:solidFill>
                  <a:srgbClr val="FFFF00"/>
                </a:solidFill>
              </a:rPr>
              <a:t>		Matt. 5:7-8	Acts 17:11</a:t>
            </a:r>
            <a:endParaRPr sz="3200" dirty="0">
              <a:solidFill>
                <a:srgbClr val="FFFF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9839E6E-06E1-CB4F-B00B-61D06C32EC61}"/>
              </a:ext>
            </a:extLst>
          </p:cNvPr>
          <p:cNvSpPr txBox="1"/>
          <p:nvPr/>
        </p:nvSpPr>
        <p:spPr>
          <a:xfrm>
            <a:off x="792779" y="1193402"/>
            <a:ext cx="8666024" cy="7335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>
              <a:lnSpc>
                <a:spcPts val="5000"/>
              </a:lnSpc>
            </a:pPr>
            <a:r>
              <a:rPr lang="en-US" sz="5500" b="1" dirty="0">
                <a:solidFill>
                  <a:srgbClr val="FFFF00"/>
                </a:solidFill>
              </a:rPr>
              <a:t>WELCOME</a:t>
            </a:r>
            <a:r>
              <a:rPr lang="en-US" sz="5500" b="1" dirty="0">
                <a:solidFill>
                  <a:schemeClr val="bg1"/>
                </a:solidFill>
              </a:rPr>
              <a:t> Questions</a:t>
            </a:r>
          </a:p>
        </p:txBody>
      </p:sp>
    </p:spTree>
    <p:extLst>
      <p:ext uri="{BB962C8B-B14F-4D97-AF65-F5344CB8AC3E}">
        <p14:creationId xmlns:p14="http://schemas.microsoft.com/office/powerpoint/2010/main" val="1144717760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97801" y="1300581"/>
            <a:ext cx="1722005" cy="834096"/>
          </a:xfrm>
          <a:prstGeom prst="rect">
            <a:avLst/>
          </a:prstGeom>
          <a:ln w="12700">
            <a:miter lim="400000"/>
          </a:ln>
        </p:spPr>
      </p:pic>
      <p:sp>
        <p:nvSpPr>
          <p:cNvPr id="42" name="God Anticipated that Children will ask questions…"/>
          <p:cNvSpPr txBox="1"/>
          <p:nvPr/>
        </p:nvSpPr>
        <p:spPr>
          <a:xfrm>
            <a:off x="719328" y="2452723"/>
            <a:ext cx="9683005" cy="32316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4289" rIns="34289">
            <a:spAutoFit/>
          </a:bodyPr>
          <a:lstStyle/>
          <a:p>
            <a:pPr lvl="4" indent="685800">
              <a:defRPr sz="5100" b="1">
                <a:solidFill>
                  <a:srgbClr val="FFFFFF"/>
                </a:solidFill>
              </a:defRPr>
            </a:pPr>
            <a:r>
              <a:rPr lang="en-US" sz="5400" dirty="0">
                <a:solidFill>
                  <a:schemeClr val="bg1"/>
                </a:solidFill>
              </a:rPr>
              <a:t>Failing to do so is </a:t>
            </a:r>
          </a:p>
          <a:p>
            <a:pPr lvl="4" indent="685800">
              <a:defRPr sz="5100" b="1">
                <a:solidFill>
                  <a:srgbClr val="FFFFFF"/>
                </a:solidFill>
              </a:defRPr>
            </a:pPr>
            <a:r>
              <a:rPr lang="en-US" sz="5400" dirty="0">
                <a:solidFill>
                  <a:schemeClr val="bg1"/>
                </a:solidFill>
              </a:rPr>
              <a:t>eternally FATAL</a:t>
            </a:r>
            <a:endParaRPr lang="en-US" sz="1400" dirty="0">
              <a:solidFill>
                <a:srgbClr val="FFFF00"/>
              </a:solidFill>
            </a:endParaRPr>
          </a:p>
          <a:p>
            <a:pPr lvl="4" indent="685800">
              <a:defRPr sz="5100" b="1">
                <a:solidFill>
                  <a:srgbClr val="FFFFFF"/>
                </a:solidFill>
              </a:defRPr>
            </a:pPr>
            <a:r>
              <a:rPr lang="en-US" sz="3200" dirty="0">
                <a:solidFill>
                  <a:srgbClr val="FFFF00"/>
                </a:solidFill>
              </a:rPr>
              <a:t>Faithfulness of the next generation </a:t>
            </a:r>
          </a:p>
          <a:p>
            <a:pPr lvl="4" indent="685800">
              <a:defRPr sz="5100" b="1">
                <a:solidFill>
                  <a:srgbClr val="FFFFFF"/>
                </a:solidFill>
              </a:defRPr>
            </a:pPr>
            <a:r>
              <a:rPr lang="en-US" sz="3200" dirty="0">
                <a:solidFill>
                  <a:srgbClr val="FFFF00"/>
                </a:solidFill>
              </a:rPr>
              <a:t>		</a:t>
            </a:r>
            <a:r>
              <a:rPr lang="en-US" sz="3200" dirty="0">
                <a:solidFill>
                  <a:schemeClr val="bg1"/>
                </a:solidFill>
              </a:rPr>
              <a:t>depends on </a:t>
            </a:r>
            <a:r>
              <a:rPr lang="en-US" sz="3200" dirty="0">
                <a:solidFill>
                  <a:srgbClr val="00B0F0"/>
                </a:solidFill>
              </a:rPr>
              <a:t>them ASKING questions</a:t>
            </a:r>
          </a:p>
          <a:p>
            <a:pPr lvl="4" indent="685800">
              <a:defRPr sz="5100" b="1">
                <a:solidFill>
                  <a:srgbClr val="FFFFFF"/>
                </a:solidFill>
              </a:defRPr>
            </a:pPr>
            <a:r>
              <a:rPr lang="en-US" sz="3200" dirty="0">
                <a:solidFill>
                  <a:srgbClr val="FFFF00"/>
                </a:solidFill>
              </a:rPr>
              <a:t>          </a:t>
            </a:r>
            <a:r>
              <a:rPr lang="en-US" sz="3200" dirty="0">
                <a:solidFill>
                  <a:schemeClr val="bg1"/>
                </a:solidFill>
              </a:rPr>
              <a:t>depends on </a:t>
            </a:r>
            <a:r>
              <a:rPr lang="en-US" sz="3200" dirty="0">
                <a:solidFill>
                  <a:srgbClr val="00B0F0"/>
                </a:solidFill>
              </a:rPr>
              <a:t>HOW we answer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8C496CB-DE7E-AAC1-7561-7B41D1DD7E78}"/>
              </a:ext>
            </a:extLst>
          </p:cNvPr>
          <p:cNvSpPr txBox="1"/>
          <p:nvPr/>
        </p:nvSpPr>
        <p:spPr>
          <a:xfrm>
            <a:off x="951380" y="1300581"/>
            <a:ext cx="7224432" cy="73353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>
              <a:lnSpc>
                <a:spcPts val="5000"/>
              </a:lnSpc>
            </a:pPr>
            <a:r>
              <a:rPr lang="en-US" sz="5000" b="1" dirty="0">
                <a:solidFill>
                  <a:srgbClr val="FFFF00"/>
                </a:solidFill>
              </a:rPr>
              <a:t>WELCOME</a:t>
            </a:r>
            <a:r>
              <a:rPr lang="en-US" sz="5000" b="1" dirty="0">
                <a:solidFill>
                  <a:schemeClr val="bg1"/>
                </a:solidFill>
              </a:rPr>
              <a:t> Questions</a:t>
            </a:r>
          </a:p>
        </p:txBody>
      </p:sp>
    </p:spTree>
    <p:extLst>
      <p:ext uri="{BB962C8B-B14F-4D97-AF65-F5344CB8AC3E}">
        <p14:creationId xmlns:p14="http://schemas.microsoft.com/office/powerpoint/2010/main" val="2567952787"/>
      </p:ext>
    </p:extLst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1330" y="1203096"/>
            <a:ext cx="4184900" cy="2027062"/>
          </a:xfrm>
          <a:prstGeom prst="rect">
            <a:avLst/>
          </a:prstGeom>
          <a:ln w="12700">
            <a:miter lim="400000"/>
          </a:ln>
        </p:spPr>
      </p:pic>
      <p:sp>
        <p:nvSpPr>
          <p:cNvPr id="37" name="When Children Ask"/>
          <p:cNvSpPr txBox="1"/>
          <p:nvPr/>
        </p:nvSpPr>
        <p:spPr>
          <a:xfrm>
            <a:off x="6586232" y="1159544"/>
            <a:ext cx="3636455" cy="21698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4289" rIns="34289">
            <a:spAutoFit/>
          </a:bodyPr>
          <a:lstStyle/>
          <a:p>
            <a:pPr lvl="1">
              <a:defRPr sz="6900" b="1">
                <a:solidFill>
                  <a:srgbClr val="FFFFFF"/>
                </a:solidFill>
              </a:defRPr>
            </a:pPr>
            <a:r>
              <a:rPr sz="4500" dirty="0"/>
              <a:t>When</a:t>
            </a:r>
            <a:endParaRPr lang="en-US" sz="4500" dirty="0"/>
          </a:p>
          <a:p>
            <a:pPr lvl="1">
              <a:defRPr sz="6900" b="1">
                <a:solidFill>
                  <a:srgbClr val="FFFFFF"/>
                </a:solidFill>
              </a:defRPr>
            </a:pPr>
            <a:r>
              <a:rPr sz="4500" dirty="0"/>
              <a:t>Children</a:t>
            </a:r>
            <a:endParaRPr lang="en-US" sz="4500" dirty="0"/>
          </a:p>
          <a:p>
            <a:pPr lvl="1">
              <a:defRPr sz="6900" b="1">
                <a:solidFill>
                  <a:srgbClr val="FFFFFF"/>
                </a:solidFill>
              </a:defRPr>
            </a:pPr>
            <a:r>
              <a:rPr sz="4500" dirty="0"/>
              <a:t>Ask</a:t>
            </a:r>
          </a:p>
        </p:txBody>
      </p:sp>
      <p:sp>
        <p:nvSpPr>
          <p:cNvPr id="38" name="Welcome the Questions…"/>
          <p:cNvSpPr txBox="1"/>
          <p:nvPr/>
        </p:nvSpPr>
        <p:spPr>
          <a:xfrm>
            <a:off x="1826742" y="3730420"/>
            <a:ext cx="8538519" cy="16619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4289" rIns="34289">
            <a:spAutoFit/>
          </a:bodyPr>
          <a:lstStyle/>
          <a:p>
            <a:pPr marL="892342" lvl="1" indent="-511342">
              <a:buSzPct val="100000"/>
              <a:buAutoNum type="arabicPeriod"/>
              <a:defRPr sz="5100" b="1">
                <a:solidFill>
                  <a:srgbClr val="FFFFFF"/>
                </a:solidFill>
              </a:defRPr>
            </a:pPr>
            <a:r>
              <a:rPr lang="en-US" sz="3600" dirty="0">
                <a:solidFill>
                  <a:schemeClr val="tx2"/>
                </a:solidFill>
              </a:rPr>
              <a:t>  WELCOME </a:t>
            </a:r>
            <a:r>
              <a:rPr sz="3600" dirty="0">
                <a:solidFill>
                  <a:schemeClr val="tx2"/>
                </a:solidFill>
              </a:rPr>
              <a:t>the </a:t>
            </a:r>
            <a:r>
              <a:rPr lang="en-US" sz="3600" dirty="0">
                <a:solidFill>
                  <a:schemeClr val="tx2"/>
                </a:solidFill>
              </a:rPr>
              <a:t>q</a:t>
            </a:r>
            <a:r>
              <a:rPr sz="3600" dirty="0">
                <a:solidFill>
                  <a:schemeClr val="tx2"/>
                </a:solidFill>
              </a:rPr>
              <a:t>uestions</a:t>
            </a:r>
          </a:p>
          <a:p>
            <a:pPr marL="892342" lvl="1" indent="-511342">
              <a:buSzPct val="100000"/>
              <a:buAutoNum type="arabicPeriod"/>
              <a:defRPr sz="5100" b="1">
                <a:solidFill>
                  <a:srgbClr val="FFFFFF"/>
                </a:solidFill>
              </a:defRPr>
            </a:pPr>
            <a:r>
              <a:rPr lang="en-US" sz="6600" dirty="0">
                <a:solidFill>
                  <a:srgbClr val="FFFB00"/>
                </a:solidFill>
              </a:rPr>
              <a:t> ANSWER </a:t>
            </a:r>
            <a:r>
              <a:rPr sz="3600" dirty="0"/>
              <a:t>the </a:t>
            </a:r>
            <a:r>
              <a:rPr lang="en-US" sz="3600" dirty="0"/>
              <a:t>q</a:t>
            </a:r>
            <a:r>
              <a:rPr sz="3600" dirty="0"/>
              <a:t>uestions</a:t>
            </a:r>
          </a:p>
        </p:txBody>
      </p:sp>
    </p:spTree>
    <p:extLst>
      <p:ext uri="{BB962C8B-B14F-4D97-AF65-F5344CB8AC3E}">
        <p14:creationId xmlns:p14="http://schemas.microsoft.com/office/powerpoint/2010/main" val="1787267015"/>
      </p:ext>
    </p:extLst>
  </p:cSld>
  <p:clrMapOvr>
    <a:masterClrMapping/>
  </p:clrMapOvr>
  <p:transition spd="slow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45304" y="962198"/>
            <a:ext cx="2116718" cy="1025285"/>
          </a:xfrm>
          <a:prstGeom prst="rect">
            <a:avLst/>
          </a:prstGeom>
          <a:ln w="12700">
            <a:miter lim="400000"/>
          </a:ln>
        </p:spPr>
      </p:pic>
      <p:sp>
        <p:nvSpPr>
          <p:cNvPr id="69" name="When Children Ask"/>
          <p:cNvSpPr txBox="1"/>
          <p:nvPr/>
        </p:nvSpPr>
        <p:spPr>
          <a:xfrm>
            <a:off x="1829368" y="1187758"/>
            <a:ext cx="4498345" cy="6117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4289" rIns="34289">
            <a:spAutoFit/>
          </a:bodyPr>
          <a:lstStyle/>
          <a:p>
            <a:pPr lvl="1">
              <a:defRPr sz="4500" b="1">
                <a:solidFill>
                  <a:srgbClr val="FFFFFF"/>
                </a:solidFill>
              </a:defRPr>
            </a:pPr>
            <a:r>
              <a:rPr sz="3375" dirty="0"/>
              <a:t>When Children Ask</a:t>
            </a:r>
          </a:p>
        </p:txBody>
      </p:sp>
      <p:sp>
        <p:nvSpPr>
          <p:cNvPr id="70" name="Answer the Questions…"/>
          <p:cNvSpPr txBox="1"/>
          <p:nvPr/>
        </p:nvSpPr>
        <p:spPr>
          <a:xfrm>
            <a:off x="3026961" y="2408505"/>
            <a:ext cx="6601500" cy="29661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4289" rIns="34289">
            <a:spAutoFit/>
          </a:bodyPr>
          <a:lstStyle/>
          <a:p>
            <a:pPr>
              <a:defRPr sz="5100" b="1">
                <a:solidFill>
                  <a:srgbClr val="FFFFFF"/>
                </a:solidFill>
              </a:defRPr>
            </a:pPr>
            <a:r>
              <a:rPr sz="3825" dirty="0">
                <a:solidFill>
                  <a:srgbClr val="FFFB00"/>
                </a:solidFill>
              </a:rPr>
              <a:t>Answer</a:t>
            </a:r>
            <a:r>
              <a:rPr sz="3825" dirty="0"/>
              <a:t> the Questions</a:t>
            </a:r>
          </a:p>
          <a:p>
            <a:pPr lvl="4" indent="685800">
              <a:defRPr sz="1200" b="1">
                <a:solidFill>
                  <a:srgbClr val="FFFB00"/>
                </a:solidFill>
              </a:defRPr>
            </a:pPr>
            <a:endParaRPr sz="900" dirty="0"/>
          </a:p>
          <a:p>
            <a:pPr lvl="4" indent="685800">
              <a:defRPr sz="7100">
                <a:solidFill>
                  <a:srgbClr val="FFFFFF"/>
                </a:solidFill>
              </a:defRPr>
            </a:pPr>
            <a:r>
              <a:rPr sz="5325" dirty="0"/>
              <a:t>Answer with </a:t>
            </a:r>
          </a:p>
          <a:p>
            <a:pPr lvl="4" indent="685800">
              <a:defRPr sz="11500">
                <a:solidFill>
                  <a:srgbClr val="FFFFFF"/>
                </a:solidFill>
              </a:defRPr>
            </a:pPr>
            <a:r>
              <a:rPr sz="8625" dirty="0">
                <a:solidFill>
                  <a:srgbClr val="76D6FF"/>
                </a:solidFill>
              </a:rPr>
              <a:t>GOD</a:t>
            </a:r>
          </a:p>
        </p:txBody>
      </p:sp>
    </p:spTree>
  </p:cSld>
  <p:clrMapOvr>
    <a:masterClrMapping/>
  </p:clrMapOvr>
  <p:transition spd="slow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45304" y="962198"/>
            <a:ext cx="2116718" cy="1025285"/>
          </a:xfrm>
          <a:prstGeom prst="rect">
            <a:avLst/>
          </a:prstGeom>
          <a:ln w="12700">
            <a:miter lim="400000"/>
          </a:ln>
        </p:spPr>
      </p:pic>
      <p:sp>
        <p:nvSpPr>
          <p:cNvPr id="73" name="When Children Ask"/>
          <p:cNvSpPr txBox="1"/>
          <p:nvPr/>
        </p:nvSpPr>
        <p:spPr>
          <a:xfrm>
            <a:off x="2224784" y="1187758"/>
            <a:ext cx="4498345" cy="6117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4289" rIns="34289">
            <a:spAutoFit/>
          </a:bodyPr>
          <a:lstStyle/>
          <a:p>
            <a:pPr lvl="1">
              <a:defRPr sz="4500" b="1">
                <a:solidFill>
                  <a:srgbClr val="FFFFFF"/>
                </a:solidFill>
              </a:defRPr>
            </a:pPr>
            <a:r>
              <a:rPr sz="3375" dirty="0"/>
              <a:t>When Children Ask</a:t>
            </a:r>
          </a:p>
        </p:txBody>
      </p:sp>
      <p:sp>
        <p:nvSpPr>
          <p:cNvPr id="74" name="Answer the Questions…"/>
          <p:cNvSpPr txBox="1"/>
          <p:nvPr/>
        </p:nvSpPr>
        <p:spPr>
          <a:xfrm>
            <a:off x="2795250" y="2223154"/>
            <a:ext cx="6601500" cy="29661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4289" rIns="34289">
            <a:spAutoFit/>
          </a:bodyPr>
          <a:lstStyle/>
          <a:p>
            <a:pPr>
              <a:defRPr sz="5100" b="1">
                <a:solidFill>
                  <a:srgbClr val="FFFFFF"/>
                </a:solidFill>
              </a:defRPr>
            </a:pPr>
            <a:r>
              <a:rPr sz="3825" dirty="0">
                <a:solidFill>
                  <a:srgbClr val="FFFB00"/>
                </a:solidFill>
              </a:rPr>
              <a:t>Answer</a:t>
            </a:r>
            <a:r>
              <a:rPr sz="3825" dirty="0"/>
              <a:t> the Questions</a:t>
            </a:r>
          </a:p>
          <a:p>
            <a:pPr lvl="4" indent="685800">
              <a:defRPr sz="1200" b="1">
                <a:solidFill>
                  <a:srgbClr val="FFFB00"/>
                </a:solidFill>
              </a:defRPr>
            </a:pPr>
            <a:endParaRPr sz="900" dirty="0"/>
          </a:p>
          <a:p>
            <a:pPr lvl="4" indent="685800">
              <a:defRPr sz="7100">
                <a:solidFill>
                  <a:srgbClr val="FFFFFF"/>
                </a:solidFill>
              </a:defRPr>
            </a:pPr>
            <a:r>
              <a:rPr sz="5325" dirty="0"/>
              <a:t>Answer with </a:t>
            </a:r>
          </a:p>
          <a:p>
            <a:pPr lvl="4" indent="685800">
              <a:defRPr sz="11500">
                <a:solidFill>
                  <a:srgbClr val="8EFA00"/>
                </a:solidFill>
              </a:defRPr>
            </a:pPr>
            <a:r>
              <a:rPr sz="8625" dirty="0"/>
              <a:t>HISTORY</a:t>
            </a:r>
          </a:p>
        </p:txBody>
      </p:sp>
    </p:spTree>
  </p:cSld>
  <p:clrMapOvr>
    <a:masterClrMapping/>
  </p:clrMapOvr>
  <p:transition spd="slow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45304" y="962198"/>
            <a:ext cx="2116718" cy="1025285"/>
          </a:xfrm>
          <a:prstGeom prst="rect">
            <a:avLst/>
          </a:prstGeom>
          <a:ln w="12700">
            <a:miter lim="400000"/>
          </a:ln>
        </p:spPr>
      </p:pic>
      <p:sp>
        <p:nvSpPr>
          <p:cNvPr id="77" name="When Children Ask"/>
          <p:cNvSpPr txBox="1"/>
          <p:nvPr/>
        </p:nvSpPr>
        <p:spPr>
          <a:xfrm>
            <a:off x="2200071" y="1187758"/>
            <a:ext cx="4498345" cy="6117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4289" rIns="34289">
            <a:spAutoFit/>
          </a:bodyPr>
          <a:lstStyle/>
          <a:p>
            <a:pPr lvl="1">
              <a:defRPr sz="4500" b="1">
                <a:solidFill>
                  <a:srgbClr val="FFFFFF"/>
                </a:solidFill>
              </a:defRPr>
            </a:pPr>
            <a:r>
              <a:rPr sz="3375"/>
              <a:t>When Children Ask</a:t>
            </a:r>
          </a:p>
        </p:txBody>
      </p:sp>
      <p:sp>
        <p:nvSpPr>
          <p:cNvPr id="78" name="Answer the Questions…"/>
          <p:cNvSpPr txBox="1"/>
          <p:nvPr/>
        </p:nvSpPr>
        <p:spPr>
          <a:xfrm>
            <a:off x="2795250" y="2223154"/>
            <a:ext cx="6601500" cy="29661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4289" rIns="34289">
            <a:spAutoFit/>
          </a:bodyPr>
          <a:lstStyle/>
          <a:p>
            <a:pPr>
              <a:defRPr sz="5100" b="1">
                <a:solidFill>
                  <a:srgbClr val="FFFFFF"/>
                </a:solidFill>
              </a:defRPr>
            </a:pPr>
            <a:r>
              <a:rPr sz="3825">
                <a:solidFill>
                  <a:srgbClr val="FFFB00"/>
                </a:solidFill>
              </a:rPr>
              <a:t>Answer</a:t>
            </a:r>
            <a:r>
              <a:rPr sz="3825"/>
              <a:t> the Questions</a:t>
            </a:r>
          </a:p>
          <a:p>
            <a:pPr lvl="4" indent="685800">
              <a:defRPr sz="1200" b="1">
                <a:solidFill>
                  <a:srgbClr val="FFFB00"/>
                </a:solidFill>
              </a:defRPr>
            </a:pPr>
            <a:endParaRPr sz="900"/>
          </a:p>
          <a:p>
            <a:pPr lvl="4" indent="685800">
              <a:defRPr sz="7100">
                <a:solidFill>
                  <a:srgbClr val="FFFFFF"/>
                </a:solidFill>
              </a:defRPr>
            </a:pPr>
            <a:r>
              <a:rPr sz="5325"/>
              <a:t>Answer with the</a:t>
            </a:r>
          </a:p>
          <a:p>
            <a:pPr lvl="4" indent="685800">
              <a:defRPr sz="11500">
                <a:solidFill>
                  <a:srgbClr val="76D6FF"/>
                </a:solidFill>
              </a:defRPr>
            </a:pPr>
            <a:r>
              <a:rPr sz="8625"/>
              <a:t>WORD</a:t>
            </a:r>
          </a:p>
        </p:txBody>
      </p:sp>
    </p:spTree>
  </p:cSld>
  <p:clrMapOvr>
    <a:masterClrMapping/>
  </p:clrMapOvr>
  <p:transition spd="slow">
    <p:push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45304" y="962198"/>
            <a:ext cx="2116718" cy="1025285"/>
          </a:xfrm>
          <a:prstGeom prst="rect">
            <a:avLst/>
          </a:prstGeom>
          <a:ln w="12700">
            <a:miter lim="400000"/>
          </a:ln>
        </p:spPr>
      </p:pic>
      <p:sp>
        <p:nvSpPr>
          <p:cNvPr id="77" name="When Children Ask"/>
          <p:cNvSpPr txBox="1"/>
          <p:nvPr/>
        </p:nvSpPr>
        <p:spPr>
          <a:xfrm>
            <a:off x="2200071" y="1187758"/>
            <a:ext cx="4498345" cy="6117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4289" rIns="34289">
            <a:spAutoFit/>
          </a:bodyPr>
          <a:lstStyle/>
          <a:p>
            <a:pPr lvl="1">
              <a:defRPr sz="4500" b="1">
                <a:solidFill>
                  <a:srgbClr val="FFFFFF"/>
                </a:solidFill>
              </a:defRPr>
            </a:pPr>
            <a:r>
              <a:rPr sz="3375"/>
              <a:t>When Children Ask</a:t>
            </a:r>
          </a:p>
        </p:txBody>
      </p:sp>
      <p:sp>
        <p:nvSpPr>
          <p:cNvPr id="78" name="Answer the Questions…"/>
          <p:cNvSpPr txBox="1"/>
          <p:nvPr/>
        </p:nvSpPr>
        <p:spPr>
          <a:xfrm>
            <a:off x="2795250" y="2223154"/>
            <a:ext cx="6601500" cy="29661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4289" rIns="34289">
            <a:spAutoFit/>
          </a:bodyPr>
          <a:lstStyle/>
          <a:p>
            <a:pPr>
              <a:defRPr sz="5100" b="1">
                <a:solidFill>
                  <a:srgbClr val="FFFFFF"/>
                </a:solidFill>
              </a:defRPr>
            </a:pPr>
            <a:r>
              <a:rPr sz="3825" dirty="0">
                <a:solidFill>
                  <a:srgbClr val="FFFB00"/>
                </a:solidFill>
              </a:rPr>
              <a:t>Answer</a:t>
            </a:r>
            <a:r>
              <a:rPr sz="3825" dirty="0"/>
              <a:t> the Questions</a:t>
            </a:r>
          </a:p>
          <a:p>
            <a:pPr lvl="4" indent="685800">
              <a:defRPr sz="1200" b="1">
                <a:solidFill>
                  <a:srgbClr val="FFFB00"/>
                </a:solidFill>
              </a:defRPr>
            </a:pPr>
            <a:endParaRPr sz="900" dirty="0"/>
          </a:p>
          <a:p>
            <a:pPr lvl="4" indent="685800">
              <a:defRPr sz="7100">
                <a:solidFill>
                  <a:srgbClr val="FFFFFF"/>
                </a:solidFill>
              </a:defRPr>
            </a:pPr>
            <a:r>
              <a:rPr sz="5325" dirty="0"/>
              <a:t>Answer with</a:t>
            </a:r>
          </a:p>
          <a:p>
            <a:pPr lvl="4" indent="685800">
              <a:defRPr sz="11500">
                <a:solidFill>
                  <a:srgbClr val="76D6FF"/>
                </a:solidFill>
              </a:defRPr>
            </a:pPr>
            <a:r>
              <a:rPr lang="en-US" sz="8625" dirty="0">
                <a:solidFill>
                  <a:srgbClr val="8EFA00"/>
                </a:solidFill>
              </a:rPr>
              <a:t>HUMILITY</a:t>
            </a:r>
            <a:endParaRPr sz="8625" dirty="0">
              <a:solidFill>
                <a:srgbClr val="8EFA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4158473"/>
      </p:ext>
    </p:extLst>
  </p:cSld>
  <p:clrMapOvr>
    <a:masterClrMapping/>
  </p:clrMapOvr>
  <p:transition spd="slow">
    <p:push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d Anticipated that Children will ask questions…"/>
          <p:cNvSpPr txBox="1"/>
          <p:nvPr/>
        </p:nvSpPr>
        <p:spPr>
          <a:xfrm>
            <a:off x="1524002" y="1139945"/>
            <a:ext cx="9486019" cy="12311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34289" rIns="34289">
            <a:spAutoFit/>
          </a:bodyPr>
          <a:lstStyle/>
          <a:p>
            <a:pPr lvl="4" indent="685800">
              <a:defRPr sz="5100" b="1">
                <a:solidFill>
                  <a:srgbClr val="FFFFFF"/>
                </a:solidFill>
              </a:defRPr>
            </a:pPr>
            <a:r>
              <a:rPr lang="en-US" sz="2400" dirty="0">
                <a:solidFill>
                  <a:schemeClr val="bg1"/>
                </a:solidFill>
              </a:rPr>
              <a:t>Action Steps required to       </a:t>
            </a:r>
          </a:p>
          <a:p>
            <a:pPr lvl="4" indent="685800">
              <a:defRPr sz="5100" b="1">
                <a:solidFill>
                  <a:srgbClr val="FFFFFF"/>
                </a:solidFill>
              </a:defRPr>
            </a:pPr>
            <a:r>
              <a:rPr lang="en-US" sz="5000" dirty="0">
                <a:solidFill>
                  <a:srgbClr val="00B0F0"/>
                </a:solidFill>
              </a:rPr>
              <a:t>ANSWER</a:t>
            </a:r>
            <a:r>
              <a:rPr lang="en-US" sz="5000" dirty="0">
                <a:solidFill>
                  <a:srgbClr val="FFFF00"/>
                </a:solidFill>
              </a:rPr>
              <a:t> </a:t>
            </a:r>
            <a:r>
              <a:rPr lang="en-US" sz="2400" dirty="0">
                <a:solidFill>
                  <a:schemeClr val="bg1"/>
                </a:solidFill>
              </a:rPr>
              <a:t>children’s questions </a:t>
            </a:r>
            <a:r>
              <a:rPr lang="en-US" sz="2400" dirty="0">
                <a:solidFill>
                  <a:srgbClr val="00B0F0"/>
                </a:solidFill>
              </a:rPr>
              <a:t>effectively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499A8E1-9795-184B-815A-2F8B733E979F}"/>
              </a:ext>
            </a:extLst>
          </p:cNvPr>
          <p:cNvSpPr txBox="1"/>
          <p:nvPr/>
        </p:nvSpPr>
        <p:spPr>
          <a:xfrm>
            <a:off x="2154199" y="2541053"/>
            <a:ext cx="9082216" cy="341631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r>
              <a:rPr lang="en-US" sz="3000" dirty="0">
                <a:solidFill>
                  <a:srgbClr val="FFFF00"/>
                </a:solidFill>
              </a:rPr>
              <a:t>-Humility	</a:t>
            </a:r>
            <a:r>
              <a:rPr lang="en-US" sz="2400" dirty="0">
                <a:solidFill>
                  <a:schemeClr val="bg1"/>
                </a:solidFill>
              </a:rPr>
              <a:t>admit you may not have all the answers                           </a:t>
            </a:r>
          </a:p>
          <a:p>
            <a:r>
              <a:rPr lang="en-US" sz="2400" dirty="0">
                <a:solidFill>
                  <a:srgbClr val="FFFF00"/>
                </a:solidFill>
              </a:rPr>
              <a:t>                   		</a:t>
            </a:r>
            <a:r>
              <a:rPr lang="en-US" sz="2200" dirty="0">
                <a:solidFill>
                  <a:srgbClr val="FFFF00"/>
                </a:solidFill>
              </a:rPr>
              <a:t>Isa. 55:8-9; 2 Tim. 2:24-25</a:t>
            </a:r>
          </a:p>
          <a:p>
            <a:r>
              <a:rPr lang="en-US" sz="3000" dirty="0">
                <a:solidFill>
                  <a:srgbClr val="FFFF00"/>
                </a:solidFill>
              </a:rPr>
              <a:t>-Study</a:t>
            </a:r>
            <a:r>
              <a:rPr lang="en-US" sz="2400" dirty="0">
                <a:solidFill>
                  <a:schemeClr val="bg1"/>
                </a:solidFill>
              </a:rPr>
              <a:t>   	be willing to find the answers</a:t>
            </a:r>
          </a:p>
          <a:p>
            <a:r>
              <a:rPr lang="en-US" sz="2400" dirty="0">
                <a:solidFill>
                  <a:schemeClr val="bg1"/>
                </a:solidFill>
              </a:rPr>
              <a:t>			</a:t>
            </a:r>
            <a:r>
              <a:rPr lang="en-US" sz="2200" dirty="0">
                <a:solidFill>
                  <a:srgbClr val="FFFF00"/>
                </a:solidFill>
              </a:rPr>
              <a:t>Acts 17:11; 2 Tim. 2:15</a:t>
            </a:r>
          </a:p>
          <a:p>
            <a:r>
              <a:rPr lang="en-US" sz="3000" dirty="0">
                <a:solidFill>
                  <a:srgbClr val="FFFF00"/>
                </a:solidFill>
              </a:rPr>
              <a:t>-Faith 	</a:t>
            </a:r>
            <a:r>
              <a:rPr lang="en-US" sz="2400" dirty="0">
                <a:solidFill>
                  <a:schemeClr val="bg1"/>
                </a:solidFill>
              </a:rPr>
              <a:t>God has the answers</a:t>
            </a:r>
          </a:p>
          <a:p>
            <a:r>
              <a:rPr lang="en-US" sz="2400" dirty="0">
                <a:solidFill>
                  <a:schemeClr val="bg1"/>
                </a:solidFill>
              </a:rPr>
              <a:t>		 	</a:t>
            </a:r>
            <a:r>
              <a:rPr lang="en-US" sz="2200" dirty="0">
                <a:solidFill>
                  <a:srgbClr val="FFFF00"/>
                </a:solidFill>
              </a:rPr>
              <a:t>2 Tim. 3:16</a:t>
            </a:r>
          </a:p>
          <a:p>
            <a:r>
              <a:rPr lang="en-US" sz="3000" dirty="0">
                <a:solidFill>
                  <a:srgbClr val="FFFF00"/>
                </a:solidFill>
              </a:rPr>
              <a:t>-Care      	</a:t>
            </a:r>
            <a:r>
              <a:rPr lang="en-US" sz="2400" dirty="0">
                <a:solidFill>
                  <a:schemeClr val="bg1"/>
                </a:solidFill>
              </a:rPr>
              <a:t>enough to spend time finding answers</a:t>
            </a:r>
          </a:p>
          <a:p>
            <a:r>
              <a:rPr lang="en-US" sz="2400" dirty="0">
                <a:solidFill>
                  <a:schemeClr val="bg1"/>
                </a:solidFill>
              </a:rPr>
              <a:t>			</a:t>
            </a:r>
            <a:r>
              <a:rPr lang="en-US" sz="2200" dirty="0">
                <a:solidFill>
                  <a:srgbClr val="FFFF00"/>
                </a:solidFill>
              </a:rPr>
              <a:t>Deut. 6:5f; Eph. 6:1-4</a:t>
            </a:r>
            <a:endParaRPr lang="en-US" sz="2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235668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Losing, and Finding, Their Religion | The Hub@TTU">
            <a:extLst>
              <a:ext uri="{FF2B5EF4-FFF2-40B4-BE49-F238E27FC236}">
                <a16:creationId xmlns:a16="http://schemas.microsoft.com/office/drawing/2014/main" id="{BDAA1BEC-706E-A842-8D70-3C8F4D348B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0964" y="857250"/>
            <a:ext cx="4237036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F4D05DB-D99C-B64D-914F-B074DB040065}"/>
              </a:ext>
            </a:extLst>
          </p:cNvPr>
          <p:cNvSpPr txBox="1"/>
          <p:nvPr/>
        </p:nvSpPr>
        <p:spPr>
          <a:xfrm>
            <a:off x="1375717" y="1382287"/>
            <a:ext cx="4621427" cy="388824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r"/>
            <a:r>
              <a:rPr lang="en-US" sz="5000" dirty="0">
                <a:solidFill>
                  <a:schemeClr val="bg1"/>
                </a:solidFill>
              </a:rPr>
              <a:t>Unfortunately,</a:t>
            </a:r>
          </a:p>
          <a:p>
            <a:pPr algn="r"/>
            <a:r>
              <a:rPr lang="en-US" sz="5000" dirty="0">
                <a:solidFill>
                  <a:schemeClr val="bg1"/>
                </a:solidFill>
              </a:rPr>
              <a:t>this story </a:t>
            </a:r>
          </a:p>
          <a:p>
            <a:pPr algn="r">
              <a:lnSpc>
                <a:spcPts val="8800"/>
              </a:lnSpc>
            </a:pPr>
            <a:r>
              <a:rPr lang="en-US" sz="5000" dirty="0">
                <a:solidFill>
                  <a:schemeClr val="bg1"/>
                </a:solidFill>
              </a:rPr>
              <a:t>is </a:t>
            </a:r>
            <a:r>
              <a:rPr lang="en-US" sz="8000" dirty="0">
                <a:solidFill>
                  <a:srgbClr val="FFFF00"/>
                </a:solidFill>
              </a:rPr>
              <a:t>not unique</a:t>
            </a:r>
          </a:p>
        </p:txBody>
      </p:sp>
    </p:spTree>
    <p:extLst>
      <p:ext uri="{BB962C8B-B14F-4D97-AF65-F5344CB8AC3E}">
        <p14:creationId xmlns:p14="http://schemas.microsoft.com/office/powerpoint/2010/main" val="1321809573"/>
      </p:ext>
    </p:extLst>
  </p:cSld>
  <p:clrMapOvr>
    <a:masterClrMapping/>
  </p:clrMapOvr>
  <p:transition spd="slow">
    <p:push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1330" y="1203096"/>
            <a:ext cx="4184900" cy="2027062"/>
          </a:xfrm>
          <a:prstGeom prst="rect">
            <a:avLst/>
          </a:prstGeom>
          <a:ln w="12700">
            <a:miter lim="400000"/>
          </a:ln>
        </p:spPr>
      </p:pic>
      <p:sp>
        <p:nvSpPr>
          <p:cNvPr id="37" name="When Children Ask"/>
          <p:cNvSpPr txBox="1"/>
          <p:nvPr/>
        </p:nvSpPr>
        <p:spPr>
          <a:xfrm>
            <a:off x="6586232" y="1159544"/>
            <a:ext cx="3636455" cy="21698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4289" rIns="34289">
            <a:spAutoFit/>
          </a:bodyPr>
          <a:lstStyle/>
          <a:p>
            <a:pPr lvl="1">
              <a:defRPr sz="6900" b="1">
                <a:solidFill>
                  <a:srgbClr val="FFFFFF"/>
                </a:solidFill>
              </a:defRPr>
            </a:pPr>
            <a:r>
              <a:rPr sz="4500" dirty="0"/>
              <a:t>When</a:t>
            </a:r>
            <a:endParaRPr lang="en-US" sz="4500" dirty="0"/>
          </a:p>
          <a:p>
            <a:pPr lvl="1">
              <a:defRPr sz="6900" b="1">
                <a:solidFill>
                  <a:srgbClr val="FFFFFF"/>
                </a:solidFill>
              </a:defRPr>
            </a:pPr>
            <a:r>
              <a:rPr sz="4500" dirty="0"/>
              <a:t>Children</a:t>
            </a:r>
            <a:endParaRPr lang="en-US" sz="4500" dirty="0"/>
          </a:p>
          <a:p>
            <a:pPr lvl="1">
              <a:defRPr sz="6900" b="1">
                <a:solidFill>
                  <a:srgbClr val="FFFFFF"/>
                </a:solidFill>
              </a:defRPr>
            </a:pPr>
            <a:r>
              <a:rPr sz="4500" dirty="0"/>
              <a:t>Ask</a:t>
            </a:r>
          </a:p>
        </p:txBody>
      </p:sp>
      <p:sp>
        <p:nvSpPr>
          <p:cNvPr id="38" name="Welcome the Questions…"/>
          <p:cNvSpPr txBox="1"/>
          <p:nvPr/>
        </p:nvSpPr>
        <p:spPr>
          <a:xfrm>
            <a:off x="1826742" y="3730418"/>
            <a:ext cx="8538519" cy="17851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4289" rIns="34289">
            <a:spAutoFit/>
          </a:bodyPr>
          <a:lstStyle/>
          <a:p>
            <a:pPr marL="892342" lvl="1" indent="-511342">
              <a:buSzPct val="100000"/>
              <a:buAutoNum type="arabicPeriod"/>
              <a:defRPr sz="5100" b="1">
                <a:solidFill>
                  <a:srgbClr val="FFFFFF"/>
                </a:solidFill>
              </a:defRPr>
            </a:pPr>
            <a:r>
              <a:rPr lang="en-US" sz="5500" dirty="0">
                <a:solidFill>
                  <a:srgbClr val="FFFB00"/>
                </a:solidFill>
              </a:rPr>
              <a:t> WELCOME </a:t>
            </a:r>
            <a:r>
              <a:rPr sz="3600" dirty="0"/>
              <a:t>the </a:t>
            </a:r>
            <a:r>
              <a:rPr lang="en-US" sz="3600" dirty="0"/>
              <a:t>q</a:t>
            </a:r>
            <a:r>
              <a:rPr sz="3600" dirty="0"/>
              <a:t>uestions</a:t>
            </a:r>
          </a:p>
          <a:p>
            <a:pPr marL="892342" lvl="1" indent="-511342">
              <a:buSzPct val="100000"/>
              <a:buAutoNum type="arabicPeriod"/>
              <a:defRPr sz="5100" b="1">
                <a:solidFill>
                  <a:srgbClr val="FFFFFF"/>
                </a:solidFill>
              </a:defRPr>
            </a:pPr>
            <a:r>
              <a:rPr lang="en-US" sz="5500" dirty="0">
                <a:solidFill>
                  <a:srgbClr val="FFFB00"/>
                </a:solidFill>
              </a:rPr>
              <a:t> ANSWER </a:t>
            </a:r>
            <a:r>
              <a:rPr sz="3600" dirty="0"/>
              <a:t>the </a:t>
            </a:r>
            <a:r>
              <a:rPr lang="en-US" sz="3600" dirty="0"/>
              <a:t>q</a:t>
            </a:r>
            <a:r>
              <a:rPr sz="3600" dirty="0"/>
              <a:t>uestions</a:t>
            </a:r>
          </a:p>
        </p:txBody>
      </p:sp>
    </p:spTree>
    <p:extLst>
      <p:ext uri="{BB962C8B-B14F-4D97-AF65-F5344CB8AC3E}">
        <p14:creationId xmlns:p14="http://schemas.microsoft.com/office/powerpoint/2010/main" val="2732502489"/>
      </p:ext>
    </p:extLst>
  </p:cSld>
  <p:clrMapOvr>
    <a:masterClrMapping/>
  </p:clrMapOvr>
  <p:transition spd="slow">
    <p:push dir="u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(Deut. 6:20)"/>
          <p:cNvSpPr txBox="1"/>
          <p:nvPr/>
        </p:nvSpPr>
        <p:spPr>
          <a:xfrm>
            <a:off x="1190368" y="2085104"/>
            <a:ext cx="9144000" cy="3924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4289" rIns="34289">
            <a:spAutoFit/>
          </a:bodyPr>
          <a:lstStyle/>
          <a:p>
            <a:pPr lvl="1" algn="ctr">
              <a:defRPr sz="2600">
                <a:solidFill>
                  <a:srgbClr val="FFFFFF"/>
                </a:solidFill>
              </a:defRPr>
            </a:pPr>
            <a:r>
              <a:rPr sz="1950" dirty="0"/>
              <a:t>(Deut. 6:20)</a:t>
            </a:r>
          </a:p>
        </p:txBody>
      </p:sp>
      <p:pic>
        <p:nvPicPr>
          <p:cNvPr id="1026" name="Picture 2" descr="Dear Mom &amp;amp; Dad: A Letter From Your 20-Something Adult Child">
            <a:extLst>
              <a:ext uri="{FF2B5EF4-FFF2-40B4-BE49-F238E27FC236}">
                <a16:creationId xmlns:a16="http://schemas.microsoft.com/office/drawing/2014/main" id="{F6AAE8B6-EB24-3C4E-AC07-35E9296547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2550" y="1595908"/>
            <a:ext cx="6946900" cy="3517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2701265"/>
      </p:ext>
    </p:extLst>
  </p:cSld>
  <p:clrMapOvr>
    <a:masterClrMapping/>
  </p:clrMapOvr>
  <p:transition spd="slow">
    <p:push dir="u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001C0E2-9DC7-75B5-2C26-54EADC3228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6858" y="348104"/>
            <a:ext cx="7772400" cy="616179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9881BD0-3C58-7F60-C8AA-21461C8EDA37}"/>
              </a:ext>
            </a:extLst>
          </p:cNvPr>
          <p:cNvSpPr txBox="1"/>
          <p:nvPr/>
        </p:nvSpPr>
        <p:spPr>
          <a:xfrm>
            <a:off x="712693" y="2826533"/>
            <a:ext cx="3150758" cy="390106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sz="5500" dirty="0">
                <a:solidFill>
                  <a:schemeClr val="bg1"/>
                </a:solidFill>
              </a:rPr>
              <a:t>Most </a:t>
            </a:r>
          </a:p>
          <a:p>
            <a:pPr algn="r">
              <a:lnSpc>
                <a:spcPct val="150000"/>
              </a:lnSpc>
            </a:pPr>
            <a:r>
              <a:rPr lang="en-US" sz="5500" dirty="0">
                <a:solidFill>
                  <a:schemeClr val="bg1"/>
                </a:solidFill>
              </a:rPr>
              <a:t>important </a:t>
            </a:r>
          </a:p>
          <a:p>
            <a:pPr algn="r">
              <a:lnSpc>
                <a:spcPct val="150000"/>
              </a:lnSpc>
            </a:pPr>
            <a:r>
              <a:rPr lang="en-US" sz="5500" dirty="0">
                <a:solidFill>
                  <a:schemeClr val="bg1"/>
                </a:solidFill>
              </a:rPr>
              <a:t>question</a:t>
            </a:r>
          </a:p>
        </p:txBody>
      </p:sp>
    </p:spTree>
    <p:extLst>
      <p:ext uri="{BB962C8B-B14F-4D97-AF65-F5344CB8AC3E}">
        <p14:creationId xmlns:p14="http://schemas.microsoft.com/office/powerpoint/2010/main" val="4179183829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The Top Reasons Young People Drop Out of Church | News &amp;amp; Reporting |  Christianity Today">
            <a:extLst>
              <a:ext uri="{FF2B5EF4-FFF2-40B4-BE49-F238E27FC236}">
                <a16:creationId xmlns:a16="http://schemas.microsoft.com/office/drawing/2014/main" id="{024A1FD8-C7FD-664B-A1FF-817D61A616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7" t="3145" r="4515" b="3240"/>
          <a:stretch/>
        </p:blipFill>
        <p:spPr bwMode="auto">
          <a:xfrm>
            <a:off x="4600835" y="1037969"/>
            <a:ext cx="6079524" cy="4782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1754C20-C18F-AD41-8AAA-0A9AEFF0801C}"/>
              </a:ext>
            </a:extLst>
          </p:cNvPr>
          <p:cNvSpPr txBox="1"/>
          <p:nvPr/>
        </p:nvSpPr>
        <p:spPr>
          <a:xfrm>
            <a:off x="1212610" y="2738458"/>
            <a:ext cx="2594920" cy="116954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r>
              <a:rPr lang="en-US" sz="7000" dirty="0">
                <a:solidFill>
                  <a:srgbClr val="FFFF00"/>
                </a:solidFill>
              </a:rPr>
              <a:t>Why?</a:t>
            </a:r>
          </a:p>
        </p:txBody>
      </p:sp>
    </p:spTree>
    <p:extLst>
      <p:ext uri="{BB962C8B-B14F-4D97-AF65-F5344CB8AC3E}">
        <p14:creationId xmlns:p14="http://schemas.microsoft.com/office/powerpoint/2010/main" val="868480516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(Deut. 6:20)"/>
          <p:cNvSpPr txBox="1"/>
          <p:nvPr/>
        </p:nvSpPr>
        <p:spPr>
          <a:xfrm>
            <a:off x="1190368" y="2085104"/>
            <a:ext cx="9144000" cy="3924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34289" rIns="34289">
            <a:spAutoFit/>
          </a:bodyPr>
          <a:lstStyle/>
          <a:p>
            <a:pPr lvl="1" algn="ctr">
              <a:defRPr sz="2600">
                <a:solidFill>
                  <a:srgbClr val="FFFFFF"/>
                </a:solidFill>
              </a:defRPr>
            </a:pPr>
            <a:r>
              <a:rPr sz="1950" dirty="0"/>
              <a:t>(Deut. 6:20)</a:t>
            </a:r>
          </a:p>
        </p:txBody>
      </p:sp>
      <p:pic>
        <p:nvPicPr>
          <p:cNvPr id="11266" name="Picture 2" descr="Why teens leave the faith and what churches, families are doing about it -  Deseret News">
            <a:extLst>
              <a:ext uri="{FF2B5EF4-FFF2-40B4-BE49-F238E27FC236}">
                <a16:creationId xmlns:a16="http://schemas.microsoft.com/office/drawing/2014/main" id="{2FDAA7FE-30A6-854F-94D2-59D8AC2945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6" r="1909" b="2225"/>
          <a:stretch/>
        </p:blipFill>
        <p:spPr bwMode="auto">
          <a:xfrm>
            <a:off x="4922108" y="1355863"/>
            <a:ext cx="5597613" cy="4245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E86A8E9-8949-1847-837E-2E6302D8ADF3}"/>
              </a:ext>
            </a:extLst>
          </p:cNvPr>
          <p:cNvSpPr txBox="1"/>
          <p:nvPr/>
        </p:nvSpPr>
        <p:spPr>
          <a:xfrm>
            <a:off x="1190368" y="2621985"/>
            <a:ext cx="2916191" cy="116954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r>
              <a:rPr lang="en-US" sz="7000" dirty="0">
                <a:solidFill>
                  <a:srgbClr val="FFFF00"/>
                </a:solidFill>
              </a:rPr>
              <a:t>When?</a:t>
            </a:r>
          </a:p>
        </p:txBody>
      </p:sp>
    </p:spTree>
    <p:extLst>
      <p:ext uri="{BB962C8B-B14F-4D97-AF65-F5344CB8AC3E}">
        <p14:creationId xmlns:p14="http://schemas.microsoft.com/office/powerpoint/2010/main" val="90187805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Psalm 139:13-18"/>
          <p:cNvSpPr txBox="1"/>
          <p:nvPr/>
        </p:nvSpPr>
        <p:spPr>
          <a:xfrm>
            <a:off x="2668245" y="627027"/>
            <a:ext cx="8633168" cy="9746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 algn="l">
              <a:defRPr sz="10400"/>
            </a:lvl1pPr>
          </a:lstStyle>
          <a:p>
            <a:r>
              <a:rPr lang="en-US" sz="5200" dirty="0">
                <a:solidFill>
                  <a:schemeClr val="bg1"/>
                </a:solidFill>
              </a:rPr>
              <a:t>Our Children’s </a:t>
            </a:r>
            <a:r>
              <a:rPr lang="en-US" sz="6000" dirty="0">
                <a:solidFill>
                  <a:srgbClr val="76D6FF"/>
                </a:solidFill>
              </a:rPr>
              <a:t>MINDS</a:t>
            </a:r>
            <a:endParaRPr sz="6000" dirty="0">
              <a:solidFill>
                <a:srgbClr val="76D6FF"/>
              </a:solidFill>
            </a:endParaRPr>
          </a:p>
        </p:txBody>
      </p:sp>
      <p:pic>
        <p:nvPicPr>
          <p:cNvPr id="1030" name="Picture 6" descr="Vector illustration of girl and boy silhouette Stock Vector | Adobe Stock">
            <a:extLst>
              <a:ext uri="{FF2B5EF4-FFF2-40B4-BE49-F238E27FC236}">
                <a16:creationId xmlns:a16="http://schemas.microsoft.com/office/drawing/2014/main" id="{6AFA6908-EAAC-A799-6EB5-2726BA8AB9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00" t="8719" r="9351" b="8719"/>
          <a:stretch/>
        </p:blipFill>
        <p:spPr bwMode="auto">
          <a:xfrm>
            <a:off x="856097" y="2014974"/>
            <a:ext cx="1315592" cy="1348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Pin on siluetas">
            <a:extLst>
              <a:ext uri="{FF2B5EF4-FFF2-40B4-BE49-F238E27FC236}">
                <a16:creationId xmlns:a16="http://schemas.microsoft.com/office/drawing/2014/main" id="{D9B10F43-4ED3-214C-29B7-F5D9A5002B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097" y="5196138"/>
            <a:ext cx="1326533" cy="1326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Black Silhouette Child Head Question Mark Stock Illustration 1896397522 |  Shutterstock">
            <a:extLst>
              <a:ext uri="{FF2B5EF4-FFF2-40B4-BE49-F238E27FC236}">
                <a16:creationId xmlns:a16="http://schemas.microsoft.com/office/drawing/2014/main" id="{6AB9013A-E8B6-57C1-C3A3-1414BF7C1A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031" y="3584266"/>
            <a:ext cx="1310658" cy="1310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Set of icons, digital brain in human head, simple design. men, women, children and babies">
            <a:extLst>
              <a:ext uri="{FF2B5EF4-FFF2-40B4-BE49-F238E27FC236}">
                <a16:creationId xmlns:a16="http://schemas.microsoft.com/office/drawing/2014/main" id="{8061561D-412F-020D-7C6B-55859CA496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266" r="71335"/>
          <a:stretch/>
        </p:blipFill>
        <p:spPr bwMode="auto">
          <a:xfrm flipH="1">
            <a:off x="861030" y="425833"/>
            <a:ext cx="1310658" cy="1348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salm 139:13-18">
            <a:extLst>
              <a:ext uri="{FF2B5EF4-FFF2-40B4-BE49-F238E27FC236}">
                <a16:creationId xmlns:a16="http://schemas.microsoft.com/office/drawing/2014/main" id="{D261FB3D-DCC8-3CBA-EBFE-984ED7D0EB78}"/>
              </a:ext>
            </a:extLst>
          </p:cNvPr>
          <p:cNvSpPr txBox="1"/>
          <p:nvPr/>
        </p:nvSpPr>
        <p:spPr>
          <a:xfrm>
            <a:off x="2668245" y="2216168"/>
            <a:ext cx="8633168" cy="9746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 algn="l">
              <a:defRPr sz="10400"/>
            </a:lvl1pPr>
          </a:lstStyle>
          <a:p>
            <a:r>
              <a:rPr lang="en-US" sz="5200" dirty="0">
                <a:solidFill>
                  <a:schemeClr val="bg1"/>
                </a:solidFill>
              </a:rPr>
              <a:t>Our Children’s </a:t>
            </a:r>
            <a:r>
              <a:rPr lang="en-US" sz="6000" dirty="0">
                <a:solidFill>
                  <a:srgbClr val="76D6FF"/>
                </a:solidFill>
              </a:rPr>
              <a:t>BODIES</a:t>
            </a:r>
            <a:endParaRPr sz="6000" dirty="0">
              <a:solidFill>
                <a:srgbClr val="76D6FF"/>
              </a:solidFill>
            </a:endParaRPr>
          </a:p>
        </p:txBody>
      </p:sp>
      <p:sp>
        <p:nvSpPr>
          <p:cNvPr id="5" name="Psalm 139:13-18">
            <a:extLst>
              <a:ext uri="{FF2B5EF4-FFF2-40B4-BE49-F238E27FC236}">
                <a16:creationId xmlns:a16="http://schemas.microsoft.com/office/drawing/2014/main" id="{999A8D77-4FB5-0C17-C6CB-1E131AF3279D}"/>
              </a:ext>
            </a:extLst>
          </p:cNvPr>
          <p:cNvSpPr txBox="1"/>
          <p:nvPr/>
        </p:nvSpPr>
        <p:spPr>
          <a:xfrm>
            <a:off x="2668244" y="3766570"/>
            <a:ext cx="9018931" cy="9746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 algn="l">
              <a:defRPr sz="10400"/>
            </a:lvl1pPr>
          </a:lstStyle>
          <a:p>
            <a:r>
              <a:rPr lang="en-US" sz="5200" dirty="0">
                <a:solidFill>
                  <a:srgbClr val="FFFF00"/>
                </a:solidFill>
              </a:rPr>
              <a:t>Our Children’s </a:t>
            </a:r>
            <a:r>
              <a:rPr lang="en-US" sz="6000" dirty="0">
                <a:solidFill>
                  <a:srgbClr val="76D6FF"/>
                </a:solidFill>
              </a:rPr>
              <a:t>QUESTIONS</a:t>
            </a:r>
            <a:endParaRPr sz="6000" dirty="0">
              <a:solidFill>
                <a:srgbClr val="76D6FF"/>
              </a:solidFill>
            </a:endParaRPr>
          </a:p>
        </p:txBody>
      </p:sp>
      <p:sp>
        <p:nvSpPr>
          <p:cNvPr id="6" name="Psalm 139:13-18">
            <a:extLst>
              <a:ext uri="{FF2B5EF4-FFF2-40B4-BE49-F238E27FC236}">
                <a16:creationId xmlns:a16="http://schemas.microsoft.com/office/drawing/2014/main" id="{24288560-06C0-BE9F-B424-036C3F2C86F8}"/>
              </a:ext>
            </a:extLst>
          </p:cNvPr>
          <p:cNvSpPr txBox="1"/>
          <p:nvPr/>
        </p:nvSpPr>
        <p:spPr>
          <a:xfrm>
            <a:off x="2668245" y="5284923"/>
            <a:ext cx="8633168" cy="9746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 algn="l">
              <a:defRPr sz="10400"/>
            </a:lvl1pPr>
          </a:lstStyle>
          <a:p>
            <a:r>
              <a:rPr lang="en-US" sz="5200" dirty="0">
                <a:solidFill>
                  <a:schemeClr val="bg1"/>
                </a:solidFill>
              </a:rPr>
              <a:t>Our Children’s </a:t>
            </a:r>
            <a:r>
              <a:rPr lang="en-US" sz="6000" dirty="0">
                <a:solidFill>
                  <a:srgbClr val="76D6FF"/>
                </a:solidFill>
              </a:rPr>
              <a:t>SOULS</a:t>
            </a:r>
            <a:endParaRPr sz="6000" dirty="0">
              <a:solidFill>
                <a:srgbClr val="76D6FF"/>
              </a:solidFill>
            </a:endParaRPr>
          </a:p>
        </p:txBody>
      </p:sp>
    </p:spTree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4274" y="3368256"/>
            <a:ext cx="6583452" cy="3188860"/>
          </a:xfrm>
          <a:prstGeom prst="rect">
            <a:avLst/>
          </a:prstGeom>
          <a:ln w="12700">
            <a:miter lim="400000"/>
          </a:ln>
        </p:spPr>
      </p:pic>
      <p:sp>
        <p:nvSpPr>
          <p:cNvPr id="34" name="(Deut. 6:20)"/>
          <p:cNvSpPr txBox="1"/>
          <p:nvPr/>
        </p:nvSpPr>
        <p:spPr>
          <a:xfrm>
            <a:off x="1336672" y="2720626"/>
            <a:ext cx="9144000" cy="3924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4289" rIns="34289">
            <a:spAutoFit/>
          </a:bodyPr>
          <a:lstStyle/>
          <a:p>
            <a:pPr lvl="1" algn="ctr">
              <a:defRPr sz="2600">
                <a:solidFill>
                  <a:srgbClr val="FFFFFF"/>
                </a:solidFill>
              </a:defRPr>
            </a:pPr>
            <a:r>
              <a:rPr sz="1950" dirty="0"/>
              <a:t>(Deut. 6:20)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EC0A4D5-D9E1-F547-97F0-90838C70C041}"/>
              </a:ext>
            </a:extLst>
          </p:cNvPr>
          <p:cNvSpPr txBox="1"/>
          <p:nvPr/>
        </p:nvSpPr>
        <p:spPr>
          <a:xfrm>
            <a:off x="2901812" y="1947991"/>
            <a:ext cx="8971005" cy="86177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r>
              <a:rPr lang="en-US" sz="5000" dirty="0">
                <a:solidFill>
                  <a:schemeClr val="bg1"/>
                </a:solidFill>
              </a:rPr>
              <a:t>“When your son asks…”</a:t>
            </a:r>
          </a:p>
        </p:txBody>
      </p:sp>
      <p:sp>
        <p:nvSpPr>
          <p:cNvPr id="2" name="Psalm 139:13-18">
            <a:extLst>
              <a:ext uri="{FF2B5EF4-FFF2-40B4-BE49-F238E27FC236}">
                <a16:creationId xmlns:a16="http://schemas.microsoft.com/office/drawing/2014/main" id="{713F324E-9488-7220-394A-360552A83CCE}"/>
              </a:ext>
            </a:extLst>
          </p:cNvPr>
          <p:cNvSpPr txBox="1"/>
          <p:nvPr/>
        </p:nvSpPr>
        <p:spPr>
          <a:xfrm>
            <a:off x="1729460" y="420618"/>
            <a:ext cx="9018931" cy="9746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 algn="l">
              <a:defRPr sz="10400"/>
            </a:lvl1pPr>
          </a:lstStyle>
          <a:p>
            <a:r>
              <a:rPr lang="en-US" sz="5200" dirty="0">
                <a:solidFill>
                  <a:schemeClr val="bg1"/>
                </a:solidFill>
              </a:rPr>
              <a:t>Our Children’s </a:t>
            </a:r>
            <a:r>
              <a:rPr lang="en-US" sz="6000" dirty="0">
                <a:solidFill>
                  <a:srgbClr val="76D6FF"/>
                </a:solidFill>
              </a:rPr>
              <a:t>QUESTIONS</a:t>
            </a:r>
            <a:endParaRPr sz="6000" dirty="0">
              <a:solidFill>
                <a:srgbClr val="76D6FF"/>
              </a:solidFill>
            </a:endParaRPr>
          </a:p>
        </p:txBody>
      </p:sp>
      <p:pic>
        <p:nvPicPr>
          <p:cNvPr id="3" name="Picture 12" descr="Black Silhouette Child Head Question Mark Stock Illustration 1896397522 |  Shutterstock">
            <a:extLst>
              <a:ext uri="{FF2B5EF4-FFF2-40B4-BE49-F238E27FC236}">
                <a16:creationId xmlns:a16="http://schemas.microsoft.com/office/drawing/2014/main" id="{9939E2B1-5A1C-A4EB-D3A7-4A47972B58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279" y="252602"/>
            <a:ext cx="1310658" cy="1310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7006613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1330" y="1203096"/>
            <a:ext cx="4184900" cy="2027062"/>
          </a:xfrm>
          <a:prstGeom prst="rect">
            <a:avLst/>
          </a:prstGeom>
          <a:ln w="12700">
            <a:miter lim="400000"/>
          </a:ln>
        </p:spPr>
      </p:pic>
      <p:sp>
        <p:nvSpPr>
          <p:cNvPr id="37" name="When Children Ask"/>
          <p:cNvSpPr txBox="1"/>
          <p:nvPr/>
        </p:nvSpPr>
        <p:spPr>
          <a:xfrm>
            <a:off x="6586232" y="1159544"/>
            <a:ext cx="3636455" cy="21698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34289" rIns="34289">
            <a:spAutoFit/>
          </a:bodyPr>
          <a:lstStyle/>
          <a:p>
            <a:pPr lvl="1">
              <a:defRPr sz="6900" b="1">
                <a:solidFill>
                  <a:srgbClr val="FFFFFF"/>
                </a:solidFill>
              </a:defRPr>
            </a:pPr>
            <a:r>
              <a:rPr sz="4500" dirty="0"/>
              <a:t>When</a:t>
            </a:r>
            <a:endParaRPr lang="en-US" sz="4500" dirty="0"/>
          </a:p>
          <a:p>
            <a:pPr lvl="1">
              <a:defRPr sz="6900" b="1">
                <a:solidFill>
                  <a:srgbClr val="FFFFFF"/>
                </a:solidFill>
              </a:defRPr>
            </a:pPr>
            <a:r>
              <a:rPr sz="4500" dirty="0"/>
              <a:t>Children</a:t>
            </a:r>
            <a:endParaRPr lang="en-US" sz="4500" dirty="0"/>
          </a:p>
          <a:p>
            <a:pPr lvl="1">
              <a:defRPr sz="6900" b="1">
                <a:solidFill>
                  <a:srgbClr val="FFFFFF"/>
                </a:solidFill>
              </a:defRPr>
            </a:pPr>
            <a:r>
              <a:rPr sz="4500" dirty="0"/>
              <a:t>Ask</a:t>
            </a:r>
          </a:p>
        </p:txBody>
      </p:sp>
      <p:sp>
        <p:nvSpPr>
          <p:cNvPr id="38" name="Welcome the Questions…"/>
          <p:cNvSpPr txBox="1"/>
          <p:nvPr/>
        </p:nvSpPr>
        <p:spPr>
          <a:xfrm>
            <a:off x="1826742" y="3730418"/>
            <a:ext cx="8538519" cy="17851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34289" rIns="34289">
            <a:spAutoFit/>
          </a:bodyPr>
          <a:lstStyle/>
          <a:p>
            <a:pPr marL="892342" lvl="1" indent="-511342">
              <a:buSzPct val="100000"/>
              <a:buAutoNum type="arabicPeriod"/>
              <a:defRPr sz="5100" b="1">
                <a:solidFill>
                  <a:srgbClr val="FFFFFF"/>
                </a:solidFill>
              </a:defRPr>
            </a:pPr>
            <a:r>
              <a:rPr lang="en-US" sz="5500" dirty="0">
                <a:solidFill>
                  <a:srgbClr val="FFFB00"/>
                </a:solidFill>
              </a:rPr>
              <a:t> WELCOME </a:t>
            </a:r>
            <a:r>
              <a:rPr sz="3600" dirty="0"/>
              <a:t>the </a:t>
            </a:r>
            <a:r>
              <a:rPr lang="en-US" sz="3600" dirty="0"/>
              <a:t>q</a:t>
            </a:r>
            <a:r>
              <a:rPr sz="3600" dirty="0"/>
              <a:t>uestions</a:t>
            </a:r>
          </a:p>
          <a:p>
            <a:pPr marL="892342" lvl="1" indent="-511342">
              <a:buSzPct val="100000"/>
              <a:buAutoNum type="arabicPeriod"/>
              <a:defRPr sz="5100" b="1">
                <a:solidFill>
                  <a:srgbClr val="FFFFFF"/>
                </a:solidFill>
              </a:defRPr>
            </a:pPr>
            <a:r>
              <a:rPr lang="en-US" sz="5500" dirty="0">
                <a:solidFill>
                  <a:srgbClr val="FFFB00"/>
                </a:solidFill>
              </a:rPr>
              <a:t> ANSWER </a:t>
            </a:r>
            <a:r>
              <a:rPr sz="3600" dirty="0"/>
              <a:t>the </a:t>
            </a:r>
            <a:r>
              <a:rPr lang="en-US" sz="3600" dirty="0"/>
              <a:t>q</a:t>
            </a:r>
            <a:r>
              <a:rPr sz="3600" dirty="0"/>
              <a:t>uestions</a:t>
            </a:r>
          </a:p>
        </p:txBody>
      </p:sp>
    </p:spTree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80328" y="938685"/>
            <a:ext cx="1722005" cy="834096"/>
          </a:xfrm>
          <a:prstGeom prst="rect">
            <a:avLst/>
          </a:prstGeom>
          <a:ln w="12700">
            <a:miter lim="400000"/>
          </a:ln>
        </p:spPr>
      </p:pic>
      <p:sp>
        <p:nvSpPr>
          <p:cNvPr id="42" name="God Anticipated that Children will ask questions…"/>
          <p:cNvSpPr txBox="1"/>
          <p:nvPr/>
        </p:nvSpPr>
        <p:spPr>
          <a:xfrm>
            <a:off x="1524002" y="2452723"/>
            <a:ext cx="8878331" cy="34124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34289" rIns="34289">
            <a:spAutoFit/>
          </a:bodyPr>
          <a:lstStyle/>
          <a:p>
            <a:pPr lvl="4" indent="685800">
              <a:defRPr sz="5100" b="1">
                <a:solidFill>
                  <a:srgbClr val="FFFFFF"/>
                </a:solidFill>
              </a:defRPr>
            </a:pPr>
            <a:r>
              <a:rPr sz="5400" dirty="0">
                <a:solidFill>
                  <a:schemeClr val="bg1"/>
                </a:solidFill>
              </a:rPr>
              <a:t>God </a:t>
            </a:r>
            <a:r>
              <a:rPr sz="5400" dirty="0">
                <a:solidFill>
                  <a:srgbClr val="00B0F0"/>
                </a:solidFill>
              </a:rPr>
              <a:t>Anticipated</a:t>
            </a:r>
            <a:endParaRPr lang="en-US" sz="5400" dirty="0">
              <a:solidFill>
                <a:srgbClr val="00B0F0"/>
              </a:solidFill>
            </a:endParaRPr>
          </a:p>
          <a:p>
            <a:pPr lvl="4" indent="685800">
              <a:defRPr sz="5100" b="1">
                <a:solidFill>
                  <a:srgbClr val="FFFFFF"/>
                </a:solidFill>
              </a:defRPr>
            </a:pPr>
            <a:r>
              <a:rPr sz="3825" dirty="0"/>
              <a:t>that Children will ask</a:t>
            </a:r>
            <a:endParaRPr lang="en-US" sz="3825" dirty="0"/>
          </a:p>
          <a:p>
            <a:pPr lvl="4" indent="685800">
              <a:defRPr sz="5100" b="1">
                <a:solidFill>
                  <a:srgbClr val="FFFFFF"/>
                </a:solidFill>
              </a:defRPr>
            </a:pPr>
            <a:r>
              <a:rPr lang="en-US" sz="3825" dirty="0"/>
              <a:t>Q</a:t>
            </a:r>
            <a:r>
              <a:rPr sz="3825" dirty="0"/>
              <a:t>uestions</a:t>
            </a:r>
            <a:endParaRPr lang="en-US" sz="3825" dirty="0"/>
          </a:p>
          <a:p>
            <a:pPr lvl="4" indent="685800">
              <a:defRPr sz="5100" b="1">
                <a:solidFill>
                  <a:srgbClr val="FFFFFF"/>
                </a:solidFill>
              </a:defRPr>
            </a:pPr>
            <a:r>
              <a:rPr lang="en-US" sz="1500" dirty="0"/>
              <a:t>		</a:t>
            </a:r>
          </a:p>
          <a:p>
            <a:pPr lvl="4" indent="685800">
              <a:defRPr sz="5100" b="1">
                <a:solidFill>
                  <a:srgbClr val="FFFFFF"/>
                </a:solidFill>
              </a:defRPr>
            </a:pPr>
            <a:r>
              <a:rPr lang="en-US" sz="3825" dirty="0">
                <a:solidFill>
                  <a:srgbClr val="FFFF00"/>
                </a:solidFill>
              </a:rPr>
              <a:t>		</a:t>
            </a:r>
            <a:r>
              <a:rPr sz="3200" dirty="0">
                <a:solidFill>
                  <a:srgbClr val="FFFF00"/>
                </a:solidFill>
              </a:rPr>
              <a:t>Deut. 6:20</a:t>
            </a:r>
            <a:r>
              <a:rPr lang="en-US" sz="3200" dirty="0">
                <a:solidFill>
                  <a:srgbClr val="FFFF00"/>
                </a:solidFill>
              </a:rPr>
              <a:t>		</a:t>
            </a:r>
            <a:r>
              <a:rPr sz="3200" dirty="0">
                <a:solidFill>
                  <a:srgbClr val="FFFF00"/>
                </a:solidFill>
              </a:rPr>
              <a:t>Josh 4:6</a:t>
            </a:r>
            <a:endParaRPr lang="en-US" sz="3200" dirty="0">
              <a:solidFill>
                <a:srgbClr val="FFFF00"/>
              </a:solidFill>
            </a:endParaRPr>
          </a:p>
          <a:p>
            <a:pPr lvl="4" indent="685800">
              <a:defRPr sz="5100" b="1">
                <a:solidFill>
                  <a:srgbClr val="FFFFFF"/>
                </a:solidFill>
              </a:defRPr>
            </a:pPr>
            <a:r>
              <a:rPr lang="en-US" sz="3200" dirty="0">
                <a:solidFill>
                  <a:srgbClr val="FFFF00"/>
                </a:solidFill>
              </a:rPr>
              <a:t>		</a:t>
            </a:r>
            <a:r>
              <a:rPr sz="3200" dirty="0">
                <a:solidFill>
                  <a:srgbClr val="FFFF00"/>
                </a:solidFill>
              </a:rPr>
              <a:t>Josh 4:21</a:t>
            </a:r>
            <a:r>
              <a:rPr lang="en-US" sz="3200" dirty="0">
                <a:solidFill>
                  <a:srgbClr val="FFFF00"/>
                </a:solidFill>
              </a:rPr>
              <a:t>		</a:t>
            </a:r>
            <a:r>
              <a:rPr sz="3200" dirty="0" err="1">
                <a:solidFill>
                  <a:srgbClr val="FFFF00"/>
                </a:solidFill>
              </a:rPr>
              <a:t>Exod</a:t>
            </a:r>
            <a:r>
              <a:rPr sz="3200" dirty="0">
                <a:solidFill>
                  <a:srgbClr val="FFFF00"/>
                </a:solidFill>
              </a:rPr>
              <a:t> 12:24f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9839E6E-06E1-CB4F-B00B-61D06C32EC61}"/>
              </a:ext>
            </a:extLst>
          </p:cNvPr>
          <p:cNvSpPr txBox="1"/>
          <p:nvPr/>
        </p:nvSpPr>
        <p:spPr>
          <a:xfrm>
            <a:off x="792779" y="1193402"/>
            <a:ext cx="8666024" cy="7335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>
              <a:lnSpc>
                <a:spcPts val="5000"/>
              </a:lnSpc>
            </a:pPr>
            <a:r>
              <a:rPr lang="en-US" sz="5500" b="1" dirty="0">
                <a:solidFill>
                  <a:srgbClr val="FFFF00"/>
                </a:solidFill>
              </a:rPr>
              <a:t>WELCOME</a:t>
            </a:r>
            <a:r>
              <a:rPr lang="en-US" sz="5500" b="1" dirty="0">
                <a:solidFill>
                  <a:schemeClr val="bg1"/>
                </a:solidFill>
              </a:rPr>
              <a:t> Questions</a:t>
            </a:r>
          </a:p>
        </p:txBody>
      </p:sp>
    </p:spTree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15070" y="1209553"/>
            <a:ext cx="3484485" cy="2267102"/>
          </a:xfrm>
          <a:prstGeom prst="rect">
            <a:avLst/>
          </a:prstGeom>
          <a:ln w="12700">
            <a:miter lim="400000"/>
          </a:ln>
        </p:spPr>
      </p:pic>
      <p:sp>
        <p:nvSpPr>
          <p:cNvPr id="48" name="80% of people make the decision to follow Christ in their early teens"/>
          <p:cNvSpPr txBox="1"/>
          <p:nvPr/>
        </p:nvSpPr>
        <p:spPr>
          <a:xfrm>
            <a:off x="1524002" y="3592414"/>
            <a:ext cx="5053913" cy="18774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34289" rIns="34289">
            <a:spAutoFit/>
          </a:bodyPr>
          <a:lstStyle/>
          <a:p>
            <a:pPr lvl="1">
              <a:defRPr sz="4500" b="1">
                <a:solidFill>
                  <a:srgbClr val="FFFFFF"/>
                </a:solidFill>
              </a:defRPr>
            </a:pPr>
            <a:r>
              <a:rPr sz="6000" dirty="0">
                <a:solidFill>
                  <a:srgbClr val="FFFB00"/>
                </a:solidFill>
              </a:rPr>
              <a:t>80%</a:t>
            </a:r>
            <a:r>
              <a:rPr sz="3375" dirty="0"/>
              <a:t> </a:t>
            </a:r>
            <a:r>
              <a:rPr sz="2800" dirty="0"/>
              <a:t>of people make</a:t>
            </a:r>
            <a:endParaRPr lang="en-US" sz="2800" dirty="0"/>
          </a:p>
          <a:p>
            <a:pPr lvl="1">
              <a:defRPr sz="4500" b="1">
                <a:solidFill>
                  <a:srgbClr val="FFFFFF"/>
                </a:solidFill>
              </a:defRPr>
            </a:pPr>
            <a:r>
              <a:rPr sz="2800" dirty="0"/>
              <a:t>decision to follow Christ</a:t>
            </a:r>
            <a:endParaRPr lang="en-US" sz="2800" dirty="0">
              <a:solidFill>
                <a:srgbClr val="76D6FF"/>
              </a:solidFill>
            </a:endParaRPr>
          </a:p>
          <a:p>
            <a:pPr lvl="1">
              <a:defRPr sz="4500" b="1">
                <a:solidFill>
                  <a:srgbClr val="FFFFFF"/>
                </a:solidFill>
              </a:defRPr>
            </a:pPr>
            <a:r>
              <a:rPr sz="2800" dirty="0">
                <a:solidFill>
                  <a:srgbClr val="FFFB00"/>
                </a:solidFill>
              </a:rPr>
              <a:t>in their early teens</a:t>
            </a:r>
          </a:p>
        </p:txBody>
      </p:sp>
      <p:sp>
        <p:nvSpPr>
          <p:cNvPr id="49" name="4-14…"/>
          <p:cNvSpPr txBox="1"/>
          <p:nvPr/>
        </p:nvSpPr>
        <p:spPr>
          <a:xfrm>
            <a:off x="7462538" y="4073732"/>
            <a:ext cx="2789544" cy="16982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4289" rIns="34289">
            <a:spAutoFit/>
          </a:bodyPr>
          <a:lstStyle/>
          <a:p>
            <a:pPr>
              <a:lnSpc>
                <a:spcPts val="6600"/>
              </a:lnSpc>
              <a:defRPr sz="9600" b="1">
                <a:solidFill>
                  <a:srgbClr val="76D6FF"/>
                </a:solidFill>
              </a:defRPr>
            </a:pPr>
            <a:r>
              <a:rPr sz="9600" dirty="0">
                <a:solidFill>
                  <a:srgbClr val="00B0F0"/>
                </a:solidFill>
              </a:rPr>
              <a:t>4-14</a:t>
            </a:r>
            <a:r>
              <a:rPr sz="7200" dirty="0"/>
              <a:t> </a:t>
            </a:r>
          </a:p>
          <a:p>
            <a:pPr>
              <a:lnSpc>
                <a:spcPts val="6600"/>
              </a:lnSpc>
              <a:defRPr sz="5700" b="1">
                <a:solidFill>
                  <a:srgbClr val="FFFFFF"/>
                </a:solidFill>
              </a:defRPr>
            </a:pPr>
            <a:r>
              <a:rPr sz="4275" dirty="0"/>
              <a:t>Window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5782123-E81C-D041-BEA0-776FB9B8D8A7}"/>
              </a:ext>
            </a:extLst>
          </p:cNvPr>
          <p:cNvSpPr txBox="1"/>
          <p:nvPr/>
        </p:nvSpPr>
        <p:spPr>
          <a:xfrm>
            <a:off x="1894705" y="1209555"/>
            <a:ext cx="5053913" cy="209287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When your children ask</a:t>
            </a:r>
          </a:p>
          <a:p>
            <a:r>
              <a:rPr lang="en-US" sz="6000" dirty="0">
                <a:solidFill>
                  <a:srgbClr val="00B0F0"/>
                </a:solidFill>
              </a:rPr>
              <a:t>Advantageous</a:t>
            </a:r>
            <a:r>
              <a:rPr lang="en-US" sz="7000" dirty="0">
                <a:solidFill>
                  <a:schemeClr val="bg1"/>
                </a:solidFill>
              </a:rPr>
              <a:t> </a:t>
            </a:r>
            <a:r>
              <a:rPr lang="en-US" sz="3600" dirty="0">
                <a:solidFill>
                  <a:schemeClr val="bg1"/>
                </a:solidFill>
              </a:rPr>
              <a:t>Time</a:t>
            </a:r>
          </a:p>
        </p:txBody>
      </p:sp>
    </p:spTree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Default Design">
  <a:themeElements>
    <a:clrScheme name="Default Design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BBE0E3"/>
      </a:accent1>
      <a:accent2>
        <a:srgbClr val="333399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Default Design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Default Design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Default Design">
  <a:themeElements>
    <a:clrScheme name="Default Design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BBE0E3"/>
      </a:accent1>
      <a:accent2>
        <a:srgbClr val="333399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Default Design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Default Design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121</TotalTime>
  <Words>387</Words>
  <Application>Microsoft Macintosh PowerPoint</Application>
  <PresentationFormat>Widescreen</PresentationFormat>
  <Paragraphs>102</Paragraphs>
  <Slides>22</Slides>
  <Notes>1</Notes>
  <HiddenSlides>3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6" baseType="lpstr">
      <vt:lpstr>Arial</vt:lpstr>
      <vt:lpstr>Helvetica Neue</vt:lpstr>
      <vt:lpstr>Papyrus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Andrew Scott Willis</cp:lastModifiedBy>
  <cp:revision>7</cp:revision>
  <dcterms:modified xsi:type="dcterms:W3CDTF">2023-09-09T01:36:26Z</dcterms:modified>
</cp:coreProperties>
</file>