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4" r:id="rId2"/>
    <p:sldId id="285" r:id="rId3"/>
    <p:sldId id="286" r:id="rId4"/>
    <p:sldId id="287" r:id="rId5"/>
    <p:sldId id="288" r:id="rId6"/>
    <p:sldId id="297" r:id="rId7"/>
    <p:sldId id="298" r:id="rId8"/>
    <p:sldId id="290" r:id="rId9"/>
    <p:sldId id="291" r:id="rId10"/>
    <p:sldId id="296" r:id="rId11"/>
    <p:sldId id="299" r:id="rId12"/>
    <p:sldId id="300" r:id="rId13"/>
    <p:sldId id="301" r:id="rId14"/>
    <p:sldId id="302"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801"/>
  </p:normalViewPr>
  <p:slideViewPr>
    <p:cSldViewPr snapToGrid="0">
      <p:cViewPr varScale="1">
        <p:scale>
          <a:sx n="90" d="100"/>
          <a:sy n="90" d="100"/>
        </p:scale>
        <p:origin x="232"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725D-81B6-EE6E-49FB-7981DA2C4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BDDEE7-2F22-EF58-2C96-F282F2B75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BD8BC1-C81F-65A0-9234-402B643D6FE6}"/>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D438CC8B-B46A-8AAD-9C8A-65D49CEF3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80D57-D02B-AE5B-2A06-6885BEF61005}"/>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331385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5C17-247F-8894-3B53-17FD774E5F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E5071F-908A-9204-B8E9-890D3272A1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21C5F-33B7-4D12-AE7C-EC3BBACA30C6}"/>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4AEC86A0-33EF-93D9-3F82-B53EB693C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FEDBB-FB12-70A0-C2AF-9C59AB883B23}"/>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25259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031523-477D-9318-B378-B9F98688A9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E006BA-CDA3-4ACC-9475-04DDA465A9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D0044-BC4C-936E-CD7A-21D78ADCA7B6}"/>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519C22B0-F59D-610B-6754-C3096EF21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2B602-BA4C-C577-A920-6B8B0A0A1901}"/>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43524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C5CCB-F94F-9936-7A8E-D23F7336B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44B7A-F44E-959E-A7DC-5131DD61BB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6667B-9AF0-F4E0-2E59-4B4577E1AA16}"/>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D7383EDA-77F3-1A89-0719-BF4C49955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7DAC53-5784-E26F-4F21-90C381120749}"/>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5702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6EF16-A929-828F-11E5-B38419081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EEE6B-A4A4-5590-5956-95934902D4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73DE1B-02A5-7BDD-2534-3EA0BACEB525}"/>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6A03B450-EFEF-C366-E782-F793F36F5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45D04-3262-7B2F-90B4-5082C7441BD5}"/>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6797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D1969-FA9D-8C48-C4CF-60A978356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1FD0A6-980C-47A3-DA59-58D0F5BE9F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3AFD4-D0DE-8222-BA8F-0419EE43A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F6B74-489C-9C8B-C565-278010F3EE2E}"/>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6" name="Footer Placeholder 5">
            <a:extLst>
              <a:ext uri="{FF2B5EF4-FFF2-40B4-BE49-F238E27FC236}">
                <a16:creationId xmlns:a16="http://schemas.microsoft.com/office/drawing/2014/main" id="{7932EC49-89F0-8BD8-0856-F93B1B07E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0478D-C06B-EE08-BB99-7F12896A41CF}"/>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41170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0401-1932-9D00-0907-8E8F30D9D9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DC321-831F-6D92-0875-882449182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ED4100-44B2-4F0F-634B-72A6F6AFE7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E769E4-FB3F-BD87-74FE-74F896AD33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C272E2-F7DE-9ACC-8C6F-83D89B6FF6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4052B-E31A-55C5-8751-AB6440897ABD}"/>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8" name="Footer Placeholder 7">
            <a:extLst>
              <a:ext uri="{FF2B5EF4-FFF2-40B4-BE49-F238E27FC236}">
                <a16:creationId xmlns:a16="http://schemas.microsoft.com/office/drawing/2014/main" id="{AB029BA6-542B-8442-DAC5-B4209C1614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07323A-27E6-9619-DDD6-D3B4404A50EC}"/>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73165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F83D-06D7-3A0B-F446-FE9DFF1211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8CF4B-5552-D711-CDDE-C53CD262F443}"/>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4" name="Footer Placeholder 3">
            <a:extLst>
              <a:ext uri="{FF2B5EF4-FFF2-40B4-BE49-F238E27FC236}">
                <a16:creationId xmlns:a16="http://schemas.microsoft.com/office/drawing/2014/main" id="{88F5283E-3D24-7A3E-1C01-4ADE502168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EAF41-5453-60C9-7489-AE02F420365E}"/>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58312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AED1F-929F-52ED-39EB-F1ADC07AAEE3}"/>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3" name="Footer Placeholder 2">
            <a:extLst>
              <a:ext uri="{FF2B5EF4-FFF2-40B4-BE49-F238E27FC236}">
                <a16:creationId xmlns:a16="http://schemas.microsoft.com/office/drawing/2014/main" id="{6DB16AED-1AB1-B2AA-2C15-BF57C03F92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42A2C-7880-6189-CD94-2A85D9BCAB17}"/>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75585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A166-426E-3932-0E06-C478FCCE8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76C5A1-10CE-8AC7-DDB0-43BE63DA8E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F276F4-3ACF-AACE-0D36-99F2C986E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43E7C-608C-E9E7-3B9A-303DFCDB4965}"/>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6" name="Footer Placeholder 5">
            <a:extLst>
              <a:ext uri="{FF2B5EF4-FFF2-40B4-BE49-F238E27FC236}">
                <a16:creationId xmlns:a16="http://schemas.microsoft.com/office/drawing/2014/main" id="{154B317D-FB89-5F3D-99C1-C662A497C7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8BD3F-92DC-72FF-1445-9B6C44297451}"/>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0338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84D3-BDEF-100D-F04B-BDA3BF0A1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A73B67-C030-0D09-657C-B012968AC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5AD9DA-B0DD-AF21-5009-79C772234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0D9F5-2CC3-7452-2E84-F8F136238953}"/>
              </a:ext>
            </a:extLst>
          </p:cNvPr>
          <p:cNvSpPr>
            <a:spLocks noGrp="1"/>
          </p:cNvSpPr>
          <p:nvPr>
            <p:ph type="dt" sz="half" idx="10"/>
          </p:nvPr>
        </p:nvSpPr>
        <p:spPr/>
        <p:txBody>
          <a:bodyPr/>
          <a:lstStyle/>
          <a:p>
            <a:fld id="{6F7DCF5B-373B-AD40-B7F5-1B10BFE838DB}" type="datetimeFigureOut">
              <a:rPr lang="en-US" smtClean="0"/>
              <a:t>9/23/23</a:t>
            </a:fld>
            <a:endParaRPr lang="en-US"/>
          </a:p>
        </p:txBody>
      </p:sp>
      <p:sp>
        <p:nvSpPr>
          <p:cNvPr id="6" name="Footer Placeholder 5">
            <a:extLst>
              <a:ext uri="{FF2B5EF4-FFF2-40B4-BE49-F238E27FC236}">
                <a16:creationId xmlns:a16="http://schemas.microsoft.com/office/drawing/2014/main" id="{3AAB7A74-058F-4118-E689-4CFE4C62D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316DE-A8AA-15C3-7AAB-06B02A83055A}"/>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72989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B943C-E93E-1FD8-05A8-D827855B93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305681-B240-E25A-DB74-96DF563128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A7CA7-C95E-A515-9BF0-6F0B86C07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DCF5B-373B-AD40-B7F5-1B10BFE838DB}" type="datetimeFigureOut">
              <a:rPr lang="en-US" smtClean="0"/>
              <a:t>9/23/23</a:t>
            </a:fld>
            <a:endParaRPr lang="en-US"/>
          </a:p>
        </p:txBody>
      </p:sp>
      <p:sp>
        <p:nvSpPr>
          <p:cNvPr id="5" name="Footer Placeholder 4">
            <a:extLst>
              <a:ext uri="{FF2B5EF4-FFF2-40B4-BE49-F238E27FC236}">
                <a16:creationId xmlns:a16="http://schemas.microsoft.com/office/drawing/2014/main" id="{B4D086B1-AA3B-D537-73E5-38445BC10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790206-6320-851A-DA44-327864429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0F8E5-1457-5D4B-8CEA-E82FC7C0A0E9}" type="slidenum">
              <a:rPr lang="en-US" smtClean="0"/>
              <a:t>‹#›</a:t>
            </a:fld>
            <a:endParaRPr lang="en-US"/>
          </a:p>
        </p:txBody>
      </p:sp>
    </p:spTree>
    <p:extLst>
      <p:ext uri="{BB962C8B-B14F-4D97-AF65-F5344CB8AC3E}">
        <p14:creationId xmlns:p14="http://schemas.microsoft.com/office/powerpoint/2010/main" val="3535330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me ‹ Decatur Township Church of Christ">
            <a:extLst>
              <a:ext uri="{FF2B5EF4-FFF2-40B4-BE49-F238E27FC236}">
                <a16:creationId xmlns:a16="http://schemas.microsoft.com/office/drawing/2014/main" id="{4728FAFD-40D3-A0AA-A027-53EEB028D0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4A25C23-C9CE-4FE1-4312-9E5DBC8C1C93}"/>
              </a:ext>
            </a:extLst>
          </p:cNvPr>
          <p:cNvSpPr>
            <a:spLocks noGrp="1"/>
          </p:cNvSpPr>
          <p:nvPr>
            <p:ph type="ctrTitle"/>
          </p:nvPr>
        </p:nvSpPr>
        <p:spPr>
          <a:xfrm>
            <a:off x="5486400" y="1815041"/>
            <a:ext cx="6376150" cy="2317571"/>
          </a:xfrm>
        </p:spPr>
        <p:txBody>
          <a:bodyPr anchor="t">
            <a:normAutofit fontScale="90000"/>
          </a:bodyPr>
          <a:lstStyle/>
          <a:p>
            <a:r>
              <a:rPr lang="en-US" sz="5200" b="1" u="sng" dirty="0">
                <a:solidFill>
                  <a:schemeClr val="bg1"/>
                </a:solidFill>
                <a:latin typeface="Bookman Old Style" panose="02050604050505020204" pitchFamily="18" charset="0"/>
              </a:rPr>
              <a:t>A Christian Can Not Sin As To Be Eternally Lost ???</a:t>
            </a:r>
          </a:p>
        </p:txBody>
      </p:sp>
    </p:spTree>
    <p:extLst>
      <p:ext uri="{BB962C8B-B14F-4D97-AF65-F5344CB8AC3E}">
        <p14:creationId xmlns:p14="http://schemas.microsoft.com/office/powerpoint/2010/main" val="327664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EB402B1-DEAA-62A5-EF8D-501F8D536BD8}"/>
              </a:ext>
            </a:extLst>
          </p:cNvPr>
          <p:cNvSpPr txBox="1"/>
          <p:nvPr/>
        </p:nvSpPr>
        <p:spPr>
          <a:xfrm>
            <a:off x="4164280" y="1943100"/>
            <a:ext cx="7439362" cy="2062103"/>
          </a:xfrm>
          <a:prstGeom prst="rect">
            <a:avLst/>
          </a:prstGeom>
          <a:noFill/>
        </p:spPr>
        <p:txBody>
          <a:bodyPr wrap="square" rtlCol="0">
            <a:spAutoFit/>
          </a:bodyPr>
          <a:lstStyle/>
          <a:p>
            <a:r>
              <a:rPr lang="en-US" sz="3200" b="1" dirty="0">
                <a:latin typeface="Bookman Old Style" panose="02050604050505020204" pitchFamily="18" charset="0"/>
              </a:rPr>
              <a:t>1. How would you respond to one who used 1 Cor. 11:26 to teach that we can observe the Lord’s Supper whenever we want?</a:t>
            </a:r>
          </a:p>
        </p:txBody>
      </p:sp>
      <p:sp>
        <p:nvSpPr>
          <p:cNvPr id="5" name="TextBox 4">
            <a:extLst>
              <a:ext uri="{FF2B5EF4-FFF2-40B4-BE49-F238E27FC236}">
                <a16:creationId xmlns:a16="http://schemas.microsoft.com/office/drawing/2014/main" id="{D50872AF-DC31-D972-57C3-B14A4F9193F0}"/>
              </a:ext>
            </a:extLst>
          </p:cNvPr>
          <p:cNvSpPr txBox="1"/>
          <p:nvPr/>
        </p:nvSpPr>
        <p:spPr>
          <a:xfrm>
            <a:off x="526568" y="4079667"/>
            <a:ext cx="11332057" cy="2554545"/>
          </a:xfrm>
          <a:prstGeom prst="rect">
            <a:avLst/>
          </a:prstGeom>
          <a:noFill/>
        </p:spPr>
        <p:txBody>
          <a:bodyPr wrap="square" rtlCol="0">
            <a:spAutoFit/>
          </a:bodyPr>
          <a:lstStyle/>
          <a:p>
            <a:r>
              <a:rPr lang="en-US" sz="3200" b="1" dirty="0">
                <a:latin typeface="Bookman Old Style" panose="02050604050505020204" pitchFamily="18" charset="0"/>
              </a:rPr>
              <a:t>2. What elements are involved in the Lord’s Supper &amp; the significance of each?</a:t>
            </a:r>
          </a:p>
          <a:p>
            <a:endParaRPr lang="en-US" sz="3200" b="1" dirty="0">
              <a:latin typeface="Bookman Old Style" panose="02050604050505020204" pitchFamily="18" charset="0"/>
            </a:endParaRPr>
          </a:p>
          <a:p>
            <a:r>
              <a:rPr lang="en-US" sz="3200" b="1" dirty="0">
                <a:latin typeface="Bookman Old Style" panose="02050604050505020204" pitchFamily="18" charset="0"/>
              </a:rPr>
              <a:t>3. How do we know the unleavened bread would have been used in the observance of this super? </a:t>
            </a:r>
          </a:p>
        </p:txBody>
      </p:sp>
      <p:sp>
        <p:nvSpPr>
          <p:cNvPr id="6" name="Title 1">
            <a:extLst>
              <a:ext uri="{FF2B5EF4-FFF2-40B4-BE49-F238E27FC236}">
                <a16:creationId xmlns:a16="http://schemas.microsoft.com/office/drawing/2014/main" id="{3372AF4C-B052-9A28-6894-AFA84BBC6203}"/>
              </a:ext>
            </a:extLst>
          </p:cNvPr>
          <p:cNvSpPr txBox="1">
            <a:spLocks/>
          </p:cNvSpPr>
          <p:nvPr/>
        </p:nvSpPr>
        <p:spPr>
          <a:xfrm>
            <a:off x="4164280" y="223788"/>
            <a:ext cx="7833475" cy="187647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a:latin typeface="Bookman Old Style" panose="02050604050505020204" pitchFamily="18" charset="0"/>
              </a:rPr>
              <a:t>The Lord’s Supper Can Be Observed Whenever You Choose?</a:t>
            </a:r>
          </a:p>
        </p:txBody>
      </p:sp>
    </p:spTree>
    <p:extLst>
      <p:ext uri="{BB962C8B-B14F-4D97-AF65-F5344CB8AC3E}">
        <p14:creationId xmlns:p14="http://schemas.microsoft.com/office/powerpoint/2010/main" val="10594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me ‹ Decatur Township Church of Christ">
            <a:extLst>
              <a:ext uri="{FF2B5EF4-FFF2-40B4-BE49-F238E27FC236}">
                <a16:creationId xmlns:a16="http://schemas.microsoft.com/office/drawing/2014/main" id="{4728FAFD-40D3-A0AA-A027-53EEB028D0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4A25C23-C9CE-4FE1-4312-9E5DBC8C1C93}"/>
              </a:ext>
            </a:extLst>
          </p:cNvPr>
          <p:cNvSpPr>
            <a:spLocks noGrp="1"/>
          </p:cNvSpPr>
          <p:nvPr>
            <p:ph type="ctrTitle"/>
          </p:nvPr>
        </p:nvSpPr>
        <p:spPr>
          <a:xfrm>
            <a:off x="4029075" y="1815042"/>
            <a:ext cx="7833475" cy="987536"/>
          </a:xfrm>
        </p:spPr>
        <p:txBody>
          <a:bodyPr anchor="t">
            <a:normAutofit/>
          </a:bodyPr>
          <a:lstStyle/>
          <a:p>
            <a:r>
              <a:rPr lang="en-US" sz="5200" b="1" u="sng" dirty="0">
                <a:solidFill>
                  <a:schemeClr val="bg1"/>
                </a:solidFill>
                <a:latin typeface="Bookman Old Style" panose="02050604050505020204" pitchFamily="18" charset="0"/>
              </a:rPr>
              <a:t>There Is No God???</a:t>
            </a:r>
          </a:p>
        </p:txBody>
      </p:sp>
    </p:spTree>
    <p:extLst>
      <p:ext uri="{BB962C8B-B14F-4D97-AF65-F5344CB8AC3E}">
        <p14:creationId xmlns:p14="http://schemas.microsoft.com/office/powerpoint/2010/main" val="57015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02F7D82-8C92-06ED-7591-402EF3E48281}"/>
              </a:ext>
            </a:extLst>
          </p:cNvPr>
          <p:cNvSpPr txBox="1">
            <a:spLocks/>
          </p:cNvSpPr>
          <p:nvPr/>
        </p:nvSpPr>
        <p:spPr>
          <a:xfrm>
            <a:off x="4073235" y="342541"/>
            <a:ext cx="7833475" cy="101124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atin typeface="Bookman Old Style" panose="02050604050505020204" pitchFamily="18" charset="0"/>
              </a:rPr>
              <a:t>There Is No God???</a:t>
            </a:r>
          </a:p>
        </p:txBody>
      </p:sp>
      <p:sp>
        <p:nvSpPr>
          <p:cNvPr id="4" name="TextBox 3">
            <a:extLst>
              <a:ext uri="{FF2B5EF4-FFF2-40B4-BE49-F238E27FC236}">
                <a16:creationId xmlns:a16="http://schemas.microsoft.com/office/drawing/2014/main" id="{AD59AB4C-3E22-F8C5-DF9C-BB16DEB6678F}"/>
              </a:ext>
            </a:extLst>
          </p:cNvPr>
          <p:cNvSpPr txBox="1"/>
          <p:nvPr/>
        </p:nvSpPr>
        <p:spPr>
          <a:xfrm>
            <a:off x="4438403" y="1366897"/>
            <a:ext cx="6914408" cy="2062103"/>
          </a:xfrm>
          <a:prstGeom prst="rect">
            <a:avLst/>
          </a:prstGeom>
          <a:noFill/>
        </p:spPr>
        <p:txBody>
          <a:bodyPr wrap="square">
            <a:spAutoFit/>
          </a:bodyPr>
          <a:lstStyle/>
          <a:p>
            <a:r>
              <a:rPr lang="en-US" sz="3200" dirty="0">
                <a:solidFill>
                  <a:srgbClr val="000000"/>
                </a:solidFill>
                <a:effectLst/>
                <a:latin typeface="Arial" panose="020B0604020202020204" pitchFamily="34" charset="0"/>
                <a:cs typeface="Arial" panose="020B0604020202020204" pitchFamily="34" charset="0"/>
              </a:rPr>
              <a:t>The fool says in his heart, “There is no God.” They are corrupt, they do abominable deeds; there is none who does good. Psalm 14:1</a:t>
            </a:r>
            <a:endParaRPr lang="en-US" sz="3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820E735-8060-5DF7-5894-40B684151638}"/>
              </a:ext>
            </a:extLst>
          </p:cNvPr>
          <p:cNvSpPr txBox="1"/>
          <p:nvPr/>
        </p:nvSpPr>
        <p:spPr>
          <a:xfrm>
            <a:off x="816429" y="3899310"/>
            <a:ext cx="10952018" cy="1569660"/>
          </a:xfrm>
          <a:prstGeom prst="rect">
            <a:avLst/>
          </a:prstGeom>
          <a:noFill/>
        </p:spPr>
        <p:txBody>
          <a:bodyPr wrap="square">
            <a:spAutoFit/>
          </a:bodyPr>
          <a:lstStyle/>
          <a:p>
            <a:r>
              <a:rPr lang="en-US" sz="3200" dirty="0">
                <a:solidFill>
                  <a:srgbClr val="000000"/>
                </a:solidFill>
                <a:effectLst/>
                <a:latin typeface="Arial" panose="020B0604020202020204" pitchFamily="34" charset="0"/>
                <a:cs typeface="Arial" panose="020B0604020202020204" pitchFamily="34" charset="0"/>
              </a:rPr>
              <a:t>for “‘In him we live and move and have our being’; as even some of your own poets have said, “‘For we are indeed his offspring.’ Acts 17:28</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37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02F7D82-8C92-06ED-7591-402EF3E48281}"/>
              </a:ext>
            </a:extLst>
          </p:cNvPr>
          <p:cNvSpPr txBox="1">
            <a:spLocks/>
          </p:cNvSpPr>
          <p:nvPr/>
        </p:nvSpPr>
        <p:spPr>
          <a:xfrm>
            <a:off x="4073235" y="342541"/>
            <a:ext cx="7833475" cy="101124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atin typeface="Bookman Old Style" panose="02050604050505020204" pitchFamily="18" charset="0"/>
              </a:rPr>
              <a:t>There Is No God???</a:t>
            </a:r>
          </a:p>
        </p:txBody>
      </p:sp>
      <p:sp>
        <p:nvSpPr>
          <p:cNvPr id="6" name="TextBox 5">
            <a:extLst>
              <a:ext uri="{FF2B5EF4-FFF2-40B4-BE49-F238E27FC236}">
                <a16:creationId xmlns:a16="http://schemas.microsoft.com/office/drawing/2014/main" id="{BF3A7423-39D6-7505-3462-816C3D34BA1F}"/>
              </a:ext>
            </a:extLst>
          </p:cNvPr>
          <p:cNvSpPr txBox="1"/>
          <p:nvPr/>
        </p:nvSpPr>
        <p:spPr>
          <a:xfrm>
            <a:off x="4073235" y="1577684"/>
            <a:ext cx="7833474" cy="2062103"/>
          </a:xfrm>
          <a:prstGeom prst="rect">
            <a:avLst/>
          </a:prstGeom>
          <a:noFill/>
        </p:spPr>
        <p:txBody>
          <a:bodyPr wrap="square">
            <a:spAutoFit/>
          </a:bodyPr>
          <a:lstStyle/>
          <a:p>
            <a:r>
              <a:rPr lang="en-US" sz="3200" dirty="0">
                <a:solidFill>
                  <a:srgbClr val="000000"/>
                </a:solidFill>
                <a:effectLst/>
                <a:latin typeface="Arial" panose="020B0604020202020204" pitchFamily="34" charset="0"/>
                <a:cs typeface="Arial" panose="020B0604020202020204" pitchFamily="34" charset="0"/>
              </a:rPr>
              <a:t> I praise you, for I am fearfully and wonderfully made. Wonderful are your works; my soul knows it very well.     Psalm 139:14</a:t>
            </a:r>
            <a:endParaRPr lang="en-US"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7DA256D-363B-0B5C-F9FD-F165FF6EDBD0}"/>
              </a:ext>
            </a:extLst>
          </p:cNvPr>
          <p:cNvSpPr txBox="1"/>
          <p:nvPr/>
        </p:nvSpPr>
        <p:spPr>
          <a:xfrm>
            <a:off x="932259" y="4123772"/>
            <a:ext cx="10712053" cy="1077218"/>
          </a:xfrm>
          <a:prstGeom prst="rect">
            <a:avLst/>
          </a:prstGeom>
          <a:noFill/>
        </p:spPr>
        <p:txBody>
          <a:bodyPr wrap="square">
            <a:spAutoFit/>
          </a:bodyPr>
          <a:lstStyle/>
          <a:p>
            <a:r>
              <a:rPr lang="en-US" sz="3200" dirty="0">
                <a:solidFill>
                  <a:srgbClr val="000000"/>
                </a:solidFill>
                <a:effectLst/>
                <a:latin typeface="Arial" panose="020B0604020202020204" pitchFamily="34" charset="0"/>
                <a:cs typeface="Arial" panose="020B0604020202020204" pitchFamily="34" charset="0"/>
              </a:rPr>
              <a:t>The heavens declare the glory of God, and the sky above proclaims his handiwork. Psalm19:1</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77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02F7D82-8C92-06ED-7591-402EF3E48281}"/>
              </a:ext>
            </a:extLst>
          </p:cNvPr>
          <p:cNvSpPr txBox="1">
            <a:spLocks/>
          </p:cNvSpPr>
          <p:nvPr/>
        </p:nvSpPr>
        <p:spPr>
          <a:xfrm>
            <a:off x="4073235" y="342541"/>
            <a:ext cx="7833475" cy="101124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atin typeface="Bookman Old Style" panose="02050604050505020204" pitchFamily="18" charset="0"/>
              </a:rPr>
              <a:t>There Is No God???</a:t>
            </a:r>
          </a:p>
        </p:txBody>
      </p:sp>
      <p:sp>
        <p:nvSpPr>
          <p:cNvPr id="6" name="TextBox 5">
            <a:extLst>
              <a:ext uri="{FF2B5EF4-FFF2-40B4-BE49-F238E27FC236}">
                <a16:creationId xmlns:a16="http://schemas.microsoft.com/office/drawing/2014/main" id="{BF3A7423-39D6-7505-3462-816C3D34BA1F}"/>
              </a:ext>
            </a:extLst>
          </p:cNvPr>
          <p:cNvSpPr txBox="1"/>
          <p:nvPr/>
        </p:nvSpPr>
        <p:spPr>
          <a:xfrm>
            <a:off x="4202030" y="1542775"/>
            <a:ext cx="7833474" cy="2062103"/>
          </a:xfrm>
          <a:prstGeom prst="rect">
            <a:avLst/>
          </a:prstGeom>
          <a:noFill/>
        </p:spPr>
        <p:txBody>
          <a:bodyPr wrap="square">
            <a:spAutoFit/>
          </a:bodyPr>
          <a:lstStyle/>
          <a:p>
            <a:pPr marL="457200" indent="-457200">
              <a:buFont typeface="Arial" panose="020B0604020202020204" pitchFamily="34" charset="0"/>
              <a:buChar char="•"/>
            </a:pPr>
            <a:r>
              <a:rPr lang="en-US" sz="3200" dirty="0">
                <a:solidFill>
                  <a:srgbClr val="000000"/>
                </a:solidFill>
                <a:effectLst/>
                <a:latin typeface="Arial" panose="020B0604020202020204" pitchFamily="34" charset="0"/>
                <a:cs typeface="Arial" panose="020B0604020202020204" pitchFamily="34" charset="0"/>
              </a:rPr>
              <a:t> I </a:t>
            </a:r>
            <a:r>
              <a:rPr lang="en-US" sz="3200" dirty="0">
                <a:solidFill>
                  <a:srgbClr val="000000"/>
                </a:solidFill>
                <a:latin typeface="Arial" panose="020B0604020202020204" pitchFamily="34" charset="0"/>
                <a:cs typeface="Arial" panose="020B0604020202020204" pitchFamily="34" charset="0"/>
              </a:rPr>
              <a:t>have an obligation to defend His existence!</a:t>
            </a:r>
          </a:p>
          <a:p>
            <a:pPr marL="457200" indent="-457200">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1 Peter 3:15</a:t>
            </a:r>
          </a:p>
          <a:p>
            <a:pPr marL="457200" indent="-457200">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Jude 3</a:t>
            </a:r>
            <a:endParaRPr lang="en-US"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84FD3F6-D503-A45A-8118-753B0B8863F4}"/>
              </a:ext>
            </a:extLst>
          </p:cNvPr>
          <p:cNvSpPr txBox="1"/>
          <p:nvPr/>
        </p:nvSpPr>
        <p:spPr>
          <a:xfrm>
            <a:off x="2386013" y="3960888"/>
            <a:ext cx="7129462" cy="646331"/>
          </a:xfrm>
          <a:prstGeom prst="rect">
            <a:avLst/>
          </a:prstGeom>
          <a:noFill/>
        </p:spPr>
        <p:txBody>
          <a:bodyPr wrap="square" rtlCol="0">
            <a:spAutoFit/>
          </a:bodyPr>
          <a:lstStyle/>
          <a:p>
            <a:r>
              <a:rPr lang="en-US" sz="3600" b="1" u="sng" dirty="0">
                <a:latin typeface="Arial" panose="020B0604020202020204" pitchFamily="34" charset="0"/>
                <a:cs typeface="Arial" panose="020B0604020202020204" pitchFamily="34" charset="0"/>
              </a:rPr>
              <a:t>Either He Exist or He Doesn’t!</a:t>
            </a:r>
          </a:p>
        </p:txBody>
      </p:sp>
      <p:sp>
        <p:nvSpPr>
          <p:cNvPr id="4" name="TextBox 3">
            <a:extLst>
              <a:ext uri="{FF2B5EF4-FFF2-40B4-BE49-F238E27FC236}">
                <a16:creationId xmlns:a16="http://schemas.microsoft.com/office/drawing/2014/main" id="{88906B04-C6E4-CB48-E085-1720BC842529}"/>
              </a:ext>
            </a:extLst>
          </p:cNvPr>
          <p:cNvSpPr txBox="1"/>
          <p:nvPr/>
        </p:nvSpPr>
        <p:spPr>
          <a:xfrm>
            <a:off x="785813" y="5022837"/>
            <a:ext cx="1091565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How would you go about trying to prove God doesn’t exist?</a:t>
            </a:r>
          </a:p>
        </p:txBody>
      </p:sp>
    </p:spTree>
    <p:extLst>
      <p:ext uri="{BB962C8B-B14F-4D97-AF65-F5344CB8AC3E}">
        <p14:creationId xmlns:p14="http://schemas.microsoft.com/office/powerpoint/2010/main" val="210586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02F7D82-8C92-06ED-7591-402EF3E48281}"/>
              </a:ext>
            </a:extLst>
          </p:cNvPr>
          <p:cNvSpPr txBox="1">
            <a:spLocks/>
          </p:cNvSpPr>
          <p:nvPr/>
        </p:nvSpPr>
        <p:spPr>
          <a:xfrm>
            <a:off x="4073235" y="342541"/>
            <a:ext cx="7833475" cy="101124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atin typeface="Bookman Old Style" panose="02050604050505020204" pitchFamily="18" charset="0"/>
              </a:rPr>
              <a:t>There Is No God???</a:t>
            </a:r>
          </a:p>
        </p:txBody>
      </p:sp>
      <p:sp>
        <p:nvSpPr>
          <p:cNvPr id="6" name="TextBox 5">
            <a:extLst>
              <a:ext uri="{FF2B5EF4-FFF2-40B4-BE49-F238E27FC236}">
                <a16:creationId xmlns:a16="http://schemas.microsoft.com/office/drawing/2014/main" id="{BF3A7423-39D6-7505-3462-816C3D34BA1F}"/>
              </a:ext>
            </a:extLst>
          </p:cNvPr>
          <p:cNvSpPr txBox="1"/>
          <p:nvPr/>
        </p:nvSpPr>
        <p:spPr>
          <a:xfrm>
            <a:off x="4073236" y="1096500"/>
            <a:ext cx="7833474" cy="3046988"/>
          </a:xfrm>
          <a:prstGeom prst="rect">
            <a:avLst/>
          </a:prstGeom>
          <a:noFill/>
        </p:spPr>
        <p:txBody>
          <a:bodyPr wrap="square">
            <a:spAutoFit/>
          </a:bodyPr>
          <a:lstStyle/>
          <a:p>
            <a:pPr marL="457200" indent="-457200">
              <a:buFont typeface="Arial" panose="020B0604020202020204" pitchFamily="34" charset="0"/>
              <a:buChar char="•"/>
            </a:pPr>
            <a:r>
              <a:rPr lang="en-US" sz="3200" dirty="0">
                <a:solidFill>
                  <a:srgbClr val="000000"/>
                </a:solidFill>
                <a:effectLst/>
                <a:latin typeface="Arial" panose="020B0604020202020204" pitchFamily="34" charset="0"/>
                <a:cs typeface="Arial" panose="020B0604020202020204" pitchFamily="34" charset="0"/>
              </a:rPr>
              <a:t> </a:t>
            </a:r>
            <a:r>
              <a:rPr lang="en-US" sz="3200" dirty="0">
                <a:solidFill>
                  <a:srgbClr val="000000"/>
                </a:solidFill>
                <a:latin typeface="Arial" panose="020B0604020202020204" pitchFamily="34" charset="0"/>
                <a:cs typeface="Arial" panose="020B0604020202020204" pitchFamily="34" charset="0"/>
              </a:rPr>
              <a:t>The Bible does not present a detailed, systematic argument to prove His existence.</a:t>
            </a:r>
          </a:p>
          <a:p>
            <a:pPr marL="457200" indent="-457200">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Romans 1:18-21</a:t>
            </a:r>
          </a:p>
          <a:p>
            <a:pPr marL="457200" indent="-457200">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Acts 14:15-17</a:t>
            </a:r>
          </a:p>
          <a:p>
            <a:pPr marL="457200" indent="-457200">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Acts 17:24-29</a:t>
            </a:r>
          </a:p>
        </p:txBody>
      </p:sp>
      <p:sp>
        <p:nvSpPr>
          <p:cNvPr id="7" name="TextBox 6">
            <a:extLst>
              <a:ext uri="{FF2B5EF4-FFF2-40B4-BE49-F238E27FC236}">
                <a16:creationId xmlns:a16="http://schemas.microsoft.com/office/drawing/2014/main" id="{F61B8B4A-24DD-0F8D-C099-C36E511DA315}"/>
              </a:ext>
            </a:extLst>
          </p:cNvPr>
          <p:cNvSpPr txBox="1"/>
          <p:nvPr/>
        </p:nvSpPr>
        <p:spPr>
          <a:xfrm>
            <a:off x="1650855" y="4552242"/>
            <a:ext cx="8398669" cy="1200329"/>
          </a:xfrm>
          <a:prstGeom prst="rect">
            <a:avLst/>
          </a:prstGeom>
          <a:noFill/>
        </p:spPr>
        <p:txBody>
          <a:bodyPr wrap="square" rtlCol="0">
            <a:spAutoFit/>
          </a:bodyPr>
          <a:lstStyle/>
          <a:p>
            <a:pPr algn="ctr"/>
            <a:r>
              <a:rPr lang="en-US" sz="3600" b="1" u="sng" dirty="0">
                <a:latin typeface="Arial" panose="020B0604020202020204" pitchFamily="34" charset="0"/>
                <a:cs typeface="Arial" panose="020B0604020202020204" pitchFamily="34" charset="0"/>
              </a:rPr>
              <a:t>The Existence of Creation Declares the Existence of a Glorious God!</a:t>
            </a:r>
          </a:p>
        </p:txBody>
      </p:sp>
    </p:spTree>
    <p:extLst>
      <p:ext uri="{BB962C8B-B14F-4D97-AF65-F5344CB8AC3E}">
        <p14:creationId xmlns:p14="http://schemas.microsoft.com/office/powerpoint/2010/main" val="208894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A Christian Cannot Sin So As To Be Eternally Lost???</a:t>
            </a:r>
          </a:p>
        </p:txBody>
      </p:sp>
      <p:sp>
        <p:nvSpPr>
          <p:cNvPr id="4" name="TextBox 3">
            <a:extLst>
              <a:ext uri="{FF2B5EF4-FFF2-40B4-BE49-F238E27FC236}">
                <a16:creationId xmlns:a16="http://schemas.microsoft.com/office/drawing/2014/main" id="{FEB402B1-DEAA-62A5-EF8D-501F8D536BD8}"/>
              </a:ext>
            </a:extLst>
          </p:cNvPr>
          <p:cNvSpPr txBox="1"/>
          <p:nvPr/>
        </p:nvSpPr>
        <p:spPr>
          <a:xfrm>
            <a:off x="4567456" y="2286364"/>
            <a:ext cx="6885799" cy="1323439"/>
          </a:xfrm>
          <a:prstGeom prst="rect">
            <a:avLst/>
          </a:prstGeom>
          <a:noFill/>
        </p:spPr>
        <p:txBody>
          <a:bodyPr wrap="square" rtlCol="0">
            <a:spAutoFit/>
          </a:bodyPr>
          <a:lstStyle/>
          <a:p>
            <a:pPr algn="ctr"/>
            <a:r>
              <a:rPr lang="en-US" sz="4000" b="1" dirty="0">
                <a:latin typeface="Bookman Old Style" panose="02050604050505020204" pitchFamily="18" charset="0"/>
              </a:rPr>
              <a:t>What is another name for this error?</a:t>
            </a:r>
          </a:p>
        </p:txBody>
      </p:sp>
      <p:sp>
        <p:nvSpPr>
          <p:cNvPr id="12" name="TextBox 11">
            <a:extLst>
              <a:ext uri="{FF2B5EF4-FFF2-40B4-BE49-F238E27FC236}">
                <a16:creationId xmlns:a16="http://schemas.microsoft.com/office/drawing/2014/main" id="{5A454274-26ED-081A-600B-F842763CEE5C}"/>
              </a:ext>
            </a:extLst>
          </p:cNvPr>
          <p:cNvSpPr txBox="1"/>
          <p:nvPr/>
        </p:nvSpPr>
        <p:spPr>
          <a:xfrm>
            <a:off x="1175657" y="3953068"/>
            <a:ext cx="10022774" cy="2062103"/>
          </a:xfrm>
          <a:prstGeom prst="rect">
            <a:avLst/>
          </a:prstGeom>
          <a:noFill/>
        </p:spPr>
        <p:txBody>
          <a:bodyPr wrap="square">
            <a:spAutoFit/>
          </a:bodyPr>
          <a:lstStyle/>
          <a:p>
            <a:pPr marL="0" marR="0" algn="l"/>
            <a:r>
              <a:rPr lang="en-US" sz="3200" dirty="0">
                <a:solidFill>
                  <a:srgbClr val="000000"/>
                </a:solidFill>
                <a:effectLst/>
                <a:latin typeface="Bookman Old Style" panose="02050604050505020204" pitchFamily="18" charset="0"/>
              </a:rPr>
              <a:t>So Jesus said to the Jews who had believed him, </a:t>
            </a:r>
            <a:r>
              <a:rPr lang="en-US" sz="3200" dirty="0">
                <a:solidFill>
                  <a:srgbClr val="DA3737"/>
                </a:solidFill>
                <a:effectLst/>
                <a:latin typeface="Bookman Old Style" panose="02050604050505020204" pitchFamily="18" charset="0"/>
              </a:rPr>
              <a:t>“If you abide in my word, you are truly my disciples,</a:t>
            </a:r>
            <a:r>
              <a:rPr lang="en-US" sz="3200" dirty="0">
                <a:solidFill>
                  <a:srgbClr val="000000"/>
                </a:solidFill>
                <a:effectLst/>
                <a:latin typeface="Bookman Old Style" panose="02050604050505020204" pitchFamily="18" charset="0"/>
              </a:rPr>
              <a:t> </a:t>
            </a:r>
            <a:r>
              <a:rPr lang="en-US" sz="3200" dirty="0">
                <a:solidFill>
                  <a:srgbClr val="DA3737"/>
                </a:solidFill>
                <a:effectLst/>
                <a:latin typeface="Bookman Old Style" panose="02050604050505020204" pitchFamily="18" charset="0"/>
              </a:rPr>
              <a:t>and you will know the truth, and the truth will set you free.” </a:t>
            </a:r>
            <a:r>
              <a:rPr lang="en-US" sz="3200" dirty="0">
                <a:solidFill>
                  <a:schemeClr val="accent6">
                    <a:lumMod val="50000"/>
                  </a:schemeClr>
                </a:solidFill>
                <a:effectLst/>
                <a:latin typeface="Bookman Old Style" panose="02050604050505020204" pitchFamily="18" charset="0"/>
              </a:rPr>
              <a:t>John 8:31-32</a:t>
            </a:r>
          </a:p>
        </p:txBody>
      </p:sp>
    </p:spTree>
    <p:extLst>
      <p:ext uri="{BB962C8B-B14F-4D97-AF65-F5344CB8AC3E}">
        <p14:creationId xmlns:p14="http://schemas.microsoft.com/office/powerpoint/2010/main" val="53615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96E5D8A-42A5-AD12-0563-343DBFC1C080}"/>
              </a:ext>
            </a:extLst>
          </p:cNvPr>
          <p:cNvSpPr txBox="1"/>
          <p:nvPr/>
        </p:nvSpPr>
        <p:spPr>
          <a:xfrm>
            <a:off x="3939639" y="544009"/>
            <a:ext cx="7971312" cy="5016758"/>
          </a:xfrm>
          <a:prstGeom prst="rect">
            <a:avLst/>
          </a:prstGeom>
          <a:noFill/>
        </p:spPr>
        <p:txBody>
          <a:bodyPr wrap="square">
            <a:spAutoFit/>
          </a:bodyPr>
          <a:lstStyle/>
          <a:p>
            <a:pPr marL="0" marR="0" algn="l"/>
            <a:r>
              <a:rPr lang="en-US" sz="3200" b="1" dirty="0">
                <a:solidFill>
                  <a:schemeClr val="accent6">
                    <a:lumMod val="50000"/>
                  </a:schemeClr>
                </a:solidFill>
                <a:effectLst/>
                <a:latin typeface="Bookman Old Style" panose="02050604050505020204" pitchFamily="18" charset="0"/>
              </a:rPr>
              <a:t>John 10:27 </a:t>
            </a:r>
            <a:r>
              <a:rPr lang="en-US" sz="3200" dirty="0">
                <a:solidFill>
                  <a:srgbClr val="DA3737"/>
                </a:solidFill>
                <a:effectLst/>
                <a:latin typeface="Bookman Old Style" panose="02050604050505020204" pitchFamily="18" charset="0"/>
              </a:rPr>
              <a:t>My sheep hear My voice, and I know them, and they follow Me.</a:t>
            </a:r>
            <a:endParaRPr lang="en-US" sz="3200" dirty="0">
              <a:solidFill>
                <a:srgbClr val="000000"/>
              </a:solidFill>
              <a:effectLst/>
              <a:latin typeface="Bookman Old Style" panose="02050604050505020204" pitchFamily="18" charset="0"/>
            </a:endParaRPr>
          </a:p>
          <a:p>
            <a:pPr marL="0" marR="0" algn="l"/>
            <a:r>
              <a:rPr lang="en-US" sz="3200" b="1" dirty="0">
                <a:solidFill>
                  <a:srgbClr val="238554"/>
                </a:solidFill>
                <a:effectLst/>
                <a:latin typeface="Bookman Old Style" panose="02050604050505020204" pitchFamily="18" charset="0"/>
              </a:rPr>
              <a:t>John 10:28</a:t>
            </a:r>
            <a:r>
              <a:rPr lang="en-US" sz="3200" dirty="0">
                <a:solidFill>
                  <a:srgbClr val="000000"/>
                </a:solidFill>
                <a:effectLst/>
                <a:latin typeface="Bookman Old Style" panose="02050604050505020204" pitchFamily="18" charset="0"/>
              </a:rPr>
              <a:t>  </a:t>
            </a:r>
            <a:r>
              <a:rPr lang="en-US" sz="3200" dirty="0">
                <a:solidFill>
                  <a:srgbClr val="DA3737"/>
                </a:solidFill>
                <a:effectLst/>
                <a:latin typeface="Bookman Old Style" panose="02050604050505020204" pitchFamily="18" charset="0"/>
              </a:rPr>
              <a:t>And I give them eternal life, and they shall never perish; neither shall anyone snatch them out of My hand.</a:t>
            </a:r>
            <a:endParaRPr lang="en-US" sz="3200" dirty="0">
              <a:solidFill>
                <a:srgbClr val="000000"/>
              </a:solidFill>
              <a:effectLst/>
              <a:latin typeface="Bookman Old Style" panose="02050604050505020204" pitchFamily="18" charset="0"/>
            </a:endParaRPr>
          </a:p>
          <a:p>
            <a:pPr marL="0" marR="0" algn="l"/>
            <a:r>
              <a:rPr lang="en-US" sz="3200" b="1" dirty="0">
                <a:solidFill>
                  <a:srgbClr val="238554"/>
                </a:solidFill>
                <a:effectLst/>
                <a:latin typeface="Bookman Old Style" panose="02050604050505020204" pitchFamily="18" charset="0"/>
              </a:rPr>
              <a:t>John 10:29</a:t>
            </a:r>
            <a:r>
              <a:rPr lang="en-US" sz="3200" dirty="0">
                <a:solidFill>
                  <a:srgbClr val="000000"/>
                </a:solidFill>
                <a:effectLst/>
                <a:latin typeface="Bookman Old Style" panose="02050604050505020204" pitchFamily="18" charset="0"/>
              </a:rPr>
              <a:t>  </a:t>
            </a:r>
            <a:r>
              <a:rPr lang="en-US" sz="3200" dirty="0">
                <a:solidFill>
                  <a:srgbClr val="DA3737"/>
                </a:solidFill>
                <a:effectLst/>
                <a:latin typeface="Bookman Old Style" panose="02050604050505020204" pitchFamily="18" charset="0"/>
              </a:rPr>
              <a:t>My Father, who has given </a:t>
            </a:r>
            <a:r>
              <a:rPr lang="en-US" sz="3200" i="1" dirty="0">
                <a:solidFill>
                  <a:srgbClr val="757575"/>
                </a:solidFill>
                <a:effectLst/>
                <a:latin typeface="Bookman Old Style" panose="02050604050505020204" pitchFamily="18" charset="0"/>
              </a:rPr>
              <a:t>them</a:t>
            </a:r>
            <a:r>
              <a:rPr lang="en-US" sz="3200" dirty="0">
                <a:solidFill>
                  <a:srgbClr val="DA3737"/>
                </a:solidFill>
                <a:effectLst/>
                <a:latin typeface="Bookman Old Style" panose="02050604050505020204" pitchFamily="18" charset="0"/>
              </a:rPr>
              <a:t> to Me, is greater than all; and no one is able to snatch </a:t>
            </a:r>
            <a:r>
              <a:rPr lang="en-US" sz="3200" i="1" dirty="0">
                <a:solidFill>
                  <a:srgbClr val="757575"/>
                </a:solidFill>
                <a:effectLst/>
                <a:latin typeface="Bookman Old Style" panose="02050604050505020204" pitchFamily="18" charset="0"/>
              </a:rPr>
              <a:t>them</a:t>
            </a:r>
            <a:r>
              <a:rPr lang="en-US" sz="3200" dirty="0">
                <a:solidFill>
                  <a:srgbClr val="DA3737"/>
                </a:solidFill>
                <a:effectLst/>
                <a:latin typeface="Bookman Old Style" panose="02050604050505020204" pitchFamily="18" charset="0"/>
              </a:rPr>
              <a:t> out of My Father's hand.</a:t>
            </a:r>
            <a:endParaRPr lang="en-US" sz="3200" dirty="0">
              <a:solidFill>
                <a:srgbClr val="000000"/>
              </a:solidFill>
              <a:effectLst/>
              <a:latin typeface="Bookman Old Style" panose="02050604050505020204" pitchFamily="18" charset="0"/>
            </a:endParaRPr>
          </a:p>
        </p:txBody>
      </p:sp>
    </p:spTree>
    <p:extLst>
      <p:ext uri="{BB962C8B-B14F-4D97-AF65-F5344CB8AC3E}">
        <p14:creationId xmlns:p14="http://schemas.microsoft.com/office/powerpoint/2010/main" val="292941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62443DB-C809-AAD6-59AB-97C8DEBBDB36}"/>
              </a:ext>
            </a:extLst>
          </p:cNvPr>
          <p:cNvSpPr txBox="1"/>
          <p:nvPr/>
        </p:nvSpPr>
        <p:spPr>
          <a:xfrm>
            <a:off x="3619499" y="462148"/>
            <a:ext cx="7935191" cy="6001643"/>
          </a:xfrm>
          <a:prstGeom prst="rect">
            <a:avLst/>
          </a:prstGeom>
          <a:noFill/>
        </p:spPr>
        <p:txBody>
          <a:bodyPr wrap="square" rtlCol="0">
            <a:spAutoFit/>
          </a:bodyPr>
          <a:lstStyle/>
          <a:p>
            <a:pPr marL="457200" indent="-457200">
              <a:buFont typeface="Wingdings" pitchFamily="2" charset="2"/>
              <a:buChar char="q"/>
            </a:pPr>
            <a:r>
              <a:rPr lang="en-US" sz="3200" dirty="0">
                <a:latin typeface="Bookman Old Style" panose="02050604050505020204" pitchFamily="18" charset="0"/>
              </a:rPr>
              <a:t>Does the Bible say a Christian can sin and fall away? 1 John 1:8-10;        Heb. 6:4-6</a:t>
            </a:r>
          </a:p>
          <a:p>
            <a:pPr marL="457200" indent="-457200">
              <a:buFont typeface="Wingdings" pitchFamily="2" charset="2"/>
              <a:buChar char="q"/>
            </a:pPr>
            <a:r>
              <a:rPr lang="en-US" sz="3200" dirty="0">
                <a:latin typeface="Bookman Old Style" panose="02050604050505020204" pitchFamily="18" charset="0"/>
              </a:rPr>
              <a:t>Does the Bible tell us of Christians who sinned? 1 Cor. 5:1-7;          Acts 8:13-21</a:t>
            </a:r>
          </a:p>
          <a:p>
            <a:pPr marL="457200" indent="-457200">
              <a:buFont typeface="Wingdings" pitchFamily="2" charset="2"/>
              <a:buChar char="q"/>
            </a:pPr>
            <a:r>
              <a:rPr lang="en-US" sz="3200" dirty="0">
                <a:latin typeface="Bookman Old Style" panose="02050604050505020204" pitchFamily="18" charset="0"/>
              </a:rPr>
              <a:t>Does the Bible warn of sinning &amp; falling away? 1 Cor. 10:12;      James 5:12</a:t>
            </a:r>
          </a:p>
          <a:p>
            <a:pPr marL="457200" indent="-457200">
              <a:buFont typeface="Wingdings" pitchFamily="2" charset="2"/>
              <a:buChar char="q"/>
            </a:pPr>
            <a:r>
              <a:rPr lang="en-US" sz="3200" dirty="0">
                <a:latin typeface="Bookman Old Style" panose="02050604050505020204" pitchFamily="18" charset="0"/>
              </a:rPr>
              <a:t>What should a Christian do when guilty of sin? Acts 8:22-23;      James 5:16; 1 John 1:9</a:t>
            </a:r>
          </a:p>
        </p:txBody>
      </p:sp>
    </p:spTree>
    <p:extLst>
      <p:ext uri="{BB962C8B-B14F-4D97-AF65-F5344CB8AC3E}">
        <p14:creationId xmlns:p14="http://schemas.microsoft.com/office/powerpoint/2010/main" val="270188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thebeausejourpulpit.files.wordpress.com/2012/05/bible.jpg">
            <a:hlinkClick r:id="rId2"/>
            <a:extLst>
              <a:ext uri="{FF2B5EF4-FFF2-40B4-BE49-F238E27FC236}">
                <a16:creationId xmlns:a16="http://schemas.microsoft.com/office/drawing/2014/main" id="{C124067E-5DF0-9E57-B1C4-9FE7604C5F83}"/>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27878" y="50330"/>
            <a:ext cx="3096322" cy="67573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3733800" cy="6757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959A14A-092B-D19F-62FD-A7AAC61C056D}"/>
              </a:ext>
            </a:extLst>
          </p:cNvPr>
          <p:cNvSpPr txBox="1"/>
          <p:nvPr/>
        </p:nvSpPr>
        <p:spPr>
          <a:xfrm>
            <a:off x="2818210" y="309860"/>
            <a:ext cx="8897540" cy="2062103"/>
          </a:xfrm>
          <a:prstGeom prst="rect">
            <a:avLst/>
          </a:prstGeom>
          <a:noFill/>
        </p:spPr>
        <p:txBody>
          <a:bodyPr wrap="square">
            <a:spAutoFit/>
          </a:bodyPr>
          <a:lstStyle/>
          <a:p>
            <a:r>
              <a:rPr lang="en-US" sz="3200" dirty="0">
                <a:solidFill>
                  <a:srgbClr val="000000"/>
                </a:solidFill>
                <a:latin typeface="Bookman Old Style" panose="02050604050505020204" pitchFamily="18" charset="0"/>
              </a:rPr>
              <a:t>“…..</a:t>
            </a:r>
            <a:r>
              <a:rPr lang="en-US" sz="3200" dirty="0">
                <a:solidFill>
                  <a:srgbClr val="000000"/>
                </a:solidFill>
                <a:effectLst/>
                <a:latin typeface="Bookman Old Style" panose="02050604050505020204" pitchFamily="18" charset="0"/>
              </a:rPr>
              <a:t>who have swerved from the truth, saying that the resurrection has already happened. They are upsetting the faith of some.” 2 Tim. 2:18</a:t>
            </a:r>
            <a:endParaRPr lang="en-US" sz="3200" dirty="0">
              <a:latin typeface="Bookman Old Style" panose="02050604050505020204" pitchFamily="18" charset="0"/>
            </a:endParaRPr>
          </a:p>
        </p:txBody>
      </p:sp>
      <p:sp>
        <p:nvSpPr>
          <p:cNvPr id="7" name="TextBox 6">
            <a:extLst>
              <a:ext uri="{FF2B5EF4-FFF2-40B4-BE49-F238E27FC236}">
                <a16:creationId xmlns:a16="http://schemas.microsoft.com/office/drawing/2014/main" id="{A20E13B8-C91D-8046-1FBC-695AED334EC1}"/>
              </a:ext>
            </a:extLst>
          </p:cNvPr>
          <p:cNvSpPr txBox="1"/>
          <p:nvPr/>
        </p:nvSpPr>
        <p:spPr>
          <a:xfrm>
            <a:off x="2742605" y="2681823"/>
            <a:ext cx="8668940" cy="1569660"/>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“You are severed from Christ, you who would be justified by the law; you have fallen away from grace.” Gal. 5:4</a:t>
            </a:r>
            <a:endParaRPr lang="en-US" sz="3200" dirty="0">
              <a:latin typeface="Bookman Old Style" panose="02050604050505020204" pitchFamily="18" charset="0"/>
            </a:endParaRPr>
          </a:p>
        </p:txBody>
      </p:sp>
      <p:sp>
        <p:nvSpPr>
          <p:cNvPr id="9" name="TextBox 8">
            <a:extLst>
              <a:ext uri="{FF2B5EF4-FFF2-40B4-BE49-F238E27FC236}">
                <a16:creationId xmlns:a16="http://schemas.microsoft.com/office/drawing/2014/main" id="{0488DF71-B1E5-0263-2DBC-EE9A3F1A39DF}"/>
              </a:ext>
            </a:extLst>
          </p:cNvPr>
          <p:cNvSpPr txBox="1"/>
          <p:nvPr/>
        </p:nvSpPr>
        <p:spPr>
          <a:xfrm>
            <a:off x="2590503" y="4486037"/>
            <a:ext cx="8668940" cy="2062103"/>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“Take care, brothers, lest there be in any of you an evil, unbelieving heart, leading you to fall away from the living God.”   Heb. 3:12</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192189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thebeausejourpulpit.files.wordpress.com/2012/05/bible.jpg">
            <a:hlinkClick r:id="rId2"/>
            <a:extLst>
              <a:ext uri="{FF2B5EF4-FFF2-40B4-BE49-F238E27FC236}">
                <a16:creationId xmlns:a16="http://schemas.microsoft.com/office/drawing/2014/main" id="{C124067E-5DF0-9E57-B1C4-9FE7604C5F83}"/>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27878" y="50330"/>
            <a:ext cx="3096322" cy="67573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3733800" cy="67573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989CC61-B218-E74E-E1E1-C1B962737C89}"/>
              </a:ext>
            </a:extLst>
          </p:cNvPr>
          <p:cNvSpPr txBox="1"/>
          <p:nvPr/>
        </p:nvSpPr>
        <p:spPr>
          <a:xfrm>
            <a:off x="2803922" y="407552"/>
            <a:ext cx="9026127" cy="5509200"/>
          </a:xfrm>
          <a:prstGeom prst="rect">
            <a:avLst/>
          </a:prstGeom>
          <a:noFill/>
        </p:spPr>
        <p:txBody>
          <a:bodyPr wrap="square">
            <a:spAutoFit/>
          </a:bodyPr>
          <a:lstStyle/>
          <a:p>
            <a:pPr marL="0" marR="0" algn="l"/>
            <a:r>
              <a:rPr lang="en-US" sz="3200" dirty="0">
                <a:solidFill>
                  <a:srgbClr val="000000"/>
                </a:solidFill>
                <a:effectLst/>
                <a:latin typeface="Bookman Old Style" panose="02050604050505020204" pitchFamily="18" charset="0"/>
              </a:rPr>
              <a:t>“For if, after they have escaped the defilements of the world through the knowledge of our Lord and Savior Jesus Christ, they are again entangled in them and overcome, the last state has become worse for them than the first. For it would have been better for them never to have known the way of righteousness than after knowing it to turn back from the holy commandment delivered to them.”              2 Peter 2:20-21</a:t>
            </a:r>
          </a:p>
        </p:txBody>
      </p:sp>
    </p:spTree>
    <p:extLst>
      <p:ext uri="{BB962C8B-B14F-4D97-AF65-F5344CB8AC3E}">
        <p14:creationId xmlns:p14="http://schemas.microsoft.com/office/powerpoint/2010/main" val="4120438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A Christian Cannot Sin So As To Be Eternally Lost???</a:t>
            </a:r>
          </a:p>
        </p:txBody>
      </p:sp>
      <p:sp>
        <p:nvSpPr>
          <p:cNvPr id="4" name="TextBox 3">
            <a:extLst>
              <a:ext uri="{FF2B5EF4-FFF2-40B4-BE49-F238E27FC236}">
                <a16:creationId xmlns:a16="http://schemas.microsoft.com/office/drawing/2014/main" id="{FEB402B1-DEAA-62A5-EF8D-501F8D536BD8}"/>
              </a:ext>
            </a:extLst>
          </p:cNvPr>
          <p:cNvSpPr txBox="1"/>
          <p:nvPr/>
        </p:nvSpPr>
        <p:spPr>
          <a:xfrm>
            <a:off x="4038431" y="2272076"/>
            <a:ext cx="7943849" cy="1938992"/>
          </a:xfrm>
          <a:prstGeom prst="rect">
            <a:avLst/>
          </a:prstGeom>
          <a:noFill/>
        </p:spPr>
        <p:txBody>
          <a:bodyPr wrap="square" rtlCol="0">
            <a:spAutoFit/>
          </a:bodyPr>
          <a:lstStyle/>
          <a:p>
            <a:pPr marL="571500" indent="-571500">
              <a:buFont typeface="Wingdings" pitchFamily="2" charset="2"/>
              <a:buChar char="§"/>
            </a:pPr>
            <a:r>
              <a:rPr lang="en-US" sz="4000" b="1" dirty="0">
                <a:latin typeface="Bookman Old Style" panose="02050604050505020204" pitchFamily="18" charset="0"/>
              </a:rPr>
              <a:t>What does Revelation 2:10 reveal about the crown of life?</a:t>
            </a:r>
          </a:p>
        </p:txBody>
      </p:sp>
      <p:sp>
        <p:nvSpPr>
          <p:cNvPr id="5" name="TextBox 4">
            <a:extLst>
              <a:ext uri="{FF2B5EF4-FFF2-40B4-BE49-F238E27FC236}">
                <a16:creationId xmlns:a16="http://schemas.microsoft.com/office/drawing/2014/main" id="{B6EACA43-E54E-B2CB-3883-18DAAB90939A}"/>
              </a:ext>
            </a:extLst>
          </p:cNvPr>
          <p:cNvSpPr txBox="1"/>
          <p:nvPr/>
        </p:nvSpPr>
        <p:spPr>
          <a:xfrm>
            <a:off x="752305" y="4211068"/>
            <a:ext cx="11229975" cy="2554545"/>
          </a:xfrm>
          <a:prstGeom prst="rect">
            <a:avLst/>
          </a:prstGeom>
          <a:noFill/>
        </p:spPr>
        <p:txBody>
          <a:bodyPr wrap="square" rtlCol="0">
            <a:spAutoFit/>
          </a:bodyPr>
          <a:lstStyle/>
          <a:p>
            <a:pPr marL="571500" indent="-571500">
              <a:buFont typeface="Wingdings" pitchFamily="2" charset="2"/>
              <a:buChar char="§"/>
            </a:pPr>
            <a:r>
              <a:rPr lang="en-US" sz="4000" b="1" dirty="0">
                <a:latin typeface="Bookman Old Style" panose="02050604050505020204" pitchFamily="18" charset="0"/>
              </a:rPr>
              <a:t>Can a person quit abiding in Jesus (John 15:4-6)?</a:t>
            </a:r>
          </a:p>
          <a:p>
            <a:pPr marL="571500" indent="-571500">
              <a:buFont typeface="Wingdings" pitchFamily="2" charset="2"/>
              <a:buChar char="§"/>
            </a:pPr>
            <a:r>
              <a:rPr lang="en-US" sz="4000" b="1" dirty="0">
                <a:latin typeface="Bookman Old Style" panose="02050604050505020204" pitchFamily="18" charset="0"/>
              </a:rPr>
              <a:t>What are some consequences of this error?</a:t>
            </a:r>
          </a:p>
        </p:txBody>
      </p:sp>
    </p:spTree>
    <p:extLst>
      <p:ext uri="{BB962C8B-B14F-4D97-AF65-F5344CB8AC3E}">
        <p14:creationId xmlns:p14="http://schemas.microsoft.com/office/powerpoint/2010/main" val="57982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me ‹ Decatur Township Church of Christ">
            <a:extLst>
              <a:ext uri="{FF2B5EF4-FFF2-40B4-BE49-F238E27FC236}">
                <a16:creationId xmlns:a16="http://schemas.microsoft.com/office/drawing/2014/main" id="{4728FAFD-40D3-A0AA-A027-53EEB028D0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4A25C23-C9CE-4FE1-4312-9E5DBC8C1C93}"/>
              </a:ext>
            </a:extLst>
          </p:cNvPr>
          <p:cNvSpPr>
            <a:spLocks noGrp="1"/>
          </p:cNvSpPr>
          <p:nvPr>
            <p:ph type="ctrTitle"/>
          </p:nvPr>
        </p:nvSpPr>
        <p:spPr>
          <a:xfrm>
            <a:off x="4029075" y="1815041"/>
            <a:ext cx="7833475" cy="2328333"/>
          </a:xfrm>
        </p:spPr>
        <p:txBody>
          <a:bodyPr anchor="t">
            <a:normAutofit fontScale="90000"/>
          </a:bodyPr>
          <a:lstStyle/>
          <a:p>
            <a:r>
              <a:rPr lang="en-US" sz="5200" b="1" u="sng" dirty="0">
                <a:solidFill>
                  <a:schemeClr val="bg1"/>
                </a:solidFill>
                <a:latin typeface="Bookman Old Style" panose="02050604050505020204" pitchFamily="18" charset="0"/>
              </a:rPr>
              <a:t>The Lord’s Supper Can Be Observed Whenever You Choose?</a:t>
            </a:r>
          </a:p>
        </p:txBody>
      </p:sp>
    </p:spTree>
    <p:extLst>
      <p:ext uri="{BB962C8B-B14F-4D97-AF65-F5344CB8AC3E}">
        <p14:creationId xmlns:p14="http://schemas.microsoft.com/office/powerpoint/2010/main" val="353252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A929BB58-0858-3E6E-744E-145985630F6B}"/>
              </a:ext>
            </a:extLst>
          </p:cNvPr>
          <p:cNvSpPr txBox="1"/>
          <p:nvPr/>
        </p:nvSpPr>
        <p:spPr>
          <a:xfrm>
            <a:off x="4164280" y="2173962"/>
            <a:ext cx="7537183" cy="584775"/>
          </a:xfrm>
          <a:prstGeom prst="rect">
            <a:avLst/>
          </a:prstGeom>
          <a:noFill/>
        </p:spPr>
        <p:txBody>
          <a:bodyPr wrap="square" rtlCol="0">
            <a:spAutoFit/>
          </a:bodyPr>
          <a:lstStyle/>
          <a:p>
            <a:r>
              <a:rPr lang="en-US" sz="3200" dirty="0">
                <a:latin typeface="Bookman Old Style" panose="02050604050505020204" pitchFamily="18" charset="0"/>
              </a:rPr>
              <a:t>When did the disciples break bread?</a:t>
            </a:r>
          </a:p>
        </p:txBody>
      </p:sp>
      <p:sp>
        <p:nvSpPr>
          <p:cNvPr id="5" name="Title 1">
            <a:extLst>
              <a:ext uri="{FF2B5EF4-FFF2-40B4-BE49-F238E27FC236}">
                <a16:creationId xmlns:a16="http://schemas.microsoft.com/office/drawing/2014/main" id="{C02F7D82-8C92-06ED-7591-402EF3E48281}"/>
              </a:ext>
            </a:extLst>
          </p:cNvPr>
          <p:cNvSpPr txBox="1">
            <a:spLocks/>
          </p:cNvSpPr>
          <p:nvPr/>
        </p:nvSpPr>
        <p:spPr>
          <a:xfrm>
            <a:off x="4164280" y="223788"/>
            <a:ext cx="7833475" cy="1876476"/>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a:latin typeface="Bookman Old Style" panose="02050604050505020204" pitchFamily="18" charset="0"/>
              </a:rPr>
              <a:t>The Lord’s Supper Can Be Observed Whenever You Choose?</a:t>
            </a:r>
          </a:p>
        </p:txBody>
      </p:sp>
      <p:sp>
        <p:nvSpPr>
          <p:cNvPr id="7" name="TextBox 6">
            <a:extLst>
              <a:ext uri="{FF2B5EF4-FFF2-40B4-BE49-F238E27FC236}">
                <a16:creationId xmlns:a16="http://schemas.microsoft.com/office/drawing/2014/main" id="{000F5242-F6EB-E61D-86D5-AE8A2B5FA356}"/>
              </a:ext>
            </a:extLst>
          </p:cNvPr>
          <p:cNvSpPr txBox="1"/>
          <p:nvPr/>
        </p:nvSpPr>
        <p:spPr>
          <a:xfrm>
            <a:off x="4125622" y="2844225"/>
            <a:ext cx="7537183" cy="1077218"/>
          </a:xfrm>
          <a:prstGeom prst="rect">
            <a:avLst/>
          </a:prstGeom>
          <a:noFill/>
        </p:spPr>
        <p:txBody>
          <a:bodyPr wrap="square" rtlCol="0">
            <a:spAutoFit/>
          </a:bodyPr>
          <a:lstStyle/>
          <a:p>
            <a:r>
              <a:rPr lang="en-US" sz="3200" dirty="0">
                <a:latin typeface="Bookman Old Style" panose="02050604050505020204" pitchFamily="18" charset="0"/>
              </a:rPr>
              <a:t>How often did God expect the Jews to keep the Sabbath?</a:t>
            </a:r>
          </a:p>
        </p:txBody>
      </p:sp>
      <p:sp>
        <p:nvSpPr>
          <p:cNvPr id="9" name="TextBox 8">
            <a:extLst>
              <a:ext uri="{FF2B5EF4-FFF2-40B4-BE49-F238E27FC236}">
                <a16:creationId xmlns:a16="http://schemas.microsoft.com/office/drawing/2014/main" id="{EB20F6F4-8BD6-788D-DBE5-15E913F4F6D4}"/>
              </a:ext>
            </a:extLst>
          </p:cNvPr>
          <p:cNvSpPr txBox="1"/>
          <p:nvPr/>
        </p:nvSpPr>
        <p:spPr>
          <a:xfrm>
            <a:off x="1332310" y="4189451"/>
            <a:ext cx="10097690" cy="2062103"/>
          </a:xfrm>
          <a:prstGeom prst="rect">
            <a:avLst/>
          </a:prstGeom>
          <a:noFill/>
        </p:spPr>
        <p:txBody>
          <a:bodyPr wrap="square">
            <a:spAutoFit/>
          </a:bodyPr>
          <a:lstStyle/>
          <a:p>
            <a:pPr marL="0" marR="0" algn="l"/>
            <a:r>
              <a:rPr lang="en-US" sz="3200" dirty="0">
                <a:solidFill>
                  <a:srgbClr val="000000"/>
                </a:solidFill>
                <a:effectLst/>
                <a:latin typeface="Bookman Old Style" panose="02050604050505020204" pitchFamily="18" charset="0"/>
              </a:rPr>
              <a:t>The cup of blessing which we bless, is it not the communion of the blood of Christ? The bread which we break, is it not the communion of the body of Christ? 1 Cor. 10:16</a:t>
            </a:r>
          </a:p>
        </p:txBody>
      </p:sp>
    </p:spTree>
    <p:extLst>
      <p:ext uri="{BB962C8B-B14F-4D97-AF65-F5344CB8AC3E}">
        <p14:creationId xmlns:p14="http://schemas.microsoft.com/office/powerpoint/2010/main" val="128995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777</Words>
  <Application>Microsoft Macintosh PowerPoint</Application>
  <PresentationFormat>Widescreen</PresentationFormat>
  <Paragraphs>48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Bookman Old Style</vt:lpstr>
      <vt:lpstr>Calibri</vt:lpstr>
      <vt:lpstr>Calibri Light</vt:lpstr>
      <vt:lpstr>Wingdings</vt:lpstr>
      <vt:lpstr>Office Theme</vt:lpstr>
      <vt:lpstr>A Christian Can Not Sin As To Be Eternally Lost ???</vt:lpstr>
      <vt:lpstr>PowerPoint Presentation</vt:lpstr>
      <vt:lpstr>PowerPoint Presentation</vt:lpstr>
      <vt:lpstr>PowerPoint Presentation</vt:lpstr>
      <vt:lpstr>PowerPoint Presentation</vt:lpstr>
      <vt:lpstr>PowerPoint Presentation</vt:lpstr>
      <vt:lpstr>PowerPoint Presentation</vt:lpstr>
      <vt:lpstr>The Lord’s Supper Can Be Observed Whenever You Choose?</vt:lpstr>
      <vt:lpstr>PowerPoint Presentation</vt:lpstr>
      <vt:lpstr>PowerPoint Presentation</vt:lpstr>
      <vt:lpstr>There Is No God???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 Is By Faith ONLY???</dc:title>
  <dc:creator>Gregory King</dc:creator>
  <cp:lastModifiedBy>Gregory King</cp:lastModifiedBy>
  <cp:revision>4</cp:revision>
  <dcterms:created xsi:type="dcterms:W3CDTF">2023-08-26T14:49:03Z</dcterms:created>
  <dcterms:modified xsi:type="dcterms:W3CDTF">2023-09-23T13:11:41Z</dcterms:modified>
</cp:coreProperties>
</file>