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0"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317" r:id="rId17"/>
    <p:sldId id="337" r:id="rId18"/>
    <p:sldId id="308" r:id="rId19"/>
    <p:sldId id="275" r:id="rId20"/>
    <p:sldId id="276" r:id="rId21"/>
    <p:sldId id="277" r:id="rId22"/>
    <p:sldId id="278" r:id="rId23"/>
    <p:sldId id="279" r:id="rId24"/>
    <p:sldId id="280" r:id="rId25"/>
    <p:sldId id="282" r:id="rId26"/>
    <p:sldId id="281" r:id="rId27"/>
    <p:sldId id="283" r:id="rId28"/>
    <p:sldId id="284" r:id="rId29"/>
    <p:sldId id="286" r:id="rId30"/>
    <p:sldId id="285" r:id="rId31"/>
    <p:sldId id="287" r:id="rId32"/>
    <p:sldId id="288" r:id="rId33"/>
    <p:sldId id="290" r:id="rId34"/>
    <p:sldId id="289" r:id="rId35"/>
    <p:sldId id="291" r:id="rId36"/>
    <p:sldId id="292" r:id="rId37"/>
    <p:sldId id="293" r:id="rId38"/>
    <p:sldId id="294" r:id="rId39"/>
    <p:sldId id="295" r:id="rId40"/>
    <p:sldId id="296" r:id="rId41"/>
    <p:sldId id="297" r:id="rId42"/>
    <p:sldId id="298" r:id="rId43"/>
    <p:sldId id="299" r:id="rId44"/>
    <p:sldId id="302" r:id="rId45"/>
    <p:sldId id="303" r:id="rId46"/>
    <p:sldId id="300" r:id="rId47"/>
    <p:sldId id="301" r:id="rId48"/>
    <p:sldId id="304" r:id="rId49"/>
    <p:sldId id="305" r:id="rId50"/>
    <p:sldId id="306" r:id="rId51"/>
    <p:sldId id="307" r:id="rId52"/>
    <p:sldId id="309" r:id="rId53"/>
    <p:sldId id="310" r:id="rId54"/>
    <p:sldId id="311" r:id="rId55"/>
    <p:sldId id="312" r:id="rId56"/>
    <p:sldId id="314" r:id="rId57"/>
    <p:sldId id="313" r:id="rId58"/>
    <p:sldId id="315" r:id="rId59"/>
    <p:sldId id="316" r:id="rId60"/>
    <p:sldId id="318" r:id="rId61"/>
    <p:sldId id="319" r:id="rId62"/>
    <p:sldId id="320" r:id="rId63"/>
    <p:sldId id="321" r:id="rId64"/>
    <p:sldId id="324" r:id="rId65"/>
    <p:sldId id="322" r:id="rId66"/>
    <p:sldId id="323"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8" r:id="rId80"/>
    <p:sldId id="339" r:id="rId81"/>
    <p:sldId id="344" r:id="rId82"/>
    <p:sldId id="340" r:id="rId83"/>
    <p:sldId id="341" r:id="rId84"/>
    <p:sldId id="342" r:id="rId85"/>
    <p:sldId id="343" r:id="rId86"/>
    <p:sldId id="346" r:id="rId87"/>
    <p:sldId id="345" r:id="rId88"/>
    <p:sldId id="347" r:id="rId89"/>
    <p:sldId id="348" r:id="rId90"/>
    <p:sldId id="349" r:id="rId91"/>
    <p:sldId id="350"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511-4ECD-9963-C3F2DE9148E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511-4ECD-9963-C3F2DE9148E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511-4ECD-9963-C3F2DE9148E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511-4ECD-9963-C3F2DE9148E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511-4ECD-9963-C3F2DE9148E9}"/>
              </c:ext>
            </c:extLst>
          </c:dPt>
          <c:cat>
            <c:strRef>
              <c:f>Sheet1!$A$2:$A$6</c:f>
              <c:strCache>
                <c:ptCount val="5"/>
                <c:pt idx="0">
                  <c:v>Home</c:v>
                </c:pt>
                <c:pt idx="1">
                  <c:v>Work</c:v>
                </c:pt>
                <c:pt idx="2">
                  <c:v>Recreation</c:v>
                </c:pt>
                <c:pt idx="3">
                  <c:v>Community</c:v>
                </c:pt>
                <c:pt idx="4">
                  <c:v>Church</c:v>
                </c:pt>
              </c:strCache>
            </c:strRef>
          </c:cat>
          <c:val>
            <c:numRef>
              <c:f>Sheet1!$B$2:$B$6</c:f>
              <c:numCache>
                <c:formatCode>General</c:formatCode>
                <c:ptCount val="5"/>
                <c:pt idx="0">
                  <c:v>72</c:v>
                </c:pt>
                <c:pt idx="1">
                  <c:v>72</c:v>
                </c:pt>
                <c:pt idx="2">
                  <c:v>72</c:v>
                </c:pt>
                <c:pt idx="3">
                  <c:v>72</c:v>
                </c:pt>
                <c:pt idx="4">
                  <c:v>72</c:v>
                </c:pt>
              </c:numCache>
            </c:numRef>
          </c:val>
          <c:extLst>
            <c:ext xmlns:c16="http://schemas.microsoft.com/office/drawing/2014/chart" uri="{C3380CC4-5D6E-409C-BE32-E72D297353CC}">
              <c16:uniqueId val="{00000000-FB7B-470C-9FED-A11FDE4638B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EC0-4D76-B94F-30C9BFF3DA6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EC0-4D76-B94F-30C9BFF3DA6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EC0-4D76-B94F-30C9BFF3DA6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EC0-4D76-B94F-30C9BFF3DA6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EC0-4D76-B94F-30C9BFF3DA64}"/>
              </c:ext>
            </c:extLst>
          </c:dPt>
          <c:cat>
            <c:strRef>
              <c:f>Sheet1!$A$2:$A$6</c:f>
              <c:strCache>
                <c:ptCount val="5"/>
                <c:pt idx="0">
                  <c:v>Home</c:v>
                </c:pt>
                <c:pt idx="1">
                  <c:v>Work</c:v>
                </c:pt>
                <c:pt idx="2">
                  <c:v>Recreation</c:v>
                </c:pt>
                <c:pt idx="3">
                  <c:v>Community</c:v>
                </c:pt>
                <c:pt idx="4">
                  <c:v>Church</c:v>
                </c:pt>
              </c:strCache>
            </c:strRef>
          </c:cat>
          <c:val>
            <c:numRef>
              <c:f>Sheet1!$B$2:$B$6</c:f>
              <c:numCache>
                <c:formatCode>General</c:formatCode>
                <c:ptCount val="5"/>
                <c:pt idx="0">
                  <c:v>72</c:v>
                </c:pt>
                <c:pt idx="1">
                  <c:v>87</c:v>
                </c:pt>
                <c:pt idx="2">
                  <c:v>87</c:v>
                </c:pt>
                <c:pt idx="3">
                  <c:v>72</c:v>
                </c:pt>
                <c:pt idx="4">
                  <c:v>42</c:v>
                </c:pt>
              </c:numCache>
            </c:numRef>
          </c:val>
          <c:extLst>
            <c:ext xmlns:c16="http://schemas.microsoft.com/office/drawing/2014/chart" uri="{C3380CC4-5D6E-409C-BE32-E72D297353CC}">
              <c16:uniqueId val="{00000000-FB7B-470C-9FED-A11FDE4638B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684C-0C55-45E8-80E2-B6E8564480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959AFD-3D78-4A01-8925-1D85824F0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0670F8-311E-4B49-BC74-E855B9164244}"/>
              </a:ext>
            </a:extLst>
          </p:cNvPr>
          <p:cNvSpPr>
            <a:spLocks noGrp="1"/>
          </p:cNvSpPr>
          <p:nvPr>
            <p:ph type="dt" sz="half" idx="10"/>
          </p:nvPr>
        </p:nvSpPr>
        <p:spPr/>
        <p:txBody>
          <a:bodyPr/>
          <a:lstStyle/>
          <a:p>
            <a:fld id="{B2D8B8F1-9098-4AF8-9193-4142E79ED368}" type="datetimeFigureOut">
              <a:rPr lang="en-US" smtClean="0"/>
              <a:t>6/8/2022</a:t>
            </a:fld>
            <a:endParaRPr lang="en-US"/>
          </a:p>
        </p:txBody>
      </p:sp>
      <p:sp>
        <p:nvSpPr>
          <p:cNvPr id="5" name="Footer Placeholder 4">
            <a:extLst>
              <a:ext uri="{FF2B5EF4-FFF2-40B4-BE49-F238E27FC236}">
                <a16:creationId xmlns:a16="http://schemas.microsoft.com/office/drawing/2014/main" id="{D43EDB2F-2BCC-4AFA-9AA9-105251898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2967A-33EB-44A1-9AED-0D0E10EC6426}"/>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19940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3C18-130F-42B0-859F-70F981A259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CF9B8B-D46E-485F-8D04-72EEB896FF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405FC-81DF-4CA2-B648-F2209D03D50C}"/>
              </a:ext>
            </a:extLst>
          </p:cNvPr>
          <p:cNvSpPr>
            <a:spLocks noGrp="1"/>
          </p:cNvSpPr>
          <p:nvPr>
            <p:ph type="dt" sz="half" idx="10"/>
          </p:nvPr>
        </p:nvSpPr>
        <p:spPr/>
        <p:txBody>
          <a:bodyPr/>
          <a:lstStyle/>
          <a:p>
            <a:fld id="{B2D8B8F1-9098-4AF8-9193-4142E79ED368}" type="datetimeFigureOut">
              <a:rPr lang="en-US" smtClean="0"/>
              <a:t>6/8/2022</a:t>
            </a:fld>
            <a:endParaRPr lang="en-US"/>
          </a:p>
        </p:txBody>
      </p:sp>
      <p:sp>
        <p:nvSpPr>
          <p:cNvPr id="5" name="Footer Placeholder 4">
            <a:extLst>
              <a:ext uri="{FF2B5EF4-FFF2-40B4-BE49-F238E27FC236}">
                <a16:creationId xmlns:a16="http://schemas.microsoft.com/office/drawing/2014/main" id="{120DCF02-BBFD-4F34-B66C-A8561920F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FAF25-6F7C-474E-A97D-8BA644BD32DC}"/>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54214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04279-96E9-4F51-B1C5-9A0BA52C18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C7D03E-60BE-43EB-B18C-EB0839287F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83B66-F024-4F26-879F-DC5959A934F1}"/>
              </a:ext>
            </a:extLst>
          </p:cNvPr>
          <p:cNvSpPr>
            <a:spLocks noGrp="1"/>
          </p:cNvSpPr>
          <p:nvPr>
            <p:ph type="dt" sz="half" idx="10"/>
          </p:nvPr>
        </p:nvSpPr>
        <p:spPr/>
        <p:txBody>
          <a:bodyPr/>
          <a:lstStyle/>
          <a:p>
            <a:fld id="{B2D8B8F1-9098-4AF8-9193-4142E79ED368}" type="datetimeFigureOut">
              <a:rPr lang="en-US" smtClean="0"/>
              <a:t>6/8/2022</a:t>
            </a:fld>
            <a:endParaRPr lang="en-US"/>
          </a:p>
        </p:txBody>
      </p:sp>
      <p:sp>
        <p:nvSpPr>
          <p:cNvPr id="5" name="Footer Placeholder 4">
            <a:extLst>
              <a:ext uri="{FF2B5EF4-FFF2-40B4-BE49-F238E27FC236}">
                <a16:creationId xmlns:a16="http://schemas.microsoft.com/office/drawing/2014/main" id="{C2777EBA-E220-4A6D-9711-2260C64B2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09902-918D-4B5A-BE0B-8747C9F9858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06458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69F0-209E-4DAF-95E0-C9D6667C734B}"/>
              </a:ext>
            </a:extLst>
          </p:cNvPr>
          <p:cNvSpPr>
            <a:spLocks noGrp="1"/>
          </p:cNvSpPr>
          <p:nvPr>
            <p:ph type="title"/>
          </p:nvPr>
        </p:nvSpPr>
        <p:spPr/>
        <p:txBody>
          <a:bodyPr/>
          <a:lstStyle>
            <a:lvl1pPr algn="ctr">
              <a:defRPr>
                <a:latin typeface="Source Sans Pro Black" panose="020B0803030403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AE664-B815-4EBC-B42F-138ADE9F5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0E768-88F0-40D9-B264-E740B0C81F27}"/>
              </a:ext>
            </a:extLst>
          </p:cNvPr>
          <p:cNvSpPr>
            <a:spLocks noGrp="1"/>
          </p:cNvSpPr>
          <p:nvPr>
            <p:ph type="dt" sz="half" idx="10"/>
          </p:nvPr>
        </p:nvSpPr>
        <p:spPr/>
        <p:txBody>
          <a:bodyPr/>
          <a:lstStyle/>
          <a:p>
            <a:fld id="{B2D8B8F1-9098-4AF8-9193-4142E79ED368}" type="datetimeFigureOut">
              <a:rPr lang="en-US" smtClean="0"/>
              <a:t>6/8/2022</a:t>
            </a:fld>
            <a:endParaRPr lang="en-US"/>
          </a:p>
        </p:txBody>
      </p:sp>
      <p:sp>
        <p:nvSpPr>
          <p:cNvPr id="5" name="Footer Placeholder 4">
            <a:extLst>
              <a:ext uri="{FF2B5EF4-FFF2-40B4-BE49-F238E27FC236}">
                <a16:creationId xmlns:a16="http://schemas.microsoft.com/office/drawing/2014/main" id="{4859A2B6-8DA0-478E-95BF-615F2D6C9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6EA12-FA3D-4A6F-AC50-7CB6CEE8F80B}"/>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56911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FB5F-9710-42EB-9CAC-E9F83C6E97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32C872-3CFA-4E36-92E7-7103490E36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45EBD4-3AC9-45CB-9C63-502DEAE85469}"/>
              </a:ext>
            </a:extLst>
          </p:cNvPr>
          <p:cNvSpPr>
            <a:spLocks noGrp="1"/>
          </p:cNvSpPr>
          <p:nvPr>
            <p:ph type="dt" sz="half" idx="10"/>
          </p:nvPr>
        </p:nvSpPr>
        <p:spPr/>
        <p:txBody>
          <a:bodyPr/>
          <a:lstStyle/>
          <a:p>
            <a:fld id="{B2D8B8F1-9098-4AF8-9193-4142E79ED368}" type="datetimeFigureOut">
              <a:rPr lang="en-US" smtClean="0"/>
              <a:t>6/8/2022</a:t>
            </a:fld>
            <a:endParaRPr lang="en-US"/>
          </a:p>
        </p:txBody>
      </p:sp>
      <p:sp>
        <p:nvSpPr>
          <p:cNvPr id="5" name="Footer Placeholder 4">
            <a:extLst>
              <a:ext uri="{FF2B5EF4-FFF2-40B4-BE49-F238E27FC236}">
                <a16:creationId xmlns:a16="http://schemas.microsoft.com/office/drawing/2014/main" id="{4E4164B2-4293-4C8B-992F-5CC36C5B1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E91A7-7B35-4C93-B316-FC3DE1EAFE83}"/>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37084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AE7B-27D2-4C44-B204-4D5B25CB69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AA215-F25E-451D-9524-30FFDDC30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D64EB-3A19-4D96-8E04-FEF33A31E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CF5120-129F-4DDD-9119-C8F6B35B8439}"/>
              </a:ext>
            </a:extLst>
          </p:cNvPr>
          <p:cNvSpPr>
            <a:spLocks noGrp="1"/>
          </p:cNvSpPr>
          <p:nvPr>
            <p:ph type="dt" sz="half" idx="10"/>
          </p:nvPr>
        </p:nvSpPr>
        <p:spPr/>
        <p:txBody>
          <a:bodyPr/>
          <a:lstStyle/>
          <a:p>
            <a:fld id="{B2D8B8F1-9098-4AF8-9193-4142E79ED368}" type="datetimeFigureOut">
              <a:rPr lang="en-US" smtClean="0"/>
              <a:t>6/8/2022</a:t>
            </a:fld>
            <a:endParaRPr lang="en-US"/>
          </a:p>
        </p:txBody>
      </p:sp>
      <p:sp>
        <p:nvSpPr>
          <p:cNvPr id="6" name="Footer Placeholder 5">
            <a:extLst>
              <a:ext uri="{FF2B5EF4-FFF2-40B4-BE49-F238E27FC236}">
                <a16:creationId xmlns:a16="http://schemas.microsoft.com/office/drawing/2014/main" id="{BB26E8A7-376D-42EF-89A1-E1B3B11122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117E5E-12E5-41D3-BF0C-E8C6F23C329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6121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F9CF-694E-46EB-8D5D-6443C24BCE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D5EAC9-8E87-4B30-800B-A09A95C500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14CE9-9C06-4FC6-AF2D-8050426EA9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D84BD-3244-4ACC-8880-C2B9263ECA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E0583-3A54-4438-8037-35B81C41EC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2BAE4-1B6F-492E-92EE-B06404D7BD29}"/>
              </a:ext>
            </a:extLst>
          </p:cNvPr>
          <p:cNvSpPr>
            <a:spLocks noGrp="1"/>
          </p:cNvSpPr>
          <p:nvPr>
            <p:ph type="dt" sz="half" idx="10"/>
          </p:nvPr>
        </p:nvSpPr>
        <p:spPr/>
        <p:txBody>
          <a:bodyPr/>
          <a:lstStyle/>
          <a:p>
            <a:fld id="{B2D8B8F1-9098-4AF8-9193-4142E79ED368}" type="datetimeFigureOut">
              <a:rPr lang="en-US" smtClean="0"/>
              <a:t>6/8/2022</a:t>
            </a:fld>
            <a:endParaRPr lang="en-US"/>
          </a:p>
        </p:txBody>
      </p:sp>
      <p:sp>
        <p:nvSpPr>
          <p:cNvPr id="8" name="Footer Placeholder 7">
            <a:extLst>
              <a:ext uri="{FF2B5EF4-FFF2-40B4-BE49-F238E27FC236}">
                <a16:creationId xmlns:a16="http://schemas.microsoft.com/office/drawing/2014/main" id="{4DA55760-865F-4EC1-B3E9-21F6A7B8C6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BA8295-4E33-48F2-9183-FDC0A9D4A2B4}"/>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334637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D2E7-6BE1-4C3C-BB32-C8E3FB40E8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0FB3EF-D215-48C0-BFA3-BB904CB1D683}"/>
              </a:ext>
            </a:extLst>
          </p:cNvPr>
          <p:cNvSpPr>
            <a:spLocks noGrp="1"/>
          </p:cNvSpPr>
          <p:nvPr>
            <p:ph type="dt" sz="half" idx="10"/>
          </p:nvPr>
        </p:nvSpPr>
        <p:spPr/>
        <p:txBody>
          <a:bodyPr/>
          <a:lstStyle/>
          <a:p>
            <a:fld id="{B2D8B8F1-9098-4AF8-9193-4142E79ED368}" type="datetimeFigureOut">
              <a:rPr lang="en-US" smtClean="0"/>
              <a:t>6/8/2022</a:t>
            </a:fld>
            <a:endParaRPr lang="en-US"/>
          </a:p>
        </p:txBody>
      </p:sp>
      <p:sp>
        <p:nvSpPr>
          <p:cNvPr id="4" name="Footer Placeholder 3">
            <a:extLst>
              <a:ext uri="{FF2B5EF4-FFF2-40B4-BE49-F238E27FC236}">
                <a16:creationId xmlns:a16="http://schemas.microsoft.com/office/drawing/2014/main" id="{85FDC419-E590-4127-AE7E-78533AABC7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CFBF6F-B2E0-4A83-99AF-203A79EEA2B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77924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3801F5-3691-4936-A9DB-3B50E7F4E24E}"/>
              </a:ext>
            </a:extLst>
          </p:cNvPr>
          <p:cNvSpPr>
            <a:spLocks noGrp="1"/>
          </p:cNvSpPr>
          <p:nvPr>
            <p:ph type="dt" sz="half" idx="10"/>
          </p:nvPr>
        </p:nvSpPr>
        <p:spPr/>
        <p:txBody>
          <a:bodyPr/>
          <a:lstStyle/>
          <a:p>
            <a:fld id="{B2D8B8F1-9098-4AF8-9193-4142E79ED368}" type="datetimeFigureOut">
              <a:rPr lang="en-US" smtClean="0"/>
              <a:t>6/8/2022</a:t>
            </a:fld>
            <a:endParaRPr lang="en-US"/>
          </a:p>
        </p:txBody>
      </p:sp>
      <p:sp>
        <p:nvSpPr>
          <p:cNvPr id="3" name="Footer Placeholder 2">
            <a:extLst>
              <a:ext uri="{FF2B5EF4-FFF2-40B4-BE49-F238E27FC236}">
                <a16:creationId xmlns:a16="http://schemas.microsoft.com/office/drawing/2014/main" id="{9416DA89-FBDB-48E3-8464-9BF43DE73B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D0653-BF4F-4E4A-AF27-531149A4A6E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45777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101B-8707-4105-A773-F19C64E26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EA59C5-B0F8-4415-9030-83C6AEBA1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D337-B170-409B-8D9D-FB9510EAF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C0C73C-A2AB-443F-AC03-DEC8F794930D}"/>
              </a:ext>
            </a:extLst>
          </p:cNvPr>
          <p:cNvSpPr>
            <a:spLocks noGrp="1"/>
          </p:cNvSpPr>
          <p:nvPr>
            <p:ph type="dt" sz="half" idx="10"/>
          </p:nvPr>
        </p:nvSpPr>
        <p:spPr/>
        <p:txBody>
          <a:bodyPr/>
          <a:lstStyle/>
          <a:p>
            <a:fld id="{B2D8B8F1-9098-4AF8-9193-4142E79ED368}" type="datetimeFigureOut">
              <a:rPr lang="en-US" smtClean="0"/>
              <a:t>6/8/2022</a:t>
            </a:fld>
            <a:endParaRPr lang="en-US"/>
          </a:p>
        </p:txBody>
      </p:sp>
      <p:sp>
        <p:nvSpPr>
          <p:cNvPr id="6" name="Footer Placeholder 5">
            <a:extLst>
              <a:ext uri="{FF2B5EF4-FFF2-40B4-BE49-F238E27FC236}">
                <a16:creationId xmlns:a16="http://schemas.microsoft.com/office/drawing/2014/main" id="{1A971F78-3166-4B8A-9502-EC07C5783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B8C20-7918-45E9-AB23-66137F7066C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35901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EC0A-47F3-4B4B-B12C-C092935CD6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359DC-1BF9-41CE-88C8-17CAC99835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D7B6E05-E329-4A53-8A7F-8E5328B97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F0B44-24FB-40EC-B34A-5520714F50FF}"/>
              </a:ext>
            </a:extLst>
          </p:cNvPr>
          <p:cNvSpPr>
            <a:spLocks noGrp="1"/>
          </p:cNvSpPr>
          <p:nvPr>
            <p:ph type="dt" sz="half" idx="10"/>
          </p:nvPr>
        </p:nvSpPr>
        <p:spPr/>
        <p:txBody>
          <a:bodyPr/>
          <a:lstStyle/>
          <a:p>
            <a:fld id="{B2D8B8F1-9098-4AF8-9193-4142E79ED368}" type="datetimeFigureOut">
              <a:rPr lang="en-US" smtClean="0"/>
              <a:t>6/8/2022</a:t>
            </a:fld>
            <a:endParaRPr lang="en-US"/>
          </a:p>
        </p:txBody>
      </p:sp>
      <p:sp>
        <p:nvSpPr>
          <p:cNvPr id="6" name="Footer Placeholder 5">
            <a:extLst>
              <a:ext uri="{FF2B5EF4-FFF2-40B4-BE49-F238E27FC236}">
                <a16:creationId xmlns:a16="http://schemas.microsoft.com/office/drawing/2014/main" id="{F987F805-D3E1-4103-9466-7B651037C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47A20-271C-4FA0-963C-6D8BF93005D5}"/>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87875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95B85-C0D8-4DE0-AD78-DA04317DE646}"/>
              </a:ext>
            </a:extLst>
          </p:cNvPr>
          <p:cNvSpPr>
            <a:spLocks noGrp="1"/>
          </p:cNvSpPr>
          <p:nvPr>
            <p:ph type="title"/>
          </p:nvPr>
        </p:nvSpPr>
        <p:spPr>
          <a:xfrm>
            <a:off x="838200" y="365125"/>
            <a:ext cx="10515600" cy="1325563"/>
          </a:xfrm>
          <a:prstGeom prst="rect">
            <a:avLst/>
          </a:prstGeom>
          <a:solidFill>
            <a:schemeClr val="tx1"/>
          </a:solidFill>
          <a:ln>
            <a:solidFill>
              <a:schemeClr val="tx1"/>
            </a:solidFill>
          </a:ln>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1DE59A7-94E0-4AFA-9372-F02AFA91D8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32D40-1B6B-4889-9BE1-148ECADB9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8B8F1-9098-4AF8-9193-4142E79ED368}" type="datetimeFigureOut">
              <a:rPr lang="en-US" smtClean="0"/>
              <a:t>6/8/2022</a:t>
            </a:fld>
            <a:endParaRPr lang="en-US"/>
          </a:p>
        </p:txBody>
      </p:sp>
      <p:sp>
        <p:nvSpPr>
          <p:cNvPr id="5" name="Footer Placeholder 4">
            <a:extLst>
              <a:ext uri="{FF2B5EF4-FFF2-40B4-BE49-F238E27FC236}">
                <a16:creationId xmlns:a16="http://schemas.microsoft.com/office/drawing/2014/main" id="{11FC3B06-BBB1-43B0-85D4-3FB95F92C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202870-6B3E-49DE-99E0-B40A1DE33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ACE13-1B56-4700-A513-8157BAA78198}" type="slidenum">
              <a:rPr lang="en-US" smtClean="0"/>
              <a:t>‹#›</a:t>
            </a:fld>
            <a:endParaRPr lang="en-US"/>
          </a:p>
        </p:txBody>
      </p:sp>
    </p:spTree>
    <p:extLst>
      <p:ext uri="{BB962C8B-B14F-4D97-AF65-F5344CB8AC3E}">
        <p14:creationId xmlns:p14="http://schemas.microsoft.com/office/powerpoint/2010/main" val="2231010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accent4">
              <a:lumMod val="75000"/>
            </a:schemeClr>
          </a:solidFill>
          <a:latin typeface="Source Sans Pro Black" panose="020B0803030403020204" pitchFamily="34" charset="0"/>
          <a:ea typeface="Adobe Gothic Std B" panose="020B08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Semibold" panose="020B0603030403020204" pitchFamily="34" charset="0"/>
          <a:ea typeface="Adobe Gothic Std B" panose="020B08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Semibold" panose="020B0603030403020204" pitchFamily="34" charset="0"/>
          <a:ea typeface="Adobe Gothic Std B" panose="020B08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Semibold" panose="020B0603030403020204" pitchFamily="34" charset="0"/>
          <a:ea typeface="Adobe Gothic Std B" panose="020B08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122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2487F-CB41-45C6-B9B1-F371EF130331}"/>
              </a:ext>
            </a:extLst>
          </p:cNvPr>
          <p:cNvSpPr>
            <a:spLocks noGrp="1"/>
          </p:cNvSpPr>
          <p:nvPr>
            <p:ph type="title"/>
          </p:nvPr>
        </p:nvSpPr>
        <p:spPr/>
        <p:txBody>
          <a:bodyPr/>
          <a:lstStyle/>
          <a:p>
            <a:r>
              <a:rPr lang="en-US" dirty="0"/>
              <a:t>Matthew 6:3-4</a:t>
            </a:r>
          </a:p>
        </p:txBody>
      </p:sp>
      <p:sp>
        <p:nvSpPr>
          <p:cNvPr id="3" name="Content Placeholder 2">
            <a:extLst>
              <a:ext uri="{FF2B5EF4-FFF2-40B4-BE49-F238E27FC236}">
                <a16:creationId xmlns:a16="http://schemas.microsoft.com/office/drawing/2014/main" id="{B24537CC-C5FE-4C70-85F6-8FFD835B9931}"/>
              </a:ext>
            </a:extLst>
          </p:cNvPr>
          <p:cNvSpPr>
            <a:spLocks noGrp="1"/>
          </p:cNvSpPr>
          <p:nvPr>
            <p:ph idx="1"/>
          </p:nvPr>
        </p:nvSpPr>
        <p:spPr/>
        <p:txBody>
          <a:bodyPr/>
          <a:lstStyle/>
          <a:p>
            <a:r>
              <a:rPr lang="en-US" dirty="0">
                <a:latin typeface="Source Sans Pro Black" panose="020B0803030403020204" pitchFamily="34" charset="0"/>
              </a:rPr>
              <a:t>“But when you do a charitable deed, do not let your left hand know what your right hand is doing, that your charitable deed may be in secret; and your Father who sees in secret will Himself reward you openly.”</a:t>
            </a:r>
          </a:p>
          <a:p>
            <a:pPr lvl="1"/>
            <a:r>
              <a:rPr lang="en-US" dirty="0"/>
              <a:t>“Do not let your left hand know what your right had is doing” is physically impossible. It is an hyperbole for “with utmost secrecy.”</a:t>
            </a:r>
          </a:p>
          <a:p>
            <a:pPr lvl="1"/>
            <a:r>
              <a:rPr lang="en-US" dirty="0"/>
              <a:t>What does secrecy in almsgiving do for the recipient?</a:t>
            </a:r>
          </a:p>
          <a:p>
            <a:pPr lvl="1"/>
            <a:r>
              <a:rPr lang="en-US" dirty="0"/>
              <a:t>What does secrecy in almsgiving do for the giver?</a:t>
            </a:r>
          </a:p>
          <a:p>
            <a:pPr lvl="1"/>
            <a:r>
              <a:rPr lang="en-US" dirty="0"/>
              <a:t>What is the point being taught in v. 4?</a:t>
            </a:r>
          </a:p>
          <a:p>
            <a:endParaRPr lang="en-US" dirty="0"/>
          </a:p>
          <a:p>
            <a:endParaRPr lang="en-US" dirty="0"/>
          </a:p>
        </p:txBody>
      </p:sp>
    </p:spTree>
    <p:extLst>
      <p:ext uri="{BB962C8B-B14F-4D97-AF65-F5344CB8AC3E}">
        <p14:creationId xmlns:p14="http://schemas.microsoft.com/office/powerpoint/2010/main" val="368380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106B-1A34-4808-858E-047C51EC1EF1}"/>
              </a:ext>
            </a:extLst>
          </p:cNvPr>
          <p:cNvSpPr>
            <a:spLocks noGrp="1"/>
          </p:cNvSpPr>
          <p:nvPr>
            <p:ph type="title"/>
          </p:nvPr>
        </p:nvSpPr>
        <p:spPr/>
        <p:txBody>
          <a:bodyPr/>
          <a:lstStyle/>
          <a:p>
            <a:r>
              <a:rPr lang="en-US" dirty="0"/>
              <a:t>2. Prayer (6:5-8)</a:t>
            </a:r>
          </a:p>
        </p:txBody>
      </p:sp>
      <p:sp>
        <p:nvSpPr>
          <p:cNvPr id="3" name="Content Placeholder 2">
            <a:extLst>
              <a:ext uri="{FF2B5EF4-FFF2-40B4-BE49-F238E27FC236}">
                <a16:creationId xmlns:a16="http://schemas.microsoft.com/office/drawing/2014/main" id="{9B5D7498-BCAE-4AE4-8B00-9A87B7FA7B5F}"/>
              </a:ext>
            </a:extLst>
          </p:cNvPr>
          <p:cNvSpPr>
            <a:spLocks noGrp="1"/>
          </p:cNvSpPr>
          <p:nvPr>
            <p:ph idx="1"/>
          </p:nvPr>
        </p:nvSpPr>
        <p:spPr/>
        <p:txBody>
          <a:bodyPr/>
          <a:lstStyle/>
          <a:p>
            <a:r>
              <a:rPr lang="en-US" dirty="0"/>
              <a:t>“And when you pray, you shall not be like the hypocrites. For they love to pray standing in the synagogues and on the corners of the streets, that they may be seen by men. Assuredly, I say to you, they have their reward. But you, when you pray, go into your room, and when you have shut your door, pray to your Father who is in the secret place; and your Father who sees in secret will reward you openly. And when you pray, do not use vain repetitions as the heathen do. For they think that they will be heard for their many words. Therefore do not be like them. For your Father knows the things you have need of before you ask Him.”</a:t>
            </a:r>
          </a:p>
          <a:p>
            <a:endParaRPr lang="en-US" dirty="0"/>
          </a:p>
          <a:p>
            <a:endParaRPr lang="en-US" dirty="0"/>
          </a:p>
        </p:txBody>
      </p:sp>
    </p:spTree>
    <p:extLst>
      <p:ext uri="{BB962C8B-B14F-4D97-AF65-F5344CB8AC3E}">
        <p14:creationId xmlns:p14="http://schemas.microsoft.com/office/powerpoint/2010/main" val="2934177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F1464-651F-4698-9908-090C5F69B5C4}"/>
              </a:ext>
            </a:extLst>
          </p:cNvPr>
          <p:cNvSpPr>
            <a:spLocks noGrp="1"/>
          </p:cNvSpPr>
          <p:nvPr>
            <p:ph type="title"/>
          </p:nvPr>
        </p:nvSpPr>
        <p:spPr/>
        <p:txBody>
          <a:bodyPr/>
          <a:lstStyle/>
          <a:p>
            <a:r>
              <a:rPr lang="en-US" dirty="0"/>
              <a:t>Prayer: Overview</a:t>
            </a:r>
          </a:p>
        </p:txBody>
      </p:sp>
      <p:sp>
        <p:nvSpPr>
          <p:cNvPr id="3" name="Content Placeholder 2">
            <a:extLst>
              <a:ext uri="{FF2B5EF4-FFF2-40B4-BE49-F238E27FC236}">
                <a16:creationId xmlns:a16="http://schemas.microsoft.com/office/drawing/2014/main" id="{FF8E88F0-B277-4801-8AC5-B6E340401E9A}"/>
              </a:ext>
            </a:extLst>
          </p:cNvPr>
          <p:cNvSpPr>
            <a:spLocks noGrp="1"/>
          </p:cNvSpPr>
          <p:nvPr>
            <p:ph idx="1"/>
          </p:nvPr>
        </p:nvSpPr>
        <p:spPr/>
        <p:txBody>
          <a:bodyPr/>
          <a:lstStyle/>
          <a:p>
            <a:r>
              <a:rPr lang="en-US" dirty="0"/>
              <a:t>What is prayer?</a:t>
            </a:r>
          </a:p>
          <a:p>
            <a:r>
              <a:rPr lang="en-US" dirty="0"/>
              <a:t>What does one presuppose when he prays?</a:t>
            </a:r>
          </a:p>
          <a:p>
            <a:r>
              <a:rPr lang="en-US" dirty="0"/>
              <a:t>How is prayer related to one’s own relationship with God?</a:t>
            </a:r>
          </a:p>
          <a:p>
            <a:pPr lvl="1"/>
            <a:r>
              <a:rPr lang="en-US" dirty="0"/>
              <a:t>Explanation: How can we feel close to any person with whom we rarely speak?</a:t>
            </a:r>
          </a:p>
          <a:p>
            <a:r>
              <a:rPr lang="en-US" dirty="0"/>
              <a:t>Of what do you speak to God in your prayers?</a:t>
            </a:r>
          </a:p>
          <a:p>
            <a:pPr marL="0" indent="0">
              <a:buNone/>
            </a:pPr>
            <a:endParaRPr lang="en-US" dirty="0"/>
          </a:p>
        </p:txBody>
      </p:sp>
    </p:spTree>
    <p:extLst>
      <p:ext uri="{BB962C8B-B14F-4D97-AF65-F5344CB8AC3E}">
        <p14:creationId xmlns:p14="http://schemas.microsoft.com/office/powerpoint/2010/main" val="43168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7FFA-9706-4416-8537-B06C33104515}"/>
              </a:ext>
            </a:extLst>
          </p:cNvPr>
          <p:cNvSpPr>
            <a:spLocks noGrp="1"/>
          </p:cNvSpPr>
          <p:nvPr>
            <p:ph type="title"/>
          </p:nvPr>
        </p:nvSpPr>
        <p:spPr/>
        <p:txBody>
          <a:bodyPr/>
          <a:lstStyle/>
          <a:p>
            <a:r>
              <a:rPr lang="en-US" dirty="0"/>
              <a:t>Matthew 6:5</a:t>
            </a:r>
          </a:p>
        </p:txBody>
      </p:sp>
      <p:sp>
        <p:nvSpPr>
          <p:cNvPr id="3" name="Content Placeholder 2">
            <a:extLst>
              <a:ext uri="{FF2B5EF4-FFF2-40B4-BE49-F238E27FC236}">
                <a16:creationId xmlns:a16="http://schemas.microsoft.com/office/drawing/2014/main" id="{23C90442-6BC3-40CE-88C6-3659E345D011}"/>
              </a:ext>
            </a:extLst>
          </p:cNvPr>
          <p:cNvSpPr>
            <a:spLocks noGrp="1"/>
          </p:cNvSpPr>
          <p:nvPr>
            <p:ph idx="1"/>
          </p:nvPr>
        </p:nvSpPr>
        <p:spPr/>
        <p:txBody>
          <a:bodyPr/>
          <a:lstStyle/>
          <a:p>
            <a:r>
              <a:rPr lang="en-US" dirty="0">
                <a:latin typeface="Source Sans Pro Black" panose="020B0803030403020204" pitchFamily="34" charset="0"/>
              </a:rPr>
              <a:t>And when you pray, you shall not be like the hypocrites. For they love to pray standing in the synagogues and on the corners of the streets, that they may be seen by men. Assuredly, I say to you, they have their reward.</a:t>
            </a:r>
          </a:p>
          <a:p>
            <a:pPr lvl="1"/>
            <a:r>
              <a:rPr lang="en-US" dirty="0"/>
              <a:t>What temptations accompany public prayer?</a:t>
            </a:r>
          </a:p>
          <a:p>
            <a:pPr lvl="1"/>
            <a:r>
              <a:rPr lang="en-US" dirty="0"/>
              <a:t>What made the prayers that Jesus criticized hypocritical?</a:t>
            </a:r>
          </a:p>
          <a:p>
            <a:pPr lvl="1"/>
            <a:r>
              <a:rPr lang="en-US" dirty="0"/>
              <a:t>What is Jesus saying about public prayer? Did He ever pray in public? See John 17.</a:t>
            </a:r>
          </a:p>
          <a:p>
            <a:pPr lvl="1"/>
            <a:r>
              <a:rPr lang="en-US" dirty="0"/>
              <a:t>What is the point of “they have their reward”?</a:t>
            </a:r>
          </a:p>
        </p:txBody>
      </p:sp>
    </p:spTree>
    <p:extLst>
      <p:ext uri="{BB962C8B-B14F-4D97-AF65-F5344CB8AC3E}">
        <p14:creationId xmlns:p14="http://schemas.microsoft.com/office/powerpoint/2010/main" val="180490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B3FB-D1B9-493B-9B3B-BF8B3F8E1D6E}"/>
              </a:ext>
            </a:extLst>
          </p:cNvPr>
          <p:cNvSpPr>
            <a:spLocks noGrp="1"/>
          </p:cNvSpPr>
          <p:nvPr>
            <p:ph type="title"/>
          </p:nvPr>
        </p:nvSpPr>
        <p:spPr/>
        <p:txBody>
          <a:bodyPr/>
          <a:lstStyle/>
          <a:p>
            <a:r>
              <a:rPr lang="en-US" dirty="0"/>
              <a:t>Matthew 6:6</a:t>
            </a:r>
          </a:p>
        </p:txBody>
      </p:sp>
      <p:sp>
        <p:nvSpPr>
          <p:cNvPr id="3" name="Content Placeholder 2">
            <a:extLst>
              <a:ext uri="{FF2B5EF4-FFF2-40B4-BE49-F238E27FC236}">
                <a16:creationId xmlns:a16="http://schemas.microsoft.com/office/drawing/2014/main" id="{FCA29E97-7692-46CC-AE54-0524BF20E6C8}"/>
              </a:ext>
            </a:extLst>
          </p:cNvPr>
          <p:cNvSpPr>
            <a:spLocks noGrp="1"/>
          </p:cNvSpPr>
          <p:nvPr>
            <p:ph idx="1"/>
          </p:nvPr>
        </p:nvSpPr>
        <p:spPr/>
        <p:txBody>
          <a:bodyPr>
            <a:normAutofit/>
          </a:bodyPr>
          <a:lstStyle/>
          <a:p>
            <a:r>
              <a:rPr lang="en-US" dirty="0">
                <a:latin typeface="Source Sans Pro Black" panose="020B0803030403020204" pitchFamily="34" charset="0"/>
              </a:rPr>
              <a:t>But you, when you pray, go into your room, and when you have shut your door, pray to your Father who is in the secret place; and your Father who sees in secret will reward you openly.</a:t>
            </a:r>
          </a:p>
          <a:p>
            <a:pPr lvl="1"/>
            <a:r>
              <a:rPr lang="en-US" dirty="0"/>
              <a:t>Isaiah wrote: “Come, my people, enter your chambers, And shut your doors behind you; Hide yourself, as it were, for a little moment, Until the indignation is past” (Isa. 26:20).</a:t>
            </a:r>
          </a:p>
          <a:p>
            <a:pPr lvl="1"/>
            <a:r>
              <a:rPr lang="en-US" dirty="0"/>
              <a:t>What is the advantage of private prayer?</a:t>
            </a:r>
          </a:p>
          <a:p>
            <a:pPr lvl="1"/>
            <a:r>
              <a:rPr lang="en-US" dirty="0"/>
              <a:t>Who is involved in private prayer?</a:t>
            </a:r>
          </a:p>
          <a:p>
            <a:pPr lvl="1"/>
            <a:r>
              <a:rPr lang="en-US" dirty="0">
                <a:latin typeface="Source Sans Pro Black" panose="020B0803030403020204" pitchFamily="34" charset="0"/>
              </a:rPr>
              <a:t>Leon Morris: </a:t>
            </a:r>
            <a:r>
              <a:rPr lang="en-US" dirty="0"/>
              <a:t>“The secret place will exclude other people but not God; he is there, in the secret place” (</a:t>
            </a:r>
            <a:r>
              <a:rPr lang="en-US" i="1" dirty="0"/>
              <a:t>The Gospel according to Matthew</a:t>
            </a:r>
            <a:r>
              <a:rPr lang="en-US" dirty="0"/>
              <a:t>, 141).</a:t>
            </a:r>
          </a:p>
        </p:txBody>
      </p:sp>
    </p:spTree>
    <p:extLst>
      <p:ext uri="{BB962C8B-B14F-4D97-AF65-F5344CB8AC3E}">
        <p14:creationId xmlns:p14="http://schemas.microsoft.com/office/powerpoint/2010/main" val="115281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3DA25-50CC-4689-A084-5D77FFCA1861}"/>
              </a:ext>
            </a:extLst>
          </p:cNvPr>
          <p:cNvSpPr>
            <a:spLocks noGrp="1"/>
          </p:cNvSpPr>
          <p:nvPr>
            <p:ph type="title"/>
          </p:nvPr>
        </p:nvSpPr>
        <p:spPr>
          <a:xfrm>
            <a:off x="786213" y="365126"/>
            <a:ext cx="10682243" cy="908198"/>
          </a:xfrm>
        </p:spPr>
        <p:txBody>
          <a:bodyPr/>
          <a:lstStyle/>
          <a:p>
            <a:r>
              <a:rPr lang="en-US" dirty="0"/>
              <a:t>Matthew 6:7</a:t>
            </a:r>
          </a:p>
        </p:txBody>
      </p:sp>
      <p:sp>
        <p:nvSpPr>
          <p:cNvPr id="3" name="Content Placeholder 2">
            <a:extLst>
              <a:ext uri="{FF2B5EF4-FFF2-40B4-BE49-F238E27FC236}">
                <a16:creationId xmlns:a16="http://schemas.microsoft.com/office/drawing/2014/main" id="{28C55880-5830-48C6-B78C-4DE52C2545E4}"/>
              </a:ext>
            </a:extLst>
          </p:cNvPr>
          <p:cNvSpPr>
            <a:spLocks noGrp="1"/>
          </p:cNvSpPr>
          <p:nvPr>
            <p:ph idx="1"/>
          </p:nvPr>
        </p:nvSpPr>
        <p:spPr>
          <a:xfrm>
            <a:off x="786213" y="1392965"/>
            <a:ext cx="10682243" cy="4785644"/>
          </a:xfrm>
        </p:spPr>
        <p:txBody>
          <a:bodyPr>
            <a:normAutofit lnSpcReduction="10000"/>
          </a:bodyPr>
          <a:lstStyle/>
          <a:p>
            <a:r>
              <a:rPr lang="en-US" dirty="0">
                <a:latin typeface="Source Sans Pro Black" panose="020B0803030403020204" pitchFamily="34" charset="0"/>
              </a:rPr>
              <a:t>“And when you pray, do not use vain repetitions as the heathen do. For they think that they will be heard for their many words.”</a:t>
            </a:r>
          </a:p>
          <a:p>
            <a:pPr lvl="1"/>
            <a:r>
              <a:rPr lang="en-US" dirty="0">
                <a:latin typeface="Source Sans Pro Black" panose="020B0803030403020204" pitchFamily="34" charset="0"/>
              </a:rPr>
              <a:t>Vain repetitions </a:t>
            </a:r>
            <a:r>
              <a:rPr lang="en-US" dirty="0"/>
              <a:t>(</a:t>
            </a:r>
            <a:r>
              <a:rPr lang="en-US" i="1" dirty="0" err="1"/>
              <a:t>battalogeō</a:t>
            </a:r>
            <a:r>
              <a:rPr lang="en-US" dirty="0"/>
              <a:t>): “to speak in a way that images the kind of speech pattern of one who stammers, </a:t>
            </a:r>
            <a:r>
              <a:rPr lang="en-US" i="1" dirty="0"/>
              <a:t>use the same words again and again</a:t>
            </a:r>
            <a:r>
              <a:rPr lang="en-US" dirty="0"/>
              <a:t>” (BDAG, 172); Liddell &amp; Scott, “talk aimlessly” (311).</a:t>
            </a:r>
          </a:p>
          <a:p>
            <a:pPr lvl="1"/>
            <a:r>
              <a:rPr lang="en-US" dirty="0"/>
              <a:t>What is the difference between repetitions and vain repetitions?</a:t>
            </a:r>
          </a:p>
          <a:p>
            <a:pPr lvl="2"/>
            <a:r>
              <a:rPr lang="en-US" dirty="0"/>
              <a:t>It is ironic that the “Lord’s prayer” is so frequently used as standardized prayer to be repeated verbatim, rather than as a model for us to learn how to pray.</a:t>
            </a:r>
          </a:p>
          <a:p>
            <a:pPr lvl="3"/>
            <a:r>
              <a:rPr lang="en-US" dirty="0"/>
              <a:t>How would you describe saying the rosary? “Hail Mary, Full of Grace, The Lord is with thee. Blessed art thou among women, and blessed is the fruit of thy womb, Jesus. Holy Mary, Mother of God, pray for us sinners now, and at the hour of our death. Amen.”</a:t>
            </a:r>
          </a:p>
        </p:txBody>
      </p:sp>
    </p:spTree>
    <p:extLst>
      <p:ext uri="{BB962C8B-B14F-4D97-AF65-F5344CB8AC3E}">
        <p14:creationId xmlns:p14="http://schemas.microsoft.com/office/powerpoint/2010/main" val="104924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E07C69C-0D66-4865-BE2A-E56A64863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3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63D8C1A-D432-43EB-9A37-76B68ECC94F6}"/>
              </a:ext>
            </a:extLst>
          </p:cNvPr>
          <p:cNvSpPr txBox="1"/>
          <p:nvPr/>
        </p:nvSpPr>
        <p:spPr>
          <a:xfrm>
            <a:off x="2428127" y="5976704"/>
            <a:ext cx="9644737" cy="646331"/>
          </a:xfrm>
          <a:prstGeom prst="rect">
            <a:avLst/>
          </a:prstGeom>
          <a:solidFill>
            <a:schemeClr val="tx1"/>
          </a:solidFill>
        </p:spPr>
        <p:txBody>
          <a:bodyPr wrap="square" rtlCol="0">
            <a:spAutoFit/>
          </a:bodyPr>
          <a:lstStyle/>
          <a:p>
            <a:r>
              <a:rPr lang="en-US" dirty="0">
                <a:solidFill>
                  <a:schemeClr val="bg1"/>
                </a:solidFill>
                <a:latin typeface="Source Sans Pro Semibold" panose="020B0603030403020204" pitchFamily="34" charset="0"/>
              </a:rPr>
              <a:t>The original uploader was </a:t>
            </a:r>
            <a:r>
              <a:rPr lang="en-US" dirty="0" err="1">
                <a:solidFill>
                  <a:schemeClr val="bg1"/>
                </a:solidFill>
                <a:latin typeface="Source Sans Pro Semibold" panose="020B0603030403020204" pitchFamily="34" charset="0"/>
              </a:rPr>
              <a:t>Pjottermans</a:t>
            </a:r>
            <a:r>
              <a:rPr lang="en-US" dirty="0">
                <a:solidFill>
                  <a:schemeClr val="bg1"/>
                </a:solidFill>
                <a:latin typeface="Source Sans Pro Semibold" panose="020B0603030403020204" pitchFamily="34" charset="0"/>
              </a:rPr>
              <a:t> at English Wikipedia. - Transferred from </a:t>
            </a:r>
            <a:r>
              <a:rPr lang="en-US" dirty="0" err="1">
                <a:solidFill>
                  <a:schemeClr val="bg1"/>
                </a:solidFill>
                <a:latin typeface="Source Sans Pro Semibold" panose="020B0603030403020204" pitchFamily="34" charset="0"/>
              </a:rPr>
              <a:t>en.wikipedia</a:t>
            </a:r>
            <a:r>
              <a:rPr lang="en-US" dirty="0">
                <a:solidFill>
                  <a:schemeClr val="bg1"/>
                </a:solidFill>
                <a:latin typeface="Source Sans Pro Semibold" panose="020B0603030403020204" pitchFamily="34" charset="0"/>
              </a:rPr>
              <a:t> to Commons., CC BY-SA 2.5, https://commons.wikimedia.org/w/index.php?curid=32527826</a:t>
            </a:r>
          </a:p>
        </p:txBody>
      </p:sp>
      <p:sp>
        <p:nvSpPr>
          <p:cNvPr id="3" name="TextBox 2">
            <a:extLst>
              <a:ext uri="{FF2B5EF4-FFF2-40B4-BE49-F238E27FC236}">
                <a16:creationId xmlns:a16="http://schemas.microsoft.com/office/drawing/2014/main" id="{C00D43D7-2CC5-41BF-945F-79E42978ACD4}"/>
              </a:ext>
            </a:extLst>
          </p:cNvPr>
          <p:cNvSpPr txBox="1"/>
          <p:nvPr/>
        </p:nvSpPr>
        <p:spPr>
          <a:xfrm>
            <a:off x="8409062" y="3822944"/>
            <a:ext cx="3555052" cy="1938992"/>
          </a:xfrm>
          <a:prstGeom prst="rect">
            <a:avLst/>
          </a:prstGeom>
          <a:noFill/>
        </p:spPr>
        <p:txBody>
          <a:bodyPr wrap="square" rtlCol="0">
            <a:spAutoFit/>
          </a:bodyPr>
          <a:lstStyle/>
          <a:p>
            <a:pPr algn="r"/>
            <a:r>
              <a:rPr lang="en-US" sz="4000" dirty="0">
                <a:latin typeface="Source Sans Pro Black" panose="020B0803030403020204" pitchFamily="34" charset="0"/>
              </a:rPr>
              <a:t>Buddhism Accepts Prayer Wheels</a:t>
            </a:r>
          </a:p>
        </p:txBody>
      </p:sp>
    </p:spTree>
    <p:extLst>
      <p:ext uri="{BB962C8B-B14F-4D97-AF65-F5344CB8AC3E}">
        <p14:creationId xmlns:p14="http://schemas.microsoft.com/office/powerpoint/2010/main" val="4008267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FEE5E-264F-5F05-595D-2CBB5293DA67}"/>
              </a:ext>
            </a:extLst>
          </p:cNvPr>
          <p:cNvSpPr>
            <a:spLocks noGrp="1"/>
          </p:cNvSpPr>
          <p:nvPr>
            <p:ph type="title"/>
          </p:nvPr>
        </p:nvSpPr>
        <p:spPr/>
        <p:txBody>
          <a:bodyPr/>
          <a:lstStyle/>
          <a:p>
            <a:r>
              <a:rPr lang="en-US" dirty="0"/>
              <a:t>Dangers of Repetitions</a:t>
            </a:r>
          </a:p>
        </p:txBody>
      </p:sp>
      <p:sp>
        <p:nvSpPr>
          <p:cNvPr id="3" name="Content Placeholder 2">
            <a:extLst>
              <a:ext uri="{FF2B5EF4-FFF2-40B4-BE49-F238E27FC236}">
                <a16:creationId xmlns:a16="http://schemas.microsoft.com/office/drawing/2014/main" id="{AC64A438-2CA4-63D1-AD1A-8633B5B783C5}"/>
              </a:ext>
            </a:extLst>
          </p:cNvPr>
          <p:cNvSpPr>
            <a:spLocks noGrp="1"/>
          </p:cNvSpPr>
          <p:nvPr>
            <p:ph idx="1"/>
          </p:nvPr>
        </p:nvSpPr>
        <p:spPr/>
        <p:txBody>
          <a:bodyPr/>
          <a:lstStyle/>
          <a:p>
            <a:r>
              <a:rPr lang="en-US" dirty="0"/>
              <a:t>It is easy for us to allow our prayers to become vain repetitions full of familiar clichés, easily repeated without thinking about their meanings.</a:t>
            </a:r>
          </a:p>
          <a:p>
            <a:pPr lvl="1"/>
            <a:r>
              <a:rPr lang="en-US" dirty="0"/>
              <a:t>Can you think of a few “church of Christ” clichés?</a:t>
            </a:r>
          </a:p>
          <a:p>
            <a:r>
              <a:rPr lang="en-US" dirty="0"/>
              <a:t>If God does not want vain repetitions, what does He want our prayers to be?</a:t>
            </a:r>
          </a:p>
          <a:p>
            <a:r>
              <a:rPr lang="en-US" dirty="0"/>
              <a:t>What warning is given in “for they think that they will be heard for their many words”? </a:t>
            </a:r>
          </a:p>
          <a:p>
            <a:endParaRPr lang="en-US" dirty="0"/>
          </a:p>
        </p:txBody>
      </p:sp>
    </p:spTree>
    <p:extLst>
      <p:ext uri="{BB962C8B-B14F-4D97-AF65-F5344CB8AC3E}">
        <p14:creationId xmlns:p14="http://schemas.microsoft.com/office/powerpoint/2010/main" val="45183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620FD-BA7B-4862-998A-C347644CD4F4}"/>
              </a:ext>
            </a:extLst>
          </p:cNvPr>
          <p:cNvSpPr>
            <a:spLocks noGrp="1"/>
          </p:cNvSpPr>
          <p:nvPr>
            <p:ph type="title"/>
          </p:nvPr>
        </p:nvSpPr>
        <p:spPr/>
        <p:txBody>
          <a:bodyPr/>
          <a:lstStyle/>
          <a:p>
            <a:r>
              <a:rPr lang="en-US" dirty="0"/>
              <a:t>Davies and Allison on Prayer</a:t>
            </a:r>
          </a:p>
        </p:txBody>
      </p:sp>
      <p:sp>
        <p:nvSpPr>
          <p:cNvPr id="3" name="Content Placeholder 2">
            <a:extLst>
              <a:ext uri="{FF2B5EF4-FFF2-40B4-BE49-F238E27FC236}">
                <a16:creationId xmlns:a16="http://schemas.microsoft.com/office/drawing/2014/main" id="{BF1B8B20-75EC-4538-B418-D9CD2D3D0EC2}"/>
              </a:ext>
            </a:extLst>
          </p:cNvPr>
          <p:cNvSpPr>
            <a:spLocks noGrp="1"/>
          </p:cNvSpPr>
          <p:nvPr>
            <p:ph idx="1"/>
          </p:nvPr>
        </p:nvSpPr>
        <p:spPr/>
        <p:txBody>
          <a:bodyPr/>
          <a:lstStyle/>
          <a:p>
            <a:r>
              <a:rPr lang="en-US" dirty="0"/>
              <a:t>“So prayer, the purpose of which is not to exercise the tongue, does not inform or remind God of anything; </a:t>
            </a:r>
            <a:r>
              <a:rPr lang="en-US" dirty="0">
                <a:latin typeface="Source Sans Pro Black" panose="020B0803030403020204" pitchFamily="34" charset="0"/>
              </a:rPr>
              <a:t>it is instead worship</a:t>
            </a:r>
            <a:r>
              <a:rPr lang="en-US" dirty="0"/>
              <a:t>, and it serves to cleanse the mind, purify the heart, and align one’s will with God’s will (cf. 6:10); it recalls to the suppliant who God is and what his purposes are. Compare Chrysostom, </a:t>
            </a:r>
            <a:r>
              <a:rPr lang="en-US" i="1" dirty="0" err="1"/>
              <a:t>Hom</a:t>
            </a:r>
            <a:r>
              <a:rPr lang="en-US" i="1" dirty="0"/>
              <a:t>. on Mt. </a:t>
            </a:r>
            <a:r>
              <a:rPr lang="en-US" dirty="0"/>
              <a:t>19:5: ‘</a:t>
            </a:r>
            <a:r>
              <a:rPr lang="en-US" dirty="0">
                <a:latin typeface="Source Sans Pro Black" panose="020B0803030403020204" pitchFamily="34" charset="0"/>
              </a:rPr>
              <a:t>Wherefore must we pray? Not to instruct Him, but to prevail with Him; to be made intimate with Him, by continuance in supplication; to be humbled; to be reminded of thy sins</a:t>
            </a:r>
            <a:r>
              <a:rPr lang="en-US" dirty="0"/>
              <a:t>’” (</a:t>
            </a:r>
            <a:r>
              <a:rPr lang="en-US" i="1" dirty="0"/>
              <a:t>Commentary on Matthew, </a:t>
            </a:r>
            <a:r>
              <a:rPr lang="en-US" dirty="0"/>
              <a:t>1:590).</a:t>
            </a:r>
          </a:p>
        </p:txBody>
      </p:sp>
    </p:spTree>
    <p:extLst>
      <p:ext uri="{BB962C8B-B14F-4D97-AF65-F5344CB8AC3E}">
        <p14:creationId xmlns:p14="http://schemas.microsoft.com/office/powerpoint/2010/main" val="1406383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5961-A395-4CBD-9611-B5983A836E96}"/>
              </a:ext>
            </a:extLst>
          </p:cNvPr>
          <p:cNvSpPr>
            <a:spLocks noGrp="1"/>
          </p:cNvSpPr>
          <p:nvPr>
            <p:ph type="title"/>
          </p:nvPr>
        </p:nvSpPr>
        <p:spPr>
          <a:xfrm>
            <a:off x="838200" y="365125"/>
            <a:ext cx="10515600" cy="944929"/>
          </a:xfrm>
        </p:spPr>
        <p:txBody>
          <a:bodyPr/>
          <a:lstStyle/>
          <a:p>
            <a:r>
              <a:rPr lang="en-US" dirty="0"/>
              <a:t>Matthew 6:8</a:t>
            </a:r>
          </a:p>
        </p:txBody>
      </p:sp>
      <p:sp>
        <p:nvSpPr>
          <p:cNvPr id="3" name="Content Placeholder 2">
            <a:extLst>
              <a:ext uri="{FF2B5EF4-FFF2-40B4-BE49-F238E27FC236}">
                <a16:creationId xmlns:a16="http://schemas.microsoft.com/office/drawing/2014/main" id="{F564EDD5-5DC4-443D-AB4D-2C49C9E4A4C9}"/>
              </a:ext>
            </a:extLst>
          </p:cNvPr>
          <p:cNvSpPr>
            <a:spLocks noGrp="1"/>
          </p:cNvSpPr>
          <p:nvPr>
            <p:ph idx="1"/>
          </p:nvPr>
        </p:nvSpPr>
        <p:spPr>
          <a:xfrm>
            <a:off x="838200" y="1397977"/>
            <a:ext cx="10515600" cy="4778986"/>
          </a:xfrm>
        </p:spPr>
        <p:txBody>
          <a:bodyPr>
            <a:normAutofit lnSpcReduction="10000"/>
          </a:bodyPr>
          <a:lstStyle/>
          <a:p>
            <a:r>
              <a:rPr lang="en-US" dirty="0">
                <a:latin typeface="Source Sans Pro Black" panose="020B0803030403020204" pitchFamily="34" charset="0"/>
              </a:rPr>
              <a:t>“Therefore do not be like them. For your Father knows the things you have need of before you ask Him.”</a:t>
            </a:r>
          </a:p>
          <a:p>
            <a:pPr lvl="1"/>
            <a:r>
              <a:rPr lang="en-US" dirty="0">
                <a:latin typeface="Source Sans Pro Black" panose="020B0803030403020204" pitchFamily="34" charset="0"/>
              </a:rPr>
              <a:t>John Noland: </a:t>
            </a:r>
            <a:r>
              <a:rPr lang="en-US" dirty="0"/>
              <a:t>“God is way ahead of you; he is already fully aware of your needs (and deeply committed to caring for you in respect of them). The reference to God as ‘your Father’ sets prayer into the context of God’s existing paternal commitment. Jewish piety was well aware of the omniscience of God, but it did not often play as comforting a role as here” (</a:t>
            </a:r>
            <a:r>
              <a:rPr lang="en-US" i="1" dirty="0"/>
              <a:t>The Gospel of Matthew: A Commentary on the Greek Text</a:t>
            </a:r>
            <a:r>
              <a:rPr lang="en-US" dirty="0"/>
              <a:t>, 285).</a:t>
            </a:r>
          </a:p>
          <a:p>
            <a:pPr lvl="1"/>
            <a:r>
              <a:rPr lang="en-US" dirty="0">
                <a:latin typeface="Source Sans Pro Black" panose="020B0803030403020204" pitchFamily="34" charset="0"/>
              </a:rPr>
              <a:t>Leon Morris: </a:t>
            </a:r>
            <a:r>
              <a:rPr lang="en-US" dirty="0"/>
              <a:t>“Before they (i.e., His children) offer any prayer, he knows exactly what their need is. They pray, not to inform the Father on matters of which he is ignorant, but to worship him” (</a:t>
            </a:r>
            <a:r>
              <a:rPr lang="en-US" i="1" dirty="0"/>
              <a:t>The Gospel according to Matthew</a:t>
            </a:r>
            <a:r>
              <a:rPr lang="en-US" dirty="0"/>
              <a:t>, 142).</a:t>
            </a:r>
          </a:p>
          <a:p>
            <a:pPr lvl="1"/>
            <a:r>
              <a:rPr lang="en-US" dirty="0"/>
              <a:t>“It shall come to pass That before they call, I will answer; And while they are still speaking, I will hear” (Isa. 65:24).</a:t>
            </a:r>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149719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DF22C-9EF0-4CAA-BA27-DC3CAA0AC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6" y="0"/>
            <a:ext cx="12108024" cy="6858000"/>
          </a:xfrm>
          <a:prstGeom prst="rect">
            <a:avLst/>
          </a:prstGeom>
        </p:spPr>
      </p:pic>
      <p:sp>
        <p:nvSpPr>
          <p:cNvPr id="4" name="TextBox 3">
            <a:extLst>
              <a:ext uri="{FF2B5EF4-FFF2-40B4-BE49-F238E27FC236}">
                <a16:creationId xmlns:a16="http://schemas.microsoft.com/office/drawing/2014/main" id="{BFEAB557-9151-4F3F-8617-1D8064E6F7ED}"/>
              </a:ext>
            </a:extLst>
          </p:cNvPr>
          <p:cNvSpPr txBox="1"/>
          <p:nvPr/>
        </p:nvSpPr>
        <p:spPr>
          <a:xfrm>
            <a:off x="981598" y="666496"/>
            <a:ext cx="4544008" cy="3170099"/>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ea typeface="Adobe Gothic Std B" panose="020B0800000000000000" pitchFamily="34" charset="-128"/>
              </a:rPr>
              <a:t>The Gospel of Matthew</a:t>
            </a:r>
          </a:p>
          <a:p>
            <a:pPr algn="ctr"/>
            <a:r>
              <a:rPr lang="en-US" sz="2000" dirty="0">
                <a:solidFill>
                  <a:schemeClr val="bg1"/>
                </a:solidFill>
                <a:latin typeface="Adobe Gothic Std B" panose="020B0800000000000000" pitchFamily="34" charset="-128"/>
                <a:ea typeface="Adobe Gothic Std B" panose="020B0800000000000000" pitchFamily="34" charset="-128"/>
              </a:rPr>
              <a:t>Chapter 6</a:t>
            </a:r>
          </a:p>
          <a:p>
            <a:pPr algn="ctr"/>
            <a:endParaRPr lang="en-US" sz="6000" dirty="0">
              <a:solidFill>
                <a:schemeClr val="bg1"/>
              </a:solidFill>
              <a:latin typeface="Arial Rounded MT Bold" panose="020F0704030504030204" pitchFamily="34" charset="0"/>
              <a:ea typeface="Adobe Gothic Std B" panose="020B0800000000000000" pitchFamily="34" charset="-128"/>
            </a:endParaRPr>
          </a:p>
        </p:txBody>
      </p:sp>
    </p:spTree>
    <p:extLst>
      <p:ext uri="{BB962C8B-B14F-4D97-AF65-F5344CB8AC3E}">
        <p14:creationId xmlns:p14="http://schemas.microsoft.com/office/powerpoint/2010/main" val="2768532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06D5-4876-4F5A-A127-A2225B18AFD2}"/>
              </a:ext>
            </a:extLst>
          </p:cNvPr>
          <p:cNvSpPr>
            <a:spLocks noGrp="1"/>
          </p:cNvSpPr>
          <p:nvPr>
            <p:ph type="title"/>
          </p:nvPr>
        </p:nvSpPr>
        <p:spPr/>
        <p:txBody>
          <a:bodyPr/>
          <a:lstStyle/>
          <a:p>
            <a:r>
              <a:rPr lang="en-US" dirty="0"/>
              <a:t>The Lord’s Prayer</a:t>
            </a:r>
          </a:p>
        </p:txBody>
      </p:sp>
      <p:sp>
        <p:nvSpPr>
          <p:cNvPr id="3" name="Content Placeholder 2">
            <a:extLst>
              <a:ext uri="{FF2B5EF4-FFF2-40B4-BE49-F238E27FC236}">
                <a16:creationId xmlns:a16="http://schemas.microsoft.com/office/drawing/2014/main" id="{F5D35940-CC59-4334-A410-0CA0A0EF2158}"/>
              </a:ext>
            </a:extLst>
          </p:cNvPr>
          <p:cNvSpPr>
            <a:spLocks noGrp="1"/>
          </p:cNvSpPr>
          <p:nvPr>
            <p:ph idx="1"/>
          </p:nvPr>
        </p:nvSpPr>
        <p:spPr>
          <a:xfrm>
            <a:off x="838200" y="1825625"/>
            <a:ext cx="10515600" cy="4667250"/>
          </a:xfrm>
        </p:spPr>
        <p:txBody>
          <a:bodyPr>
            <a:normAutofit/>
          </a:bodyPr>
          <a:lstStyle/>
          <a:p>
            <a:r>
              <a:rPr lang="en-US" dirty="0"/>
              <a:t>“In this manner, therefore, pray: </a:t>
            </a:r>
          </a:p>
          <a:p>
            <a:pPr marL="1371600" lvl="3" indent="0">
              <a:lnSpc>
                <a:spcPct val="70000"/>
              </a:lnSpc>
              <a:buNone/>
            </a:pPr>
            <a:r>
              <a:rPr lang="en-US" sz="2400" dirty="0"/>
              <a:t>Our Father in heaven, </a:t>
            </a:r>
          </a:p>
          <a:p>
            <a:pPr marL="1371600" lvl="3" indent="0">
              <a:lnSpc>
                <a:spcPct val="70000"/>
              </a:lnSpc>
              <a:buNone/>
            </a:pPr>
            <a:r>
              <a:rPr lang="en-US" sz="2400" dirty="0"/>
              <a:t>Hallowed be Your name. </a:t>
            </a:r>
          </a:p>
          <a:p>
            <a:pPr marL="1371600" lvl="3" indent="0">
              <a:lnSpc>
                <a:spcPct val="70000"/>
              </a:lnSpc>
              <a:buNone/>
            </a:pPr>
            <a:r>
              <a:rPr lang="en-US" sz="2400" dirty="0"/>
              <a:t>Your kingdom come. </a:t>
            </a:r>
          </a:p>
          <a:p>
            <a:pPr marL="1371600" lvl="3" indent="0">
              <a:lnSpc>
                <a:spcPct val="70000"/>
              </a:lnSpc>
              <a:buNone/>
            </a:pPr>
            <a:r>
              <a:rPr lang="en-US" sz="2400" dirty="0"/>
              <a:t>Your will be done </a:t>
            </a:r>
          </a:p>
          <a:p>
            <a:pPr marL="1371600" lvl="3" indent="0">
              <a:lnSpc>
                <a:spcPct val="70000"/>
              </a:lnSpc>
              <a:buNone/>
            </a:pPr>
            <a:r>
              <a:rPr lang="en-US" sz="2400" dirty="0"/>
              <a:t>On earth as it is in heaven. </a:t>
            </a:r>
          </a:p>
          <a:p>
            <a:pPr marL="1371600" lvl="3" indent="0">
              <a:lnSpc>
                <a:spcPct val="70000"/>
              </a:lnSpc>
              <a:buNone/>
            </a:pPr>
            <a:r>
              <a:rPr lang="en-US" sz="2400" dirty="0"/>
              <a:t>Give us this day our daily bread. </a:t>
            </a:r>
          </a:p>
          <a:p>
            <a:pPr marL="1371600" lvl="3" indent="0">
              <a:lnSpc>
                <a:spcPct val="70000"/>
              </a:lnSpc>
              <a:buNone/>
            </a:pPr>
            <a:r>
              <a:rPr lang="en-US" sz="2400" dirty="0"/>
              <a:t>And forgive us our debts, </a:t>
            </a:r>
          </a:p>
          <a:p>
            <a:pPr marL="1371600" lvl="3" indent="0">
              <a:lnSpc>
                <a:spcPct val="70000"/>
              </a:lnSpc>
              <a:buNone/>
            </a:pPr>
            <a:r>
              <a:rPr lang="en-US" sz="2400" dirty="0"/>
              <a:t>As we forgive our debtors. </a:t>
            </a:r>
          </a:p>
          <a:p>
            <a:pPr marL="1371600" lvl="3" indent="0">
              <a:lnSpc>
                <a:spcPct val="70000"/>
              </a:lnSpc>
              <a:buNone/>
            </a:pPr>
            <a:r>
              <a:rPr lang="en-US" sz="2400" dirty="0"/>
              <a:t>And do not lead us into temptation, </a:t>
            </a:r>
          </a:p>
          <a:p>
            <a:pPr marL="1371600" lvl="3" indent="0">
              <a:lnSpc>
                <a:spcPct val="70000"/>
              </a:lnSpc>
              <a:buNone/>
            </a:pPr>
            <a:r>
              <a:rPr lang="en-US" sz="2400" dirty="0"/>
              <a:t>But deliver us from the evil one. </a:t>
            </a:r>
          </a:p>
          <a:p>
            <a:pPr marL="1371600" lvl="3" indent="0">
              <a:lnSpc>
                <a:spcPct val="70000"/>
              </a:lnSpc>
              <a:buNone/>
            </a:pPr>
            <a:r>
              <a:rPr lang="en-US" dirty="0"/>
              <a:t>For Yours is the kingdom and the power and the glory forever. Amen” (Matt. 6:9-13).</a:t>
            </a:r>
          </a:p>
          <a:p>
            <a:pPr lvl="1"/>
            <a:r>
              <a:rPr lang="en-US" dirty="0"/>
              <a:t>Number of words: 66 (not counting the five introductory words)</a:t>
            </a:r>
          </a:p>
        </p:txBody>
      </p:sp>
    </p:spTree>
    <p:extLst>
      <p:ext uri="{BB962C8B-B14F-4D97-AF65-F5344CB8AC3E}">
        <p14:creationId xmlns:p14="http://schemas.microsoft.com/office/powerpoint/2010/main" val="3978404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808B4-CF9A-4AB1-8A70-4E93F2EEBBB8}"/>
              </a:ext>
            </a:extLst>
          </p:cNvPr>
          <p:cNvSpPr>
            <a:spLocks noGrp="1"/>
          </p:cNvSpPr>
          <p:nvPr>
            <p:ph type="title"/>
          </p:nvPr>
        </p:nvSpPr>
        <p:spPr>
          <a:xfrm>
            <a:off x="838200" y="365126"/>
            <a:ext cx="10515600" cy="1002202"/>
          </a:xfrm>
        </p:spPr>
        <p:txBody>
          <a:bodyPr/>
          <a:lstStyle/>
          <a:p>
            <a:r>
              <a:rPr lang="en-US" dirty="0"/>
              <a:t>The Lord’s Prayer?</a:t>
            </a:r>
          </a:p>
        </p:txBody>
      </p:sp>
      <p:sp>
        <p:nvSpPr>
          <p:cNvPr id="3" name="Content Placeholder 2">
            <a:extLst>
              <a:ext uri="{FF2B5EF4-FFF2-40B4-BE49-F238E27FC236}">
                <a16:creationId xmlns:a16="http://schemas.microsoft.com/office/drawing/2014/main" id="{B398F6AE-ADF3-4144-86DB-4A1B9E5FD12E}"/>
              </a:ext>
            </a:extLst>
          </p:cNvPr>
          <p:cNvSpPr>
            <a:spLocks noGrp="1"/>
          </p:cNvSpPr>
          <p:nvPr>
            <p:ph idx="1"/>
          </p:nvPr>
        </p:nvSpPr>
        <p:spPr>
          <a:xfrm>
            <a:off x="838200" y="1444239"/>
            <a:ext cx="10515600" cy="4732724"/>
          </a:xfrm>
        </p:spPr>
        <p:txBody>
          <a:bodyPr>
            <a:normAutofit lnSpcReduction="10000"/>
          </a:bodyPr>
          <a:lstStyle/>
          <a:p>
            <a:r>
              <a:rPr lang="en-US" dirty="0"/>
              <a:t>“The Lord’s Prayer” more nearly fits what Jesus prayed in John 17 and in the Garden of Gethsemane (Matt. 26:39, 42).</a:t>
            </a:r>
          </a:p>
          <a:p>
            <a:r>
              <a:rPr lang="en-US" dirty="0"/>
              <a:t>This might be more appropriately labeled “The Lord’s Model Prayer.”</a:t>
            </a:r>
          </a:p>
          <a:p>
            <a:pPr lvl="1"/>
            <a:r>
              <a:rPr lang="en-US" dirty="0"/>
              <a:t>Matthew 6:7 demonstrates that Jesus did not intend for this prayer to be used as memorized words that His disciples mechanically repeat.</a:t>
            </a:r>
          </a:p>
          <a:p>
            <a:pPr lvl="2"/>
            <a:r>
              <a:rPr lang="en-US" dirty="0"/>
              <a:t>The differences in wording between Luke’s account of the prayer (Luke 11:2-4) and Matthew’s indicates that in Jesus’s preaching on prayer, He did not use precisely the same words each time He taught on the subject, anymore than I use the same exact words should I preach the same sermon in two places.</a:t>
            </a:r>
          </a:p>
          <a:p>
            <a:pPr lvl="1"/>
            <a:r>
              <a:rPr lang="en-US" dirty="0"/>
              <a:t>Rather, they give us an example of the kinds of things for which we should pray in our own devotional life.</a:t>
            </a:r>
          </a:p>
          <a:p>
            <a:pPr lvl="2"/>
            <a:r>
              <a:rPr lang="en-US" dirty="0"/>
              <a:t>This is also confirmed by “In this manner, therefore, pray.”</a:t>
            </a:r>
          </a:p>
        </p:txBody>
      </p:sp>
    </p:spTree>
    <p:extLst>
      <p:ext uri="{BB962C8B-B14F-4D97-AF65-F5344CB8AC3E}">
        <p14:creationId xmlns:p14="http://schemas.microsoft.com/office/powerpoint/2010/main" val="63319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9AA43-24CE-4D1E-9679-53674EBF07DA}"/>
              </a:ext>
            </a:extLst>
          </p:cNvPr>
          <p:cNvSpPr>
            <a:spLocks noGrp="1"/>
          </p:cNvSpPr>
          <p:nvPr>
            <p:ph type="title"/>
          </p:nvPr>
        </p:nvSpPr>
        <p:spPr/>
        <p:txBody>
          <a:bodyPr/>
          <a:lstStyle/>
          <a:p>
            <a:r>
              <a:rPr lang="en-US" dirty="0"/>
              <a:t>1. Our Father in Heaven</a:t>
            </a:r>
          </a:p>
        </p:txBody>
      </p:sp>
      <p:sp>
        <p:nvSpPr>
          <p:cNvPr id="3" name="Content Placeholder 2">
            <a:extLst>
              <a:ext uri="{FF2B5EF4-FFF2-40B4-BE49-F238E27FC236}">
                <a16:creationId xmlns:a16="http://schemas.microsoft.com/office/drawing/2014/main" id="{5701A2C8-2327-4767-A635-EDF77EE17541}"/>
              </a:ext>
            </a:extLst>
          </p:cNvPr>
          <p:cNvSpPr>
            <a:spLocks noGrp="1"/>
          </p:cNvSpPr>
          <p:nvPr>
            <p:ph idx="1"/>
          </p:nvPr>
        </p:nvSpPr>
        <p:spPr>
          <a:xfrm>
            <a:off x="838200" y="1825625"/>
            <a:ext cx="10515600" cy="4667250"/>
          </a:xfrm>
        </p:spPr>
        <p:txBody>
          <a:bodyPr>
            <a:normAutofit fontScale="92500" lnSpcReduction="10000"/>
          </a:bodyPr>
          <a:lstStyle/>
          <a:p>
            <a:r>
              <a:rPr lang="en-US" dirty="0"/>
              <a:t>The word “Father” is an intimate term for God, implying His relationship with His spiritual children.</a:t>
            </a:r>
          </a:p>
          <a:p>
            <a:pPr lvl="1"/>
            <a:r>
              <a:rPr lang="en-US" dirty="0"/>
              <a:t>We should think of God as accessible as the most loving parent.</a:t>
            </a:r>
          </a:p>
          <a:p>
            <a:pPr lvl="1"/>
            <a:r>
              <a:rPr lang="en-US" dirty="0"/>
              <a:t>Until one has made a decision to become a child of God, he has no basis for addressing God as his Father.</a:t>
            </a:r>
          </a:p>
          <a:p>
            <a:pPr lvl="2"/>
            <a:r>
              <a:rPr lang="en-US" dirty="0"/>
              <a:t>Jesus spoke to the Jews rather bluntly: “But now you seek to kill Me, a Man who has told you the truth which I heard from God. Abraham did not do this. You do the deeds of your father.” “Then they said to Him, ‘We were not born of fornication; we have one Father—God.’ Jesus said to them, ‘If God were your Father, you would love Me, for I proceeded forth and came from God; nor have I come of Myself, but He sent Me’” (John 8:40-42).</a:t>
            </a:r>
          </a:p>
          <a:p>
            <a:pPr lvl="2"/>
            <a:r>
              <a:rPr lang="en-US" dirty="0"/>
              <a:t>Do non-Christians have the relationship presupposed when one addresses God as “our Father in heaven”?</a:t>
            </a:r>
          </a:p>
          <a:p>
            <a:pPr lvl="2"/>
            <a:r>
              <a:rPr lang="en-US" dirty="0"/>
              <a:t>It is only through the work of Jesus that we can approach God as “Our Father.”</a:t>
            </a:r>
          </a:p>
          <a:p>
            <a:pPr lvl="1"/>
            <a:r>
              <a:rPr lang="en-US" dirty="0"/>
              <a:t>The addition of “in heaven” emphasizes His infinite greatness.</a:t>
            </a:r>
          </a:p>
        </p:txBody>
      </p:sp>
    </p:spTree>
    <p:extLst>
      <p:ext uri="{BB962C8B-B14F-4D97-AF65-F5344CB8AC3E}">
        <p14:creationId xmlns:p14="http://schemas.microsoft.com/office/powerpoint/2010/main" val="188729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0A157-6B85-4908-93E0-5E23D4A5491B}"/>
              </a:ext>
            </a:extLst>
          </p:cNvPr>
          <p:cNvSpPr>
            <a:spLocks noGrp="1"/>
          </p:cNvSpPr>
          <p:nvPr>
            <p:ph type="title"/>
          </p:nvPr>
        </p:nvSpPr>
        <p:spPr/>
        <p:txBody>
          <a:bodyPr/>
          <a:lstStyle/>
          <a:p>
            <a:r>
              <a:rPr lang="en-US" dirty="0"/>
              <a:t>2. Hallowed Be Your Name</a:t>
            </a:r>
          </a:p>
        </p:txBody>
      </p:sp>
      <p:sp>
        <p:nvSpPr>
          <p:cNvPr id="3" name="Content Placeholder 2">
            <a:extLst>
              <a:ext uri="{FF2B5EF4-FFF2-40B4-BE49-F238E27FC236}">
                <a16:creationId xmlns:a16="http://schemas.microsoft.com/office/drawing/2014/main" id="{D01014BB-6AB5-4097-AABC-0A06628F9571}"/>
              </a:ext>
            </a:extLst>
          </p:cNvPr>
          <p:cNvSpPr>
            <a:spLocks noGrp="1"/>
          </p:cNvSpPr>
          <p:nvPr>
            <p:ph idx="1"/>
          </p:nvPr>
        </p:nvSpPr>
        <p:spPr/>
        <p:txBody>
          <a:bodyPr>
            <a:normAutofit lnSpcReduction="10000"/>
          </a:bodyPr>
          <a:lstStyle/>
          <a:p>
            <a:r>
              <a:rPr lang="en-US" dirty="0">
                <a:latin typeface="Source Sans Pro Black" panose="020B0803030403020204" pitchFamily="34" charset="0"/>
              </a:rPr>
              <a:t>Hallowed</a:t>
            </a:r>
            <a:r>
              <a:rPr lang="en-US" dirty="0"/>
              <a:t> (</a:t>
            </a:r>
            <a:r>
              <a:rPr lang="en-US" i="1" dirty="0" err="1"/>
              <a:t>hagiazō</a:t>
            </a:r>
            <a:r>
              <a:rPr lang="en-US" dirty="0"/>
              <a:t>): “to treat as holy, </a:t>
            </a:r>
            <a:r>
              <a:rPr lang="en-US" i="1" dirty="0"/>
              <a:t>reverence</a:t>
            </a:r>
            <a:r>
              <a:rPr lang="en-US" dirty="0"/>
              <a:t>” (BDAG, 10); “to feel reverence for or to honor as holy—‘to hallow, to regard as holy, to honor as holy’” (Louw-Nida, 88.27).</a:t>
            </a:r>
          </a:p>
          <a:p>
            <a:pPr lvl="1"/>
            <a:r>
              <a:rPr lang="en-US" dirty="0"/>
              <a:t>“You shall not take the name of the </a:t>
            </a:r>
            <a:r>
              <a:rPr lang="en-US" cap="small" dirty="0"/>
              <a:t>Lord</a:t>
            </a:r>
            <a:r>
              <a:rPr lang="en-US" dirty="0"/>
              <a:t> your God in vain, for the </a:t>
            </a:r>
            <a:r>
              <a:rPr lang="en-US" cap="small" dirty="0"/>
              <a:t>Lord</a:t>
            </a:r>
            <a:r>
              <a:rPr lang="en-US" dirty="0"/>
              <a:t> will not hold him guiltless who takes His name in vain” (Exod. 20:7).</a:t>
            </a:r>
          </a:p>
          <a:p>
            <a:pPr lvl="1"/>
            <a:r>
              <a:rPr lang="en-US" dirty="0">
                <a:latin typeface="Source Sans Pro Black" panose="020B0803030403020204" pitchFamily="34" charset="0"/>
              </a:rPr>
              <a:t>R. T. France: </a:t>
            </a:r>
            <a:r>
              <a:rPr lang="en-US" dirty="0"/>
              <a:t>“the synagogue prayer known as the </a:t>
            </a:r>
            <a:r>
              <a:rPr lang="en-US" i="1" dirty="0" err="1"/>
              <a:t>Qaddish</a:t>
            </a:r>
            <a:r>
              <a:rPr lang="en-US" dirty="0"/>
              <a:t>: ‘Exalted and hallowed be his great name in the world which he created according to his will. May he let his kingdom rule in your lifetime … speedily and soon’” (</a:t>
            </a:r>
            <a:r>
              <a:rPr lang="en-US" i="1" dirty="0"/>
              <a:t>Matthew: An Introduction and Commentary</a:t>
            </a:r>
            <a:r>
              <a:rPr lang="en-US" dirty="0"/>
              <a:t>, 138).</a:t>
            </a:r>
          </a:p>
          <a:p>
            <a:pPr lvl="1"/>
            <a:r>
              <a:rPr lang="en-US" dirty="0"/>
              <a:t>“Hallowed be Your name” is a petition we ask of God. It should be our prayer that God’s name be held in reverence in our homes and throughout our society.</a:t>
            </a:r>
          </a:p>
          <a:p>
            <a:pPr lvl="1"/>
            <a:endParaRPr lang="en-US" dirty="0"/>
          </a:p>
          <a:p>
            <a:pPr lvl="1"/>
            <a:endParaRPr lang="en-US" dirty="0"/>
          </a:p>
        </p:txBody>
      </p:sp>
    </p:spTree>
    <p:extLst>
      <p:ext uri="{BB962C8B-B14F-4D97-AF65-F5344CB8AC3E}">
        <p14:creationId xmlns:p14="http://schemas.microsoft.com/office/powerpoint/2010/main" val="352676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16B45-94DD-466B-AC81-E679E05752A9}"/>
              </a:ext>
            </a:extLst>
          </p:cNvPr>
          <p:cNvSpPr>
            <a:spLocks noGrp="1"/>
          </p:cNvSpPr>
          <p:nvPr>
            <p:ph type="title"/>
          </p:nvPr>
        </p:nvSpPr>
        <p:spPr/>
        <p:txBody>
          <a:bodyPr/>
          <a:lstStyle/>
          <a:p>
            <a:r>
              <a:rPr lang="en-US" dirty="0"/>
              <a:t>3. Your Kingdom Come</a:t>
            </a:r>
          </a:p>
        </p:txBody>
      </p:sp>
      <p:sp>
        <p:nvSpPr>
          <p:cNvPr id="3" name="Content Placeholder 2">
            <a:extLst>
              <a:ext uri="{FF2B5EF4-FFF2-40B4-BE49-F238E27FC236}">
                <a16:creationId xmlns:a16="http://schemas.microsoft.com/office/drawing/2014/main" id="{AD346FF2-E5FE-4834-BB91-01C5DDEFC1A6}"/>
              </a:ext>
            </a:extLst>
          </p:cNvPr>
          <p:cNvSpPr>
            <a:spLocks noGrp="1"/>
          </p:cNvSpPr>
          <p:nvPr>
            <p:ph idx="1"/>
          </p:nvPr>
        </p:nvSpPr>
        <p:spPr/>
        <p:txBody>
          <a:bodyPr/>
          <a:lstStyle/>
          <a:p>
            <a:r>
              <a:rPr lang="en-US" dirty="0"/>
              <a:t>This passage must be placed in the context of Matthew’s gospel:</a:t>
            </a:r>
          </a:p>
          <a:p>
            <a:pPr lvl="1"/>
            <a:r>
              <a:rPr lang="en-US" dirty="0"/>
              <a:t>John the Baptist preached, “Repent, for the kingdom of heaven is at hand!” (Matt. 3:2).</a:t>
            </a:r>
          </a:p>
          <a:p>
            <a:pPr lvl="1"/>
            <a:r>
              <a:rPr lang="en-US" dirty="0"/>
              <a:t>Matthew adds, “From that time Jesus began to preach and to say, ‘Repent, for the kingdom of heaven is at hand’” (Matt. 4:17).</a:t>
            </a:r>
          </a:p>
          <a:p>
            <a:pPr lvl="1"/>
            <a:r>
              <a:rPr lang="en-US" dirty="0"/>
              <a:t>The preaching that the kingdom was near was “good news” (Matt. 4:23; 9:35).</a:t>
            </a:r>
          </a:p>
          <a:p>
            <a:pPr lvl="1"/>
            <a:r>
              <a:rPr lang="en-US" dirty="0"/>
              <a:t>The Twelve were sent out to preach that the kingdom was at hand (Matt. 10:7).</a:t>
            </a:r>
          </a:p>
          <a:p>
            <a:pPr lvl="1"/>
            <a:r>
              <a:rPr lang="en-US" dirty="0"/>
              <a:t>The Son of man would come in his kingdom within their lifetime (Matt. 16:28).</a:t>
            </a:r>
          </a:p>
          <a:p>
            <a:pPr lvl="1"/>
            <a:endParaRPr lang="en-US" dirty="0"/>
          </a:p>
          <a:p>
            <a:pPr lvl="1"/>
            <a:endParaRPr lang="en-US" dirty="0"/>
          </a:p>
        </p:txBody>
      </p:sp>
    </p:spTree>
    <p:extLst>
      <p:ext uri="{BB962C8B-B14F-4D97-AF65-F5344CB8AC3E}">
        <p14:creationId xmlns:p14="http://schemas.microsoft.com/office/powerpoint/2010/main" val="382448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FFBCA-461B-4ED6-B579-33DBB1ACC3E1}"/>
              </a:ext>
            </a:extLst>
          </p:cNvPr>
          <p:cNvSpPr>
            <a:spLocks noGrp="1"/>
          </p:cNvSpPr>
          <p:nvPr>
            <p:ph type="title"/>
          </p:nvPr>
        </p:nvSpPr>
        <p:spPr/>
        <p:txBody>
          <a:bodyPr/>
          <a:lstStyle/>
          <a:p>
            <a:r>
              <a:rPr lang="en-US" dirty="0"/>
              <a:t>Kingdom Coming Is the Church</a:t>
            </a:r>
          </a:p>
        </p:txBody>
      </p:sp>
      <p:sp>
        <p:nvSpPr>
          <p:cNvPr id="3" name="Content Placeholder 2">
            <a:extLst>
              <a:ext uri="{FF2B5EF4-FFF2-40B4-BE49-F238E27FC236}">
                <a16:creationId xmlns:a16="http://schemas.microsoft.com/office/drawing/2014/main" id="{0C36E2BD-F3AB-4F28-84B5-655CA77363C3}"/>
              </a:ext>
            </a:extLst>
          </p:cNvPr>
          <p:cNvSpPr>
            <a:spLocks noGrp="1"/>
          </p:cNvSpPr>
          <p:nvPr>
            <p:ph idx="1"/>
          </p:nvPr>
        </p:nvSpPr>
        <p:spPr/>
        <p:txBody>
          <a:bodyPr/>
          <a:lstStyle/>
          <a:p>
            <a:r>
              <a:rPr lang="en-US" dirty="0"/>
              <a:t>“And I also say to you that you are Peter, and on this rock I will build </a:t>
            </a:r>
            <a:r>
              <a:rPr lang="en-US" dirty="0">
                <a:latin typeface="Source Sans Pro Black" panose="020B0803030403020204" pitchFamily="34" charset="0"/>
              </a:rPr>
              <a:t>My church</a:t>
            </a:r>
            <a:r>
              <a:rPr lang="en-US" dirty="0"/>
              <a:t>, and the gates of Hades shall not prevail against it. And I will give you the keys of the </a:t>
            </a:r>
            <a:r>
              <a:rPr lang="en-US" dirty="0">
                <a:latin typeface="Source Sans Pro Black" panose="020B0803030403020204" pitchFamily="34" charset="0"/>
              </a:rPr>
              <a:t>kingdom of heaven</a:t>
            </a:r>
            <a:r>
              <a:rPr lang="en-US" dirty="0"/>
              <a:t>, and whatever you bind on earth will be bound in heaven, and whatever you loose on earth will be loosed in heaven” (Matt. 16:18-19).</a:t>
            </a:r>
          </a:p>
          <a:p>
            <a:endParaRPr lang="en-US" dirty="0"/>
          </a:p>
          <a:p>
            <a:endParaRPr lang="en-US" dirty="0"/>
          </a:p>
        </p:txBody>
      </p:sp>
    </p:spTree>
    <p:extLst>
      <p:ext uri="{BB962C8B-B14F-4D97-AF65-F5344CB8AC3E}">
        <p14:creationId xmlns:p14="http://schemas.microsoft.com/office/powerpoint/2010/main" val="1506483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7BD3C-5EC3-47B9-9599-4BEE3EA44E07}"/>
              </a:ext>
            </a:extLst>
          </p:cNvPr>
          <p:cNvSpPr>
            <a:spLocks noGrp="1"/>
          </p:cNvSpPr>
          <p:nvPr>
            <p:ph type="title"/>
          </p:nvPr>
        </p:nvSpPr>
        <p:spPr/>
        <p:txBody>
          <a:bodyPr>
            <a:normAutofit/>
          </a:bodyPr>
          <a:lstStyle/>
          <a:p>
            <a:r>
              <a:rPr lang="en-US" sz="4000" dirty="0"/>
              <a:t>The Kingdom Was Established on Pentecost</a:t>
            </a:r>
          </a:p>
        </p:txBody>
      </p:sp>
      <p:sp>
        <p:nvSpPr>
          <p:cNvPr id="3" name="Content Placeholder 2">
            <a:extLst>
              <a:ext uri="{FF2B5EF4-FFF2-40B4-BE49-F238E27FC236}">
                <a16:creationId xmlns:a16="http://schemas.microsoft.com/office/drawing/2014/main" id="{5BE17A0A-1413-403D-B91D-A5AC5805D0DB}"/>
              </a:ext>
            </a:extLst>
          </p:cNvPr>
          <p:cNvSpPr>
            <a:spLocks noGrp="1"/>
          </p:cNvSpPr>
          <p:nvPr>
            <p:ph idx="1"/>
          </p:nvPr>
        </p:nvSpPr>
        <p:spPr/>
        <p:txBody>
          <a:bodyPr>
            <a:normAutofit fontScale="85000" lnSpcReduction="20000"/>
          </a:bodyPr>
          <a:lstStyle/>
          <a:p>
            <a:r>
              <a:rPr lang="en-US" dirty="0"/>
              <a:t>Philip preached to the Samaritans the kingdom of God (Acts 8:12).</a:t>
            </a:r>
          </a:p>
          <a:p>
            <a:r>
              <a:rPr lang="en-US" dirty="0"/>
              <a:t>Paul preached the things concerning the kingdom to the Jews in Ephesus (Acts 19:8).</a:t>
            </a:r>
          </a:p>
          <a:p>
            <a:r>
              <a:rPr lang="en-US" dirty="0"/>
              <a:t>“. . . giving thanks to the Father who has qualified us to be partakers of the inheritance of the saints in the light. He has delivered us from the power of darkness and conveyed us into the kingdom of the Son of His love, in whom we have redemption through His blood, the forgiveness of sins” (Col. 1:12-14).</a:t>
            </a:r>
          </a:p>
          <a:p>
            <a:r>
              <a:rPr lang="en-US" dirty="0"/>
              <a:t>One born of water and the Spirit could become a citizen of the kingdom (John 3:3, 5).</a:t>
            </a:r>
          </a:p>
          <a:p>
            <a:r>
              <a:rPr lang="en-US" dirty="0"/>
              <a:t>John was “in the kingdom” (Rev. 1:9).</a:t>
            </a:r>
          </a:p>
          <a:p>
            <a:r>
              <a:rPr lang="en-US" dirty="0"/>
              <a:t>To the Hebrews, the author wrote: “Therefore, since we are receiving a kingdom which cannot be shaken, let us have grace, by which we may serve God acceptably with reverence and godly fear” (Heb. 12:28).</a:t>
            </a:r>
          </a:p>
        </p:txBody>
      </p:sp>
    </p:spTree>
    <p:extLst>
      <p:ext uri="{BB962C8B-B14F-4D97-AF65-F5344CB8AC3E}">
        <p14:creationId xmlns:p14="http://schemas.microsoft.com/office/powerpoint/2010/main" val="311794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4B09D-B1A7-46B0-B29D-8CDBD3F9A2E2}"/>
              </a:ext>
            </a:extLst>
          </p:cNvPr>
          <p:cNvSpPr>
            <a:spLocks noGrp="1"/>
          </p:cNvSpPr>
          <p:nvPr>
            <p:ph type="title"/>
          </p:nvPr>
        </p:nvSpPr>
        <p:spPr/>
        <p:txBody>
          <a:bodyPr/>
          <a:lstStyle/>
          <a:p>
            <a:r>
              <a:rPr lang="en-US" dirty="0"/>
              <a:t>God’s Kingdom Has Come</a:t>
            </a:r>
          </a:p>
        </p:txBody>
      </p:sp>
      <p:sp>
        <p:nvSpPr>
          <p:cNvPr id="3" name="Content Placeholder 2">
            <a:extLst>
              <a:ext uri="{FF2B5EF4-FFF2-40B4-BE49-F238E27FC236}">
                <a16:creationId xmlns:a16="http://schemas.microsoft.com/office/drawing/2014/main" id="{BA66862A-AA3B-42FF-B1DF-435CA306577A}"/>
              </a:ext>
            </a:extLst>
          </p:cNvPr>
          <p:cNvSpPr>
            <a:spLocks noGrp="1"/>
          </p:cNvSpPr>
          <p:nvPr>
            <p:ph idx="1"/>
          </p:nvPr>
        </p:nvSpPr>
        <p:spPr>
          <a:xfrm>
            <a:off x="838200" y="1825625"/>
            <a:ext cx="10515600" cy="4667250"/>
          </a:xfrm>
        </p:spPr>
        <p:txBody>
          <a:bodyPr>
            <a:normAutofit fontScale="92500" lnSpcReduction="20000"/>
          </a:bodyPr>
          <a:lstStyle/>
          <a:p>
            <a:r>
              <a:rPr lang="en-US" dirty="0"/>
              <a:t>The word “kingdom” is used of both the earthly kingdom of Christ (the church) and the heavenly kingdom which is received when Jesus’s second coming occurs (Matt. 5:3, 10, 20; 7:21; 8:11-12; 25:34; 2 Pet. 1:11). </a:t>
            </a:r>
          </a:p>
          <a:p>
            <a:r>
              <a:rPr lang="en-US" dirty="0"/>
              <a:t>It would be inappropriate for one to pray for the earthly kingdom/ church to come since it has already been in existence for two millennium. </a:t>
            </a:r>
          </a:p>
          <a:p>
            <a:pPr lvl="1"/>
            <a:r>
              <a:rPr lang="en-US" dirty="0"/>
              <a:t>Like the promise that Israel would inherit Canaan, the promise of the establishment of God’s kingdom/church was a subject of divine prophecy which men anxiously anticipated with the coming of the Messiah.</a:t>
            </a:r>
          </a:p>
          <a:p>
            <a:pPr lvl="1"/>
            <a:r>
              <a:rPr lang="en-US" dirty="0"/>
              <a:t>It would be appropriate to pray for the church which already has come to prosper and grow.</a:t>
            </a:r>
          </a:p>
          <a:p>
            <a:r>
              <a:rPr lang="en-US" dirty="0"/>
              <a:t>It is appropriate to pray for the eternal kingdom to come: “If anyone does not love the Lord Jesus Christ, let him be accursed. </a:t>
            </a:r>
            <a:r>
              <a:rPr lang="en-US" dirty="0">
                <a:latin typeface="Source Sans Pro Black" panose="020B0803030403020204" pitchFamily="34" charset="0"/>
              </a:rPr>
              <a:t>O Lord, come!</a:t>
            </a:r>
            <a:r>
              <a:rPr lang="en-US" dirty="0"/>
              <a:t>” (1 Cor. 16:22).</a:t>
            </a:r>
          </a:p>
          <a:p>
            <a:endParaRPr lang="en-US" dirty="0"/>
          </a:p>
          <a:p>
            <a:endParaRPr lang="en-US" dirty="0"/>
          </a:p>
          <a:p>
            <a:endParaRPr lang="en-US" dirty="0"/>
          </a:p>
        </p:txBody>
      </p:sp>
    </p:spTree>
    <p:extLst>
      <p:ext uri="{BB962C8B-B14F-4D97-AF65-F5344CB8AC3E}">
        <p14:creationId xmlns:p14="http://schemas.microsoft.com/office/powerpoint/2010/main" val="241475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00F02-9505-4A2D-A1B0-032589E0CB5F}"/>
              </a:ext>
            </a:extLst>
          </p:cNvPr>
          <p:cNvSpPr>
            <a:spLocks noGrp="1"/>
          </p:cNvSpPr>
          <p:nvPr>
            <p:ph type="title"/>
          </p:nvPr>
        </p:nvSpPr>
        <p:spPr>
          <a:xfrm>
            <a:off x="838200" y="365125"/>
            <a:ext cx="10515600" cy="1062023"/>
          </a:xfrm>
        </p:spPr>
        <p:txBody>
          <a:bodyPr/>
          <a:lstStyle/>
          <a:p>
            <a:r>
              <a:rPr lang="en-US" dirty="0"/>
              <a:t>4. Your Will Be Done</a:t>
            </a:r>
          </a:p>
        </p:txBody>
      </p:sp>
      <p:sp>
        <p:nvSpPr>
          <p:cNvPr id="3" name="Content Placeholder 2">
            <a:extLst>
              <a:ext uri="{FF2B5EF4-FFF2-40B4-BE49-F238E27FC236}">
                <a16:creationId xmlns:a16="http://schemas.microsoft.com/office/drawing/2014/main" id="{41218D44-93F2-4037-8042-91C957DEBABF}"/>
              </a:ext>
            </a:extLst>
          </p:cNvPr>
          <p:cNvSpPr>
            <a:spLocks noGrp="1"/>
          </p:cNvSpPr>
          <p:nvPr>
            <p:ph idx="1"/>
          </p:nvPr>
        </p:nvSpPr>
        <p:spPr>
          <a:xfrm>
            <a:off x="838200" y="1546789"/>
            <a:ext cx="10515600" cy="4630174"/>
          </a:xfrm>
        </p:spPr>
        <p:txBody>
          <a:bodyPr>
            <a:normAutofit fontScale="92500" lnSpcReduction="10000"/>
          </a:bodyPr>
          <a:lstStyle/>
          <a:p>
            <a:r>
              <a:rPr lang="en-US" dirty="0"/>
              <a:t>The prayer that God’s will be done in one’s own life is one of the most stringent prayers one can pray: </a:t>
            </a:r>
          </a:p>
          <a:p>
            <a:pPr lvl="1"/>
            <a:r>
              <a:rPr lang="en-US" dirty="0"/>
              <a:t>“Your will be done on earth” translates into “Your will be done in my own life.” What God wants takes precedence over what I want to do!</a:t>
            </a:r>
          </a:p>
          <a:p>
            <a:pPr lvl="1"/>
            <a:r>
              <a:rPr lang="en-US" dirty="0"/>
              <a:t>“He went a little farther and fell on His face, and prayed, saying, ‘O My Father, if it is possible, let this cup pass from Me; nevertheless, not as I will, but as You will’” (Matt. 26:39).</a:t>
            </a:r>
          </a:p>
          <a:p>
            <a:pPr lvl="1"/>
            <a:r>
              <a:rPr lang="en-US" dirty="0"/>
              <a:t>I saw this principle of commitment to the will of God lived out before my own eyes as a child when one of my favorite cousins unexpectedly came to visit us at 3 pm on Sunday. We had to leave for church at 5:15 pm for evening worship. I still remember what Mom said, “Here is the pantry, so you feel free to cook anything in there that you want. It is time for us to go to church for Sunday evening services. We will see you when we get back.” They proceeded to load the family in the car and leave my cousins by themselves in the house while we went to church!</a:t>
            </a:r>
          </a:p>
          <a:p>
            <a:pPr lvl="1"/>
            <a:endParaRPr lang="en-US" dirty="0"/>
          </a:p>
          <a:p>
            <a:pPr lvl="1"/>
            <a:endParaRPr lang="en-US" dirty="0"/>
          </a:p>
        </p:txBody>
      </p:sp>
    </p:spTree>
    <p:extLst>
      <p:ext uri="{BB962C8B-B14F-4D97-AF65-F5344CB8AC3E}">
        <p14:creationId xmlns:p14="http://schemas.microsoft.com/office/powerpoint/2010/main" val="6243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00F02-9505-4A2D-A1B0-032589E0CB5F}"/>
              </a:ext>
            </a:extLst>
          </p:cNvPr>
          <p:cNvSpPr>
            <a:spLocks noGrp="1"/>
          </p:cNvSpPr>
          <p:nvPr>
            <p:ph type="title"/>
          </p:nvPr>
        </p:nvSpPr>
        <p:spPr/>
        <p:txBody>
          <a:bodyPr/>
          <a:lstStyle/>
          <a:p>
            <a:r>
              <a:rPr lang="en-US" dirty="0"/>
              <a:t>Learning to Submit to God’s Will</a:t>
            </a:r>
          </a:p>
        </p:txBody>
      </p:sp>
      <p:sp>
        <p:nvSpPr>
          <p:cNvPr id="3" name="Content Placeholder 2">
            <a:extLst>
              <a:ext uri="{FF2B5EF4-FFF2-40B4-BE49-F238E27FC236}">
                <a16:creationId xmlns:a16="http://schemas.microsoft.com/office/drawing/2014/main" id="{41218D44-93F2-4037-8042-91C957DEBABF}"/>
              </a:ext>
            </a:extLst>
          </p:cNvPr>
          <p:cNvSpPr>
            <a:spLocks noGrp="1"/>
          </p:cNvSpPr>
          <p:nvPr>
            <p:ph idx="1"/>
          </p:nvPr>
        </p:nvSpPr>
        <p:spPr/>
        <p:txBody>
          <a:bodyPr>
            <a:normAutofit fontScale="92500" lnSpcReduction="10000"/>
          </a:bodyPr>
          <a:lstStyle/>
          <a:p>
            <a:r>
              <a:rPr lang="en-US" dirty="0"/>
              <a:t>It should be one’s constant prayer that God’s will be done.</a:t>
            </a:r>
          </a:p>
          <a:p>
            <a:r>
              <a:rPr lang="en-US" dirty="0"/>
              <a:t>One’s personal plans and desires should be subordinated to the will of God. </a:t>
            </a:r>
          </a:p>
          <a:p>
            <a:pPr lvl="1"/>
            <a:r>
              <a:rPr lang="en-US" dirty="0"/>
              <a:t>“Instead you ought to say, ‘If the Lord wills, we shall live and do this or that’” (James 4:15).</a:t>
            </a:r>
          </a:p>
          <a:p>
            <a:pPr lvl="1"/>
            <a:r>
              <a:rPr lang="en-US" dirty="0"/>
              <a:t>“. . .but took leave of them, saying, ‘I must by all means keep this coming feast in Jerusalem; but I will return again to you, God willing.’ And he sailed from Ephesus” (Acts 18:21).</a:t>
            </a:r>
          </a:p>
          <a:p>
            <a:pPr lvl="1"/>
            <a:r>
              <a:rPr lang="en-US" dirty="0"/>
              <a:t>“But I will come to you shortly, if the Lord wills, and I will know, not the word of those who are puffed up, but the power” (1 Cor. 4:19).</a:t>
            </a:r>
          </a:p>
          <a:p>
            <a:pPr lvl="1"/>
            <a:r>
              <a:rPr lang="en-US" dirty="0"/>
              <a:t>“For I do not wish to see you now on the way; but I hope to stay a while with you, if the Lord permits” (1 Cor. 16:7).</a:t>
            </a:r>
          </a:p>
          <a:p>
            <a:pPr lvl="1"/>
            <a:r>
              <a:rPr lang="en-US" dirty="0"/>
              <a:t>“And this we will do if God permits” (Heb. 6:3).</a:t>
            </a:r>
          </a:p>
          <a:p>
            <a:pPr lvl="1"/>
            <a:endParaRPr lang="en-US" dirty="0"/>
          </a:p>
        </p:txBody>
      </p:sp>
    </p:spTree>
    <p:extLst>
      <p:ext uri="{BB962C8B-B14F-4D97-AF65-F5344CB8AC3E}">
        <p14:creationId xmlns:p14="http://schemas.microsoft.com/office/powerpoint/2010/main" val="244077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E090F-A7D7-4D5B-A9E0-0DED0239B345}"/>
              </a:ext>
            </a:extLst>
          </p:cNvPr>
          <p:cNvSpPr>
            <a:spLocks noGrp="1"/>
          </p:cNvSpPr>
          <p:nvPr>
            <p:ph type="title"/>
          </p:nvPr>
        </p:nvSpPr>
        <p:spPr/>
        <p:txBody>
          <a:bodyPr/>
          <a:lstStyle/>
          <a:p>
            <a:r>
              <a:rPr lang="en-US" dirty="0"/>
              <a:t>Continuation of the Sermon</a:t>
            </a:r>
          </a:p>
        </p:txBody>
      </p:sp>
      <p:sp>
        <p:nvSpPr>
          <p:cNvPr id="3" name="Content Placeholder 2">
            <a:extLst>
              <a:ext uri="{FF2B5EF4-FFF2-40B4-BE49-F238E27FC236}">
                <a16:creationId xmlns:a16="http://schemas.microsoft.com/office/drawing/2014/main" id="{3B48B2D5-0EE7-4DA2-BDAA-BE0A87B70B70}"/>
              </a:ext>
            </a:extLst>
          </p:cNvPr>
          <p:cNvSpPr>
            <a:spLocks noGrp="1"/>
          </p:cNvSpPr>
          <p:nvPr>
            <p:ph idx="1"/>
          </p:nvPr>
        </p:nvSpPr>
        <p:spPr/>
        <p:txBody>
          <a:bodyPr>
            <a:normAutofit lnSpcReduction="10000"/>
          </a:bodyPr>
          <a:lstStyle/>
          <a:p>
            <a:r>
              <a:rPr lang="en-US" dirty="0"/>
              <a:t>Jesus has been discussing the righteousness necessary to be pleasing to God, which He began in the six antitheses of chapter 5.</a:t>
            </a:r>
          </a:p>
          <a:p>
            <a:r>
              <a:rPr lang="en-US" dirty="0"/>
              <a:t>Chapter 6 continues this subject in 6:1-18 by focusing on one’s relationship with God in the following areas:</a:t>
            </a:r>
          </a:p>
          <a:p>
            <a:pPr lvl="1"/>
            <a:r>
              <a:rPr lang="en-US" dirty="0"/>
              <a:t>Almsgiving (6:1-4)</a:t>
            </a:r>
          </a:p>
          <a:p>
            <a:pPr lvl="1"/>
            <a:r>
              <a:rPr lang="en-US" dirty="0"/>
              <a:t>Prayer (6:5-15)</a:t>
            </a:r>
          </a:p>
          <a:p>
            <a:pPr lvl="2"/>
            <a:r>
              <a:rPr lang="en-US" dirty="0"/>
              <a:t>Verses 5-8 are organized in the same pattern with what is say about almsgiving and fasting.</a:t>
            </a:r>
          </a:p>
          <a:p>
            <a:pPr lvl="2"/>
            <a:r>
              <a:rPr lang="en-US" dirty="0"/>
              <a:t>Verses 9-15 is an expansion consisting of the Lord’s model prayer</a:t>
            </a:r>
          </a:p>
          <a:p>
            <a:pPr lvl="1"/>
            <a:r>
              <a:rPr lang="en-US" dirty="0"/>
              <a:t>Fasting (6:16-18)</a:t>
            </a:r>
          </a:p>
          <a:p>
            <a:r>
              <a:rPr lang="en-US" dirty="0"/>
              <a:t>Verses 6:19-34 focus on God and Mammon</a:t>
            </a:r>
          </a:p>
        </p:txBody>
      </p:sp>
    </p:spTree>
    <p:extLst>
      <p:ext uri="{BB962C8B-B14F-4D97-AF65-F5344CB8AC3E}">
        <p14:creationId xmlns:p14="http://schemas.microsoft.com/office/powerpoint/2010/main" val="215289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ircle(in)">
                                      <p:cBhvr>
                                        <p:cTn id="16" dur="2000"/>
                                        <p:tgtEl>
                                          <p:spTgt spid="3">
                                            <p:txEl>
                                              <p:pRg st="4" end="4"/>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circle(in)">
                                      <p:cBhvr>
                                        <p:cTn id="19" dur="2000"/>
                                        <p:tgtEl>
                                          <p:spTgt spid="3">
                                            <p:txEl>
                                              <p:pRg st="5" end="5"/>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ircle(in)">
                                      <p:cBhvr>
                                        <p:cTn id="22" dur="2000"/>
                                        <p:tgtEl>
                                          <p:spTgt spid="3">
                                            <p:txEl>
                                              <p:pRg st="6" end="6"/>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circle(in)">
                                      <p:cBhvr>
                                        <p:cTn id="25"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F0D1B-41E2-42B3-B0B2-85D54BBAA9CC}"/>
              </a:ext>
            </a:extLst>
          </p:cNvPr>
          <p:cNvSpPr>
            <a:spLocks noGrp="1"/>
          </p:cNvSpPr>
          <p:nvPr>
            <p:ph type="title"/>
          </p:nvPr>
        </p:nvSpPr>
        <p:spPr>
          <a:xfrm>
            <a:off x="838200" y="365126"/>
            <a:ext cx="10515600" cy="1070568"/>
          </a:xfrm>
        </p:spPr>
        <p:txBody>
          <a:bodyPr/>
          <a:lstStyle/>
          <a:p>
            <a:r>
              <a:rPr lang="en-US" dirty="0"/>
              <a:t>Praying and Doing</a:t>
            </a:r>
          </a:p>
        </p:txBody>
      </p:sp>
      <p:sp>
        <p:nvSpPr>
          <p:cNvPr id="3" name="Content Placeholder 2">
            <a:extLst>
              <a:ext uri="{FF2B5EF4-FFF2-40B4-BE49-F238E27FC236}">
                <a16:creationId xmlns:a16="http://schemas.microsoft.com/office/drawing/2014/main" id="{59726067-FDA5-44F4-80F1-BB981A6D827E}"/>
              </a:ext>
            </a:extLst>
          </p:cNvPr>
          <p:cNvSpPr>
            <a:spLocks noGrp="1"/>
          </p:cNvSpPr>
          <p:nvPr>
            <p:ph idx="1"/>
          </p:nvPr>
        </p:nvSpPr>
        <p:spPr>
          <a:xfrm>
            <a:off x="838200" y="1538242"/>
            <a:ext cx="10515600" cy="4954631"/>
          </a:xfrm>
        </p:spPr>
        <p:txBody>
          <a:bodyPr>
            <a:normAutofit fontScale="92500" lnSpcReduction="20000"/>
          </a:bodyPr>
          <a:lstStyle/>
          <a:p>
            <a:r>
              <a:rPr lang="en-US" dirty="0"/>
              <a:t>How can I pray that the Lord’s will be done on earth as it is in heaven, and put my desires before what the Lord commands me to do?</a:t>
            </a:r>
          </a:p>
          <a:p>
            <a:pPr lvl="1"/>
            <a:r>
              <a:rPr lang="en-US" dirty="0"/>
              <a:t>“But seek first the kingdom of God and His righteousness, and all these things shall be added to you” (Matt. 6:33).</a:t>
            </a:r>
          </a:p>
          <a:p>
            <a:pPr lvl="1"/>
            <a:r>
              <a:rPr lang="en-US" dirty="0"/>
              <a:t>“Now it happened as they journeyed on the road, that someone said to Him, ‘Lord, I will follow You wherever You go.’ And Jesus said to him, ‘Foxes have holes and birds of the air have nests, but the Son of Man has nowhere to lay His head.’ Then He said to another, ‘Follow Me.’ But he said, ‘Lord, let me first go and bury my father.’ Jesus said to him, ‘Let the dead bury their own dead, but you go and preach the kingdom of God.’ And another also said, ‘Lord, I will follow You, but let me first go and bid them farewell who are at my house.’ But Jesus said to him, ‘No one, having put his hand to the plow, and looking back, is fit for the kingdom of God’” (Luke 9:57-62).</a:t>
            </a:r>
          </a:p>
          <a:p>
            <a:pPr lvl="1"/>
            <a:r>
              <a:rPr lang="en-US" dirty="0"/>
              <a:t>“If anyone comes to Me and does not hate his father and mother, wife and children, brothers and sisters, yes, and his own life also, he cannot be My disciple” (Luke 14:26).</a:t>
            </a:r>
          </a:p>
          <a:p>
            <a:pPr lvl="1"/>
            <a:r>
              <a:rPr lang="en-US" dirty="0"/>
              <a:t>Where does God will that I should be when the church assembles?</a:t>
            </a:r>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67534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9477E-178A-4F96-912B-D5990C2E4372}"/>
              </a:ext>
            </a:extLst>
          </p:cNvPr>
          <p:cNvSpPr>
            <a:spLocks noGrp="1"/>
          </p:cNvSpPr>
          <p:nvPr>
            <p:ph type="title"/>
          </p:nvPr>
        </p:nvSpPr>
        <p:spPr/>
        <p:txBody>
          <a:bodyPr/>
          <a:lstStyle/>
          <a:p>
            <a:r>
              <a:rPr lang="en-US" dirty="0"/>
              <a:t>5. On Earth As It Is In Heaven</a:t>
            </a:r>
          </a:p>
        </p:txBody>
      </p:sp>
      <p:sp>
        <p:nvSpPr>
          <p:cNvPr id="3" name="Content Placeholder 2">
            <a:extLst>
              <a:ext uri="{FF2B5EF4-FFF2-40B4-BE49-F238E27FC236}">
                <a16:creationId xmlns:a16="http://schemas.microsoft.com/office/drawing/2014/main" id="{9BFBDBF8-4D99-41D3-BB6E-D75B9ED9FEE2}"/>
              </a:ext>
            </a:extLst>
          </p:cNvPr>
          <p:cNvSpPr>
            <a:spLocks noGrp="1"/>
          </p:cNvSpPr>
          <p:nvPr>
            <p:ph idx="1"/>
          </p:nvPr>
        </p:nvSpPr>
        <p:spPr/>
        <p:txBody>
          <a:bodyPr>
            <a:normAutofit lnSpcReduction="10000"/>
          </a:bodyPr>
          <a:lstStyle/>
          <a:p>
            <a:r>
              <a:rPr lang="en-US" dirty="0"/>
              <a:t>Heaven is presented in Scripture as the place where God’s will is uncontested, and humbly executed by His obedience attendants.</a:t>
            </a:r>
          </a:p>
          <a:p>
            <a:pPr lvl="1"/>
            <a:r>
              <a:rPr lang="en-US" dirty="0"/>
              <a:t>Our prayer should be that God’s will be done on earth in the same way.</a:t>
            </a:r>
          </a:p>
          <a:p>
            <a:pPr lvl="1"/>
            <a:r>
              <a:rPr lang="en-US" dirty="0"/>
              <a:t>Jonah found God’s will for his life distasteful, so instead of heading to Nineveh, he fled to Tarshish.</a:t>
            </a:r>
          </a:p>
          <a:p>
            <a:pPr lvl="2"/>
            <a:r>
              <a:rPr lang="en-US" dirty="0"/>
              <a:t>In the belly of a large fish, he determined that doing God’s will was best.</a:t>
            </a:r>
          </a:p>
          <a:p>
            <a:pPr lvl="2"/>
            <a:r>
              <a:rPr lang="en-US" dirty="0"/>
              <a:t>After God ordered the fish to vomit him out on dry land, Jonah went and preached to Nineveh, as God intended: “Yet forty days, and Nineveh shall be overthrown.”</a:t>
            </a:r>
          </a:p>
          <a:p>
            <a:pPr lvl="2"/>
            <a:r>
              <a:rPr lang="en-US" dirty="0"/>
              <a:t>But Jonah’s will was not submissive to God’s will. When Nineveh repented and God relented on His determination to punish them, Jonah went outside the city to watch what God would do to the city. He was angry that God did not punish Nineveh.</a:t>
            </a:r>
          </a:p>
        </p:txBody>
      </p:sp>
    </p:spTree>
    <p:extLst>
      <p:ext uri="{BB962C8B-B14F-4D97-AF65-F5344CB8AC3E}">
        <p14:creationId xmlns:p14="http://schemas.microsoft.com/office/powerpoint/2010/main" val="50919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circle(in)">
                                      <p:cBhvr>
                                        <p:cTn id="13" dur="2000"/>
                                        <p:tgtEl>
                                          <p:spTgt spid="3">
                                            <p:txEl>
                                              <p:pRg st="4" end="4"/>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circle(in)">
                                      <p:cBhvr>
                                        <p:cTn id="16"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7B2E-84EA-431A-AA59-F9968F9024D1}"/>
              </a:ext>
            </a:extLst>
          </p:cNvPr>
          <p:cNvSpPr>
            <a:spLocks noGrp="1"/>
          </p:cNvSpPr>
          <p:nvPr>
            <p:ph type="title"/>
          </p:nvPr>
        </p:nvSpPr>
        <p:spPr/>
        <p:txBody>
          <a:bodyPr/>
          <a:lstStyle/>
          <a:p>
            <a:r>
              <a:rPr lang="en-US" dirty="0"/>
              <a:t>Are We Like Jonah?</a:t>
            </a:r>
          </a:p>
        </p:txBody>
      </p:sp>
      <p:sp>
        <p:nvSpPr>
          <p:cNvPr id="3" name="Content Placeholder 2">
            <a:extLst>
              <a:ext uri="{FF2B5EF4-FFF2-40B4-BE49-F238E27FC236}">
                <a16:creationId xmlns:a16="http://schemas.microsoft.com/office/drawing/2014/main" id="{77A45E56-7571-4324-AB11-35B49C4E75E0}"/>
              </a:ext>
            </a:extLst>
          </p:cNvPr>
          <p:cNvSpPr>
            <a:spLocks noGrp="1"/>
          </p:cNvSpPr>
          <p:nvPr>
            <p:ph idx="1"/>
          </p:nvPr>
        </p:nvSpPr>
        <p:spPr/>
        <p:txBody>
          <a:bodyPr/>
          <a:lstStyle/>
          <a:p>
            <a:r>
              <a:rPr lang="en-US" dirty="0"/>
              <a:t>Ananias was sent to teach Saul of Tarsus what to do for salvation: “So the Lord said to him, ‘Arise and go to the street called Straight, and inquire at the house of Judas for one called Saul of Tarsus, for behold, he is praying’” (Acts 9:11).</a:t>
            </a:r>
          </a:p>
          <a:p>
            <a:r>
              <a:rPr lang="en-US" dirty="0"/>
              <a:t>“Then Ananias answered, ‘Lord, I have heard from many about this man, how much harm he has done to Your saints in Jerusalem’” (Acts 9:13).</a:t>
            </a:r>
          </a:p>
          <a:p>
            <a:r>
              <a:rPr lang="en-US" dirty="0"/>
              <a:t>One can never persuade others to put God’s will as his top priority in their lives, so long as he does not make it first in his own life!</a:t>
            </a:r>
          </a:p>
        </p:txBody>
      </p:sp>
    </p:spTree>
    <p:extLst>
      <p:ext uri="{BB962C8B-B14F-4D97-AF65-F5344CB8AC3E}">
        <p14:creationId xmlns:p14="http://schemas.microsoft.com/office/powerpoint/2010/main" val="397405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C2B701E-1503-4524-84FF-76DC458CD327}"/>
              </a:ext>
            </a:extLst>
          </p:cNvPr>
          <p:cNvGraphicFramePr/>
          <p:nvPr>
            <p:extLst>
              <p:ext uri="{D42A27DB-BD31-4B8C-83A1-F6EECF244321}">
                <p14:modId xmlns:p14="http://schemas.microsoft.com/office/powerpoint/2010/main" val="2189889957"/>
              </p:ext>
            </p:extLst>
          </p:nvPr>
        </p:nvGraphicFramePr>
        <p:xfrm>
          <a:off x="3450603"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1DE89DE-BCF7-44EA-9F3C-5CBCEED3100D}"/>
              </a:ext>
            </a:extLst>
          </p:cNvPr>
          <p:cNvSpPr txBox="1"/>
          <p:nvPr/>
        </p:nvSpPr>
        <p:spPr>
          <a:xfrm>
            <a:off x="5520584" y="1854438"/>
            <a:ext cx="2059536" cy="461665"/>
          </a:xfrm>
          <a:prstGeom prst="rect">
            <a:avLst/>
          </a:prstGeom>
          <a:noFill/>
        </p:spPr>
        <p:txBody>
          <a:bodyPr wrap="square" rtlCol="0">
            <a:spAutoFit/>
          </a:bodyPr>
          <a:lstStyle/>
          <a:p>
            <a:pPr algn="ctr"/>
            <a:r>
              <a:rPr lang="en-US" sz="2400" dirty="0">
                <a:latin typeface="Source Sans Pro Semibold" panose="020B0603030403020204" pitchFamily="34" charset="0"/>
              </a:rPr>
              <a:t>The Church</a:t>
            </a:r>
          </a:p>
        </p:txBody>
      </p:sp>
      <p:sp>
        <p:nvSpPr>
          <p:cNvPr id="6" name="TextBox 5">
            <a:extLst>
              <a:ext uri="{FF2B5EF4-FFF2-40B4-BE49-F238E27FC236}">
                <a16:creationId xmlns:a16="http://schemas.microsoft.com/office/drawing/2014/main" id="{E5F62938-B0D8-45EA-9E35-08DF02356F42}"/>
              </a:ext>
            </a:extLst>
          </p:cNvPr>
          <p:cNvSpPr txBox="1"/>
          <p:nvPr/>
        </p:nvSpPr>
        <p:spPr>
          <a:xfrm>
            <a:off x="7852162" y="3399804"/>
            <a:ext cx="2059536" cy="461665"/>
          </a:xfrm>
          <a:prstGeom prst="rect">
            <a:avLst/>
          </a:prstGeom>
          <a:noFill/>
        </p:spPr>
        <p:txBody>
          <a:bodyPr wrap="square" rtlCol="0">
            <a:spAutoFit/>
          </a:bodyPr>
          <a:lstStyle/>
          <a:p>
            <a:pPr algn="ctr"/>
            <a:r>
              <a:rPr lang="en-US" sz="2400" dirty="0">
                <a:latin typeface="Source Sans Pro Semibold" panose="020B0603030403020204" pitchFamily="34" charset="0"/>
              </a:rPr>
              <a:t>Recreation</a:t>
            </a:r>
          </a:p>
        </p:txBody>
      </p:sp>
      <p:sp>
        <p:nvSpPr>
          <p:cNvPr id="7" name="TextBox 6">
            <a:extLst>
              <a:ext uri="{FF2B5EF4-FFF2-40B4-BE49-F238E27FC236}">
                <a16:creationId xmlns:a16="http://schemas.microsoft.com/office/drawing/2014/main" id="{8FC06969-80F1-44BD-918F-28666BE54784}"/>
              </a:ext>
            </a:extLst>
          </p:cNvPr>
          <p:cNvSpPr txBox="1"/>
          <p:nvPr/>
        </p:nvSpPr>
        <p:spPr>
          <a:xfrm>
            <a:off x="6484835" y="4679369"/>
            <a:ext cx="2059536" cy="461665"/>
          </a:xfrm>
          <a:prstGeom prst="rect">
            <a:avLst/>
          </a:prstGeom>
          <a:noFill/>
        </p:spPr>
        <p:txBody>
          <a:bodyPr wrap="square" rtlCol="0">
            <a:spAutoFit/>
          </a:bodyPr>
          <a:lstStyle/>
          <a:p>
            <a:pPr algn="ctr"/>
            <a:r>
              <a:rPr lang="en-US" sz="2400" dirty="0">
                <a:latin typeface="Source Sans Pro Semibold" panose="020B0603030403020204" pitchFamily="34" charset="0"/>
              </a:rPr>
              <a:t>Work</a:t>
            </a:r>
          </a:p>
        </p:txBody>
      </p:sp>
      <p:sp>
        <p:nvSpPr>
          <p:cNvPr id="8" name="TextBox 7">
            <a:extLst>
              <a:ext uri="{FF2B5EF4-FFF2-40B4-BE49-F238E27FC236}">
                <a16:creationId xmlns:a16="http://schemas.microsoft.com/office/drawing/2014/main" id="{A51E765B-6A7E-4178-B157-FE001109514D}"/>
              </a:ext>
            </a:extLst>
          </p:cNvPr>
          <p:cNvSpPr txBox="1"/>
          <p:nvPr/>
        </p:nvSpPr>
        <p:spPr>
          <a:xfrm>
            <a:off x="5020655" y="3399804"/>
            <a:ext cx="2059536" cy="461665"/>
          </a:xfrm>
          <a:prstGeom prst="rect">
            <a:avLst/>
          </a:prstGeom>
          <a:noFill/>
        </p:spPr>
        <p:txBody>
          <a:bodyPr wrap="square" rtlCol="0">
            <a:spAutoFit/>
          </a:bodyPr>
          <a:lstStyle/>
          <a:p>
            <a:pPr algn="ctr"/>
            <a:r>
              <a:rPr lang="en-US" sz="2400" dirty="0">
                <a:latin typeface="Source Sans Pro Semibold" panose="020B0603030403020204" pitchFamily="34" charset="0"/>
              </a:rPr>
              <a:t>Community</a:t>
            </a:r>
          </a:p>
        </p:txBody>
      </p:sp>
      <p:sp>
        <p:nvSpPr>
          <p:cNvPr id="9" name="TextBox 8">
            <a:extLst>
              <a:ext uri="{FF2B5EF4-FFF2-40B4-BE49-F238E27FC236}">
                <a16:creationId xmlns:a16="http://schemas.microsoft.com/office/drawing/2014/main" id="{1560C9F0-A57F-4153-A7DD-9C945BA7A39D}"/>
              </a:ext>
            </a:extLst>
          </p:cNvPr>
          <p:cNvSpPr txBox="1"/>
          <p:nvPr/>
        </p:nvSpPr>
        <p:spPr>
          <a:xfrm>
            <a:off x="7367425" y="1854437"/>
            <a:ext cx="2059536" cy="461665"/>
          </a:xfrm>
          <a:prstGeom prst="rect">
            <a:avLst/>
          </a:prstGeom>
          <a:noFill/>
        </p:spPr>
        <p:txBody>
          <a:bodyPr wrap="square" rtlCol="0">
            <a:spAutoFit/>
          </a:bodyPr>
          <a:lstStyle/>
          <a:p>
            <a:pPr algn="ctr"/>
            <a:r>
              <a:rPr lang="en-US" sz="2400" dirty="0">
                <a:latin typeface="Source Sans Pro Semibold" panose="020B0603030403020204" pitchFamily="34" charset="0"/>
              </a:rPr>
              <a:t>Home</a:t>
            </a:r>
          </a:p>
        </p:txBody>
      </p:sp>
      <p:sp>
        <p:nvSpPr>
          <p:cNvPr id="10" name="Flowchart: Connector 9">
            <a:extLst>
              <a:ext uri="{FF2B5EF4-FFF2-40B4-BE49-F238E27FC236}">
                <a16:creationId xmlns:a16="http://schemas.microsoft.com/office/drawing/2014/main" id="{C99E9CB5-57E0-4ACA-8B08-B411F95044BE}"/>
              </a:ext>
            </a:extLst>
          </p:cNvPr>
          <p:cNvSpPr/>
          <p:nvPr/>
        </p:nvSpPr>
        <p:spPr>
          <a:xfrm>
            <a:off x="6913905" y="2810987"/>
            <a:ext cx="1201396" cy="112571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a:extLst>
              <a:ext uri="{FF2B5EF4-FFF2-40B4-BE49-F238E27FC236}">
                <a16:creationId xmlns:a16="http://schemas.microsoft.com/office/drawing/2014/main" id="{DCE229C1-92A5-4C1E-B661-B61EC807A19B}"/>
              </a:ext>
            </a:extLst>
          </p:cNvPr>
          <p:cNvSpPr txBox="1"/>
          <p:nvPr/>
        </p:nvSpPr>
        <p:spPr>
          <a:xfrm>
            <a:off x="6929572" y="3143009"/>
            <a:ext cx="1201396" cy="461665"/>
          </a:xfrm>
          <a:prstGeom prst="rect">
            <a:avLst/>
          </a:prstGeom>
          <a:noFill/>
        </p:spPr>
        <p:txBody>
          <a:bodyPr wrap="square" rtlCol="0">
            <a:spAutoFit/>
          </a:bodyPr>
          <a:lstStyle/>
          <a:p>
            <a:pPr algn="ctr"/>
            <a:r>
              <a:rPr lang="en-US" sz="2400" dirty="0">
                <a:solidFill>
                  <a:schemeClr val="bg1"/>
                </a:solidFill>
                <a:latin typeface="Source Sans Pro Black" panose="020B0803030403020204" pitchFamily="34" charset="0"/>
              </a:rPr>
              <a:t>Christ</a:t>
            </a:r>
          </a:p>
        </p:txBody>
      </p:sp>
      <p:sp>
        <p:nvSpPr>
          <p:cNvPr id="2" name="TextBox 1">
            <a:extLst>
              <a:ext uri="{FF2B5EF4-FFF2-40B4-BE49-F238E27FC236}">
                <a16:creationId xmlns:a16="http://schemas.microsoft.com/office/drawing/2014/main" id="{5429FC47-CEDC-5BE1-E320-432652A8D0A2}"/>
              </a:ext>
            </a:extLst>
          </p:cNvPr>
          <p:cNvSpPr txBox="1"/>
          <p:nvPr/>
        </p:nvSpPr>
        <p:spPr>
          <a:xfrm>
            <a:off x="854579" y="1367327"/>
            <a:ext cx="4294263" cy="3785652"/>
          </a:xfrm>
          <a:prstGeom prst="rect">
            <a:avLst/>
          </a:prstGeom>
          <a:noFill/>
        </p:spPr>
        <p:txBody>
          <a:bodyPr wrap="square" rtlCol="0">
            <a:spAutoFit/>
          </a:bodyPr>
          <a:lstStyle/>
          <a:p>
            <a:r>
              <a:rPr lang="en-US" sz="4800" dirty="0">
                <a:latin typeface="Source Sans Pro Black" panose="020B0803030403020204" pitchFamily="34" charset="0"/>
              </a:rPr>
              <a:t>When Christ is the center of one’s life, all of life is balanced!</a:t>
            </a:r>
          </a:p>
        </p:txBody>
      </p:sp>
    </p:spTree>
    <p:extLst>
      <p:ext uri="{BB962C8B-B14F-4D97-AF65-F5344CB8AC3E}">
        <p14:creationId xmlns:p14="http://schemas.microsoft.com/office/powerpoint/2010/main" val="1385313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C2B701E-1503-4524-84FF-76DC458CD327}"/>
              </a:ext>
            </a:extLst>
          </p:cNvPr>
          <p:cNvGraphicFramePr/>
          <p:nvPr>
            <p:extLst>
              <p:ext uri="{D42A27DB-BD31-4B8C-83A1-F6EECF244321}">
                <p14:modId xmlns:p14="http://schemas.microsoft.com/office/powerpoint/2010/main" val="2749899279"/>
              </p:ext>
            </p:extLst>
          </p:nvPr>
        </p:nvGraphicFramePr>
        <p:xfrm>
          <a:off x="3467699" y="719666"/>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1DE89DE-BCF7-44EA-9F3C-5CBCEED3100D}"/>
              </a:ext>
            </a:extLst>
          </p:cNvPr>
          <p:cNvSpPr txBox="1"/>
          <p:nvPr/>
        </p:nvSpPr>
        <p:spPr>
          <a:xfrm rot="3900000">
            <a:off x="5996402" y="1681988"/>
            <a:ext cx="2059536" cy="461665"/>
          </a:xfrm>
          <a:prstGeom prst="rect">
            <a:avLst/>
          </a:prstGeom>
          <a:noFill/>
        </p:spPr>
        <p:txBody>
          <a:bodyPr wrap="square" rtlCol="0">
            <a:spAutoFit/>
          </a:bodyPr>
          <a:lstStyle/>
          <a:p>
            <a:pPr algn="ctr"/>
            <a:r>
              <a:rPr lang="en-US" sz="2400" dirty="0">
                <a:latin typeface="Source Sans Pro Semibold" panose="020B0603030403020204" pitchFamily="34" charset="0"/>
              </a:rPr>
              <a:t>The Church</a:t>
            </a:r>
          </a:p>
        </p:txBody>
      </p:sp>
      <p:sp>
        <p:nvSpPr>
          <p:cNvPr id="6" name="TextBox 5">
            <a:extLst>
              <a:ext uri="{FF2B5EF4-FFF2-40B4-BE49-F238E27FC236}">
                <a16:creationId xmlns:a16="http://schemas.microsoft.com/office/drawing/2014/main" id="{E5F62938-B0D8-45EA-9E35-08DF02356F42}"/>
              </a:ext>
            </a:extLst>
          </p:cNvPr>
          <p:cNvSpPr txBox="1"/>
          <p:nvPr/>
        </p:nvSpPr>
        <p:spPr>
          <a:xfrm>
            <a:off x="7869258" y="3660385"/>
            <a:ext cx="2059536" cy="461665"/>
          </a:xfrm>
          <a:prstGeom prst="rect">
            <a:avLst/>
          </a:prstGeom>
          <a:noFill/>
        </p:spPr>
        <p:txBody>
          <a:bodyPr wrap="square" rtlCol="0">
            <a:spAutoFit/>
          </a:bodyPr>
          <a:lstStyle/>
          <a:p>
            <a:pPr algn="ctr"/>
            <a:r>
              <a:rPr lang="en-US" sz="2400" dirty="0">
                <a:latin typeface="Source Sans Pro Semibold" panose="020B0603030403020204" pitchFamily="34" charset="0"/>
              </a:rPr>
              <a:t>Recreation</a:t>
            </a:r>
          </a:p>
        </p:txBody>
      </p:sp>
      <p:sp>
        <p:nvSpPr>
          <p:cNvPr id="7" name="TextBox 6">
            <a:extLst>
              <a:ext uri="{FF2B5EF4-FFF2-40B4-BE49-F238E27FC236}">
                <a16:creationId xmlns:a16="http://schemas.microsoft.com/office/drawing/2014/main" id="{8FC06969-80F1-44BD-918F-28666BE54784}"/>
              </a:ext>
            </a:extLst>
          </p:cNvPr>
          <p:cNvSpPr txBox="1"/>
          <p:nvPr/>
        </p:nvSpPr>
        <p:spPr>
          <a:xfrm>
            <a:off x="5809722" y="4382631"/>
            <a:ext cx="2059536" cy="461665"/>
          </a:xfrm>
          <a:prstGeom prst="rect">
            <a:avLst/>
          </a:prstGeom>
          <a:noFill/>
        </p:spPr>
        <p:txBody>
          <a:bodyPr wrap="square" rtlCol="0">
            <a:spAutoFit/>
          </a:bodyPr>
          <a:lstStyle/>
          <a:p>
            <a:pPr algn="ctr"/>
            <a:r>
              <a:rPr lang="en-US" sz="2400" dirty="0">
                <a:latin typeface="Source Sans Pro Semibold" panose="020B0603030403020204" pitchFamily="34" charset="0"/>
              </a:rPr>
              <a:t>Work</a:t>
            </a:r>
          </a:p>
        </p:txBody>
      </p:sp>
      <p:sp>
        <p:nvSpPr>
          <p:cNvPr id="8" name="TextBox 7">
            <a:extLst>
              <a:ext uri="{FF2B5EF4-FFF2-40B4-BE49-F238E27FC236}">
                <a16:creationId xmlns:a16="http://schemas.microsoft.com/office/drawing/2014/main" id="{A51E765B-6A7E-4178-B157-FE001109514D}"/>
              </a:ext>
            </a:extLst>
          </p:cNvPr>
          <p:cNvSpPr txBox="1"/>
          <p:nvPr/>
        </p:nvSpPr>
        <p:spPr>
          <a:xfrm>
            <a:off x="5047723" y="2762037"/>
            <a:ext cx="2059536" cy="461665"/>
          </a:xfrm>
          <a:prstGeom prst="rect">
            <a:avLst/>
          </a:prstGeom>
          <a:noFill/>
        </p:spPr>
        <p:txBody>
          <a:bodyPr wrap="square" rtlCol="0">
            <a:spAutoFit/>
          </a:bodyPr>
          <a:lstStyle/>
          <a:p>
            <a:pPr algn="ctr"/>
            <a:r>
              <a:rPr lang="en-US" sz="2400" dirty="0">
                <a:latin typeface="Source Sans Pro Semibold" panose="020B0603030403020204" pitchFamily="34" charset="0"/>
              </a:rPr>
              <a:t>Community</a:t>
            </a:r>
          </a:p>
        </p:txBody>
      </p:sp>
      <p:sp>
        <p:nvSpPr>
          <p:cNvPr id="9" name="TextBox 8">
            <a:extLst>
              <a:ext uri="{FF2B5EF4-FFF2-40B4-BE49-F238E27FC236}">
                <a16:creationId xmlns:a16="http://schemas.microsoft.com/office/drawing/2014/main" id="{1560C9F0-A57F-4153-A7DD-9C945BA7A39D}"/>
              </a:ext>
            </a:extLst>
          </p:cNvPr>
          <p:cNvSpPr txBox="1"/>
          <p:nvPr/>
        </p:nvSpPr>
        <p:spPr>
          <a:xfrm>
            <a:off x="7384521" y="1854437"/>
            <a:ext cx="2059536" cy="461665"/>
          </a:xfrm>
          <a:prstGeom prst="rect">
            <a:avLst/>
          </a:prstGeom>
          <a:noFill/>
        </p:spPr>
        <p:txBody>
          <a:bodyPr wrap="square" rtlCol="0">
            <a:spAutoFit/>
          </a:bodyPr>
          <a:lstStyle/>
          <a:p>
            <a:pPr algn="ctr"/>
            <a:r>
              <a:rPr lang="en-US" sz="2400" dirty="0">
                <a:latin typeface="Source Sans Pro Semibold" panose="020B0603030403020204" pitchFamily="34" charset="0"/>
              </a:rPr>
              <a:t>Home</a:t>
            </a:r>
          </a:p>
        </p:txBody>
      </p:sp>
      <p:sp>
        <p:nvSpPr>
          <p:cNvPr id="10" name="Flowchart: Connector 9">
            <a:extLst>
              <a:ext uri="{FF2B5EF4-FFF2-40B4-BE49-F238E27FC236}">
                <a16:creationId xmlns:a16="http://schemas.microsoft.com/office/drawing/2014/main" id="{C99E9CB5-57E0-4ACA-8B08-B411F95044BE}"/>
              </a:ext>
            </a:extLst>
          </p:cNvPr>
          <p:cNvSpPr/>
          <p:nvPr/>
        </p:nvSpPr>
        <p:spPr>
          <a:xfrm>
            <a:off x="6931001" y="2810987"/>
            <a:ext cx="1201396" cy="112571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a:extLst>
              <a:ext uri="{FF2B5EF4-FFF2-40B4-BE49-F238E27FC236}">
                <a16:creationId xmlns:a16="http://schemas.microsoft.com/office/drawing/2014/main" id="{DCE229C1-92A5-4C1E-B661-B61EC807A19B}"/>
              </a:ext>
            </a:extLst>
          </p:cNvPr>
          <p:cNvSpPr txBox="1"/>
          <p:nvPr/>
        </p:nvSpPr>
        <p:spPr>
          <a:xfrm>
            <a:off x="6946668" y="3143009"/>
            <a:ext cx="1201396" cy="461665"/>
          </a:xfrm>
          <a:prstGeom prst="rect">
            <a:avLst/>
          </a:prstGeom>
          <a:noFill/>
        </p:spPr>
        <p:txBody>
          <a:bodyPr wrap="square" rtlCol="0">
            <a:spAutoFit/>
          </a:bodyPr>
          <a:lstStyle/>
          <a:p>
            <a:pPr algn="ctr"/>
            <a:r>
              <a:rPr lang="en-US" sz="2400" dirty="0">
                <a:solidFill>
                  <a:schemeClr val="bg1"/>
                </a:solidFill>
                <a:latin typeface="Source Sans Pro Black" panose="020B0803030403020204" pitchFamily="34" charset="0"/>
              </a:rPr>
              <a:t>You</a:t>
            </a:r>
          </a:p>
        </p:txBody>
      </p:sp>
      <p:sp>
        <p:nvSpPr>
          <p:cNvPr id="2" name="TextBox 1">
            <a:extLst>
              <a:ext uri="{FF2B5EF4-FFF2-40B4-BE49-F238E27FC236}">
                <a16:creationId xmlns:a16="http://schemas.microsoft.com/office/drawing/2014/main" id="{B6F4FBAE-691A-9480-A0A6-3DCCED43A1EF}"/>
              </a:ext>
            </a:extLst>
          </p:cNvPr>
          <p:cNvSpPr txBox="1"/>
          <p:nvPr/>
        </p:nvSpPr>
        <p:spPr>
          <a:xfrm>
            <a:off x="427290" y="1162228"/>
            <a:ext cx="4477996" cy="4401205"/>
          </a:xfrm>
          <a:prstGeom prst="rect">
            <a:avLst/>
          </a:prstGeom>
          <a:noFill/>
        </p:spPr>
        <p:txBody>
          <a:bodyPr wrap="square" rtlCol="0">
            <a:spAutoFit/>
          </a:bodyPr>
          <a:lstStyle/>
          <a:p>
            <a:r>
              <a:rPr lang="en-US" sz="4000" dirty="0">
                <a:latin typeface="Source Sans Pro Black" panose="020B0803030403020204" pitchFamily="34" charset="0"/>
              </a:rPr>
              <a:t>When “you” are the center of life, life becomes unbalanced and Christ and His church are rooted out!</a:t>
            </a:r>
          </a:p>
        </p:txBody>
      </p:sp>
    </p:spTree>
    <p:extLst>
      <p:ext uri="{BB962C8B-B14F-4D97-AF65-F5344CB8AC3E}">
        <p14:creationId xmlns:p14="http://schemas.microsoft.com/office/powerpoint/2010/main" val="2359313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95652-FA94-45DE-BBBA-C43E64247E7B}"/>
              </a:ext>
            </a:extLst>
          </p:cNvPr>
          <p:cNvSpPr>
            <a:spLocks noGrp="1"/>
          </p:cNvSpPr>
          <p:nvPr>
            <p:ph type="title"/>
          </p:nvPr>
        </p:nvSpPr>
        <p:spPr/>
        <p:txBody>
          <a:bodyPr/>
          <a:lstStyle/>
          <a:p>
            <a:r>
              <a:rPr lang="en-US" dirty="0"/>
              <a:t>6. Give Us This Day Our Daily Bread</a:t>
            </a:r>
          </a:p>
        </p:txBody>
      </p:sp>
      <p:sp>
        <p:nvSpPr>
          <p:cNvPr id="3" name="Content Placeholder 2">
            <a:extLst>
              <a:ext uri="{FF2B5EF4-FFF2-40B4-BE49-F238E27FC236}">
                <a16:creationId xmlns:a16="http://schemas.microsoft.com/office/drawing/2014/main" id="{EBD956FB-1278-4352-8848-DDC13A937F8E}"/>
              </a:ext>
            </a:extLst>
          </p:cNvPr>
          <p:cNvSpPr>
            <a:spLocks noGrp="1"/>
          </p:cNvSpPr>
          <p:nvPr>
            <p:ph idx="1"/>
          </p:nvPr>
        </p:nvSpPr>
        <p:spPr/>
        <p:txBody>
          <a:bodyPr>
            <a:normAutofit/>
          </a:bodyPr>
          <a:lstStyle/>
          <a:p>
            <a:r>
              <a:rPr lang="en-US" dirty="0"/>
              <a:t>This is one of three petitions for which the disciples ought to pray.</a:t>
            </a:r>
          </a:p>
          <a:p>
            <a:pPr lvl="1"/>
            <a:r>
              <a:rPr lang="en-US" dirty="0">
                <a:latin typeface="Source Sans Pro Black" panose="020B0803030403020204" pitchFamily="34" charset="0"/>
              </a:rPr>
              <a:t>Bread</a:t>
            </a:r>
            <a:r>
              <a:rPr lang="en-US" dirty="0"/>
              <a:t> is used in this context for the material things that we need for our well being, including food, clothing, and shelter.</a:t>
            </a:r>
          </a:p>
          <a:p>
            <a:pPr lvl="2"/>
            <a:r>
              <a:rPr lang="en-US" dirty="0">
                <a:latin typeface="Source Sans Pro Black" panose="020B0803030403020204" pitchFamily="34" charset="0"/>
              </a:rPr>
              <a:t>John </a:t>
            </a:r>
            <a:r>
              <a:rPr lang="en-US" dirty="0" err="1">
                <a:latin typeface="Source Sans Pro Black" panose="020B0803030403020204" pitchFamily="34" charset="0"/>
              </a:rPr>
              <a:t>Nolland</a:t>
            </a:r>
            <a:r>
              <a:rPr lang="en-US" dirty="0">
                <a:latin typeface="Source Sans Pro Black" panose="020B0803030403020204" pitchFamily="34" charset="0"/>
              </a:rPr>
              <a:t>: </a:t>
            </a:r>
            <a:r>
              <a:rPr lang="en-US" dirty="0"/>
              <a:t>“The need for daily bread likely stands for all the recurring basic (material?) needs of humanity” (</a:t>
            </a:r>
            <a:r>
              <a:rPr lang="en-US" i="1" dirty="0"/>
              <a:t>The Gospel of Matthew: A Commentary on the Greek Text</a:t>
            </a:r>
            <a:r>
              <a:rPr lang="en-US" dirty="0"/>
              <a:t>, 290).</a:t>
            </a:r>
          </a:p>
          <a:p>
            <a:pPr lvl="1"/>
            <a:r>
              <a:rPr lang="en-US" dirty="0">
                <a:latin typeface="Source Sans Pro Black" panose="020B0803030403020204" pitchFamily="34" charset="0"/>
              </a:rPr>
              <a:t>Daily</a:t>
            </a:r>
            <a:r>
              <a:rPr lang="en-US" dirty="0"/>
              <a:t> (</a:t>
            </a:r>
            <a:r>
              <a:rPr lang="en-US" i="1" dirty="0" err="1"/>
              <a:t>epiousion</a:t>
            </a:r>
            <a:r>
              <a:rPr lang="en-US" dirty="0"/>
              <a:t>): Three possible meanings have been suggested:</a:t>
            </a:r>
          </a:p>
          <a:p>
            <a:pPr lvl="2"/>
            <a:r>
              <a:rPr lang="en-US" dirty="0"/>
              <a:t>Necessary for our existence</a:t>
            </a:r>
          </a:p>
          <a:p>
            <a:pPr lvl="2"/>
            <a:r>
              <a:rPr lang="en-US" dirty="0"/>
              <a:t>For the current day</a:t>
            </a:r>
          </a:p>
          <a:p>
            <a:pPr lvl="2"/>
            <a:r>
              <a:rPr lang="en-US" dirty="0"/>
              <a:t>For the following (next) day (BDAG, 376).</a:t>
            </a:r>
          </a:p>
          <a:p>
            <a:pPr marL="457200" lvl="1" indent="0">
              <a:buNone/>
            </a:pPr>
            <a:endParaRPr lang="en-US" dirty="0"/>
          </a:p>
          <a:p>
            <a:pPr lvl="1"/>
            <a:endParaRPr lang="en-US" dirty="0"/>
          </a:p>
        </p:txBody>
      </p:sp>
    </p:spTree>
    <p:extLst>
      <p:ext uri="{BB962C8B-B14F-4D97-AF65-F5344CB8AC3E}">
        <p14:creationId xmlns:p14="http://schemas.microsoft.com/office/powerpoint/2010/main" val="71073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A31C6-6EE8-4F26-88A1-159530B2BF73}"/>
              </a:ext>
            </a:extLst>
          </p:cNvPr>
          <p:cNvSpPr>
            <a:spLocks noGrp="1"/>
          </p:cNvSpPr>
          <p:nvPr>
            <p:ph type="title"/>
          </p:nvPr>
        </p:nvSpPr>
        <p:spPr/>
        <p:txBody>
          <a:bodyPr/>
          <a:lstStyle/>
          <a:p>
            <a:r>
              <a:rPr lang="en-US" dirty="0"/>
              <a:t>God’s Provisions of Manna</a:t>
            </a:r>
          </a:p>
        </p:txBody>
      </p:sp>
      <p:sp>
        <p:nvSpPr>
          <p:cNvPr id="3" name="Content Placeholder 2">
            <a:extLst>
              <a:ext uri="{FF2B5EF4-FFF2-40B4-BE49-F238E27FC236}">
                <a16:creationId xmlns:a16="http://schemas.microsoft.com/office/drawing/2014/main" id="{8740DE19-BA67-42B5-875D-92F1182760D3}"/>
              </a:ext>
            </a:extLst>
          </p:cNvPr>
          <p:cNvSpPr>
            <a:spLocks noGrp="1"/>
          </p:cNvSpPr>
          <p:nvPr>
            <p:ph idx="1"/>
          </p:nvPr>
        </p:nvSpPr>
        <p:spPr/>
        <p:txBody>
          <a:bodyPr>
            <a:normAutofit/>
          </a:bodyPr>
          <a:lstStyle/>
          <a:p>
            <a:r>
              <a:rPr lang="en-US" dirty="0"/>
              <a:t>The prayer may be based on the Lord’s provision of manna to sustain the Israelites in the wilderness.</a:t>
            </a:r>
          </a:p>
          <a:p>
            <a:pPr lvl="1"/>
            <a:r>
              <a:rPr lang="en-US" dirty="0"/>
              <a:t>“So when the children of Israel saw it, they said to one another, ‘What is it?’ For they did not know what it was. And Moses said to them, ‘This is the bread which the </a:t>
            </a:r>
            <a:r>
              <a:rPr lang="en-US" cap="small" dirty="0"/>
              <a:t>Lord</a:t>
            </a:r>
            <a:r>
              <a:rPr lang="en-US" dirty="0"/>
              <a:t> has given you to eat. This is the thing which the </a:t>
            </a:r>
            <a:r>
              <a:rPr lang="en-US" cap="small" dirty="0"/>
              <a:t>Lord</a:t>
            </a:r>
            <a:r>
              <a:rPr lang="en-US" dirty="0"/>
              <a:t> has commanded: “Let every man gather it according to each one’s need, one </a:t>
            </a:r>
            <a:r>
              <a:rPr lang="en-US" dirty="0" err="1"/>
              <a:t>omer</a:t>
            </a:r>
            <a:r>
              <a:rPr lang="en-US" dirty="0"/>
              <a:t> for each person, according to the number of persons; let every man take for those who are in his tent.”’ Then the children of Israel did so and gathered, some more, some less. So when they measured it by </a:t>
            </a:r>
            <a:r>
              <a:rPr lang="en-US" dirty="0" err="1"/>
              <a:t>omers</a:t>
            </a:r>
            <a:r>
              <a:rPr lang="en-US" dirty="0"/>
              <a:t>, he who gathered much had nothing left over, and he who gathered little had no lack. Every man had gathered according to each one’s need. And Moses said, ‘Let no one leave any of it till morning’” (Exod. 16:15-19).</a:t>
            </a:r>
          </a:p>
          <a:p>
            <a:pPr lvl="1"/>
            <a:endParaRPr lang="en-US" dirty="0"/>
          </a:p>
        </p:txBody>
      </p:sp>
    </p:spTree>
    <p:extLst>
      <p:ext uri="{BB962C8B-B14F-4D97-AF65-F5344CB8AC3E}">
        <p14:creationId xmlns:p14="http://schemas.microsoft.com/office/powerpoint/2010/main" val="3974094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163B3-98D0-4D9A-A0F3-18A3538B85A6}"/>
              </a:ext>
            </a:extLst>
          </p:cNvPr>
          <p:cNvSpPr>
            <a:spLocks noGrp="1"/>
          </p:cNvSpPr>
          <p:nvPr>
            <p:ph type="title"/>
          </p:nvPr>
        </p:nvSpPr>
        <p:spPr/>
        <p:txBody>
          <a:bodyPr/>
          <a:lstStyle/>
          <a:p>
            <a:r>
              <a:rPr lang="en-US" dirty="0"/>
              <a:t>The Lesson from the Manna</a:t>
            </a:r>
          </a:p>
        </p:txBody>
      </p:sp>
      <p:sp>
        <p:nvSpPr>
          <p:cNvPr id="3" name="Content Placeholder 2">
            <a:extLst>
              <a:ext uri="{FF2B5EF4-FFF2-40B4-BE49-F238E27FC236}">
                <a16:creationId xmlns:a16="http://schemas.microsoft.com/office/drawing/2014/main" id="{CA5FC988-EF4F-4D07-B347-1610CF2CF6D1}"/>
              </a:ext>
            </a:extLst>
          </p:cNvPr>
          <p:cNvSpPr>
            <a:spLocks noGrp="1"/>
          </p:cNvSpPr>
          <p:nvPr>
            <p:ph idx="1"/>
          </p:nvPr>
        </p:nvSpPr>
        <p:spPr/>
        <p:txBody>
          <a:bodyPr>
            <a:normAutofit lnSpcReduction="10000"/>
          </a:bodyPr>
          <a:lstStyle/>
          <a:p>
            <a:r>
              <a:rPr lang="en-US" dirty="0"/>
              <a:t>“So He humbled you, allowed you to hunger, and fed you with manna which you did not know nor did your fathers know, </a:t>
            </a:r>
            <a:r>
              <a:rPr lang="en-US" dirty="0">
                <a:latin typeface="Source Sans Pro Black" panose="020B0803030403020204" pitchFamily="34" charset="0"/>
              </a:rPr>
              <a:t>that He might make you know that man shall not live by bread alone; but man lives by every word that proceeds from the mouth of the </a:t>
            </a:r>
            <a:r>
              <a:rPr lang="en-US" cap="small" dirty="0">
                <a:latin typeface="Source Sans Pro Black" panose="020B0803030403020204" pitchFamily="34" charset="0"/>
              </a:rPr>
              <a:t>Lord</a:t>
            </a:r>
            <a:r>
              <a:rPr lang="en-US" dirty="0"/>
              <a:t>” (Deut. 8:3).</a:t>
            </a:r>
          </a:p>
          <a:p>
            <a:r>
              <a:rPr lang="en-US" dirty="0">
                <a:latin typeface="Source Sans Pro Black" panose="020B0803030403020204" pitchFamily="34" charset="0"/>
              </a:rPr>
              <a:t>Leon Morris: </a:t>
            </a:r>
            <a:r>
              <a:rPr lang="en-US" dirty="0"/>
              <a:t>“The prayer encourages a continuing dependence on God; it does not countenance a situation in which the disciple asks God for a supply for a lengthy period, after which prayer he can go on for some time in forgetfulness of God. He depends on God constantly, and this dependence is expressed in this prayer” (</a:t>
            </a:r>
            <a:r>
              <a:rPr lang="en-US" i="1" dirty="0"/>
              <a:t>The Gospel according to Matthew</a:t>
            </a:r>
            <a:r>
              <a:rPr lang="en-US" dirty="0"/>
              <a:t>, 147).</a:t>
            </a:r>
          </a:p>
        </p:txBody>
      </p:sp>
    </p:spTree>
    <p:extLst>
      <p:ext uri="{BB962C8B-B14F-4D97-AF65-F5344CB8AC3E}">
        <p14:creationId xmlns:p14="http://schemas.microsoft.com/office/powerpoint/2010/main" val="189189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DEED-57E0-4CBA-9923-7845F1F2F71D}"/>
              </a:ext>
            </a:extLst>
          </p:cNvPr>
          <p:cNvSpPr>
            <a:spLocks noGrp="1"/>
          </p:cNvSpPr>
          <p:nvPr>
            <p:ph type="title"/>
          </p:nvPr>
        </p:nvSpPr>
        <p:spPr/>
        <p:txBody>
          <a:bodyPr/>
          <a:lstStyle/>
          <a:p>
            <a:r>
              <a:rPr lang="en-US" dirty="0"/>
              <a:t>Think of How Dependent We Are</a:t>
            </a:r>
          </a:p>
        </p:txBody>
      </p:sp>
      <p:sp>
        <p:nvSpPr>
          <p:cNvPr id="3" name="Content Placeholder 2">
            <a:extLst>
              <a:ext uri="{FF2B5EF4-FFF2-40B4-BE49-F238E27FC236}">
                <a16:creationId xmlns:a16="http://schemas.microsoft.com/office/drawing/2014/main" id="{1ABA15D6-8AD3-4BF4-BFB4-60B846573AA8}"/>
              </a:ext>
            </a:extLst>
          </p:cNvPr>
          <p:cNvSpPr>
            <a:spLocks noGrp="1"/>
          </p:cNvSpPr>
          <p:nvPr>
            <p:ph idx="1"/>
          </p:nvPr>
        </p:nvSpPr>
        <p:spPr/>
        <p:txBody>
          <a:bodyPr/>
          <a:lstStyle/>
          <a:p>
            <a:r>
              <a:rPr lang="en-US" dirty="0"/>
              <a:t>God controls nature (sunshine, rain, violent storms, etc.)</a:t>
            </a:r>
          </a:p>
          <a:p>
            <a:r>
              <a:rPr lang="en-US" dirty="0"/>
              <a:t>God controls the nations (warfare, our civil liberties, etc.)</a:t>
            </a:r>
          </a:p>
          <a:p>
            <a:pPr lvl="1"/>
            <a:r>
              <a:rPr lang="en-US" dirty="0"/>
              <a:t>The nations in turn control economic policies which enable prosperity or cause inflation, depression, companies moving to more prosperous economies and leaving employment disasters, etc.</a:t>
            </a:r>
          </a:p>
          <a:p>
            <a:r>
              <a:rPr lang="en-US" dirty="0"/>
              <a:t>Rejection of God leads to moral decay, depravity, and violence, which we as individuals are helpless to change</a:t>
            </a:r>
          </a:p>
          <a:p>
            <a:r>
              <a:rPr lang="en-US" dirty="0"/>
              <a:t>Considering our utter dependence upon God should motivate us to pray more fervently</a:t>
            </a:r>
          </a:p>
        </p:txBody>
      </p:sp>
    </p:spTree>
    <p:extLst>
      <p:ext uri="{BB962C8B-B14F-4D97-AF65-F5344CB8AC3E}">
        <p14:creationId xmlns:p14="http://schemas.microsoft.com/office/powerpoint/2010/main" val="65390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BEDD-019A-487A-90F7-23ED2F5C77C7}"/>
              </a:ext>
            </a:extLst>
          </p:cNvPr>
          <p:cNvSpPr>
            <a:spLocks noGrp="1"/>
          </p:cNvSpPr>
          <p:nvPr>
            <p:ph type="title"/>
          </p:nvPr>
        </p:nvSpPr>
        <p:spPr/>
        <p:txBody>
          <a:bodyPr/>
          <a:lstStyle/>
          <a:p>
            <a:r>
              <a:rPr lang="en-US" dirty="0"/>
              <a:t>7. Forgive Us Our Debts</a:t>
            </a:r>
          </a:p>
        </p:txBody>
      </p:sp>
      <p:sp>
        <p:nvSpPr>
          <p:cNvPr id="3" name="Content Placeholder 2">
            <a:extLst>
              <a:ext uri="{FF2B5EF4-FFF2-40B4-BE49-F238E27FC236}">
                <a16:creationId xmlns:a16="http://schemas.microsoft.com/office/drawing/2014/main" id="{53862F6E-89C3-49E1-9642-F18116224F46}"/>
              </a:ext>
            </a:extLst>
          </p:cNvPr>
          <p:cNvSpPr>
            <a:spLocks noGrp="1"/>
          </p:cNvSpPr>
          <p:nvPr>
            <p:ph idx="1"/>
          </p:nvPr>
        </p:nvSpPr>
        <p:spPr/>
        <p:txBody>
          <a:bodyPr/>
          <a:lstStyle/>
          <a:p>
            <a:r>
              <a:rPr lang="en-US" dirty="0">
                <a:latin typeface="Source Sans Pro Black" panose="020B0803030403020204" pitchFamily="34" charset="0"/>
              </a:rPr>
              <a:t>Debt</a:t>
            </a:r>
            <a:r>
              <a:rPr lang="en-US" dirty="0"/>
              <a:t> (</a:t>
            </a:r>
            <a:r>
              <a:rPr lang="en-US" i="1" dirty="0" err="1"/>
              <a:t>opeilēma</a:t>
            </a:r>
            <a:r>
              <a:rPr lang="en-US" dirty="0"/>
              <a:t>): “that which is owed in a financial sense, </a:t>
            </a:r>
            <a:r>
              <a:rPr lang="en-US" i="1" dirty="0"/>
              <a:t>debt, one’s due</a:t>
            </a:r>
            <a:r>
              <a:rPr lang="en-US" dirty="0"/>
              <a:t>; obligation in a moral sense, </a:t>
            </a:r>
            <a:r>
              <a:rPr lang="en-US" i="1" dirty="0"/>
              <a:t>debt=sin</a:t>
            </a:r>
            <a:r>
              <a:rPr lang="en-US" dirty="0"/>
              <a:t>” (BDAG, 743).</a:t>
            </a:r>
          </a:p>
          <a:p>
            <a:r>
              <a:rPr lang="en-US" dirty="0">
                <a:latin typeface="Source Sans Pro Black" panose="020B0803030403020204" pitchFamily="34" charset="0"/>
              </a:rPr>
              <a:t>Forgive</a:t>
            </a:r>
            <a:r>
              <a:rPr lang="en-US" dirty="0"/>
              <a:t> (</a:t>
            </a:r>
            <a:r>
              <a:rPr lang="en-US" i="1" dirty="0" err="1"/>
              <a:t>aphiēmi</a:t>
            </a:r>
            <a:r>
              <a:rPr lang="en-US" dirty="0"/>
              <a:t>): the word has a broad usage of dismissing one from one’s presence, letting go or sending away, including divorcing a wife. In this context it bears the meaning of “to release from legal or moral obligation or consequence, </a:t>
            </a:r>
            <a:r>
              <a:rPr lang="en-US" i="1" dirty="0"/>
              <a:t>cancel, remit, pardon . . . forgive sin</a:t>
            </a:r>
            <a:r>
              <a:rPr lang="en-US" dirty="0"/>
              <a:t>” (BDAG, 156). </a:t>
            </a:r>
          </a:p>
          <a:p>
            <a:r>
              <a:rPr lang="en-US" dirty="0"/>
              <a:t>Our prayer for the Lord to forgive our sins, acknowledges sinfulness, and dependency upon the grace and mercy of the Lord for our own forgiveness.</a:t>
            </a:r>
          </a:p>
        </p:txBody>
      </p:sp>
    </p:spTree>
    <p:extLst>
      <p:ext uri="{BB962C8B-B14F-4D97-AF65-F5344CB8AC3E}">
        <p14:creationId xmlns:p14="http://schemas.microsoft.com/office/powerpoint/2010/main" val="114338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7222C-E350-4073-B64B-6FEE038974E7}"/>
              </a:ext>
            </a:extLst>
          </p:cNvPr>
          <p:cNvSpPr>
            <a:spLocks noGrp="1"/>
          </p:cNvSpPr>
          <p:nvPr>
            <p:ph type="title"/>
          </p:nvPr>
        </p:nvSpPr>
        <p:spPr/>
        <p:txBody>
          <a:bodyPr/>
          <a:lstStyle/>
          <a:p>
            <a:r>
              <a:rPr lang="en-US" dirty="0"/>
              <a:t>What and Why</a:t>
            </a:r>
          </a:p>
        </p:txBody>
      </p:sp>
      <p:sp>
        <p:nvSpPr>
          <p:cNvPr id="3" name="Content Placeholder 2">
            <a:extLst>
              <a:ext uri="{FF2B5EF4-FFF2-40B4-BE49-F238E27FC236}">
                <a16:creationId xmlns:a16="http://schemas.microsoft.com/office/drawing/2014/main" id="{510B04F2-3AB4-42C1-B2B2-24103517C0BF}"/>
              </a:ext>
            </a:extLst>
          </p:cNvPr>
          <p:cNvSpPr>
            <a:spLocks noGrp="1"/>
          </p:cNvSpPr>
          <p:nvPr>
            <p:ph idx="1"/>
          </p:nvPr>
        </p:nvSpPr>
        <p:spPr/>
        <p:txBody>
          <a:bodyPr>
            <a:normAutofit lnSpcReduction="10000"/>
          </a:bodyPr>
          <a:lstStyle/>
          <a:p>
            <a:r>
              <a:rPr lang="en-US" dirty="0"/>
              <a:t>Being religious and doing good are good, so long as the “why” is correct.</a:t>
            </a:r>
          </a:p>
          <a:p>
            <a:pPr lvl="1"/>
            <a:r>
              <a:rPr lang="en-US" dirty="0"/>
              <a:t>Correct actions with improper motives do not please God.</a:t>
            </a:r>
          </a:p>
          <a:p>
            <a:pPr lvl="1"/>
            <a:r>
              <a:rPr lang="en-US" dirty="0"/>
              <a:t>God is watching as to whether we do what we do to elicit praise from mankind or to glorify Him.</a:t>
            </a:r>
          </a:p>
          <a:p>
            <a:r>
              <a:rPr lang="en-US" dirty="0"/>
              <a:t>Most of corporate giving is designed to send the message to the company’s customer base that they are benefactors, aligned with the latest and most popular politically correct positions.</a:t>
            </a:r>
          </a:p>
          <a:p>
            <a:r>
              <a:rPr lang="en-US" dirty="0"/>
              <a:t>Almsgiving to be seen by men brings glory to the almsgiver whereas that which is done in service to God gives glory to God, whether or not anyone else ever knows what one has done.</a:t>
            </a:r>
          </a:p>
        </p:txBody>
      </p:sp>
    </p:spTree>
    <p:extLst>
      <p:ext uri="{BB962C8B-B14F-4D97-AF65-F5344CB8AC3E}">
        <p14:creationId xmlns:p14="http://schemas.microsoft.com/office/powerpoint/2010/main" val="151357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72C0-056B-4C52-BF6A-0DE378B0772D}"/>
              </a:ext>
            </a:extLst>
          </p:cNvPr>
          <p:cNvSpPr>
            <a:spLocks noGrp="1"/>
          </p:cNvSpPr>
          <p:nvPr>
            <p:ph type="title"/>
          </p:nvPr>
        </p:nvSpPr>
        <p:spPr/>
        <p:txBody>
          <a:bodyPr/>
          <a:lstStyle/>
          <a:p>
            <a:r>
              <a:rPr lang="en-US" dirty="0"/>
              <a:t>Luke 18:9-14</a:t>
            </a:r>
          </a:p>
        </p:txBody>
      </p:sp>
      <p:sp>
        <p:nvSpPr>
          <p:cNvPr id="3" name="Content Placeholder 2">
            <a:extLst>
              <a:ext uri="{FF2B5EF4-FFF2-40B4-BE49-F238E27FC236}">
                <a16:creationId xmlns:a16="http://schemas.microsoft.com/office/drawing/2014/main" id="{78DBCA43-F163-47D7-8BE0-7887E447D177}"/>
              </a:ext>
            </a:extLst>
          </p:cNvPr>
          <p:cNvSpPr>
            <a:spLocks noGrp="1"/>
          </p:cNvSpPr>
          <p:nvPr>
            <p:ph idx="1"/>
          </p:nvPr>
        </p:nvSpPr>
        <p:spPr/>
        <p:txBody>
          <a:bodyPr>
            <a:normAutofit lnSpcReduction="10000"/>
          </a:bodyPr>
          <a:lstStyle/>
          <a:p>
            <a:r>
              <a:rPr lang="en-US" dirty="0"/>
              <a:t>“Also He spoke this parable to some who trusted in themselves that they were righteous, and despised others: ‘Two men went up to the temple to pray, one a Pharisee and the other a tax collector. The Pharisee stood and prayed thus with himself, “God, I thank You that I am not like other men—extortioners, unjust, adulterers, or even as this tax collector. I fast twice a week; I give tithes of all that I possess.” And the tax collector, standing afar off, would not so much as raise his eyes to heaven, but beat his breast, saying, “God, be merciful to me a sinner!” I tell you, this man went down to his house justified rather than the other; for everyone who exalts himself will be humbled, and he who humbles himself will be exalted.’”</a:t>
            </a:r>
          </a:p>
        </p:txBody>
      </p:sp>
    </p:spTree>
    <p:extLst>
      <p:ext uri="{BB962C8B-B14F-4D97-AF65-F5344CB8AC3E}">
        <p14:creationId xmlns:p14="http://schemas.microsoft.com/office/powerpoint/2010/main" val="25225111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BE90B-FF74-4945-9701-22E6BDDC02BE}"/>
              </a:ext>
            </a:extLst>
          </p:cNvPr>
          <p:cNvSpPr>
            <a:spLocks noGrp="1"/>
          </p:cNvSpPr>
          <p:nvPr>
            <p:ph type="title"/>
          </p:nvPr>
        </p:nvSpPr>
        <p:spPr/>
        <p:txBody>
          <a:bodyPr/>
          <a:lstStyle/>
          <a:p>
            <a:r>
              <a:rPr lang="en-US" dirty="0"/>
              <a:t>As We Forgive Others</a:t>
            </a:r>
          </a:p>
        </p:txBody>
      </p:sp>
      <p:sp>
        <p:nvSpPr>
          <p:cNvPr id="3" name="Content Placeholder 2">
            <a:extLst>
              <a:ext uri="{FF2B5EF4-FFF2-40B4-BE49-F238E27FC236}">
                <a16:creationId xmlns:a16="http://schemas.microsoft.com/office/drawing/2014/main" id="{24B5B8B6-1931-43A1-978F-16EE7E3FAA90}"/>
              </a:ext>
            </a:extLst>
          </p:cNvPr>
          <p:cNvSpPr>
            <a:spLocks noGrp="1"/>
          </p:cNvSpPr>
          <p:nvPr>
            <p:ph idx="1"/>
          </p:nvPr>
        </p:nvSpPr>
        <p:spPr/>
        <p:txBody>
          <a:bodyPr>
            <a:normAutofit lnSpcReduction="10000"/>
          </a:bodyPr>
          <a:lstStyle/>
          <a:p>
            <a:r>
              <a:rPr lang="en-US" dirty="0"/>
              <a:t>This portion of the prayer for forgiveness reminds the sinner of his own responsibility to be God-like in forgiving others of their sins.</a:t>
            </a:r>
          </a:p>
          <a:p>
            <a:r>
              <a:rPr lang="en-US" dirty="0"/>
              <a:t>Jesus gave a parable in Matthew 18:21-35, in which He again compared sin to a debt, to show that one’s own forgiveness is dependent upon his willingness to forgive those who sin against him.</a:t>
            </a:r>
          </a:p>
          <a:p>
            <a:pPr lvl="1"/>
            <a:r>
              <a:rPr lang="en-US" dirty="0"/>
              <a:t>One unwilling to forgive those who sin against him jeopardizes his own forgiveness.</a:t>
            </a:r>
          </a:p>
          <a:p>
            <a:pPr lvl="1"/>
            <a:r>
              <a:rPr lang="en-US" dirty="0"/>
              <a:t>One must be willing to forgive the </a:t>
            </a:r>
            <a:r>
              <a:rPr lang="en-US" i="1" dirty="0"/>
              <a:t>debtor</a:t>
            </a:r>
            <a:r>
              <a:rPr lang="en-US" dirty="0"/>
              <a:t>, even if the </a:t>
            </a:r>
            <a:r>
              <a:rPr lang="en-US" i="1" dirty="0"/>
              <a:t>debt</a:t>
            </a:r>
            <a:r>
              <a:rPr lang="en-US" dirty="0"/>
              <a:t> can never be repaid, as is one’s own predicament before God.</a:t>
            </a:r>
          </a:p>
          <a:p>
            <a:pPr lvl="1"/>
            <a:r>
              <a:rPr lang="en-US" dirty="0"/>
              <a:t>One must be careful not to have an attitude toward those who sin against him that says, “I will never forgive you!”</a:t>
            </a:r>
          </a:p>
        </p:txBody>
      </p:sp>
    </p:spTree>
    <p:extLst>
      <p:ext uri="{BB962C8B-B14F-4D97-AF65-F5344CB8AC3E}">
        <p14:creationId xmlns:p14="http://schemas.microsoft.com/office/powerpoint/2010/main" val="253825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517C5-CD97-4D17-9FA1-D11BACC29F73}"/>
              </a:ext>
            </a:extLst>
          </p:cNvPr>
          <p:cNvSpPr>
            <a:spLocks noGrp="1"/>
          </p:cNvSpPr>
          <p:nvPr>
            <p:ph type="title"/>
          </p:nvPr>
        </p:nvSpPr>
        <p:spPr>
          <a:xfrm>
            <a:off x="838200" y="365126"/>
            <a:ext cx="10515600" cy="1112692"/>
          </a:xfrm>
        </p:spPr>
        <p:txBody>
          <a:bodyPr/>
          <a:lstStyle/>
          <a:p>
            <a:r>
              <a:rPr lang="en-US" dirty="0"/>
              <a:t>The Christian’s Obligation</a:t>
            </a:r>
          </a:p>
        </p:txBody>
      </p:sp>
      <p:sp>
        <p:nvSpPr>
          <p:cNvPr id="3" name="Content Placeholder 2">
            <a:extLst>
              <a:ext uri="{FF2B5EF4-FFF2-40B4-BE49-F238E27FC236}">
                <a16:creationId xmlns:a16="http://schemas.microsoft.com/office/drawing/2014/main" id="{6071600B-53C2-483D-92A0-5B122F5A1F58}"/>
              </a:ext>
            </a:extLst>
          </p:cNvPr>
          <p:cNvSpPr>
            <a:spLocks noGrp="1"/>
          </p:cNvSpPr>
          <p:nvPr>
            <p:ph idx="1"/>
          </p:nvPr>
        </p:nvSpPr>
        <p:spPr>
          <a:xfrm>
            <a:off x="838200" y="1662545"/>
            <a:ext cx="10515600" cy="4745327"/>
          </a:xfrm>
        </p:spPr>
        <p:txBody>
          <a:bodyPr>
            <a:normAutofit fontScale="85000" lnSpcReduction="20000"/>
          </a:bodyPr>
          <a:lstStyle/>
          <a:p>
            <a:r>
              <a:rPr lang="en-US" dirty="0">
                <a:latin typeface="Source Sans Pro Black" panose="020B0803030403020204" pitchFamily="34" charset="0"/>
              </a:rPr>
              <a:t>Be active in seeking forgiveness of those against whom we have sinned: </a:t>
            </a:r>
            <a:r>
              <a:rPr lang="en-US" dirty="0"/>
              <a:t>“Therefore if you bring your gift to the altar, and there remember that your brother has something against you, leave your gift there before the altar, and go your way. First be reconciled to your brother, and then come and offer your gift” (Matt. 5:23-24).</a:t>
            </a:r>
          </a:p>
          <a:p>
            <a:r>
              <a:rPr lang="en-US" dirty="0">
                <a:latin typeface="Source Sans Pro Black" panose="020B0803030403020204" pitchFamily="34" charset="0"/>
              </a:rPr>
              <a:t>Be active in seeking reconciliation with those who have sinned against you: </a:t>
            </a:r>
            <a:r>
              <a:rPr lang="en-US" dirty="0"/>
              <a:t>“Moreover if your brother sins against you, go and tell him his fault between you and him alone. If he hears you, you have gained your brother. But if he will not hear, take with you one or two more, that ‘by the mouth of two or three witnesses every word may be established.’ And if he refuses to hear them, tell it to the church. But if he refuses even to hear the church, let him be to you like a heathen and a tax collector” (Matt. 18:15-17).</a:t>
            </a:r>
          </a:p>
          <a:p>
            <a:pPr lvl="1"/>
            <a:r>
              <a:rPr lang="en-US" dirty="0"/>
              <a:t>Not everyone who is confronted with his sin will show a penitent heart.</a:t>
            </a:r>
          </a:p>
          <a:p>
            <a:r>
              <a:rPr lang="en-US" dirty="0"/>
              <a:t>With reference to the impenitent, we must not allow our hearts to brood over these offenses and allow it to be poisoned with bitterness, taking vengeance, or show other sinful attitudes. This is the time to “let go” and “let God” handle the matter.</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43654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1800A-55A2-4638-A873-7F16303273B9}"/>
              </a:ext>
            </a:extLst>
          </p:cNvPr>
          <p:cNvSpPr>
            <a:spLocks noGrp="1"/>
          </p:cNvSpPr>
          <p:nvPr>
            <p:ph type="title"/>
          </p:nvPr>
        </p:nvSpPr>
        <p:spPr/>
        <p:txBody>
          <a:bodyPr/>
          <a:lstStyle/>
          <a:p>
            <a:r>
              <a:rPr lang="en-US" dirty="0"/>
              <a:t>8. Lead Us Not Into Temptation</a:t>
            </a:r>
          </a:p>
        </p:txBody>
      </p:sp>
      <p:sp>
        <p:nvSpPr>
          <p:cNvPr id="3" name="Content Placeholder 2">
            <a:extLst>
              <a:ext uri="{FF2B5EF4-FFF2-40B4-BE49-F238E27FC236}">
                <a16:creationId xmlns:a16="http://schemas.microsoft.com/office/drawing/2014/main" id="{D2D96743-5E71-4847-BC56-24A0CCADDCB3}"/>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Lead</a:t>
            </a:r>
            <a:r>
              <a:rPr lang="en-US" dirty="0"/>
              <a:t> (</a:t>
            </a:r>
            <a:r>
              <a:rPr lang="en-US" i="1" dirty="0" err="1"/>
              <a:t>eispherō</a:t>
            </a:r>
            <a:r>
              <a:rPr lang="en-US" dirty="0"/>
              <a:t>): “to cause someone to enter into a certain event or condition, </a:t>
            </a:r>
            <a:r>
              <a:rPr lang="en-US" i="1" dirty="0"/>
              <a:t>bring in</a:t>
            </a:r>
            <a:r>
              <a:rPr lang="en-US" dirty="0"/>
              <a:t>” (BDAG, 295).</a:t>
            </a:r>
          </a:p>
          <a:p>
            <a:pPr lvl="1"/>
            <a:r>
              <a:rPr lang="en-US" dirty="0"/>
              <a:t>Matthew has already recorded the temptations of Jesus, introduced by this verse: “Then Jesus was led up by the Spirit into the wilderness to be tempted by the devil” (4:1).</a:t>
            </a:r>
          </a:p>
          <a:p>
            <a:pPr lvl="1"/>
            <a:r>
              <a:rPr lang="en-US" dirty="0"/>
              <a:t>It is not God’s will that men sin and James tells us that God does not “tempt” anyone: “Let no one say when he is tempted, ‘I am tempted by God’; for God cannot be tempted by evil, nor does He Himself tempt anyone. But each one is tempted when he is drawn away by his own desires and enticed. Then, when desire has conceived, it gives birth to sin; and sin, when it is full-grown, brings forth death” (James 1:13-15).</a:t>
            </a:r>
          </a:p>
          <a:p>
            <a:pPr lvl="1"/>
            <a:r>
              <a:rPr lang="en-US" dirty="0"/>
              <a:t>God allows men to be tested, such as Job, but He does not tempt anyone to sin.</a:t>
            </a:r>
          </a:p>
          <a:p>
            <a:pPr lvl="1"/>
            <a:r>
              <a:rPr lang="en-US" dirty="0"/>
              <a:t>“. . . then the Lord knows how to deliver the godly out of temptations and to reserve the unjust under punishment for the day of judgment” (2 Pet. 2:9)</a:t>
            </a:r>
          </a:p>
          <a:p>
            <a:pPr lvl="1"/>
            <a:endParaRPr lang="en-US" dirty="0"/>
          </a:p>
          <a:p>
            <a:pPr lvl="1"/>
            <a:endParaRPr lang="en-US" dirty="0"/>
          </a:p>
        </p:txBody>
      </p:sp>
    </p:spTree>
    <p:extLst>
      <p:ext uri="{BB962C8B-B14F-4D97-AF65-F5344CB8AC3E}">
        <p14:creationId xmlns:p14="http://schemas.microsoft.com/office/powerpoint/2010/main" val="396860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E74F7-4BED-4983-A192-2CFAE2F306D3}"/>
              </a:ext>
            </a:extLst>
          </p:cNvPr>
          <p:cNvSpPr>
            <a:spLocks noGrp="1"/>
          </p:cNvSpPr>
          <p:nvPr>
            <p:ph type="title"/>
          </p:nvPr>
        </p:nvSpPr>
        <p:spPr/>
        <p:txBody>
          <a:bodyPr/>
          <a:lstStyle/>
          <a:p>
            <a:r>
              <a:rPr lang="en-US" dirty="0"/>
              <a:t>God’s Care for His Own</a:t>
            </a:r>
          </a:p>
        </p:txBody>
      </p:sp>
      <p:sp>
        <p:nvSpPr>
          <p:cNvPr id="3" name="Content Placeholder 2">
            <a:extLst>
              <a:ext uri="{FF2B5EF4-FFF2-40B4-BE49-F238E27FC236}">
                <a16:creationId xmlns:a16="http://schemas.microsoft.com/office/drawing/2014/main" id="{7736E2F8-BB9C-428C-8684-AC7B9D5751C0}"/>
              </a:ext>
            </a:extLst>
          </p:cNvPr>
          <p:cNvSpPr>
            <a:spLocks noGrp="1"/>
          </p:cNvSpPr>
          <p:nvPr>
            <p:ph idx="1"/>
          </p:nvPr>
        </p:nvSpPr>
        <p:spPr/>
        <p:txBody>
          <a:bodyPr/>
          <a:lstStyle/>
          <a:p>
            <a:r>
              <a:rPr lang="en-US" dirty="0"/>
              <a:t>“No temptation has overtaken you except such as is common to man; but God is faithful, who will not allow you to be tempted beyond what you are able, but with the temptation will also make the way of escape, that you may be able to bear it” (1 Cor. 10:13).</a:t>
            </a:r>
          </a:p>
          <a:p>
            <a:r>
              <a:rPr lang="en-US" dirty="0"/>
              <a:t>“Now to Him who is able to keep you from stumbling, And to present you faultless Before the presence of His glory with exceeding joy” (Jude 24).</a:t>
            </a:r>
          </a:p>
          <a:p>
            <a:r>
              <a:rPr lang="en-US" dirty="0"/>
              <a:t>“Therefore let those who suffer according to the will of God commit their souls to Him in doing good, as to a faithful Creator” (1 Pet. 4:19).</a:t>
            </a:r>
          </a:p>
          <a:p>
            <a:endParaRPr lang="en-US" dirty="0"/>
          </a:p>
          <a:p>
            <a:endParaRPr lang="en-US" dirty="0"/>
          </a:p>
        </p:txBody>
      </p:sp>
    </p:spTree>
    <p:extLst>
      <p:ext uri="{BB962C8B-B14F-4D97-AF65-F5344CB8AC3E}">
        <p14:creationId xmlns:p14="http://schemas.microsoft.com/office/powerpoint/2010/main" val="80437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03BD-278F-45DB-A71D-575B6F473E8B}"/>
              </a:ext>
            </a:extLst>
          </p:cNvPr>
          <p:cNvSpPr>
            <a:spLocks noGrp="1"/>
          </p:cNvSpPr>
          <p:nvPr>
            <p:ph type="title"/>
          </p:nvPr>
        </p:nvSpPr>
        <p:spPr>
          <a:xfrm>
            <a:off x="708891" y="2443306"/>
            <a:ext cx="3281218" cy="1325563"/>
          </a:xfrm>
        </p:spPr>
        <p:txBody>
          <a:bodyPr/>
          <a:lstStyle/>
          <a:p>
            <a:r>
              <a:rPr lang="en-US" dirty="0"/>
              <a:t>Psalm 121</a:t>
            </a:r>
          </a:p>
        </p:txBody>
      </p:sp>
      <p:sp>
        <p:nvSpPr>
          <p:cNvPr id="3" name="TextBox 2">
            <a:extLst>
              <a:ext uri="{FF2B5EF4-FFF2-40B4-BE49-F238E27FC236}">
                <a16:creationId xmlns:a16="http://schemas.microsoft.com/office/drawing/2014/main" id="{76B0E8A5-D14C-4E81-9E47-5BC964096CB9}"/>
              </a:ext>
            </a:extLst>
          </p:cNvPr>
          <p:cNvSpPr txBox="1"/>
          <p:nvPr/>
        </p:nvSpPr>
        <p:spPr>
          <a:xfrm>
            <a:off x="4535055" y="674400"/>
            <a:ext cx="7509163" cy="5509200"/>
          </a:xfrm>
          <a:prstGeom prst="rect">
            <a:avLst/>
          </a:prstGeom>
          <a:noFill/>
        </p:spPr>
        <p:txBody>
          <a:bodyPr wrap="square" rtlCol="0">
            <a:spAutoFit/>
          </a:bodyPr>
          <a:lstStyle/>
          <a:p>
            <a:r>
              <a:rPr lang="en-US" sz="2200" dirty="0">
                <a:latin typeface="Source Sans Pro Semibold" panose="020B0603030403020204" pitchFamily="34" charset="0"/>
              </a:rPr>
              <a:t>I will lift up my eyes to the hills—</a:t>
            </a:r>
          </a:p>
          <a:p>
            <a:r>
              <a:rPr lang="en-US" sz="2200" dirty="0">
                <a:latin typeface="Source Sans Pro Semibold" panose="020B0603030403020204" pitchFamily="34" charset="0"/>
              </a:rPr>
              <a:t>From whence comes my help? </a:t>
            </a:r>
          </a:p>
          <a:p>
            <a:r>
              <a:rPr lang="en-US" sz="2200" dirty="0">
                <a:latin typeface="Source Sans Pro Semibold" panose="020B0603030403020204" pitchFamily="34" charset="0"/>
              </a:rPr>
              <a:t>My help comes from the </a:t>
            </a:r>
            <a:r>
              <a:rPr lang="en-US" sz="2200" cap="small" dirty="0">
                <a:latin typeface="Source Sans Pro Semibold" panose="020B0603030403020204" pitchFamily="34" charset="0"/>
              </a:rPr>
              <a:t>Lord</a:t>
            </a:r>
            <a:r>
              <a:rPr lang="en-US" sz="2200" dirty="0">
                <a:latin typeface="Source Sans Pro Semibold" panose="020B0603030403020204" pitchFamily="34" charset="0"/>
              </a:rPr>
              <a:t>, </a:t>
            </a:r>
          </a:p>
          <a:p>
            <a:r>
              <a:rPr lang="en-US" sz="2200" dirty="0">
                <a:latin typeface="Source Sans Pro Semibold" panose="020B0603030403020204" pitchFamily="34" charset="0"/>
              </a:rPr>
              <a:t>Who made heaven and earth. </a:t>
            </a:r>
          </a:p>
          <a:p>
            <a:r>
              <a:rPr lang="en-US" sz="2200" dirty="0">
                <a:latin typeface="Source Sans Pro Semibold" panose="020B0603030403020204" pitchFamily="34" charset="0"/>
              </a:rPr>
              <a:t>He will not allow your foot to be moved; </a:t>
            </a:r>
          </a:p>
          <a:p>
            <a:r>
              <a:rPr lang="en-US" sz="2200" dirty="0">
                <a:latin typeface="Source Sans Pro Semibold" panose="020B0603030403020204" pitchFamily="34" charset="0"/>
              </a:rPr>
              <a:t>He who keeps you will not slumber. </a:t>
            </a:r>
          </a:p>
          <a:p>
            <a:r>
              <a:rPr lang="en-US" sz="2200" dirty="0">
                <a:latin typeface="Source Sans Pro Semibold" panose="020B0603030403020204" pitchFamily="34" charset="0"/>
              </a:rPr>
              <a:t>Behold, He who keeps Israel </a:t>
            </a:r>
          </a:p>
          <a:p>
            <a:r>
              <a:rPr lang="en-US" sz="2200" dirty="0">
                <a:latin typeface="Source Sans Pro Semibold" panose="020B0603030403020204" pitchFamily="34" charset="0"/>
              </a:rPr>
              <a:t>Shall neither slumber nor sleep. </a:t>
            </a:r>
          </a:p>
          <a:p>
            <a:r>
              <a:rPr lang="en-US" sz="2200" dirty="0">
                <a:latin typeface="Source Sans Pro Semibold" panose="020B0603030403020204" pitchFamily="34" charset="0"/>
              </a:rPr>
              <a:t>The </a:t>
            </a:r>
            <a:r>
              <a:rPr lang="en-US" sz="2200" cap="small" dirty="0">
                <a:latin typeface="Source Sans Pro Semibold" panose="020B0603030403020204" pitchFamily="34" charset="0"/>
              </a:rPr>
              <a:t>Lord</a:t>
            </a:r>
            <a:r>
              <a:rPr lang="en-US" sz="2200" dirty="0">
                <a:latin typeface="Source Sans Pro Semibold" panose="020B0603030403020204" pitchFamily="34" charset="0"/>
              </a:rPr>
              <a:t> is your keeper; </a:t>
            </a:r>
          </a:p>
          <a:p>
            <a:r>
              <a:rPr lang="en-US" sz="2200" dirty="0">
                <a:latin typeface="Source Sans Pro Semibold" panose="020B0603030403020204" pitchFamily="34" charset="0"/>
              </a:rPr>
              <a:t>The </a:t>
            </a:r>
            <a:r>
              <a:rPr lang="en-US" sz="2200" cap="small" dirty="0">
                <a:latin typeface="Source Sans Pro Semibold" panose="020B0603030403020204" pitchFamily="34" charset="0"/>
              </a:rPr>
              <a:t>Lord</a:t>
            </a:r>
            <a:r>
              <a:rPr lang="en-US" sz="2200" dirty="0">
                <a:latin typeface="Source Sans Pro Semibold" panose="020B0603030403020204" pitchFamily="34" charset="0"/>
              </a:rPr>
              <a:t> is your shade at your right hand. </a:t>
            </a:r>
          </a:p>
          <a:p>
            <a:r>
              <a:rPr lang="en-US" sz="2200" dirty="0">
                <a:latin typeface="Source Sans Pro Semibold" panose="020B0603030403020204" pitchFamily="34" charset="0"/>
              </a:rPr>
              <a:t>The sun shall not strike you by day, </a:t>
            </a:r>
          </a:p>
          <a:p>
            <a:r>
              <a:rPr lang="en-US" sz="2200" dirty="0">
                <a:latin typeface="Source Sans Pro Semibold" panose="020B0603030403020204" pitchFamily="34" charset="0"/>
              </a:rPr>
              <a:t>Nor the moon by night. </a:t>
            </a:r>
          </a:p>
          <a:p>
            <a:r>
              <a:rPr lang="en-US" sz="2200" dirty="0">
                <a:latin typeface="Source Sans Pro Semibold" panose="020B0603030403020204" pitchFamily="34" charset="0"/>
              </a:rPr>
              <a:t>The </a:t>
            </a:r>
            <a:r>
              <a:rPr lang="en-US" sz="2200" cap="small" dirty="0">
                <a:latin typeface="Source Sans Pro Semibold" panose="020B0603030403020204" pitchFamily="34" charset="0"/>
              </a:rPr>
              <a:t>Lord</a:t>
            </a:r>
            <a:r>
              <a:rPr lang="en-US" sz="2200" dirty="0">
                <a:latin typeface="Source Sans Pro Semibold" panose="020B0603030403020204" pitchFamily="34" charset="0"/>
              </a:rPr>
              <a:t> shall preserve you from all evil; </a:t>
            </a:r>
          </a:p>
          <a:p>
            <a:r>
              <a:rPr lang="en-US" sz="2200" dirty="0">
                <a:latin typeface="Source Sans Pro Semibold" panose="020B0603030403020204" pitchFamily="34" charset="0"/>
              </a:rPr>
              <a:t>He shall preserve your soul. </a:t>
            </a:r>
          </a:p>
          <a:p>
            <a:r>
              <a:rPr lang="en-US" sz="2200" dirty="0">
                <a:latin typeface="Source Sans Pro Semibold" panose="020B0603030403020204" pitchFamily="34" charset="0"/>
              </a:rPr>
              <a:t>The </a:t>
            </a:r>
            <a:r>
              <a:rPr lang="en-US" sz="2200" cap="small" dirty="0">
                <a:latin typeface="Source Sans Pro Semibold" panose="020B0603030403020204" pitchFamily="34" charset="0"/>
              </a:rPr>
              <a:t>Lord</a:t>
            </a:r>
            <a:r>
              <a:rPr lang="en-US" sz="2200" dirty="0">
                <a:latin typeface="Source Sans Pro Semibold" panose="020B0603030403020204" pitchFamily="34" charset="0"/>
              </a:rPr>
              <a:t> shall preserve your going out and your coming in </a:t>
            </a:r>
          </a:p>
          <a:p>
            <a:r>
              <a:rPr lang="en-US" sz="2200" dirty="0">
                <a:latin typeface="Source Sans Pro Semibold" panose="020B0603030403020204" pitchFamily="34" charset="0"/>
              </a:rPr>
              <a:t>From this time forth, and even forevermore.</a:t>
            </a:r>
          </a:p>
        </p:txBody>
      </p:sp>
    </p:spTree>
    <p:extLst>
      <p:ext uri="{BB962C8B-B14F-4D97-AF65-F5344CB8AC3E}">
        <p14:creationId xmlns:p14="http://schemas.microsoft.com/office/powerpoint/2010/main" val="2840693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C72D4-CEC5-4757-8076-C89757035ACC}"/>
              </a:ext>
            </a:extLst>
          </p:cNvPr>
          <p:cNvSpPr>
            <a:spLocks noGrp="1"/>
          </p:cNvSpPr>
          <p:nvPr>
            <p:ph type="title"/>
          </p:nvPr>
        </p:nvSpPr>
        <p:spPr/>
        <p:txBody>
          <a:bodyPr/>
          <a:lstStyle/>
          <a:p>
            <a:r>
              <a:rPr lang="en-US" dirty="0"/>
              <a:t>Temptation</a:t>
            </a:r>
          </a:p>
        </p:txBody>
      </p:sp>
      <p:sp>
        <p:nvSpPr>
          <p:cNvPr id="3" name="Content Placeholder 2">
            <a:extLst>
              <a:ext uri="{FF2B5EF4-FFF2-40B4-BE49-F238E27FC236}">
                <a16:creationId xmlns:a16="http://schemas.microsoft.com/office/drawing/2014/main" id="{77785B38-F759-42D7-9A95-4F9C259F5AD5}"/>
              </a:ext>
            </a:extLst>
          </p:cNvPr>
          <p:cNvSpPr>
            <a:spLocks noGrp="1"/>
          </p:cNvSpPr>
          <p:nvPr>
            <p:ph idx="1"/>
          </p:nvPr>
        </p:nvSpPr>
        <p:spPr/>
        <p:txBody>
          <a:bodyPr>
            <a:normAutofit fontScale="85000" lnSpcReduction="10000"/>
          </a:bodyPr>
          <a:lstStyle/>
          <a:p>
            <a:r>
              <a:rPr lang="en-US" dirty="0"/>
              <a:t>The word </a:t>
            </a:r>
            <a:r>
              <a:rPr lang="en-US" i="1" dirty="0" err="1"/>
              <a:t>peirasmos</a:t>
            </a:r>
            <a:r>
              <a:rPr lang="en-US" dirty="0"/>
              <a:t> means “an attempt to make one do something wrong, </a:t>
            </a:r>
            <a:r>
              <a:rPr lang="en-US" i="1" dirty="0"/>
              <a:t>temptation, enticement</a:t>
            </a:r>
            <a:r>
              <a:rPr lang="en-US" dirty="0"/>
              <a:t> to sin; . . . to entice to improper behavior, </a:t>
            </a:r>
            <a:r>
              <a:rPr lang="en-US" i="1" dirty="0"/>
              <a:t>tempt</a:t>
            </a:r>
            <a:r>
              <a:rPr lang="en-US" dirty="0"/>
              <a:t>” (BDAG, 793).</a:t>
            </a:r>
          </a:p>
          <a:p>
            <a:r>
              <a:rPr lang="en-US" dirty="0"/>
              <a:t>There are places one can go, things one can do, and people with whom one can be that one knows will provide an inducement to sin.</a:t>
            </a:r>
          </a:p>
          <a:p>
            <a:r>
              <a:rPr lang="en-US" dirty="0"/>
              <a:t>There are times when temptations appear without one seeking them out: “Then it happened one evening that David arose from his bed and walked on the roof of the king's house. And from the roof he saw a woman bathing, and the woman was very beautiful to behold” (2 Sam. 11:2).</a:t>
            </a:r>
          </a:p>
          <a:p>
            <a:r>
              <a:rPr lang="en-US" dirty="0"/>
              <a:t>The prayer is that God’s providence will direct our lives so that we are not placed in those circumstances. How can one pray this prayer and intentionally put himself into circumstances where he knows he will be tempted?</a:t>
            </a:r>
          </a:p>
        </p:txBody>
      </p:sp>
    </p:spTree>
    <p:extLst>
      <p:ext uri="{BB962C8B-B14F-4D97-AF65-F5344CB8AC3E}">
        <p14:creationId xmlns:p14="http://schemas.microsoft.com/office/powerpoint/2010/main" val="285101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0690A-73E3-4FD5-82F4-FC3EDCFD3111}"/>
              </a:ext>
            </a:extLst>
          </p:cNvPr>
          <p:cNvSpPr>
            <a:spLocks noGrp="1"/>
          </p:cNvSpPr>
          <p:nvPr>
            <p:ph type="title"/>
          </p:nvPr>
        </p:nvSpPr>
        <p:spPr/>
        <p:txBody>
          <a:bodyPr/>
          <a:lstStyle/>
          <a:p>
            <a:r>
              <a:rPr lang="en-US" dirty="0"/>
              <a:t>9. Deliver Us from the Evil One</a:t>
            </a:r>
          </a:p>
        </p:txBody>
      </p:sp>
      <p:sp>
        <p:nvSpPr>
          <p:cNvPr id="3" name="Content Placeholder 2">
            <a:extLst>
              <a:ext uri="{FF2B5EF4-FFF2-40B4-BE49-F238E27FC236}">
                <a16:creationId xmlns:a16="http://schemas.microsoft.com/office/drawing/2014/main" id="{915D9085-A23B-4D9F-AFED-30F7F24930D9}"/>
              </a:ext>
            </a:extLst>
          </p:cNvPr>
          <p:cNvSpPr>
            <a:spLocks noGrp="1"/>
          </p:cNvSpPr>
          <p:nvPr>
            <p:ph idx="1"/>
          </p:nvPr>
        </p:nvSpPr>
        <p:spPr/>
        <p:txBody>
          <a:bodyPr>
            <a:normAutofit fontScale="92500" lnSpcReduction="20000"/>
          </a:bodyPr>
          <a:lstStyle/>
          <a:p>
            <a:r>
              <a:rPr lang="en-US" dirty="0"/>
              <a:t>The Greek construction </a:t>
            </a:r>
            <a:r>
              <a:rPr lang="en-US" i="1" dirty="0" err="1"/>
              <a:t>tou</a:t>
            </a:r>
            <a:r>
              <a:rPr lang="en-US" i="1" dirty="0"/>
              <a:t> </a:t>
            </a:r>
            <a:r>
              <a:rPr lang="en-US" i="1" dirty="0" err="1"/>
              <a:t>ponērou</a:t>
            </a:r>
            <a:r>
              <a:rPr lang="en-US" i="1" dirty="0"/>
              <a:t> </a:t>
            </a:r>
            <a:r>
              <a:rPr lang="en-US" dirty="0"/>
              <a:t>can be translated either “evil” or “the evil one” (Satan).</a:t>
            </a:r>
          </a:p>
          <a:p>
            <a:r>
              <a:rPr lang="en-US" dirty="0"/>
              <a:t>Either translation stresses the vulnerability of the disciples to sin and their consequent dependence upon God for avoiding sin.</a:t>
            </a:r>
          </a:p>
          <a:p>
            <a:r>
              <a:rPr lang="en-US" dirty="0"/>
              <a:t>Because the Holy Spirit led Jesus into the wilderness to be tempted by the devil and God does not tempt anyone with evil, some understand the prayer to be “don’t let us succumb to temptation” or “don’t abandon us to temptation” (Blomberg, 120).</a:t>
            </a:r>
          </a:p>
          <a:p>
            <a:r>
              <a:rPr lang="en-US" dirty="0">
                <a:latin typeface="Source Sans Pro Black" panose="020B0803030403020204" pitchFamily="34" charset="0"/>
              </a:rPr>
              <a:t>Craig Blomberg: </a:t>
            </a:r>
            <a:r>
              <a:rPr lang="en-US" dirty="0"/>
              <a:t>“If we are praying for rescue from the devil, he is more likely tempting than testing us (cf. under 4:1). God tests us in order to prove us and bring us to maturity (Jas 1:2–4; 1 Pet 1:6–9). Such tests should not be feared, nor should we pray for God to withhold them” (</a:t>
            </a:r>
            <a:r>
              <a:rPr lang="en-US" i="1" dirty="0"/>
              <a:t>Matthew</a:t>
            </a:r>
            <a:r>
              <a:rPr lang="en-US" dirty="0"/>
              <a:t>, 120).</a:t>
            </a:r>
          </a:p>
        </p:txBody>
      </p:sp>
    </p:spTree>
    <p:extLst>
      <p:ext uri="{BB962C8B-B14F-4D97-AF65-F5344CB8AC3E}">
        <p14:creationId xmlns:p14="http://schemas.microsoft.com/office/powerpoint/2010/main" val="396869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31403-9DCA-4D86-8D37-D3556F752A84}"/>
              </a:ext>
            </a:extLst>
          </p:cNvPr>
          <p:cNvSpPr>
            <a:spLocks noGrp="1"/>
          </p:cNvSpPr>
          <p:nvPr>
            <p:ph type="title"/>
          </p:nvPr>
        </p:nvSpPr>
        <p:spPr/>
        <p:txBody>
          <a:bodyPr/>
          <a:lstStyle/>
          <a:p>
            <a:r>
              <a:rPr lang="en-US" dirty="0"/>
              <a:t>Prayer for Deliverance from Evil</a:t>
            </a:r>
          </a:p>
        </p:txBody>
      </p:sp>
      <p:sp>
        <p:nvSpPr>
          <p:cNvPr id="3" name="Content Placeholder 2">
            <a:extLst>
              <a:ext uri="{FF2B5EF4-FFF2-40B4-BE49-F238E27FC236}">
                <a16:creationId xmlns:a16="http://schemas.microsoft.com/office/drawing/2014/main" id="{AC74863A-3A11-419C-B1D8-06C011F40CED}"/>
              </a:ext>
            </a:extLst>
          </p:cNvPr>
          <p:cNvSpPr>
            <a:spLocks noGrp="1"/>
          </p:cNvSpPr>
          <p:nvPr>
            <p:ph idx="1"/>
          </p:nvPr>
        </p:nvSpPr>
        <p:spPr/>
        <p:txBody>
          <a:bodyPr/>
          <a:lstStyle/>
          <a:p>
            <a:r>
              <a:rPr lang="en-US" dirty="0"/>
              <a:t>There are many kinds of evil from which we need protection.</a:t>
            </a:r>
          </a:p>
          <a:p>
            <a:r>
              <a:rPr lang="en-US" dirty="0"/>
              <a:t>I pray for protection from temptations to sin which jeopardize my soul, as described in previous charts. However, . . .</a:t>
            </a:r>
          </a:p>
          <a:p>
            <a:pPr lvl="1"/>
            <a:r>
              <a:rPr lang="en-US" dirty="0"/>
              <a:t>Were I living in Kyiv, Ukraine today, I would be praying for God to protect my family from the evils of the war that is going on</a:t>
            </a:r>
          </a:p>
          <a:p>
            <a:pPr lvl="1"/>
            <a:r>
              <a:rPr lang="en-US" dirty="0"/>
              <a:t>Were I being tested for cancer, I would be praying for God to deliver me from that dreaded disease</a:t>
            </a:r>
          </a:p>
          <a:p>
            <a:pPr lvl="1"/>
            <a:r>
              <a:rPr lang="en-US" dirty="0"/>
              <a:t>Were I in the middle of an earthquake, I would be praying for God to deliver me</a:t>
            </a:r>
          </a:p>
          <a:p>
            <a:pPr lvl="1"/>
            <a:r>
              <a:rPr lang="en-US" dirty="0"/>
              <a:t>Were I caught in the crossfire of street violence, I would be praying for God to deliver me</a:t>
            </a:r>
          </a:p>
        </p:txBody>
      </p:sp>
    </p:spTree>
    <p:extLst>
      <p:ext uri="{BB962C8B-B14F-4D97-AF65-F5344CB8AC3E}">
        <p14:creationId xmlns:p14="http://schemas.microsoft.com/office/powerpoint/2010/main" val="157893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6FF3E-28CA-4B63-9EE1-FCAFC336F69B}"/>
              </a:ext>
            </a:extLst>
          </p:cNvPr>
          <p:cNvSpPr>
            <a:spLocks noGrp="1"/>
          </p:cNvSpPr>
          <p:nvPr>
            <p:ph type="title"/>
          </p:nvPr>
        </p:nvSpPr>
        <p:spPr/>
        <p:txBody>
          <a:bodyPr/>
          <a:lstStyle/>
          <a:p>
            <a:r>
              <a:rPr lang="en-US" dirty="0"/>
              <a:t>Doxology</a:t>
            </a:r>
          </a:p>
        </p:txBody>
      </p:sp>
      <p:sp>
        <p:nvSpPr>
          <p:cNvPr id="3" name="Content Placeholder 2">
            <a:extLst>
              <a:ext uri="{FF2B5EF4-FFF2-40B4-BE49-F238E27FC236}">
                <a16:creationId xmlns:a16="http://schemas.microsoft.com/office/drawing/2014/main" id="{3362AF6E-B657-4146-9762-3662A1A199A8}"/>
              </a:ext>
            </a:extLst>
          </p:cNvPr>
          <p:cNvSpPr>
            <a:spLocks noGrp="1"/>
          </p:cNvSpPr>
          <p:nvPr>
            <p:ph idx="1"/>
          </p:nvPr>
        </p:nvSpPr>
        <p:spPr/>
        <p:txBody>
          <a:bodyPr>
            <a:normAutofit fontScale="92500" lnSpcReduction="20000"/>
          </a:bodyPr>
          <a:lstStyle/>
          <a:p>
            <a:r>
              <a:rPr lang="en-US" dirty="0">
                <a:latin typeface="Source Sans Pro Black" panose="020B0803030403020204" pitchFamily="34" charset="0"/>
              </a:rPr>
              <a:t>For Yours is the kingdom and the power and the glory forever. Amen.</a:t>
            </a:r>
          </a:p>
          <a:p>
            <a:pPr lvl="1"/>
            <a:r>
              <a:rPr lang="en-US" dirty="0">
                <a:latin typeface="Source Sans Pro Black" panose="020B0803030403020204" pitchFamily="34" charset="0"/>
              </a:rPr>
              <a:t>Roger L. </a:t>
            </a:r>
            <a:r>
              <a:rPr lang="en-US" dirty="0" err="1">
                <a:latin typeface="Source Sans Pro Black" panose="020B0803030403020204" pitchFamily="34" charset="0"/>
              </a:rPr>
              <a:t>Omanson</a:t>
            </a:r>
            <a:r>
              <a:rPr lang="en-US" dirty="0">
                <a:latin typeface="Source Sans Pro Black" panose="020B0803030403020204" pitchFamily="34" charset="0"/>
              </a:rPr>
              <a:t> and Bruce Manning Metzger: </a:t>
            </a:r>
            <a:r>
              <a:rPr lang="en-US" dirty="0"/>
              <a:t>“Early and important manuscripts of the Alexandrian, Western, and other types of text, as well as commentaries on the Lord’s Prayer by early Church Fathers, end the Lord’s Prayer with the word π</a:t>
            </a:r>
            <a:r>
              <a:rPr lang="en-US" dirty="0" err="1"/>
              <a:t>ονηροῦ</a:t>
            </a:r>
            <a:r>
              <a:rPr lang="en-US" dirty="0"/>
              <a:t> in v. 13. </a:t>
            </a:r>
            <a:r>
              <a:rPr lang="en-US" dirty="0">
                <a:latin typeface="Source Sans Pro Black" panose="020B0803030403020204" pitchFamily="34" charset="0"/>
              </a:rPr>
              <a:t>Copyists added several different endings in order to adapt the Prayer for use in worship in the early church.</a:t>
            </a:r>
            <a:r>
              <a:rPr lang="en-US" dirty="0"/>
              <a:t> Additions include the following: (a) “for yours is the kingdom, and the power, and the glory forever. Amen” (so Seg); (b) “for yours is the kingdom and the glory forever. Amen”; and (c) “for yours is the kingdom and the power and the glory of the Father and of the Son and of the Holy Spirit forever. Amen” (</a:t>
            </a:r>
            <a:r>
              <a:rPr lang="en-US" i="1" dirty="0"/>
              <a:t>A Textual Guide to the Greek New Testament: An Adaptation of Bruce M. Metzger’s Textual Commentary for the Needs of Translators</a:t>
            </a:r>
            <a:r>
              <a:rPr lang="en-US" dirty="0"/>
              <a:t>, 8).</a:t>
            </a:r>
          </a:p>
          <a:p>
            <a:pPr lvl="1"/>
            <a:r>
              <a:rPr lang="en-US" dirty="0"/>
              <a:t>If it is an addition, it was a very early one as shown by the fact that the </a:t>
            </a:r>
            <a:r>
              <a:rPr lang="en-US" i="1" dirty="0"/>
              <a:t>Didache </a:t>
            </a:r>
            <a:r>
              <a:rPr lang="en-US" dirty="0"/>
              <a:t>(</a:t>
            </a:r>
            <a:r>
              <a:rPr lang="en-US" i="1" dirty="0"/>
              <a:t>The Teaching</a:t>
            </a:r>
            <a:r>
              <a:rPr lang="en-US" dirty="0"/>
              <a:t>), written late in the first century or early second century, includes it.</a:t>
            </a:r>
          </a:p>
          <a:p>
            <a:endParaRPr lang="en-US" dirty="0"/>
          </a:p>
          <a:p>
            <a:endParaRPr lang="en-US" dirty="0"/>
          </a:p>
        </p:txBody>
      </p:sp>
    </p:spTree>
    <p:extLst>
      <p:ext uri="{BB962C8B-B14F-4D97-AF65-F5344CB8AC3E}">
        <p14:creationId xmlns:p14="http://schemas.microsoft.com/office/powerpoint/2010/main" val="3393892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05219-1DD9-4F37-8984-58801C7F7F83}"/>
              </a:ext>
            </a:extLst>
          </p:cNvPr>
          <p:cNvSpPr>
            <a:spLocks noGrp="1"/>
          </p:cNvSpPr>
          <p:nvPr>
            <p:ph type="title"/>
          </p:nvPr>
        </p:nvSpPr>
        <p:spPr/>
        <p:txBody>
          <a:bodyPr/>
          <a:lstStyle/>
          <a:p>
            <a:r>
              <a:rPr lang="en-US" dirty="0"/>
              <a:t>1. Almsgiving (6:1-4)</a:t>
            </a:r>
          </a:p>
        </p:txBody>
      </p:sp>
      <p:sp>
        <p:nvSpPr>
          <p:cNvPr id="3" name="Content Placeholder 2">
            <a:extLst>
              <a:ext uri="{FF2B5EF4-FFF2-40B4-BE49-F238E27FC236}">
                <a16:creationId xmlns:a16="http://schemas.microsoft.com/office/drawing/2014/main" id="{115529F3-DCF8-4087-8F9B-819C30BBEC8F}"/>
              </a:ext>
            </a:extLst>
          </p:cNvPr>
          <p:cNvSpPr>
            <a:spLocks noGrp="1"/>
          </p:cNvSpPr>
          <p:nvPr>
            <p:ph idx="1"/>
          </p:nvPr>
        </p:nvSpPr>
        <p:spPr/>
        <p:txBody>
          <a:bodyPr/>
          <a:lstStyle/>
          <a:p>
            <a:r>
              <a:rPr lang="en-US" dirty="0"/>
              <a:t>“Take heed that you do not do your charitable deeds before men, to be seen by them. Otherwise you have no reward from your Father in heaven. Therefore, when you do a charitable deed, do not sound a trumpet before you as the hypocrites do in the synagogues and in the streets, that they may have glory from men. Assuredly, I say to you, they have their reward. But when you do a charitable deed, do not let your left hand know what your right hand is doing, that your charitable deed may be in secret; and your Father who sees in secret will Himself reward you openly” (Matt. 6:1-4).</a:t>
            </a:r>
          </a:p>
          <a:p>
            <a:endParaRPr lang="en-US" dirty="0"/>
          </a:p>
          <a:p>
            <a:endParaRPr lang="en-US" dirty="0"/>
          </a:p>
        </p:txBody>
      </p:sp>
    </p:spTree>
    <p:extLst>
      <p:ext uri="{BB962C8B-B14F-4D97-AF65-F5344CB8AC3E}">
        <p14:creationId xmlns:p14="http://schemas.microsoft.com/office/powerpoint/2010/main" val="2018254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6A32D-3BC6-437A-8FD7-11D66A635207}"/>
              </a:ext>
            </a:extLst>
          </p:cNvPr>
          <p:cNvSpPr>
            <a:spLocks noGrp="1"/>
          </p:cNvSpPr>
          <p:nvPr>
            <p:ph type="title"/>
          </p:nvPr>
        </p:nvSpPr>
        <p:spPr/>
        <p:txBody>
          <a:bodyPr/>
          <a:lstStyle/>
          <a:p>
            <a:r>
              <a:rPr lang="en-US" dirty="0"/>
              <a:t>The Doxology</a:t>
            </a:r>
          </a:p>
        </p:txBody>
      </p:sp>
      <p:sp>
        <p:nvSpPr>
          <p:cNvPr id="3" name="Content Placeholder 2">
            <a:extLst>
              <a:ext uri="{FF2B5EF4-FFF2-40B4-BE49-F238E27FC236}">
                <a16:creationId xmlns:a16="http://schemas.microsoft.com/office/drawing/2014/main" id="{E1769CB7-D9B7-4EDF-A93A-31DCD909A4E1}"/>
              </a:ext>
            </a:extLst>
          </p:cNvPr>
          <p:cNvSpPr>
            <a:spLocks noGrp="1"/>
          </p:cNvSpPr>
          <p:nvPr>
            <p:ph idx="1"/>
          </p:nvPr>
        </p:nvSpPr>
        <p:spPr/>
        <p:txBody>
          <a:bodyPr/>
          <a:lstStyle/>
          <a:p>
            <a:r>
              <a:rPr lang="en-US" dirty="0"/>
              <a:t>Acknowledges that to God. . .</a:t>
            </a:r>
          </a:p>
          <a:p>
            <a:pPr lvl="1"/>
            <a:r>
              <a:rPr lang="en-US" dirty="0"/>
              <a:t>Belongs the kingdom</a:t>
            </a:r>
          </a:p>
          <a:p>
            <a:pPr lvl="1"/>
            <a:r>
              <a:rPr lang="en-US" dirty="0"/>
              <a:t>Belongs the power (Lord God Almighty)</a:t>
            </a:r>
          </a:p>
          <a:p>
            <a:pPr lvl="1"/>
            <a:r>
              <a:rPr lang="en-US" dirty="0"/>
              <a:t>Belongs the glory (that which He has and should receive from all creation)</a:t>
            </a:r>
          </a:p>
          <a:p>
            <a:r>
              <a:rPr lang="en-US" dirty="0">
                <a:latin typeface="Source Sans Pro Black" panose="020B0803030403020204" pitchFamily="34" charset="0"/>
              </a:rPr>
              <a:t>Amen: </a:t>
            </a:r>
            <a:r>
              <a:rPr lang="en-US" dirty="0"/>
              <a:t>“attests the praise of God in response to a doxology” (TDNT, 1:336). It asserts “that which is sure and valid.”</a:t>
            </a:r>
          </a:p>
        </p:txBody>
      </p:sp>
    </p:spTree>
    <p:extLst>
      <p:ext uri="{BB962C8B-B14F-4D97-AF65-F5344CB8AC3E}">
        <p14:creationId xmlns:p14="http://schemas.microsoft.com/office/powerpoint/2010/main" val="23974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F0AE8-0CD1-4438-B0E1-3CD4B64FA83A}"/>
              </a:ext>
            </a:extLst>
          </p:cNvPr>
          <p:cNvSpPr>
            <a:spLocks noGrp="1"/>
          </p:cNvSpPr>
          <p:nvPr>
            <p:ph type="title"/>
          </p:nvPr>
        </p:nvSpPr>
        <p:spPr/>
        <p:txBody>
          <a:bodyPr/>
          <a:lstStyle/>
          <a:p>
            <a:r>
              <a:rPr lang="en-US" dirty="0"/>
              <a:t>Matthew 6:14-15</a:t>
            </a:r>
          </a:p>
        </p:txBody>
      </p:sp>
      <p:sp>
        <p:nvSpPr>
          <p:cNvPr id="3" name="Content Placeholder 2">
            <a:extLst>
              <a:ext uri="{FF2B5EF4-FFF2-40B4-BE49-F238E27FC236}">
                <a16:creationId xmlns:a16="http://schemas.microsoft.com/office/drawing/2014/main" id="{F0544631-79F9-4BAF-834C-F5796D20AD3F}"/>
              </a:ext>
            </a:extLst>
          </p:cNvPr>
          <p:cNvSpPr>
            <a:spLocks noGrp="1"/>
          </p:cNvSpPr>
          <p:nvPr>
            <p:ph idx="1"/>
          </p:nvPr>
        </p:nvSpPr>
        <p:spPr/>
        <p:txBody>
          <a:bodyPr>
            <a:normAutofit lnSpcReduction="10000"/>
          </a:bodyPr>
          <a:lstStyle/>
          <a:p>
            <a:r>
              <a:rPr lang="en-US" dirty="0">
                <a:latin typeface="Source Sans Pro Black" panose="020B0803030403020204" pitchFamily="34" charset="0"/>
              </a:rPr>
              <a:t>“For if you forgive men their trespasses, your heavenly Father will also forgive you. But if you do not forgive men their trespasses, neither will your Father forgive your trespasses.”</a:t>
            </a:r>
          </a:p>
          <a:p>
            <a:pPr lvl="1"/>
            <a:r>
              <a:rPr lang="en-US" dirty="0"/>
              <a:t>These verses are a repeat of what was said in the Lord’s model prayer (v. 12). </a:t>
            </a:r>
          </a:p>
          <a:p>
            <a:pPr lvl="1"/>
            <a:r>
              <a:rPr lang="en-US" dirty="0">
                <a:latin typeface="Source Sans Pro Black" panose="020B0803030403020204" pitchFamily="34" charset="0"/>
              </a:rPr>
              <a:t>Leon Morris: </a:t>
            </a:r>
            <a:r>
              <a:rPr lang="en-US" dirty="0"/>
              <a:t>“Jesus is saying that to fail to forgive others is to demonstrate that one has not felt the saving touch of God” (</a:t>
            </a:r>
            <a:r>
              <a:rPr lang="en-US" i="1" dirty="0"/>
              <a:t>The Gospel according to Matthew</a:t>
            </a:r>
            <a:r>
              <a:rPr lang="en-US" dirty="0"/>
              <a:t>, 149).</a:t>
            </a:r>
          </a:p>
          <a:p>
            <a:pPr lvl="1"/>
            <a:r>
              <a:rPr lang="en-US" dirty="0"/>
              <a:t>Note Jesus’s use of </a:t>
            </a:r>
            <a:r>
              <a:rPr lang="en-US" dirty="0">
                <a:latin typeface="Source Sans Pro Black" panose="020B0803030403020204" pitchFamily="34" charset="0"/>
              </a:rPr>
              <a:t>your heavenly Father . . . your Father</a:t>
            </a:r>
            <a:r>
              <a:rPr lang="en-US" dirty="0"/>
              <a:t>.</a:t>
            </a:r>
          </a:p>
          <a:p>
            <a:pPr lvl="1"/>
            <a:r>
              <a:rPr lang="en-US" dirty="0"/>
              <a:t>Sin is here called a </a:t>
            </a:r>
            <a:r>
              <a:rPr lang="en-US" i="1" dirty="0" err="1"/>
              <a:t>paraptōma</a:t>
            </a:r>
            <a:r>
              <a:rPr lang="en-US" dirty="0"/>
              <a:t>, “in imagery of one making a false step so as to lose footing: a violation of moral standards, </a:t>
            </a:r>
            <a:r>
              <a:rPr lang="en-US" i="1" dirty="0"/>
              <a:t>offense, wrongdoing, sin</a:t>
            </a:r>
            <a:r>
              <a:rPr lang="en-US" dirty="0"/>
              <a:t>” (BDAG, 770).</a:t>
            </a:r>
          </a:p>
        </p:txBody>
      </p:sp>
    </p:spTree>
    <p:extLst>
      <p:ext uri="{BB962C8B-B14F-4D97-AF65-F5344CB8AC3E}">
        <p14:creationId xmlns:p14="http://schemas.microsoft.com/office/powerpoint/2010/main" val="252798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B240-8537-4C3B-9511-4E74A2DDCAA5}"/>
              </a:ext>
            </a:extLst>
          </p:cNvPr>
          <p:cNvSpPr>
            <a:spLocks noGrp="1"/>
          </p:cNvSpPr>
          <p:nvPr>
            <p:ph type="title"/>
          </p:nvPr>
        </p:nvSpPr>
        <p:spPr/>
        <p:txBody>
          <a:bodyPr/>
          <a:lstStyle/>
          <a:p>
            <a:r>
              <a:rPr lang="en-US" dirty="0"/>
              <a:t>3. Fasting (6:16-18)</a:t>
            </a:r>
          </a:p>
        </p:txBody>
      </p:sp>
      <p:sp>
        <p:nvSpPr>
          <p:cNvPr id="3" name="Content Placeholder 2">
            <a:extLst>
              <a:ext uri="{FF2B5EF4-FFF2-40B4-BE49-F238E27FC236}">
                <a16:creationId xmlns:a16="http://schemas.microsoft.com/office/drawing/2014/main" id="{D9C0F423-9DE3-40C0-8246-B6F91707F277}"/>
              </a:ext>
            </a:extLst>
          </p:cNvPr>
          <p:cNvSpPr>
            <a:spLocks noGrp="1"/>
          </p:cNvSpPr>
          <p:nvPr>
            <p:ph idx="1"/>
          </p:nvPr>
        </p:nvSpPr>
        <p:spPr/>
        <p:txBody>
          <a:bodyPr/>
          <a:lstStyle/>
          <a:p>
            <a:r>
              <a:rPr lang="en-US" dirty="0"/>
              <a:t>“Moreover, when you fast, do not be like the hypocrites, with a sad countenance. For they disfigure their faces that they may appear to men to be fasting. Assuredly, I say to you, they have their reward. But you, when you fast, anoint your head and wash your face, so that you do not appear to men to be fasting, but to your Father who is in the secret place; and your Father who sees in secret will reward you openly.”</a:t>
            </a:r>
          </a:p>
          <a:p>
            <a:endParaRPr lang="en-US" dirty="0"/>
          </a:p>
          <a:p>
            <a:endParaRPr lang="en-US" dirty="0"/>
          </a:p>
        </p:txBody>
      </p:sp>
    </p:spTree>
    <p:extLst>
      <p:ext uri="{BB962C8B-B14F-4D97-AF65-F5344CB8AC3E}">
        <p14:creationId xmlns:p14="http://schemas.microsoft.com/office/powerpoint/2010/main" val="19613619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CC9F2-1CFA-4CC5-A971-DEE360C48E9F}"/>
              </a:ext>
            </a:extLst>
          </p:cNvPr>
          <p:cNvSpPr>
            <a:spLocks noGrp="1"/>
          </p:cNvSpPr>
          <p:nvPr>
            <p:ph type="title"/>
          </p:nvPr>
        </p:nvSpPr>
        <p:spPr/>
        <p:txBody>
          <a:bodyPr/>
          <a:lstStyle/>
          <a:p>
            <a:r>
              <a:rPr lang="en-US" dirty="0"/>
              <a:t>Fasting</a:t>
            </a:r>
          </a:p>
        </p:txBody>
      </p:sp>
      <p:sp>
        <p:nvSpPr>
          <p:cNvPr id="3" name="Content Placeholder 2">
            <a:extLst>
              <a:ext uri="{FF2B5EF4-FFF2-40B4-BE49-F238E27FC236}">
                <a16:creationId xmlns:a16="http://schemas.microsoft.com/office/drawing/2014/main" id="{4E74B731-98FE-46EC-AF3B-A7F3D7648023}"/>
              </a:ext>
            </a:extLst>
          </p:cNvPr>
          <p:cNvSpPr>
            <a:spLocks noGrp="1"/>
          </p:cNvSpPr>
          <p:nvPr>
            <p:ph idx="1"/>
          </p:nvPr>
        </p:nvSpPr>
        <p:spPr/>
        <p:txBody>
          <a:bodyPr/>
          <a:lstStyle/>
          <a:p>
            <a:r>
              <a:rPr lang="en-US" dirty="0"/>
              <a:t>Have you ever fasted as an act of religious devotion?</a:t>
            </a:r>
          </a:p>
          <a:p>
            <a:r>
              <a:rPr lang="en-US" dirty="0"/>
              <a:t>How often?</a:t>
            </a:r>
          </a:p>
          <a:p>
            <a:r>
              <a:rPr lang="en-US" dirty="0"/>
              <a:t>How well does fasting fit the American religious culture?</a:t>
            </a:r>
          </a:p>
        </p:txBody>
      </p:sp>
    </p:spTree>
    <p:extLst>
      <p:ext uri="{BB962C8B-B14F-4D97-AF65-F5344CB8AC3E}">
        <p14:creationId xmlns:p14="http://schemas.microsoft.com/office/powerpoint/2010/main" val="139706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5D524-D313-49B5-951E-7B288CD10A54}"/>
              </a:ext>
            </a:extLst>
          </p:cNvPr>
          <p:cNvSpPr>
            <a:spLocks noGrp="1"/>
          </p:cNvSpPr>
          <p:nvPr>
            <p:ph type="title"/>
          </p:nvPr>
        </p:nvSpPr>
        <p:spPr/>
        <p:txBody>
          <a:bodyPr/>
          <a:lstStyle/>
          <a:p>
            <a:r>
              <a:rPr lang="en-US" dirty="0"/>
              <a:t>Old Testament Fasting</a:t>
            </a:r>
          </a:p>
        </p:txBody>
      </p:sp>
      <p:sp>
        <p:nvSpPr>
          <p:cNvPr id="3" name="Content Placeholder 2">
            <a:extLst>
              <a:ext uri="{FF2B5EF4-FFF2-40B4-BE49-F238E27FC236}">
                <a16:creationId xmlns:a16="http://schemas.microsoft.com/office/drawing/2014/main" id="{AF16F9A4-3A0E-46DF-BF90-F9561145E46B}"/>
              </a:ext>
            </a:extLst>
          </p:cNvPr>
          <p:cNvSpPr>
            <a:spLocks noGrp="1"/>
          </p:cNvSpPr>
          <p:nvPr>
            <p:ph idx="1"/>
          </p:nvPr>
        </p:nvSpPr>
        <p:spPr/>
        <p:txBody>
          <a:bodyPr>
            <a:normAutofit fontScale="92500" lnSpcReduction="20000"/>
          </a:bodyPr>
          <a:lstStyle/>
          <a:p>
            <a:r>
              <a:rPr lang="en-US" dirty="0"/>
              <a:t>Only one day of fasting was commanded by the Law: on the day of atonement, a once a year event.</a:t>
            </a:r>
          </a:p>
          <a:p>
            <a:pPr lvl="1"/>
            <a:r>
              <a:rPr lang="en-US" dirty="0"/>
              <a:t>“This shall be a statute forever for you: In the seventh month, on the tenth day of the month, </a:t>
            </a:r>
            <a:r>
              <a:rPr lang="en-US" dirty="0">
                <a:latin typeface="Source Sans Pro Black" panose="020B0803030403020204" pitchFamily="34" charset="0"/>
              </a:rPr>
              <a:t>you shall afflict your souls</a:t>
            </a:r>
            <a:r>
              <a:rPr lang="en-US" dirty="0"/>
              <a:t>, and do no work at all, whether a native of your own country or a stranger who dwells among you” (Lev. 16:29).</a:t>
            </a:r>
          </a:p>
          <a:p>
            <a:pPr lvl="1"/>
            <a:r>
              <a:rPr lang="en-US" dirty="0"/>
              <a:t>“It is a sabbath of solemn rest for you, and you shall </a:t>
            </a:r>
            <a:r>
              <a:rPr lang="en-US" dirty="0">
                <a:latin typeface="Source Sans Pro Black" panose="020B0803030403020204" pitchFamily="34" charset="0"/>
              </a:rPr>
              <a:t>afflict your souls</a:t>
            </a:r>
            <a:r>
              <a:rPr lang="en-US" dirty="0"/>
              <a:t>. It is a statute forever” (Lev. 16:31).</a:t>
            </a:r>
          </a:p>
          <a:p>
            <a:pPr lvl="1"/>
            <a:r>
              <a:rPr lang="en-US" dirty="0"/>
              <a:t>“Also the tenth day of this seventh month shall be the Day of Atonement. It shall be a holy convocation for you; </a:t>
            </a:r>
            <a:r>
              <a:rPr lang="en-US" dirty="0">
                <a:latin typeface="Source Sans Pro Black" panose="020B0803030403020204" pitchFamily="34" charset="0"/>
              </a:rPr>
              <a:t>you shall afflict your souls</a:t>
            </a:r>
            <a:r>
              <a:rPr lang="en-US" dirty="0"/>
              <a:t>, and offer an offering made by fire to the </a:t>
            </a:r>
            <a:r>
              <a:rPr lang="en-US" cap="small" dirty="0"/>
              <a:t>Lord</a:t>
            </a:r>
            <a:r>
              <a:rPr lang="en-US" dirty="0"/>
              <a:t>” (Lev. 23:27).</a:t>
            </a:r>
          </a:p>
          <a:p>
            <a:pPr lvl="1"/>
            <a:r>
              <a:rPr lang="en-US" dirty="0"/>
              <a:t>“It shall be to you a sabbath of solemn rest, and </a:t>
            </a:r>
            <a:r>
              <a:rPr lang="en-US" dirty="0">
                <a:latin typeface="Source Sans Pro Black" panose="020B0803030403020204" pitchFamily="34" charset="0"/>
              </a:rPr>
              <a:t>you shall afflict your souls</a:t>
            </a:r>
            <a:r>
              <a:rPr lang="en-US" dirty="0"/>
              <a:t>; on the ninth day of the month at evening, from evening to evening, you shall celebrate your sabbath” (Lev. 23:32).</a:t>
            </a:r>
          </a:p>
          <a:p>
            <a:pPr lvl="1"/>
            <a:r>
              <a:rPr lang="en-US" dirty="0"/>
              <a:t>“‘On the tenth day of this seventh month you shall have a holy convocation. </a:t>
            </a:r>
            <a:r>
              <a:rPr lang="en-US" dirty="0">
                <a:latin typeface="Source Sans Pro Black" panose="020B0803030403020204" pitchFamily="34" charset="0"/>
              </a:rPr>
              <a:t>You shall afflict your souls</a:t>
            </a:r>
            <a:r>
              <a:rPr lang="en-US" dirty="0"/>
              <a:t>; you shall not do any work” (Num. 29:7).</a:t>
            </a:r>
          </a:p>
          <a:p>
            <a:pPr lvl="1"/>
            <a:endParaRPr lang="en-US" dirty="0"/>
          </a:p>
          <a:p>
            <a:pPr lvl="1"/>
            <a:endParaRPr lang="en-US" dirty="0"/>
          </a:p>
        </p:txBody>
      </p:sp>
    </p:spTree>
    <p:extLst>
      <p:ext uri="{BB962C8B-B14F-4D97-AF65-F5344CB8AC3E}">
        <p14:creationId xmlns:p14="http://schemas.microsoft.com/office/powerpoint/2010/main" val="171128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1630D-846F-4864-841C-5632DE83B94D}"/>
              </a:ext>
            </a:extLst>
          </p:cNvPr>
          <p:cNvSpPr>
            <a:spLocks noGrp="1"/>
          </p:cNvSpPr>
          <p:nvPr>
            <p:ph type="title"/>
          </p:nvPr>
        </p:nvSpPr>
        <p:spPr/>
        <p:txBody>
          <a:bodyPr/>
          <a:lstStyle/>
          <a:p>
            <a:r>
              <a:rPr lang="en-US" dirty="0"/>
              <a:t>Spontaneous Fasting</a:t>
            </a:r>
          </a:p>
        </p:txBody>
      </p:sp>
      <p:sp>
        <p:nvSpPr>
          <p:cNvPr id="3" name="Content Placeholder 2">
            <a:extLst>
              <a:ext uri="{FF2B5EF4-FFF2-40B4-BE49-F238E27FC236}">
                <a16:creationId xmlns:a16="http://schemas.microsoft.com/office/drawing/2014/main" id="{FA0B4A1C-4EF4-49AD-98E5-37642D9CDFAC}"/>
              </a:ext>
            </a:extLst>
          </p:cNvPr>
          <p:cNvSpPr>
            <a:spLocks noGrp="1"/>
          </p:cNvSpPr>
          <p:nvPr>
            <p:ph idx="1"/>
          </p:nvPr>
        </p:nvSpPr>
        <p:spPr/>
        <p:txBody>
          <a:bodyPr/>
          <a:lstStyle/>
          <a:p>
            <a:r>
              <a:rPr lang="en-US" dirty="0"/>
              <a:t>Saul commanded his troops to fast in a battle against the Philistines (1 Sam. 14:24).</a:t>
            </a:r>
          </a:p>
          <a:p>
            <a:r>
              <a:rPr lang="en-US" dirty="0"/>
              <a:t>David fasted in hopes that the Lord would change His mind and allow to live the baby to whom Bathsheba had given birth as a result of their adultery (2 Sam. 12:16).</a:t>
            </a:r>
          </a:p>
          <a:p>
            <a:r>
              <a:rPr lang="en-US" dirty="0"/>
              <a:t>During the post-exilic period, the number of fasts increased (Ezra 8:21-23; Neh. 9:1; Esth. 4:16).</a:t>
            </a:r>
          </a:p>
          <a:p>
            <a:r>
              <a:rPr lang="en-US" dirty="0"/>
              <a:t>By New Testament times, the Pharisees were fasting two days a week (Mondays and Thursdays) (Luke 18:12).</a:t>
            </a:r>
          </a:p>
        </p:txBody>
      </p:sp>
    </p:spTree>
    <p:extLst>
      <p:ext uri="{BB962C8B-B14F-4D97-AF65-F5344CB8AC3E}">
        <p14:creationId xmlns:p14="http://schemas.microsoft.com/office/powerpoint/2010/main" val="2323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64818-4725-40CF-A88E-6F0475C681E6}"/>
              </a:ext>
            </a:extLst>
          </p:cNvPr>
          <p:cNvSpPr>
            <a:spLocks noGrp="1"/>
          </p:cNvSpPr>
          <p:nvPr>
            <p:ph type="title"/>
          </p:nvPr>
        </p:nvSpPr>
        <p:spPr/>
        <p:txBody>
          <a:bodyPr/>
          <a:lstStyle/>
          <a:p>
            <a:r>
              <a:rPr lang="en-US" dirty="0"/>
              <a:t>Jesus and Fasting</a:t>
            </a:r>
          </a:p>
        </p:txBody>
      </p:sp>
      <p:sp>
        <p:nvSpPr>
          <p:cNvPr id="3" name="Content Placeholder 2">
            <a:extLst>
              <a:ext uri="{FF2B5EF4-FFF2-40B4-BE49-F238E27FC236}">
                <a16:creationId xmlns:a16="http://schemas.microsoft.com/office/drawing/2014/main" id="{68BB89B7-2F71-48F2-8AA2-107F1DD04E95}"/>
              </a:ext>
            </a:extLst>
          </p:cNvPr>
          <p:cNvSpPr>
            <a:spLocks noGrp="1"/>
          </p:cNvSpPr>
          <p:nvPr>
            <p:ph idx="1"/>
          </p:nvPr>
        </p:nvSpPr>
        <p:spPr/>
        <p:txBody>
          <a:bodyPr/>
          <a:lstStyle/>
          <a:p>
            <a:r>
              <a:rPr lang="en-US" dirty="0"/>
              <a:t>Jesus fasted forty days during His temptation (Matt. 4:2).</a:t>
            </a:r>
          </a:p>
          <a:p>
            <a:r>
              <a:rPr lang="en-US" dirty="0"/>
              <a:t>Jesus’s practice differed from that of both the Pharisees and the disciples of John the Baptist (Mark 2:18-22).</a:t>
            </a:r>
          </a:p>
          <a:p>
            <a:r>
              <a:rPr lang="en-US" dirty="0"/>
              <a:t>“. . . that Jesus distances himself here from the pious practice of fasting, which was as widely esteemed in 1st-century Judaism as it continued to be in early Christianity, is highly distinctive” (John </a:t>
            </a:r>
            <a:r>
              <a:rPr lang="en-US" dirty="0" err="1"/>
              <a:t>Muddiman</a:t>
            </a:r>
            <a:r>
              <a:rPr lang="en-US" dirty="0"/>
              <a:t>, “Fast, Fasting,” </a:t>
            </a:r>
            <a:r>
              <a:rPr lang="en-US" i="1" dirty="0"/>
              <a:t>The Anchor Yale Bible Dictionary</a:t>
            </a:r>
            <a:r>
              <a:rPr lang="en-US" dirty="0"/>
              <a:t>, 2:776).</a:t>
            </a:r>
          </a:p>
        </p:txBody>
      </p:sp>
    </p:spTree>
    <p:extLst>
      <p:ext uri="{BB962C8B-B14F-4D97-AF65-F5344CB8AC3E}">
        <p14:creationId xmlns:p14="http://schemas.microsoft.com/office/powerpoint/2010/main" val="272348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948A8-DF9E-44E3-9AEF-7BB6D03478B5}"/>
              </a:ext>
            </a:extLst>
          </p:cNvPr>
          <p:cNvSpPr>
            <a:spLocks noGrp="1"/>
          </p:cNvSpPr>
          <p:nvPr>
            <p:ph type="title"/>
          </p:nvPr>
        </p:nvSpPr>
        <p:spPr/>
        <p:txBody>
          <a:bodyPr/>
          <a:lstStyle/>
          <a:p>
            <a:r>
              <a:rPr lang="en-US" dirty="0"/>
              <a:t>Fasting in the Early Church</a:t>
            </a:r>
          </a:p>
        </p:txBody>
      </p:sp>
      <p:sp>
        <p:nvSpPr>
          <p:cNvPr id="3" name="Content Placeholder 2">
            <a:extLst>
              <a:ext uri="{FF2B5EF4-FFF2-40B4-BE49-F238E27FC236}">
                <a16:creationId xmlns:a16="http://schemas.microsoft.com/office/drawing/2014/main" id="{F1E67144-5DC7-4C35-9235-8FE9B3B11F81}"/>
              </a:ext>
            </a:extLst>
          </p:cNvPr>
          <p:cNvSpPr>
            <a:spLocks noGrp="1"/>
          </p:cNvSpPr>
          <p:nvPr>
            <p:ph idx="1"/>
          </p:nvPr>
        </p:nvSpPr>
        <p:spPr>
          <a:xfrm>
            <a:off x="838200" y="1825624"/>
            <a:ext cx="10515600" cy="4592267"/>
          </a:xfrm>
        </p:spPr>
        <p:txBody>
          <a:bodyPr>
            <a:normAutofit lnSpcReduction="10000"/>
          </a:bodyPr>
          <a:lstStyle/>
          <a:p>
            <a:r>
              <a:rPr lang="en-US" dirty="0"/>
              <a:t>Fasting was sometimes associated with fervent prayer (Acts 10:30-31; 13:2-3; 14:23).</a:t>
            </a:r>
          </a:p>
          <a:p>
            <a:r>
              <a:rPr lang="en-US" dirty="0"/>
              <a:t>On several occasions when “fasting” is mentioned in the NT, it is poorly supported in the manuscripts that exist (e.g., Acts 10:30-31; 1 Cor. 7:5).</a:t>
            </a:r>
          </a:p>
          <a:p>
            <a:r>
              <a:rPr lang="en-US" dirty="0"/>
              <a:t>“The Church in the NT period did not reject the pious Jewish practice of fasting. But it had not yet formalized its own discipline, considering it a matter of individual conscience” (John </a:t>
            </a:r>
            <a:r>
              <a:rPr lang="en-US" dirty="0" err="1"/>
              <a:t>Muddiman</a:t>
            </a:r>
            <a:r>
              <a:rPr lang="en-US" dirty="0"/>
              <a:t>, “Fast, Fasting,” </a:t>
            </a:r>
            <a:r>
              <a:rPr lang="en-US" i="1" dirty="0"/>
              <a:t>The Anchor Yale Bible Dictionary</a:t>
            </a:r>
            <a:r>
              <a:rPr lang="en-US" dirty="0"/>
              <a:t>, 2:775).</a:t>
            </a:r>
          </a:p>
          <a:p>
            <a:pPr lvl="1"/>
            <a:r>
              <a:rPr lang="en-US" dirty="0"/>
              <a:t>To my trained eye (</a:t>
            </a:r>
            <a:r>
              <a:rPr lang="en-US" dirty="0">
                <a:sym typeface="Wingdings" panose="05000000000000000000" pitchFamily="2" charset="2"/>
              </a:rPr>
              <a:t>)</a:t>
            </a:r>
            <a:r>
              <a:rPr lang="en-US" dirty="0"/>
              <a:t>, it appears obvious that fasting is not regularly practiced by many twenty-first century Christians in America!</a:t>
            </a:r>
          </a:p>
        </p:txBody>
      </p:sp>
    </p:spTree>
    <p:extLst>
      <p:ext uri="{BB962C8B-B14F-4D97-AF65-F5344CB8AC3E}">
        <p14:creationId xmlns:p14="http://schemas.microsoft.com/office/powerpoint/2010/main" val="122947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C068E-2D03-434B-884D-E5BFD1B26350}"/>
              </a:ext>
            </a:extLst>
          </p:cNvPr>
          <p:cNvSpPr>
            <a:spLocks noGrp="1"/>
          </p:cNvSpPr>
          <p:nvPr>
            <p:ph type="title"/>
          </p:nvPr>
        </p:nvSpPr>
        <p:spPr/>
        <p:txBody>
          <a:bodyPr/>
          <a:lstStyle/>
          <a:p>
            <a:r>
              <a:rPr lang="en-US" dirty="0"/>
              <a:t>Matthew 6:16</a:t>
            </a:r>
          </a:p>
        </p:txBody>
      </p:sp>
      <p:sp>
        <p:nvSpPr>
          <p:cNvPr id="3" name="Content Placeholder 2">
            <a:extLst>
              <a:ext uri="{FF2B5EF4-FFF2-40B4-BE49-F238E27FC236}">
                <a16:creationId xmlns:a16="http://schemas.microsoft.com/office/drawing/2014/main" id="{9475C05D-06BB-4C21-BF66-4D353E415A60}"/>
              </a:ext>
            </a:extLst>
          </p:cNvPr>
          <p:cNvSpPr>
            <a:spLocks noGrp="1"/>
          </p:cNvSpPr>
          <p:nvPr>
            <p:ph idx="1"/>
          </p:nvPr>
        </p:nvSpPr>
        <p:spPr/>
        <p:txBody>
          <a:bodyPr>
            <a:normAutofit lnSpcReduction="10000"/>
          </a:bodyPr>
          <a:lstStyle/>
          <a:p>
            <a:r>
              <a:rPr lang="en-US" dirty="0">
                <a:latin typeface="Source Sans Pro Black" panose="020B0803030403020204" pitchFamily="34" charset="0"/>
              </a:rPr>
              <a:t>“Moreover, when you fast, do not be like the hypocrites, with a sad countenance. For they disfigure their faces that they may appear to men to be fasting. Assuredly, I say to you, they have their reward.”</a:t>
            </a:r>
          </a:p>
          <a:p>
            <a:pPr lvl="1"/>
            <a:r>
              <a:rPr lang="en-US" dirty="0">
                <a:latin typeface="Source Sans Pro Black" panose="020B0803030403020204" pitchFamily="34" charset="0"/>
              </a:rPr>
              <a:t>Disfigure </a:t>
            </a:r>
            <a:r>
              <a:rPr lang="en-US" dirty="0"/>
              <a:t>(</a:t>
            </a:r>
            <a:r>
              <a:rPr lang="en-US" i="1" dirty="0" err="1"/>
              <a:t>aphanizō</a:t>
            </a:r>
            <a:r>
              <a:rPr lang="en-US" dirty="0"/>
              <a:t>): “1. to cause something to disappear. . . . 2. to cause to become unrecognizable through change in appearance, </a:t>
            </a:r>
            <a:r>
              <a:rPr lang="en-US" i="1" dirty="0"/>
              <a:t>render invisible/unrecognizable</a:t>
            </a:r>
            <a:r>
              <a:rPr lang="en-US" dirty="0"/>
              <a:t>” (BDAG, 154); “to cause something to be unattractive or unsightly—‘to make unsightly, to disfigure, to make ugly.’ </a:t>
            </a:r>
            <a:r>
              <a:rPr lang="el-GR" dirty="0"/>
              <a:t>ἀφανίζουσιν γὰρ τὰ πρόσωπα αὐτῶν ‘</a:t>
            </a:r>
            <a:r>
              <a:rPr lang="en-US" dirty="0"/>
              <a:t>for they make their faces unsightly’” (Johannes P. Louw and Eugene Albert Nida, </a:t>
            </a:r>
            <a:r>
              <a:rPr lang="en-US" i="1" dirty="0"/>
              <a:t>Greek-English Lexicon of the New Testament: Based on Semantic Domains</a:t>
            </a:r>
            <a:r>
              <a:rPr lang="en-US" dirty="0"/>
              <a:t>, 695).</a:t>
            </a:r>
          </a:p>
          <a:p>
            <a:pPr lvl="1"/>
            <a:r>
              <a:rPr lang="en-US" dirty="0"/>
              <a:t>The idea is that one should not draw attention to himself to advertise his deep spirituality.</a:t>
            </a:r>
          </a:p>
          <a:p>
            <a:endParaRPr lang="en-US" dirty="0"/>
          </a:p>
          <a:p>
            <a:endParaRPr lang="en-US" dirty="0"/>
          </a:p>
          <a:p>
            <a:endParaRPr lang="en-US" dirty="0"/>
          </a:p>
        </p:txBody>
      </p:sp>
    </p:spTree>
    <p:extLst>
      <p:ext uri="{BB962C8B-B14F-4D97-AF65-F5344CB8AC3E}">
        <p14:creationId xmlns:p14="http://schemas.microsoft.com/office/powerpoint/2010/main" val="226560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28DE-E55D-4697-A44C-063003BA1E96}"/>
              </a:ext>
            </a:extLst>
          </p:cNvPr>
          <p:cNvSpPr>
            <a:spLocks noGrp="1"/>
          </p:cNvSpPr>
          <p:nvPr>
            <p:ph type="title"/>
          </p:nvPr>
        </p:nvSpPr>
        <p:spPr/>
        <p:txBody>
          <a:bodyPr/>
          <a:lstStyle/>
          <a:p>
            <a:r>
              <a:rPr lang="en-US" dirty="0"/>
              <a:t>Matthew 6:17-18</a:t>
            </a:r>
          </a:p>
        </p:txBody>
      </p:sp>
      <p:sp>
        <p:nvSpPr>
          <p:cNvPr id="3" name="Content Placeholder 2">
            <a:extLst>
              <a:ext uri="{FF2B5EF4-FFF2-40B4-BE49-F238E27FC236}">
                <a16:creationId xmlns:a16="http://schemas.microsoft.com/office/drawing/2014/main" id="{094D9900-5063-42A2-9B7F-A10C1E4EB84F}"/>
              </a:ext>
            </a:extLst>
          </p:cNvPr>
          <p:cNvSpPr>
            <a:spLocks noGrp="1"/>
          </p:cNvSpPr>
          <p:nvPr>
            <p:ph idx="1"/>
          </p:nvPr>
        </p:nvSpPr>
        <p:spPr/>
        <p:txBody>
          <a:bodyPr>
            <a:normAutofit lnSpcReduction="10000"/>
          </a:bodyPr>
          <a:lstStyle/>
          <a:p>
            <a:r>
              <a:rPr lang="en-US" dirty="0">
                <a:latin typeface="Source Sans Pro Black" panose="020B0803030403020204" pitchFamily="34" charset="0"/>
              </a:rPr>
              <a:t>“But you, when you fast, anoint your head and wash your face, so that you do not appear to men to be fasting, but to your Father who is in the secret place; and your Father who sees in secret will reward you openly.”</a:t>
            </a:r>
          </a:p>
          <a:p>
            <a:pPr lvl="1"/>
            <a:r>
              <a:rPr lang="en-US" dirty="0"/>
              <a:t>Jesus’s concern is that one not practice his religion for the purpose of being seen of men, advertising to others how religious he is.</a:t>
            </a:r>
          </a:p>
          <a:p>
            <a:pPr lvl="1"/>
            <a:r>
              <a:rPr lang="en-US" dirty="0">
                <a:latin typeface="Source Sans Pro Black" panose="020B0803030403020204" pitchFamily="34" charset="0"/>
              </a:rPr>
              <a:t>Leon Morris: “</a:t>
            </a:r>
            <a:r>
              <a:rPr lang="en-US" dirty="0"/>
              <a:t>They were more interested in appearing to fast than in the actual fasting itself. Such people, Jesus says, have their reward (i.e., they have received in full all the reward they are going to get” (</a:t>
            </a:r>
            <a:r>
              <a:rPr lang="en-US" i="1" dirty="0"/>
              <a:t>The Gospel according to Matthew</a:t>
            </a:r>
            <a:r>
              <a:rPr lang="en-US" dirty="0"/>
              <a:t>, 150).</a:t>
            </a:r>
          </a:p>
          <a:p>
            <a:pPr lvl="1"/>
            <a:r>
              <a:rPr lang="en-US" dirty="0"/>
              <a:t>A distinction between the Jewish and any religious practice of Christians is demanded in prayer, almsgiving, and fasting—it must not be done for the purpose of being seen of men!</a:t>
            </a:r>
          </a:p>
          <a:p>
            <a:endParaRPr lang="en-US" dirty="0"/>
          </a:p>
          <a:p>
            <a:endParaRPr lang="en-US" dirty="0"/>
          </a:p>
        </p:txBody>
      </p:sp>
    </p:spTree>
    <p:extLst>
      <p:ext uri="{BB962C8B-B14F-4D97-AF65-F5344CB8AC3E}">
        <p14:creationId xmlns:p14="http://schemas.microsoft.com/office/powerpoint/2010/main" val="86748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A1DA-6FD7-4692-A075-A81718E7FF52}"/>
              </a:ext>
            </a:extLst>
          </p:cNvPr>
          <p:cNvSpPr>
            <a:spLocks noGrp="1"/>
          </p:cNvSpPr>
          <p:nvPr>
            <p:ph type="title"/>
          </p:nvPr>
        </p:nvSpPr>
        <p:spPr>
          <a:xfrm>
            <a:off x="838200" y="365126"/>
            <a:ext cx="10515600" cy="925290"/>
          </a:xfrm>
        </p:spPr>
        <p:txBody>
          <a:bodyPr/>
          <a:lstStyle/>
          <a:p>
            <a:r>
              <a:rPr lang="en-US" dirty="0"/>
              <a:t>Matthew 6:1</a:t>
            </a:r>
          </a:p>
        </p:txBody>
      </p:sp>
      <p:sp>
        <p:nvSpPr>
          <p:cNvPr id="3" name="Content Placeholder 2">
            <a:extLst>
              <a:ext uri="{FF2B5EF4-FFF2-40B4-BE49-F238E27FC236}">
                <a16:creationId xmlns:a16="http://schemas.microsoft.com/office/drawing/2014/main" id="{1B17D4FB-55BD-4FB7-B9B3-41AA7E2DB31B}"/>
              </a:ext>
            </a:extLst>
          </p:cNvPr>
          <p:cNvSpPr>
            <a:spLocks noGrp="1"/>
          </p:cNvSpPr>
          <p:nvPr>
            <p:ph idx="1"/>
          </p:nvPr>
        </p:nvSpPr>
        <p:spPr>
          <a:xfrm>
            <a:off x="838200" y="1461331"/>
            <a:ext cx="10515600" cy="5031544"/>
          </a:xfrm>
        </p:spPr>
        <p:txBody>
          <a:bodyPr>
            <a:normAutofit lnSpcReduction="10000"/>
          </a:bodyPr>
          <a:lstStyle/>
          <a:p>
            <a:r>
              <a:rPr lang="en-US" dirty="0">
                <a:latin typeface="Source Sans Pro Black" panose="020B0803030403020204" pitchFamily="34" charset="0"/>
              </a:rPr>
              <a:t>“Take heed that you do not do your charitable deeds before men, to be seen by them. Otherwise you have no reward from your Father in heaven.”</a:t>
            </a:r>
          </a:p>
          <a:p>
            <a:pPr lvl="1"/>
            <a:r>
              <a:rPr lang="en-US" dirty="0">
                <a:latin typeface="Source Sans Pro Black" panose="020B0803030403020204" pitchFamily="34" charset="0"/>
              </a:rPr>
              <a:t>Charitable deeds </a:t>
            </a:r>
            <a:r>
              <a:rPr lang="en-US" dirty="0"/>
              <a:t>(</a:t>
            </a:r>
            <a:r>
              <a:rPr lang="en-US" i="1" dirty="0" err="1"/>
              <a:t>eleēmosunē</a:t>
            </a:r>
            <a:r>
              <a:rPr lang="en-US" dirty="0"/>
              <a:t>): “</a:t>
            </a:r>
            <a:r>
              <a:rPr lang="en-US" i="1" dirty="0"/>
              <a:t>kind deed</a:t>
            </a:r>
            <a:r>
              <a:rPr lang="en-US" dirty="0"/>
              <a:t>, then specifically</a:t>
            </a:r>
            <a:r>
              <a:rPr lang="en-US" i="1" dirty="0"/>
              <a:t> alms, charitable giving</a:t>
            </a:r>
            <a:r>
              <a:rPr lang="en-US" dirty="0"/>
              <a:t>” (BDAG, 249).</a:t>
            </a:r>
          </a:p>
          <a:p>
            <a:pPr lvl="2"/>
            <a:r>
              <a:rPr lang="en-US" dirty="0"/>
              <a:t>These are commanded in Scripture (Deut. 15:11).</a:t>
            </a:r>
          </a:p>
          <a:p>
            <a:pPr lvl="1"/>
            <a:r>
              <a:rPr lang="en-US" dirty="0">
                <a:latin typeface="Source Sans Pro Black" panose="020B0803030403020204" pitchFamily="34" charset="0"/>
              </a:rPr>
              <a:t>Take heed </a:t>
            </a:r>
            <a:r>
              <a:rPr lang="en-US" dirty="0"/>
              <a:t>(</a:t>
            </a:r>
            <a:r>
              <a:rPr lang="en-US" i="1" dirty="0" err="1"/>
              <a:t>prosechō</a:t>
            </a:r>
            <a:r>
              <a:rPr lang="en-US" dirty="0"/>
              <a:t>): “to be in a state of alert, </a:t>
            </a:r>
            <a:r>
              <a:rPr lang="en-US" i="1" dirty="0"/>
              <a:t>be concerned about, care for, take care</a:t>
            </a:r>
            <a:r>
              <a:rPr lang="en-US" dirty="0"/>
              <a:t>” (BDAG, 880).</a:t>
            </a:r>
          </a:p>
          <a:p>
            <a:pPr lvl="2"/>
            <a:r>
              <a:rPr lang="en-US" dirty="0"/>
              <a:t>Why does one need to “take heed” of this, so long as the poor are helped?</a:t>
            </a:r>
          </a:p>
          <a:p>
            <a:pPr lvl="2"/>
            <a:r>
              <a:rPr lang="en-US" dirty="0">
                <a:latin typeface="Source Sans Pro Black" panose="020B0803030403020204" pitchFamily="34" charset="0"/>
              </a:rPr>
              <a:t>Allison and Davies: </a:t>
            </a:r>
            <a:r>
              <a:rPr lang="en-US" dirty="0"/>
              <a:t>“Human nature being what it is, the temptation to make a good show of oneself to impress others has been ever present in every religion. . . .” (</a:t>
            </a:r>
            <a:r>
              <a:rPr lang="en-US" i="1" dirty="0"/>
              <a:t>Commentary on Matthew</a:t>
            </a:r>
            <a:r>
              <a:rPr lang="en-US" dirty="0"/>
              <a:t>, I:576).</a:t>
            </a:r>
          </a:p>
          <a:p>
            <a:pPr lvl="1"/>
            <a:r>
              <a:rPr lang="en-US" dirty="0"/>
              <a:t>There is no reward in heaven for doing good to be seen of men—whether that good is almsgiving, praying, or preaching!</a:t>
            </a:r>
          </a:p>
        </p:txBody>
      </p:sp>
    </p:spTree>
    <p:extLst>
      <p:ext uri="{BB962C8B-B14F-4D97-AF65-F5344CB8AC3E}">
        <p14:creationId xmlns:p14="http://schemas.microsoft.com/office/powerpoint/2010/main" val="4113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08E5B-52CF-0E0E-1CE1-191C03EC0449}"/>
              </a:ext>
            </a:extLst>
          </p:cNvPr>
          <p:cNvSpPr>
            <a:spLocks noGrp="1"/>
          </p:cNvSpPr>
          <p:nvPr>
            <p:ph type="title"/>
          </p:nvPr>
        </p:nvSpPr>
        <p:spPr/>
        <p:txBody>
          <a:bodyPr/>
          <a:lstStyle/>
          <a:p>
            <a:r>
              <a:rPr lang="en-US" dirty="0"/>
              <a:t>God and Mammon (6:19-34)</a:t>
            </a:r>
          </a:p>
        </p:txBody>
      </p:sp>
      <p:pic>
        <p:nvPicPr>
          <p:cNvPr id="1026" name="Picture 2" descr="Prototype of Wall Street bull statue sells for $37K at auction">
            <a:extLst>
              <a:ext uri="{FF2B5EF4-FFF2-40B4-BE49-F238E27FC236}">
                <a16:creationId xmlns:a16="http://schemas.microsoft.com/office/drawing/2014/main" id="{59231B2E-CD34-F207-295D-9223216B8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3466" y="1907110"/>
            <a:ext cx="6310334" cy="42186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337860-5FC0-6A9C-2509-0E23BE63E59D}"/>
              </a:ext>
            </a:extLst>
          </p:cNvPr>
          <p:cNvSpPr txBox="1"/>
          <p:nvPr/>
        </p:nvSpPr>
        <p:spPr>
          <a:xfrm>
            <a:off x="4990744" y="6265227"/>
            <a:ext cx="6363056" cy="369332"/>
          </a:xfrm>
          <a:prstGeom prst="rect">
            <a:avLst/>
          </a:prstGeom>
          <a:noFill/>
        </p:spPr>
        <p:txBody>
          <a:bodyPr wrap="square" rtlCol="0">
            <a:spAutoFit/>
          </a:bodyPr>
          <a:lstStyle/>
          <a:p>
            <a:pPr algn="r"/>
            <a:r>
              <a:rPr lang="en-US" dirty="0">
                <a:latin typeface="Source Sans Pro Black" panose="020B0803030403020204" pitchFamily="34" charset="0"/>
              </a:rPr>
              <a:t>The Bull That Some Americans Worship: The Wall Street Bull </a:t>
            </a:r>
          </a:p>
        </p:txBody>
      </p:sp>
      <p:pic>
        <p:nvPicPr>
          <p:cNvPr id="1030" name="Picture 6" descr="Divine Cults of the Sacred Bulls">
            <a:extLst>
              <a:ext uri="{FF2B5EF4-FFF2-40B4-BE49-F238E27FC236}">
                <a16:creationId xmlns:a16="http://schemas.microsoft.com/office/drawing/2014/main" id="{3B572B2C-80F2-4C50-F1E4-E2F855413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30197"/>
            <a:ext cx="2939041" cy="42955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5983AF-57EC-CF5D-376A-C125261D5A49}"/>
              </a:ext>
            </a:extLst>
          </p:cNvPr>
          <p:cNvSpPr txBox="1"/>
          <p:nvPr/>
        </p:nvSpPr>
        <p:spPr>
          <a:xfrm>
            <a:off x="727104" y="6265227"/>
            <a:ext cx="3614160" cy="369332"/>
          </a:xfrm>
          <a:prstGeom prst="rect">
            <a:avLst/>
          </a:prstGeom>
          <a:noFill/>
        </p:spPr>
        <p:txBody>
          <a:bodyPr wrap="square" rtlCol="0">
            <a:spAutoFit/>
          </a:bodyPr>
          <a:lstStyle/>
          <a:p>
            <a:r>
              <a:rPr lang="en-US" dirty="0">
                <a:latin typeface="Source Sans Pro Black" panose="020B0803030403020204" pitchFamily="34" charset="0"/>
              </a:rPr>
              <a:t>Egyptian worship of the </a:t>
            </a:r>
            <a:r>
              <a:rPr lang="en-US" dirty="0" err="1">
                <a:latin typeface="Source Sans Pro Black" panose="020B0803030403020204" pitchFamily="34" charset="0"/>
              </a:rPr>
              <a:t>Apis</a:t>
            </a:r>
            <a:r>
              <a:rPr lang="en-US" dirty="0">
                <a:latin typeface="Source Sans Pro Black" panose="020B0803030403020204" pitchFamily="34" charset="0"/>
              </a:rPr>
              <a:t> Bull</a:t>
            </a:r>
          </a:p>
        </p:txBody>
      </p:sp>
    </p:spTree>
    <p:extLst>
      <p:ext uri="{BB962C8B-B14F-4D97-AF65-F5344CB8AC3E}">
        <p14:creationId xmlns:p14="http://schemas.microsoft.com/office/powerpoint/2010/main" val="25403269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4EA69-409A-DC4E-B35D-DB2AAA61E05D}"/>
              </a:ext>
            </a:extLst>
          </p:cNvPr>
          <p:cNvSpPr>
            <a:spLocks noGrp="1"/>
          </p:cNvSpPr>
          <p:nvPr>
            <p:ph type="title"/>
          </p:nvPr>
        </p:nvSpPr>
        <p:spPr/>
        <p:txBody>
          <a:bodyPr/>
          <a:lstStyle/>
          <a:p>
            <a:r>
              <a:rPr lang="en-US" dirty="0"/>
              <a:t>Matthew 6:19-34</a:t>
            </a:r>
          </a:p>
        </p:txBody>
      </p:sp>
      <p:sp>
        <p:nvSpPr>
          <p:cNvPr id="3" name="Content Placeholder 2">
            <a:extLst>
              <a:ext uri="{FF2B5EF4-FFF2-40B4-BE49-F238E27FC236}">
                <a16:creationId xmlns:a16="http://schemas.microsoft.com/office/drawing/2014/main" id="{36842AA7-40E0-5D01-407A-1D2B9E9D3C4A}"/>
              </a:ext>
            </a:extLst>
          </p:cNvPr>
          <p:cNvSpPr>
            <a:spLocks noGrp="1"/>
          </p:cNvSpPr>
          <p:nvPr>
            <p:ph idx="1"/>
          </p:nvPr>
        </p:nvSpPr>
        <p:spPr/>
        <p:txBody>
          <a:bodyPr/>
          <a:lstStyle/>
          <a:p>
            <a:r>
              <a:rPr lang="en-US" dirty="0"/>
              <a:t>Davies and Allison suggests dividing this section into the following four paragraphs:</a:t>
            </a:r>
          </a:p>
          <a:p>
            <a:pPr lvl="1"/>
            <a:r>
              <a:rPr lang="en-US" dirty="0"/>
              <a:t>6:19-21—Do not store up earthly treasures</a:t>
            </a:r>
          </a:p>
          <a:p>
            <a:pPr lvl="1"/>
            <a:r>
              <a:rPr lang="en-US" dirty="0"/>
              <a:t>6:22-23—Be generous</a:t>
            </a:r>
          </a:p>
          <a:p>
            <a:pPr lvl="1"/>
            <a:r>
              <a:rPr lang="en-US" dirty="0"/>
              <a:t>6:24—Serve God, not mammon</a:t>
            </a:r>
          </a:p>
          <a:p>
            <a:pPr lvl="1"/>
            <a:r>
              <a:rPr lang="en-US" dirty="0"/>
              <a:t>6:25-34—Do not be anxious</a:t>
            </a:r>
          </a:p>
        </p:txBody>
      </p:sp>
    </p:spTree>
    <p:extLst>
      <p:ext uri="{BB962C8B-B14F-4D97-AF65-F5344CB8AC3E}">
        <p14:creationId xmlns:p14="http://schemas.microsoft.com/office/powerpoint/2010/main" val="7379476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710C1-D034-6276-A4AB-3BB8F6B091E8}"/>
              </a:ext>
            </a:extLst>
          </p:cNvPr>
          <p:cNvSpPr>
            <a:spLocks noGrp="1"/>
          </p:cNvSpPr>
          <p:nvPr>
            <p:ph type="title"/>
          </p:nvPr>
        </p:nvSpPr>
        <p:spPr/>
        <p:txBody>
          <a:bodyPr>
            <a:normAutofit/>
          </a:bodyPr>
          <a:lstStyle/>
          <a:p>
            <a:r>
              <a:rPr lang="en-US" sz="3600" dirty="0"/>
              <a:t>1. Do Not Store Up Earthly Treasures (6:19-21)</a:t>
            </a:r>
          </a:p>
        </p:txBody>
      </p:sp>
      <p:sp>
        <p:nvSpPr>
          <p:cNvPr id="3" name="Content Placeholder 2">
            <a:extLst>
              <a:ext uri="{FF2B5EF4-FFF2-40B4-BE49-F238E27FC236}">
                <a16:creationId xmlns:a16="http://schemas.microsoft.com/office/drawing/2014/main" id="{1744D69B-E1CE-46D6-9771-6530330B04B4}"/>
              </a:ext>
            </a:extLst>
          </p:cNvPr>
          <p:cNvSpPr>
            <a:spLocks noGrp="1"/>
          </p:cNvSpPr>
          <p:nvPr>
            <p:ph idx="1"/>
          </p:nvPr>
        </p:nvSpPr>
        <p:spPr/>
        <p:txBody>
          <a:bodyPr/>
          <a:lstStyle/>
          <a:p>
            <a:r>
              <a:rPr lang="en-US" dirty="0"/>
              <a:t>“Do not lay up for yourselves treasures on earth, where moth and rust destroy and where thieves break in and steal; but lay up for yourselves treasures in heaven, where neither moth nor rust destroys and where thieves do not break in and steal. For where your treasure is, there your heart will be also.”</a:t>
            </a:r>
          </a:p>
          <a:p>
            <a:endParaRPr lang="en-US" dirty="0"/>
          </a:p>
          <a:p>
            <a:endParaRPr lang="en-US" dirty="0"/>
          </a:p>
        </p:txBody>
      </p:sp>
    </p:spTree>
    <p:extLst>
      <p:ext uri="{BB962C8B-B14F-4D97-AF65-F5344CB8AC3E}">
        <p14:creationId xmlns:p14="http://schemas.microsoft.com/office/powerpoint/2010/main" val="22113400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9F6DC-C9AF-0AF5-4CDF-A6CD8335D5ED}"/>
              </a:ext>
            </a:extLst>
          </p:cNvPr>
          <p:cNvSpPr>
            <a:spLocks noGrp="1"/>
          </p:cNvSpPr>
          <p:nvPr>
            <p:ph type="title"/>
          </p:nvPr>
        </p:nvSpPr>
        <p:spPr/>
        <p:txBody>
          <a:bodyPr/>
          <a:lstStyle/>
          <a:p>
            <a:r>
              <a:rPr lang="en-US" dirty="0"/>
              <a:t>Matthew 6:19</a:t>
            </a:r>
          </a:p>
        </p:txBody>
      </p:sp>
      <p:sp>
        <p:nvSpPr>
          <p:cNvPr id="3" name="Content Placeholder 2">
            <a:extLst>
              <a:ext uri="{FF2B5EF4-FFF2-40B4-BE49-F238E27FC236}">
                <a16:creationId xmlns:a16="http://schemas.microsoft.com/office/drawing/2014/main" id="{5A0B3CAA-E328-DA9D-FDDC-2F1A9577BD9C}"/>
              </a:ext>
            </a:extLst>
          </p:cNvPr>
          <p:cNvSpPr>
            <a:spLocks noGrp="1"/>
          </p:cNvSpPr>
          <p:nvPr>
            <p:ph idx="1"/>
          </p:nvPr>
        </p:nvSpPr>
        <p:spPr/>
        <p:txBody>
          <a:bodyPr/>
          <a:lstStyle/>
          <a:p>
            <a:r>
              <a:rPr lang="en-US" dirty="0">
                <a:latin typeface="Source Sans Pro Black" panose="020B0803030403020204" pitchFamily="34" charset="0"/>
              </a:rPr>
              <a:t>“Do not lay up for yourselves treasures on earth, where moth and rust destroy and where thieves break in and steal. . . .”</a:t>
            </a:r>
          </a:p>
          <a:p>
            <a:pPr lvl="1"/>
            <a:r>
              <a:rPr lang="en-US" dirty="0">
                <a:latin typeface="Source Sans Pro Black" panose="020B0803030403020204" pitchFamily="34" charset="0"/>
              </a:rPr>
              <a:t>Treasure</a:t>
            </a:r>
            <a:r>
              <a:rPr lang="en-US" dirty="0"/>
              <a:t> (</a:t>
            </a:r>
            <a:r>
              <a:rPr lang="en-US" i="1" dirty="0" err="1"/>
              <a:t>thēsauros</a:t>
            </a:r>
            <a:r>
              <a:rPr lang="en-US" dirty="0"/>
              <a:t>): the word is used first of “a place where something is kept for safekeeping, </a:t>
            </a:r>
            <a:r>
              <a:rPr lang="en-US" i="1" dirty="0"/>
              <a:t>repository</a:t>
            </a:r>
            <a:r>
              <a:rPr lang="en-US" dirty="0"/>
              <a:t>” and then of “that which is stored up, </a:t>
            </a:r>
            <a:r>
              <a:rPr lang="en-US" i="1" dirty="0"/>
              <a:t>treasure</a:t>
            </a:r>
            <a:r>
              <a:rPr lang="en-US" dirty="0"/>
              <a:t>” (BDAG, 456).</a:t>
            </a:r>
          </a:p>
          <a:p>
            <a:pPr lvl="1"/>
            <a:r>
              <a:rPr lang="en-US" dirty="0">
                <a:latin typeface="Source Sans Pro Black" panose="020B0803030403020204" pitchFamily="34" charset="0"/>
              </a:rPr>
              <a:t>Lay up . . . treasures </a:t>
            </a:r>
            <a:r>
              <a:rPr lang="en-US" dirty="0"/>
              <a:t>(</a:t>
            </a:r>
            <a:r>
              <a:rPr lang="en-US" i="1" dirty="0" err="1"/>
              <a:t>thēsaurizō</a:t>
            </a:r>
            <a:r>
              <a:rPr lang="en-US" dirty="0"/>
              <a:t>): “to keep some material thing safe by storing it, </a:t>
            </a:r>
            <a:r>
              <a:rPr lang="en-US" i="1" dirty="0"/>
              <a:t>lay up, store up, gather, save something</a:t>
            </a:r>
            <a:r>
              <a:rPr lang="en-US" dirty="0"/>
              <a:t>” (BDAG, 456).</a:t>
            </a:r>
          </a:p>
          <a:p>
            <a:pPr lvl="1"/>
            <a:r>
              <a:rPr lang="en-US" dirty="0"/>
              <a:t>Jesus calls attention to what people prize above all else. What one puts first in his life is what he treasures!</a:t>
            </a:r>
          </a:p>
          <a:p>
            <a:pPr lvl="1"/>
            <a:r>
              <a:rPr lang="en-US" dirty="0"/>
              <a:t>What two reasons does Jesus give  for why one should not lay up treasures on earth?</a:t>
            </a:r>
          </a:p>
        </p:txBody>
      </p:sp>
    </p:spTree>
    <p:extLst>
      <p:ext uri="{BB962C8B-B14F-4D97-AF65-F5344CB8AC3E}">
        <p14:creationId xmlns:p14="http://schemas.microsoft.com/office/powerpoint/2010/main" val="348513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E9231-B348-2CAD-39B7-6D869419CEAD}"/>
              </a:ext>
            </a:extLst>
          </p:cNvPr>
          <p:cNvSpPr>
            <a:spLocks noGrp="1"/>
          </p:cNvSpPr>
          <p:nvPr>
            <p:ph type="title"/>
          </p:nvPr>
        </p:nvSpPr>
        <p:spPr/>
        <p:txBody>
          <a:bodyPr/>
          <a:lstStyle/>
          <a:p>
            <a:r>
              <a:rPr lang="en-US" dirty="0"/>
              <a:t>James 5:2-3</a:t>
            </a:r>
          </a:p>
        </p:txBody>
      </p:sp>
      <p:sp>
        <p:nvSpPr>
          <p:cNvPr id="3" name="Content Placeholder 2">
            <a:extLst>
              <a:ext uri="{FF2B5EF4-FFF2-40B4-BE49-F238E27FC236}">
                <a16:creationId xmlns:a16="http://schemas.microsoft.com/office/drawing/2014/main" id="{C7160C9F-72AE-9724-3612-C828CDF82A32}"/>
              </a:ext>
            </a:extLst>
          </p:cNvPr>
          <p:cNvSpPr>
            <a:spLocks noGrp="1"/>
          </p:cNvSpPr>
          <p:nvPr>
            <p:ph idx="1"/>
          </p:nvPr>
        </p:nvSpPr>
        <p:spPr/>
        <p:txBody>
          <a:bodyPr/>
          <a:lstStyle/>
          <a:p>
            <a:r>
              <a:rPr lang="en-US" dirty="0"/>
              <a:t>“Your riches are corrupted, and your garments are moth-eaten. Your gold and silver are corroded, and their corrosion will be a witness against you and will eat your flesh like fire. You have heaped up treasure in the last days.”</a:t>
            </a:r>
          </a:p>
          <a:p>
            <a:pPr lvl="1"/>
            <a:r>
              <a:rPr lang="en-US" dirty="0"/>
              <a:t>James 5:2-3 is probably based on James hearing Jesus say these are very similar words.</a:t>
            </a:r>
          </a:p>
          <a:p>
            <a:endParaRPr lang="en-US" dirty="0"/>
          </a:p>
          <a:p>
            <a:endParaRPr lang="en-US" dirty="0"/>
          </a:p>
        </p:txBody>
      </p:sp>
    </p:spTree>
    <p:extLst>
      <p:ext uri="{BB962C8B-B14F-4D97-AF65-F5344CB8AC3E}">
        <p14:creationId xmlns:p14="http://schemas.microsoft.com/office/powerpoint/2010/main" val="32876461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FD21E-D2CD-51F7-17F2-D62711CFEDB3}"/>
              </a:ext>
            </a:extLst>
          </p:cNvPr>
          <p:cNvSpPr>
            <a:spLocks noGrp="1"/>
          </p:cNvSpPr>
          <p:nvPr>
            <p:ph type="title"/>
          </p:nvPr>
        </p:nvSpPr>
        <p:spPr/>
        <p:txBody>
          <a:bodyPr/>
          <a:lstStyle/>
          <a:p>
            <a:r>
              <a:rPr lang="en-US" dirty="0"/>
              <a:t>Matthew 6:20</a:t>
            </a:r>
          </a:p>
        </p:txBody>
      </p:sp>
      <p:sp>
        <p:nvSpPr>
          <p:cNvPr id="3" name="Content Placeholder 2">
            <a:extLst>
              <a:ext uri="{FF2B5EF4-FFF2-40B4-BE49-F238E27FC236}">
                <a16:creationId xmlns:a16="http://schemas.microsoft.com/office/drawing/2014/main" id="{864D04AB-F6A9-7EC5-C7F9-B662FE48ACD9}"/>
              </a:ext>
            </a:extLst>
          </p:cNvPr>
          <p:cNvSpPr>
            <a:spLocks noGrp="1"/>
          </p:cNvSpPr>
          <p:nvPr>
            <p:ph idx="1"/>
          </p:nvPr>
        </p:nvSpPr>
        <p:spPr>
          <a:xfrm>
            <a:off x="838200" y="1825625"/>
            <a:ext cx="10515600" cy="4667250"/>
          </a:xfrm>
        </p:spPr>
        <p:txBody>
          <a:bodyPr>
            <a:normAutofit fontScale="92500"/>
          </a:bodyPr>
          <a:lstStyle/>
          <a:p>
            <a:r>
              <a:rPr lang="en-US" dirty="0">
                <a:latin typeface="Source Sans Pro Black" panose="020B0803030403020204" pitchFamily="34" charset="0"/>
              </a:rPr>
              <a:t>“. . . but lay up for yourselves treasures in heaven, where neither moth nor rust destroys and where thieves do not break in and steal.”</a:t>
            </a:r>
          </a:p>
          <a:p>
            <a:pPr lvl="1"/>
            <a:r>
              <a:rPr lang="en-US" dirty="0">
                <a:latin typeface="Source Sans Pro Black" panose="020B0803030403020204" pitchFamily="34" charset="0"/>
              </a:rPr>
              <a:t>Craig Blomberg: </a:t>
            </a:r>
            <a:r>
              <a:rPr lang="en-US" dirty="0"/>
              <a:t>“Spiritual treasure should be defined as broadly as possible—as everything that believers can take with them beyond the grave—e.g., holiness of character, obedience to all of God’s commandments, souls won for Christ, and disciples nurtured in the faith. In this context, however, storing up treasures focuses particularly on the compassionate use of material resources to meet others’ physical and spiritual needs, in keeping with the priorities of God’s kingdom (vv. 25–34; cf. Luke 16:8–13)” (</a:t>
            </a:r>
            <a:r>
              <a:rPr lang="en-US" i="1" dirty="0"/>
              <a:t>Matthew</a:t>
            </a:r>
            <a:r>
              <a:rPr lang="en-US" dirty="0"/>
              <a:t>, 123).</a:t>
            </a:r>
          </a:p>
          <a:p>
            <a:pPr lvl="1"/>
            <a:r>
              <a:rPr lang="en-US" dirty="0"/>
              <a:t>“Treasures in heaven” is contrasted also with “they have been paid in full” in vv. 1-18. Treasures in heaven are riches that will last forever!</a:t>
            </a:r>
          </a:p>
          <a:p>
            <a:pPr lvl="1"/>
            <a:r>
              <a:rPr lang="en-US" dirty="0"/>
              <a:t>The true value of any treasure (property) is “Location! Location! Location!”</a:t>
            </a:r>
          </a:p>
        </p:txBody>
      </p:sp>
    </p:spTree>
    <p:extLst>
      <p:ext uri="{BB962C8B-B14F-4D97-AF65-F5344CB8AC3E}">
        <p14:creationId xmlns:p14="http://schemas.microsoft.com/office/powerpoint/2010/main" val="178095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046AB-A1D8-859F-C09F-948E3BB7AEDF}"/>
              </a:ext>
            </a:extLst>
          </p:cNvPr>
          <p:cNvSpPr>
            <a:spLocks noGrp="1"/>
          </p:cNvSpPr>
          <p:nvPr>
            <p:ph type="title"/>
          </p:nvPr>
        </p:nvSpPr>
        <p:spPr/>
        <p:txBody>
          <a:bodyPr/>
          <a:lstStyle/>
          <a:p>
            <a:r>
              <a:rPr lang="en-US" dirty="0"/>
              <a:t>Matthew 6:21</a:t>
            </a:r>
          </a:p>
        </p:txBody>
      </p:sp>
      <p:sp>
        <p:nvSpPr>
          <p:cNvPr id="3" name="Content Placeholder 2">
            <a:extLst>
              <a:ext uri="{FF2B5EF4-FFF2-40B4-BE49-F238E27FC236}">
                <a16:creationId xmlns:a16="http://schemas.microsoft.com/office/drawing/2014/main" id="{1D6C0215-4FC9-7C56-FE95-DD5DC2C6AAE7}"/>
              </a:ext>
            </a:extLst>
          </p:cNvPr>
          <p:cNvSpPr>
            <a:spLocks noGrp="1"/>
          </p:cNvSpPr>
          <p:nvPr>
            <p:ph idx="1"/>
          </p:nvPr>
        </p:nvSpPr>
        <p:spPr/>
        <p:txBody>
          <a:bodyPr/>
          <a:lstStyle/>
          <a:p>
            <a:r>
              <a:rPr lang="en-US" dirty="0">
                <a:latin typeface="Source Sans Pro Black" panose="020B0803030403020204" pitchFamily="34" charset="0"/>
              </a:rPr>
              <a:t>“For where your treasure is, there your heart will be also.”</a:t>
            </a:r>
          </a:p>
          <a:p>
            <a:pPr lvl="1"/>
            <a:r>
              <a:rPr lang="en-US" dirty="0"/>
              <a:t>What is Jesus saying in this verse?</a:t>
            </a:r>
          </a:p>
          <a:p>
            <a:pPr lvl="1"/>
            <a:r>
              <a:rPr lang="en-US" dirty="0">
                <a:latin typeface="Source Sans Pro Black" panose="020B0803030403020204" pitchFamily="34" charset="0"/>
              </a:rPr>
              <a:t>Davies and Allison: </a:t>
            </a:r>
            <a:r>
              <a:rPr lang="en-US" dirty="0"/>
              <a:t>“A heart or mind directed towards heaven, and therefore acting in accordance with heaven’s will, shall find its reward in heaven (cf. 5:8). In this way, one’s treasure tells the tale of one’s heart” (</a:t>
            </a:r>
            <a:r>
              <a:rPr lang="en-US" i="1" dirty="0"/>
              <a:t>Commentary on Matthew</a:t>
            </a:r>
            <a:r>
              <a:rPr lang="en-US" dirty="0"/>
              <a:t>, 1:632).</a:t>
            </a:r>
          </a:p>
          <a:p>
            <a:pPr lvl="1"/>
            <a:r>
              <a:rPr lang="en-US" dirty="0">
                <a:latin typeface="Source Sans Pro Black" panose="020B0803030403020204" pitchFamily="34" charset="0"/>
              </a:rPr>
              <a:t>Leon Morris: </a:t>
            </a:r>
            <a:r>
              <a:rPr lang="en-US" dirty="0"/>
              <a:t>“Jesus points out that the place we choose for our treasures tells something about ourselves. He does not describe treasure in any way, but clearly it means here that which one prizes most, that which one values above all else. The place where we choose to store up what we value most shows what our values are deep down” (</a:t>
            </a:r>
            <a:r>
              <a:rPr lang="en-US" i="1" dirty="0"/>
              <a:t>The Gospel according to Matthew</a:t>
            </a:r>
            <a:r>
              <a:rPr lang="en-US" dirty="0"/>
              <a:t>, 153).</a:t>
            </a:r>
          </a:p>
        </p:txBody>
      </p:sp>
    </p:spTree>
    <p:extLst>
      <p:ext uri="{BB962C8B-B14F-4D97-AF65-F5344CB8AC3E}">
        <p14:creationId xmlns:p14="http://schemas.microsoft.com/office/powerpoint/2010/main" val="182838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93369-0A73-6C18-B0DC-81DB14294002}"/>
              </a:ext>
            </a:extLst>
          </p:cNvPr>
          <p:cNvSpPr>
            <a:spLocks noGrp="1"/>
          </p:cNvSpPr>
          <p:nvPr>
            <p:ph type="title"/>
          </p:nvPr>
        </p:nvSpPr>
        <p:spPr/>
        <p:txBody>
          <a:bodyPr/>
          <a:lstStyle/>
          <a:p>
            <a:r>
              <a:rPr lang="en-US" dirty="0"/>
              <a:t>2. Be Generous (6:22-23)</a:t>
            </a:r>
          </a:p>
        </p:txBody>
      </p:sp>
      <p:sp>
        <p:nvSpPr>
          <p:cNvPr id="3" name="Content Placeholder 2">
            <a:extLst>
              <a:ext uri="{FF2B5EF4-FFF2-40B4-BE49-F238E27FC236}">
                <a16:creationId xmlns:a16="http://schemas.microsoft.com/office/drawing/2014/main" id="{D98EBA94-9EAA-F11D-2526-ADDB94B4845C}"/>
              </a:ext>
            </a:extLst>
          </p:cNvPr>
          <p:cNvSpPr>
            <a:spLocks noGrp="1"/>
          </p:cNvSpPr>
          <p:nvPr>
            <p:ph idx="1"/>
          </p:nvPr>
        </p:nvSpPr>
        <p:spPr/>
        <p:txBody>
          <a:bodyPr/>
          <a:lstStyle/>
          <a:p>
            <a:r>
              <a:rPr lang="en-US" dirty="0">
                <a:latin typeface="Source Sans Pro Black" panose="020B0803030403020204" pitchFamily="34" charset="0"/>
              </a:rPr>
              <a:t>“The lamp of the body is the eye. If therefore your eye is good, your whole body will be full of light. But if your eye is bad, your whole body will be full of darkness. If therefore the light that is in you is darkness, how great is that darkness!”</a:t>
            </a:r>
          </a:p>
        </p:txBody>
      </p:sp>
    </p:spTree>
    <p:extLst>
      <p:ext uri="{BB962C8B-B14F-4D97-AF65-F5344CB8AC3E}">
        <p14:creationId xmlns:p14="http://schemas.microsoft.com/office/powerpoint/2010/main" val="33064957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62228-31CE-670F-9930-D19C8D65EB25}"/>
              </a:ext>
            </a:extLst>
          </p:cNvPr>
          <p:cNvSpPr>
            <a:spLocks noGrp="1"/>
          </p:cNvSpPr>
          <p:nvPr>
            <p:ph type="title"/>
          </p:nvPr>
        </p:nvSpPr>
        <p:spPr/>
        <p:txBody>
          <a:bodyPr/>
          <a:lstStyle/>
          <a:p>
            <a:r>
              <a:rPr lang="en-US" dirty="0"/>
              <a:t>The “Evil Eye”</a:t>
            </a:r>
          </a:p>
        </p:txBody>
      </p:sp>
      <p:sp>
        <p:nvSpPr>
          <p:cNvPr id="3" name="Content Placeholder 2">
            <a:extLst>
              <a:ext uri="{FF2B5EF4-FFF2-40B4-BE49-F238E27FC236}">
                <a16:creationId xmlns:a16="http://schemas.microsoft.com/office/drawing/2014/main" id="{59411884-8725-77F8-A8BD-66AAF3E5E9A5}"/>
              </a:ext>
            </a:extLst>
          </p:cNvPr>
          <p:cNvSpPr>
            <a:spLocks noGrp="1"/>
          </p:cNvSpPr>
          <p:nvPr>
            <p:ph idx="1"/>
          </p:nvPr>
        </p:nvSpPr>
        <p:spPr/>
        <p:txBody>
          <a:bodyPr>
            <a:normAutofit lnSpcReduction="10000"/>
          </a:bodyPr>
          <a:lstStyle/>
          <a:p>
            <a:r>
              <a:rPr lang="en-US" dirty="0"/>
              <a:t>“Beware lest there be a wicked thought in your heart, saying, ‘The seventh year, the year of release, is at hand,’ and </a:t>
            </a:r>
            <a:r>
              <a:rPr lang="en-US" dirty="0">
                <a:latin typeface="Source Sans Pro Black" panose="020B0803030403020204" pitchFamily="34" charset="0"/>
              </a:rPr>
              <a:t>your eye be evil against your poor brother and you give him nothing</a:t>
            </a:r>
            <a:r>
              <a:rPr lang="en-US" dirty="0"/>
              <a:t>, and he cry out to the </a:t>
            </a:r>
            <a:r>
              <a:rPr lang="en-US" cap="small" dirty="0"/>
              <a:t>Lord</a:t>
            </a:r>
            <a:r>
              <a:rPr lang="en-US" dirty="0"/>
              <a:t> against you, and it become sin among you” (Deut. 15:9).</a:t>
            </a:r>
          </a:p>
          <a:p>
            <a:r>
              <a:rPr lang="en-US" dirty="0"/>
              <a:t>“He who </a:t>
            </a:r>
            <a:r>
              <a:rPr lang="en-US" dirty="0">
                <a:latin typeface="Source Sans Pro Black" panose="020B0803030403020204" pitchFamily="34" charset="0"/>
              </a:rPr>
              <a:t>has a generous eye </a:t>
            </a:r>
            <a:r>
              <a:rPr lang="en-US" dirty="0"/>
              <a:t>will be blessed, For he gives of his bread to the poor” (Prov. 22:9).</a:t>
            </a:r>
          </a:p>
          <a:p>
            <a:r>
              <a:rPr lang="en-US" dirty="0"/>
              <a:t>“A man with </a:t>
            </a:r>
            <a:r>
              <a:rPr lang="en-US" dirty="0">
                <a:latin typeface="Source Sans Pro Black" panose="020B0803030403020204" pitchFamily="34" charset="0"/>
              </a:rPr>
              <a:t>an evil eye </a:t>
            </a:r>
            <a:r>
              <a:rPr lang="en-US" dirty="0"/>
              <a:t>hastens after riches, And does not consider that poverty will come upon him” (Prov. 28:22).</a:t>
            </a:r>
          </a:p>
          <a:p>
            <a:r>
              <a:rPr lang="en-US" dirty="0"/>
              <a:t>“‘Is it not lawful for me to do what I wish with my own things? Or </a:t>
            </a:r>
            <a:r>
              <a:rPr lang="en-US" dirty="0">
                <a:latin typeface="Source Sans Pro Black" panose="020B0803030403020204" pitchFamily="34" charset="0"/>
              </a:rPr>
              <a:t>is your eye evil </a:t>
            </a:r>
            <a:r>
              <a:rPr lang="en-US" dirty="0"/>
              <a:t>because I am good?’” (Matt. 20:15).</a:t>
            </a:r>
          </a:p>
          <a:p>
            <a:endParaRPr lang="en-US" dirty="0"/>
          </a:p>
          <a:p>
            <a:endParaRPr lang="en-US" dirty="0"/>
          </a:p>
        </p:txBody>
      </p:sp>
    </p:spTree>
    <p:extLst>
      <p:ext uri="{BB962C8B-B14F-4D97-AF65-F5344CB8AC3E}">
        <p14:creationId xmlns:p14="http://schemas.microsoft.com/office/powerpoint/2010/main" val="85845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BDA73-BBB1-55B0-74C6-13C3DCAEB2DF}"/>
              </a:ext>
            </a:extLst>
          </p:cNvPr>
          <p:cNvSpPr>
            <a:spLocks noGrp="1"/>
          </p:cNvSpPr>
          <p:nvPr>
            <p:ph type="title"/>
          </p:nvPr>
        </p:nvSpPr>
        <p:spPr/>
        <p:txBody>
          <a:bodyPr/>
          <a:lstStyle/>
          <a:p>
            <a:r>
              <a:rPr lang="en-US" dirty="0"/>
              <a:t>Matthew 6:22</a:t>
            </a:r>
          </a:p>
        </p:txBody>
      </p:sp>
      <p:sp>
        <p:nvSpPr>
          <p:cNvPr id="3" name="Content Placeholder 2">
            <a:extLst>
              <a:ext uri="{FF2B5EF4-FFF2-40B4-BE49-F238E27FC236}">
                <a16:creationId xmlns:a16="http://schemas.microsoft.com/office/drawing/2014/main" id="{154E026B-C4FE-F00C-882F-A6F76EC34075}"/>
              </a:ext>
            </a:extLst>
          </p:cNvPr>
          <p:cNvSpPr>
            <a:spLocks noGrp="1"/>
          </p:cNvSpPr>
          <p:nvPr>
            <p:ph idx="1"/>
          </p:nvPr>
        </p:nvSpPr>
        <p:spPr/>
        <p:txBody>
          <a:bodyPr/>
          <a:lstStyle/>
          <a:p>
            <a:r>
              <a:rPr lang="en-US" dirty="0">
                <a:latin typeface="Source Sans Pro Black" panose="020B0803030403020204" pitchFamily="34" charset="0"/>
              </a:rPr>
              <a:t>“The lamp of the body is the eye. If therefore your eye is good, your whole body will be full of light.”</a:t>
            </a:r>
          </a:p>
          <a:p>
            <a:pPr lvl="1"/>
            <a:r>
              <a:rPr lang="en-US" dirty="0">
                <a:latin typeface="Source Sans Pro Black" panose="020B0803030403020204" pitchFamily="34" charset="0"/>
              </a:rPr>
              <a:t>Good </a:t>
            </a:r>
            <a:r>
              <a:rPr lang="en-US" dirty="0"/>
              <a:t>(</a:t>
            </a:r>
            <a:r>
              <a:rPr lang="en-US" i="1" dirty="0" err="1"/>
              <a:t>haplous</a:t>
            </a:r>
            <a:r>
              <a:rPr lang="en-US" dirty="0"/>
              <a:t>): “pertaining to being motivated by singleness of purpose so as to be open and above-board, </a:t>
            </a:r>
            <a:r>
              <a:rPr lang="en-US" i="1" dirty="0"/>
              <a:t>single, without guile, sincere, straightforward</a:t>
            </a:r>
            <a:r>
              <a:rPr lang="en-US" dirty="0"/>
              <a:t>, i.e. without a hidden agenda” (BDAG, 104).</a:t>
            </a:r>
          </a:p>
          <a:p>
            <a:pPr lvl="2"/>
            <a:r>
              <a:rPr lang="en-US" dirty="0"/>
              <a:t>The “good” eye contrasts with the “evil eye” (6:23).</a:t>
            </a:r>
          </a:p>
          <a:p>
            <a:pPr lvl="2"/>
            <a:r>
              <a:rPr lang="en-US" dirty="0"/>
              <a:t>Remember verses 1-4, where Jesus condemned giving to be seen of men!</a:t>
            </a:r>
          </a:p>
          <a:p>
            <a:pPr lvl="1"/>
            <a:r>
              <a:rPr lang="en-US" dirty="0"/>
              <a:t>What is Jesus saying in this verse?</a:t>
            </a:r>
          </a:p>
        </p:txBody>
      </p:sp>
    </p:spTree>
    <p:extLst>
      <p:ext uri="{BB962C8B-B14F-4D97-AF65-F5344CB8AC3E}">
        <p14:creationId xmlns:p14="http://schemas.microsoft.com/office/powerpoint/2010/main" val="344104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9B1D-CEEB-4C0B-A783-4FDD478C5D10}"/>
              </a:ext>
            </a:extLst>
          </p:cNvPr>
          <p:cNvSpPr>
            <a:spLocks noGrp="1"/>
          </p:cNvSpPr>
          <p:nvPr>
            <p:ph type="title"/>
          </p:nvPr>
        </p:nvSpPr>
        <p:spPr/>
        <p:txBody>
          <a:bodyPr/>
          <a:lstStyle/>
          <a:p>
            <a:r>
              <a:rPr lang="en-US" dirty="0"/>
              <a:t>Matthew 6:2</a:t>
            </a:r>
          </a:p>
        </p:txBody>
      </p:sp>
      <p:sp>
        <p:nvSpPr>
          <p:cNvPr id="3" name="Content Placeholder 2">
            <a:extLst>
              <a:ext uri="{FF2B5EF4-FFF2-40B4-BE49-F238E27FC236}">
                <a16:creationId xmlns:a16="http://schemas.microsoft.com/office/drawing/2014/main" id="{75BBED47-84DF-450E-921F-C5E96F974466}"/>
              </a:ext>
            </a:extLst>
          </p:cNvPr>
          <p:cNvSpPr>
            <a:spLocks noGrp="1"/>
          </p:cNvSpPr>
          <p:nvPr>
            <p:ph idx="1"/>
          </p:nvPr>
        </p:nvSpPr>
        <p:spPr/>
        <p:txBody>
          <a:bodyPr>
            <a:normAutofit lnSpcReduction="10000"/>
          </a:bodyPr>
          <a:lstStyle/>
          <a:p>
            <a:r>
              <a:rPr lang="en-US" dirty="0">
                <a:latin typeface="Source Sans Pro Black" panose="020B0803030403020204" pitchFamily="34" charset="0"/>
              </a:rPr>
              <a:t>“Therefore, when you do a charitable deed, do not sound a trumpet before you as the hypocrites do in the synagogues and in the streets, that they may have glory from men. Assuredly, I say to you, they have their reward.”</a:t>
            </a:r>
          </a:p>
          <a:p>
            <a:pPr lvl="1"/>
            <a:r>
              <a:rPr lang="en-US" dirty="0">
                <a:latin typeface="Source Sans Pro Black" panose="020B0803030403020204" pitchFamily="34" charset="0"/>
              </a:rPr>
              <a:t>Sound a trumpet </a:t>
            </a:r>
            <a:r>
              <a:rPr lang="en-US" dirty="0"/>
              <a:t>(</a:t>
            </a:r>
            <a:r>
              <a:rPr lang="en-US" i="1" dirty="0" err="1"/>
              <a:t>salpizō</a:t>
            </a:r>
            <a:r>
              <a:rPr lang="en-US" dirty="0"/>
              <a:t>): “to publicize something with fanfare, </a:t>
            </a:r>
            <a:r>
              <a:rPr lang="en-US" i="1" dirty="0"/>
              <a:t>to trumpet</a:t>
            </a:r>
            <a:r>
              <a:rPr lang="en-US" dirty="0"/>
              <a:t>” (BDAG). It is probably to be taken metaphorically in this verse. There is no literal use of trumpets in connection with almsgiving that is clearly attested (France, 136; Morris, 137; </a:t>
            </a:r>
            <a:r>
              <a:rPr lang="en-US" dirty="0" err="1"/>
              <a:t>Nolland</a:t>
            </a:r>
            <a:r>
              <a:rPr lang="en-US" dirty="0"/>
              <a:t>, 275).</a:t>
            </a:r>
          </a:p>
          <a:p>
            <a:pPr lvl="2"/>
            <a:r>
              <a:rPr lang="en-US" dirty="0"/>
              <a:t>We use the same phrase: “To toot your own horn!”</a:t>
            </a:r>
          </a:p>
          <a:p>
            <a:pPr lvl="2"/>
            <a:r>
              <a:rPr lang="en-US" dirty="0"/>
              <a:t>What do corporations do to “sound a trumpet” about their giving?</a:t>
            </a:r>
          </a:p>
          <a:p>
            <a:pPr lvl="3"/>
            <a:r>
              <a:rPr lang="en-US" dirty="0"/>
              <a:t>“Store X donates x% of our sales to _______________.” Why do I need to know that? What is it saying?</a:t>
            </a:r>
          </a:p>
          <a:p>
            <a:pPr lvl="2"/>
            <a:r>
              <a:rPr lang="en-US" dirty="0"/>
              <a:t>We usually inscribe the generosity of the wealthy on stone monuments.</a:t>
            </a:r>
          </a:p>
        </p:txBody>
      </p:sp>
    </p:spTree>
    <p:extLst>
      <p:ext uri="{BB962C8B-B14F-4D97-AF65-F5344CB8AC3E}">
        <p14:creationId xmlns:p14="http://schemas.microsoft.com/office/powerpoint/2010/main" val="265914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F515-768B-B134-7A6C-C4F0DF39A82B}"/>
              </a:ext>
            </a:extLst>
          </p:cNvPr>
          <p:cNvSpPr>
            <a:spLocks noGrp="1"/>
          </p:cNvSpPr>
          <p:nvPr>
            <p:ph type="title"/>
          </p:nvPr>
        </p:nvSpPr>
        <p:spPr/>
        <p:txBody>
          <a:bodyPr/>
          <a:lstStyle/>
          <a:p>
            <a:r>
              <a:rPr lang="en-US" dirty="0"/>
              <a:t>Matthew 6:23</a:t>
            </a:r>
          </a:p>
        </p:txBody>
      </p:sp>
      <p:sp>
        <p:nvSpPr>
          <p:cNvPr id="3" name="Content Placeholder 2">
            <a:extLst>
              <a:ext uri="{FF2B5EF4-FFF2-40B4-BE49-F238E27FC236}">
                <a16:creationId xmlns:a16="http://schemas.microsoft.com/office/drawing/2014/main" id="{7255EED0-C399-2CE6-9A64-F8AEE2C851FF}"/>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“But if your eye is bad, your whole body will be full of darkness. If therefore the light that is in you is darkness, how great is that darkness!”</a:t>
            </a:r>
          </a:p>
          <a:p>
            <a:pPr lvl="1"/>
            <a:r>
              <a:rPr lang="en-US" dirty="0">
                <a:latin typeface="Source Sans Pro Black" panose="020B0803030403020204" pitchFamily="34" charset="0"/>
              </a:rPr>
              <a:t>Bad</a:t>
            </a:r>
            <a:r>
              <a:rPr lang="en-US" dirty="0"/>
              <a:t> (</a:t>
            </a:r>
            <a:r>
              <a:rPr lang="en-US" i="1" dirty="0" err="1"/>
              <a:t>ponēros</a:t>
            </a:r>
            <a:r>
              <a:rPr lang="en-US" dirty="0"/>
              <a:t>): the root meaning of this word is “to being morally or socially worthless, </a:t>
            </a:r>
            <a:r>
              <a:rPr lang="en-US" i="1" dirty="0"/>
              <a:t>wicked, evil, bad, base, worthless, </a:t>
            </a:r>
            <a:r>
              <a:rPr lang="en-US" i="1" dirty="0" err="1"/>
              <a:t>visious</a:t>
            </a:r>
            <a:r>
              <a:rPr lang="en-US" i="1" dirty="0"/>
              <a:t>, degenerate</a:t>
            </a:r>
            <a:r>
              <a:rPr lang="en-US" dirty="0"/>
              <a:t>.” It can be used to describe “being in an unhealthy condition physically” to describe a part of the body that is sick, in this case the eye (BDAG, 851-852).</a:t>
            </a:r>
          </a:p>
          <a:p>
            <a:pPr lvl="1"/>
            <a:r>
              <a:rPr lang="en-US" dirty="0"/>
              <a:t>What is Jesus saying in this verse?</a:t>
            </a:r>
          </a:p>
          <a:p>
            <a:pPr lvl="1"/>
            <a:r>
              <a:rPr lang="en-US" dirty="0">
                <a:latin typeface="Source Sans Pro Black" panose="020B0803030403020204" pitchFamily="34" charset="0"/>
              </a:rPr>
              <a:t>R. T. France: </a:t>
            </a:r>
            <a:r>
              <a:rPr lang="en-US" dirty="0"/>
              <a:t>“The body here represents the whole person, and if the idea of the lamp was of that which enables the body to find its way, the thought is of a purposeful life, directed towards its true goal. The alternative is a life in the dark, like a blind man, because the ‘evil eye’ of selfish materialism gives no light to show the way” (</a:t>
            </a:r>
            <a:r>
              <a:rPr lang="en-US" i="1" dirty="0"/>
              <a:t>Matthew: An Introduction and Commentary</a:t>
            </a:r>
            <a:r>
              <a:rPr lang="en-US" dirty="0"/>
              <a:t>, 143).</a:t>
            </a:r>
          </a:p>
        </p:txBody>
      </p:sp>
    </p:spTree>
    <p:extLst>
      <p:ext uri="{BB962C8B-B14F-4D97-AF65-F5344CB8AC3E}">
        <p14:creationId xmlns:p14="http://schemas.microsoft.com/office/powerpoint/2010/main" val="201933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28B6-F679-9A59-7232-81E5DF9E1CF6}"/>
              </a:ext>
            </a:extLst>
          </p:cNvPr>
          <p:cNvSpPr>
            <a:spLocks noGrp="1"/>
          </p:cNvSpPr>
          <p:nvPr>
            <p:ph type="title"/>
          </p:nvPr>
        </p:nvSpPr>
        <p:spPr/>
        <p:txBody>
          <a:bodyPr/>
          <a:lstStyle/>
          <a:p>
            <a:r>
              <a:rPr lang="en-US" dirty="0"/>
              <a:t>3. Serve God, Not Mammon (6:24)</a:t>
            </a:r>
          </a:p>
        </p:txBody>
      </p:sp>
      <p:sp>
        <p:nvSpPr>
          <p:cNvPr id="3" name="Content Placeholder 2">
            <a:extLst>
              <a:ext uri="{FF2B5EF4-FFF2-40B4-BE49-F238E27FC236}">
                <a16:creationId xmlns:a16="http://schemas.microsoft.com/office/drawing/2014/main" id="{4321C0A8-B908-F91A-306A-0ACAB53B12A9}"/>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“No one can serve two masters; for either he will hate the one and love the other, or else he will be loyal to the one and despise the other. You cannot serve God and mammon.”</a:t>
            </a:r>
          </a:p>
          <a:p>
            <a:pPr lvl="1"/>
            <a:r>
              <a:rPr lang="en-US" dirty="0"/>
              <a:t>What makes it impossible to serve two masters at the same time?</a:t>
            </a:r>
          </a:p>
          <a:p>
            <a:pPr lvl="2"/>
            <a:r>
              <a:rPr lang="en-US" dirty="0"/>
              <a:t>It is impossible to give first allegiance to two separate masters!</a:t>
            </a:r>
          </a:p>
          <a:p>
            <a:pPr lvl="2"/>
            <a:r>
              <a:rPr lang="en-US" dirty="0"/>
              <a:t>What happened when a slave wanted to go fishing, but the master wanted him to pick cotton?</a:t>
            </a:r>
          </a:p>
          <a:p>
            <a:pPr lvl="2"/>
            <a:r>
              <a:rPr lang="en-US" dirty="0"/>
              <a:t>Service to God is not a part-time affair! His will must always take precedence over our own.</a:t>
            </a:r>
          </a:p>
          <a:p>
            <a:pPr lvl="1"/>
            <a:r>
              <a:rPr lang="en-US" dirty="0">
                <a:latin typeface="Source Sans Pro Black" panose="020B0803030403020204" pitchFamily="34" charset="0"/>
              </a:rPr>
              <a:t>Craig Blomberg: </a:t>
            </a:r>
            <a:r>
              <a:rPr lang="en-US" dirty="0"/>
              <a:t>“We try so hard to create heaven on earth and to throw in Christianity when convenient as another small addition to the so-called good life. Jesus proclaims that unless we are willing to serve him wholeheartedly in every area of life, but particularly with our material resources, we cannot claim to be serving him at all (cf. under 8:18–22)” (</a:t>
            </a:r>
            <a:r>
              <a:rPr lang="en-US" i="1" dirty="0"/>
              <a:t>Matthew</a:t>
            </a:r>
            <a:r>
              <a:rPr lang="en-US" dirty="0"/>
              <a:t>, 124).</a:t>
            </a:r>
          </a:p>
        </p:txBody>
      </p:sp>
    </p:spTree>
    <p:extLst>
      <p:ext uri="{BB962C8B-B14F-4D97-AF65-F5344CB8AC3E}">
        <p14:creationId xmlns:p14="http://schemas.microsoft.com/office/powerpoint/2010/main" val="92455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1B0AC-FDE7-94FE-B9F3-44EFDDBE51AA}"/>
              </a:ext>
            </a:extLst>
          </p:cNvPr>
          <p:cNvSpPr>
            <a:spLocks noGrp="1"/>
          </p:cNvSpPr>
          <p:nvPr>
            <p:ph type="title"/>
          </p:nvPr>
        </p:nvSpPr>
        <p:spPr>
          <a:xfrm>
            <a:off x="838200" y="365125"/>
            <a:ext cx="10515600" cy="1053477"/>
          </a:xfrm>
        </p:spPr>
        <p:txBody>
          <a:bodyPr/>
          <a:lstStyle/>
          <a:p>
            <a:r>
              <a:rPr lang="en-US" dirty="0"/>
              <a:t>4. Do Not Be Anxious (6:25-34)</a:t>
            </a:r>
          </a:p>
        </p:txBody>
      </p:sp>
      <p:sp>
        <p:nvSpPr>
          <p:cNvPr id="3" name="Content Placeholder 2">
            <a:extLst>
              <a:ext uri="{FF2B5EF4-FFF2-40B4-BE49-F238E27FC236}">
                <a16:creationId xmlns:a16="http://schemas.microsoft.com/office/drawing/2014/main" id="{29AE3522-5A9E-F778-56C5-3E589010F5B3}"/>
              </a:ext>
            </a:extLst>
          </p:cNvPr>
          <p:cNvSpPr>
            <a:spLocks noGrp="1"/>
          </p:cNvSpPr>
          <p:nvPr>
            <p:ph idx="1"/>
          </p:nvPr>
        </p:nvSpPr>
        <p:spPr>
          <a:xfrm>
            <a:off x="838200" y="1529697"/>
            <a:ext cx="10515600" cy="4963178"/>
          </a:xfrm>
        </p:spPr>
        <p:txBody>
          <a:bodyPr>
            <a:normAutofit fontScale="85000" lnSpcReduction="10000"/>
          </a:bodyPr>
          <a:lstStyle/>
          <a:p>
            <a:r>
              <a:rPr lang="en-US" dirty="0"/>
              <a:t>“Therefore I say to you, do not worry about your life, what you will eat or what you will drink; nor about your body, what you will put on. Is not life more than food and the body more than clothing? Look at the birds of the air, for they neither sow nor reap nor gather into barns; yet your heavenly Father feeds them. Are you not of more value than they? Which of you by worrying can add one cubit to his stature? So why do you worry about clothing? Consider the lilies of the field, how they grow: they neither toil nor spin; and yet I say to you that even Solomon in all his glory was not arrayed like one of these. Now if God so clothes the grass of the field, which today is, and tomorrow is thrown into the oven, will He not much more clothe you, O you of little faith? Therefore do not worry, saying, ‘What shall we eat?’ or ‘What shall we drink?’ or ‘What shall we wear?’ For after all these things the Gentiles seek. For your heavenly Father knows that you need all these things. But seek first the kingdom of God and His righteousness, and all these things shall be added to you. Therefore do not worry about tomorrow, for tomorrow will worry about its own things. Sufficient for the day is its own trouble.”</a:t>
            </a:r>
          </a:p>
        </p:txBody>
      </p:sp>
    </p:spTree>
    <p:extLst>
      <p:ext uri="{BB962C8B-B14F-4D97-AF65-F5344CB8AC3E}">
        <p14:creationId xmlns:p14="http://schemas.microsoft.com/office/powerpoint/2010/main" val="28288159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E2B0-680F-C9E0-48C1-D5DCFD97E915}"/>
              </a:ext>
            </a:extLst>
          </p:cNvPr>
          <p:cNvSpPr>
            <a:spLocks noGrp="1"/>
          </p:cNvSpPr>
          <p:nvPr>
            <p:ph type="title"/>
          </p:nvPr>
        </p:nvSpPr>
        <p:spPr/>
        <p:txBody>
          <a:bodyPr/>
          <a:lstStyle/>
          <a:p>
            <a:r>
              <a:rPr lang="en-US" dirty="0"/>
              <a:t>Matthew 6:25</a:t>
            </a:r>
          </a:p>
        </p:txBody>
      </p:sp>
      <p:sp>
        <p:nvSpPr>
          <p:cNvPr id="3" name="Content Placeholder 2">
            <a:extLst>
              <a:ext uri="{FF2B5EF4-FFF2-40B4-BE49-F238E27FC236}">
                <a16:creationId xmlns:a16="http://schemas.microsoft.com/office/drawing/2014/main" id="{6678CE9C-885A-472E-5225-C1854E055365}"/>
              </a:ext>
            </a:extLst>
          </p:cNvPr>
          <p:cNvSpPr>
            <a:spLocks noGrp="1"/>
          </p:cNvSpPr>
          <p:nvPr>
            <p:ph idx="1"/>
          </p:nvPr>
        </p:nvSpPr>
        <p:spPr>
          <a:xfrm>
            <a:off x="838200" y="1825625"/>
            <a:ext cx="10515600" cy="4667250"/>
          </a:xfrm>
        </p:spPr>
        <p:txBody>
          <a:bodyPr>
            <a:normAutofit fontScale="92500" lnSpcReduction="10000"/>
          </a:bodyPr>
          <a:lstStyle/>
          <a:p>
            <a:r>
              <a:rPr lang="en-US" dirty="0">
                <a:latin typeface="Source Sans Pro Black" panose="020B0803030403020204" pitchFamily="34" charset="0"/>
              </a:rPr>
              <a:t>“Therefore I say to you, do not worry about your life, what you will eat or what you will drink; nor about your body, what you will put on. Is not life more than food and the body more than clothing?”</a:t>
            </a:r>
          </a:p>
          <a:p>
            <a:pPr lvl="1"/>
            <a:r>
              <a:rPr lang="en-US" dirty="0">
                <a:latin typeface="Source Sans Pro Black" panose="020B0803030403020204" pitchFamily="34" charset="0"/>
              </a:rPr>
              <a:t>Therefore </a:t>
            </a:r>
            <a:r>
              <a:rPr lang="en-US" dirty="0"/>
              <a:t>(</a:t>
            </a:r>
            <a:r>
              <a:rPr lang="en-US" i="1" dirty="0" err="1"/>
              <a:t>oun</a:t>
            </a:r>
            <a:r>
              <a:rPr lang="en-US" dirty="0"/>
              <a:t>): Do not ignore the link between vv. 19-24 and vv. 25-34. The point is that anxiety over the necessities of life is incompatible with life in the kingdom of God.</a:t>
            </a:r>
          </a:p>
          <a:p>
            <a:pPr lvl="1"/>
            <a:r>
              <a:rPr lang="en-US" dirty="0">
                <a:latin typeface="Source Sans Pro Black" panose="020B0803030403020204" pitchFamily="34" charset="0"/>
              </a:rPr>
              <a:t>Leon Morris: </a:t>
            </a:r>
            <a:r>
              <a:rPr lang="en-US" dirty="0"/>
              <a:t>“Jesus underlines </a:t>
            </a:r>
            <a:r>
              <a:rPr lang="en-US" dirty="0">
                <a:latin typeface="Source Sans Pro Black" panose="020B0803030403020204" pitchFamily="34" charset="0"/>
              </a:rPr>
              <a:t>the pointlessness of anxiety </a:t>
            </a:r>
            <a:r>
              <a:rPr lang="en-US" dirty="0"/>
              <a:t>and </a:t>
            </a:r>
            <a:r>
              <a:rPr lang="en-US" dirty="0">
                <a:latin typeface="Source Sans Pro Black" panose="020B0803030403020204" pitchFamily="34" charset="0"/>
              </a:rPr>
              <a:t>the sound reasons for trusting the heavenly Father</a:t>
            </a:r>
            <a:r>
              <a:rPr lang="en-US" dirty="0"/>
              <a:t>. There is more to life than food and clothing, so one’s attention should not be concentrated on them but should be focused elsewhere. As we read his words we must remember that he lived in a society where shortage of food was much more common than in modern Western states (despite the problems in their slum areas). Even so he sees the Father as active throughout his creation, caring even for birds and flowers; there is accordingly no reason for those who call him ‘Father’ to be anxious. God will surely meet all their real needs. Worry is pointless; trust is well based” (</a:t>
            </a:r>
            <a:r>
              <a:rPr lang="en-US" i="1" dirty="0"/>
              <a:t>The Gospel according to Matthew</a:t>
            </a:r>
            <a:r>
              <a:rPr lang="en-US" dirty="0"/>
              <a:t>, 156–157).</a:t>
            </a:r>
          </a:p>
        </p:txBody>
      </p:sp>
    </p:spTree>
    <p:extLst>
      <p:ext uri="{BB962C8B-B14F-4D97-AF65-F5344CB8AC3E}">
        <p14:creationId xmlns:p14="http://schemas.microsoft.com/office/powerpoint/2010/main" val="305880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E2B0-680F-C9E0-48C1-D5DCFD97E915}"/>
              </a:ext>
            </a:extLst>
          </p:cNvPr>
          <p:cNvSpPr>
            <a:spLocks noGrp="1"/>
          </p:cNvSpPr>
          <p:nvPr>
            <p:ph type="title"/>
          </p:nvPr>
        </p:nvSpPr>
        <p:spPr/>
        <p:txBody>
          <a:bodyPr/>
          <a:lstStyle/>
          <a:p>
            <a:r>
              <a:rPr lang="en-US" dirty="0"/>
              <a:t>Matthew 6:25</a:t>
            </a:r>
          </a:p>
        </p:txBody>
      </p:sp>
      <p:sp>
        <p:nvSpPr>
          <p:cNvPr id="3" name="Content Placeholder 2">
            <a:extLst>
              <a:ext uri="{FF2B5EF4-FFF2-40B4-BE49-F238E27FC236}">
                <a16:creationId xmlns:a16="http://schemas.microsoft.com/office/drawing/2014/main" id="{6678CE9C-885A-472E-5225-C1854E055365}"/>
              </a:ext>
            </a:extLst>
          </p:cNvPr>
          <p:cNvSpPr>
            <a:spLocks noGrp="1"/>
          </p:cNvSpPr>
          <p:nvPr>
            <p:ph idx="1"/>
          </p:nvPr>
        </p:nvSpPr>
        <p:spPr>
          <a:xfrm>
            <a:off x="838200" y="1825625"/>
            <a:ext cx="10515600" cy="4667250"/>
          </a:xfrm>
        </p:spPr>
        <p:txBody>
          <a:bodyPr>
            <a:normAutofit lnSpcReduction="10000"/>
          </a:bodyPr>
          <a:lstStyle/>
          <a:p>
            <a:r>
              <a:rPr lang="en-US" dirty="0">
                <a:latin typeface="Source Sans Pro Black" panose="020B0803030403020204" pitchFamily="34" charset="0"/>
              </a:rPr>
              <a:t>“Therefore I say to you, do not worry about your life, what you will eat or what you will drink; nor about your body, what you will put on. Is not life more than food and the body more than clothing?”</a:t>
            </a:r>
          </a:p>
          <a:p>
            <a:pPr lvl="1"/>
            <a:r>
              <a:rPr lang="en-US" dirty="0">
                <a:latin typeface="Source Sans Pro Black" panose="020B0803030403020204" pitchFamily="34" charset="0"/>
              </a:rPr>
              <a:t>Do not worry</a:t>
            </a:r>
            <a:r>
              <a:rPr lang="en-US" dirty="0"/>
              <a:t> (</a:t>
            </a:r>
            <a:r>
              <a:rPr lang="en-US" i="1" dirty="0" err="1"/>
              <a:t>merimnaō</a:t>
            </a:r>
            <a:r>
              <a:rPr lang="en-US" dirty="0"/>
              <a:t>): the word appears 19 times in the NT, 7 times in Matthew (6:25, 37, 38, 31, 34 [2x]; 10:19) and 5 times in Luke (4 of them in the parallel verses to this passage). The word means “to be apprehensive, </a:t>
            </a:r>
            <a:r>
              <a:rPr lang="en-US" i="1" dirty="0"/>
              <a:t>having anxiety, be anxious, be (unduly) concerned</a:t>
            </a:r>
            <a:r>
              <a:rPr lang="en-US" dirty="0"/>
              <a:t>” (BDAG, 632).</a:t>
            </a:r>
          </a:p>
          <a:p>
            <a:pPr lvl="1"/>
            <a:r>
              <a:rPr lang="en-US" dirty="0"/>
              <a:t>Jesus is not teaching a person not to give thought and make provision for one’s physical needs. </a:t>
            </a:r>
          </a:p>
          <a:p>
            <a:pPr lvl="2"/>
            <a:r>
              <a:rPr lang="en-US" dirty="0"/>
              <a:t>“Go to the ant, you sluggard! Consider her ways and be wise, Which, having no captain, Overseer or ruler, Provides her supplies in the summer, And gathers her food in the harvest” (Prov. 6:6-8).</a:t>
            </a:r>
          </a:p>
          <a:p>
            <a:pPr lvl="2"/>
            <a:r>
              <a:rPr lang="en-US" dirty="0"/>
              <a:t>It is wise to make reasonable financial planning for one’s needs.</a:t>
            </a:r>
          </a:p>
        </p:txBody>
      </p:sp>
    </p:spTree>
    <p:extLst>
      <p:ext uri="{BB962C8B-B14F-4D97-AF65-F5344CB8AC3E}">
        <p14:creationId xmlns:p14="http://schemas.microsoft.com/office/powerpoint/2010/main" val="121508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6804-C474-A60E-DA9F-4139C003533E}"/>
              </a:ext>
            </a:extLst>
          </p:cNvPr>
          <p:cNvSpPr>
            <a:spLocks noGrp="1"/>
          </p:cNvSpPr>
          <p:nvPr>
            <p:ph type="title"/>
          </p:nvPr>
        </p:nvSpPr>
        <p:spPr/>
        <p:txBody>
          <a:bodyPr/>
          <a:lstStyle/>
          <a:p>
            <a:r>
              <a:rPr lang="en-US" dirty="0"/>
              <a:t>Anxiety</a:t>
            </a:r>
          </a:p>
        </p:txBody>
      </p:sp>
      <p:sp>
        <p:nvSpPr>
          <p:cNvPr id="3" name="Content Placeholder 2">
            <a:extLst>
              <a:ext uri="{FF2B5EF4-FFF2-40B4-BE49-F238E27FC236}">
                <a16:creationId xmlns:a16="http://schemas.microsoft.com/office/drawing/2014/main" id="{084603D1-AA23-D698-6A4B-2D1515D48372}"/>
              </a:ext>
            </a:extLst>
          </p:cNvPr>
          <p:cNvSpPr>
            <a:spLocks noGrp="1"/>
          </p:cNvSpPr>
          <p:nvPr>
            <p:ph idx="1"/>
          </p:nvPr>
        </p:nvSpPr>
        <p:spPr/>
        <p:txBody>
          <a:bodyPr>
            <a:normAutofit lnSpcReduction="10000"/>
          </a:bodyPr>
          <a:lstStyle/>
          <a:p>
            <a:r>
              <a:rPr lang="en-US" dirty="0"/>
              <a:t>There are many things over which none of us has any control.</a:t>
            </a:r>
          </a:p>
          <a:p>
            <a:pPr lvl="1"/>
            <a:r>
              <a:rPr lang="en-US" dirty="0"/>
              <a:t>How will inflation affect my retirement savings? Will we have enough to provide for ourselves so that we will not be a burden to our children?</a:t>
            </a:r>
          </a:p>
          <a:p>
            <a:pPr lvl="1"/>
            <a:r>
              <a:rPr lang="en-US" dirty="0"/>
              <a:t>Will the Chinese, North Koreans, Iranians, and Russians form a coalition to invade the United States?</a:t>
            </a:r>
          </a:p>
          <a:p>
            <a:pPr lvl="1"/>
            <a:r>
              <a:rPr lang="en-US" dirty="0"/>
              <a:t>Will the housing market collapse and cause a depression?</a:t>
            </a:r>
          </a:p>
          <a:p>
            <a:pPr lvl="1"/>
            <a:r>
              <a:rPr lang="en-US" dirty="0"/>
              <a:t>Will there be enough rain for the grain crops to produce?</a:t>
            </a:r>
          </a:p>
          <a:p>
            <a:r>
              <a:rPr lang="en-US" dirty="0"/>
              <a:t>For first century people international politics were not as important as “what shall we eat?”, “what will you drink?”, and “what will we wear?” </a:t>
            </a:r>
          </a:p>
          <a:p>
            <a:pPr lvl="1"/>
            <a:r>
              <a:rPr lang="en-US" dirty="0"/>
              <a:t>We are so blessed in America that few of us even think about these essential daily needs.</a:t>
            </a:r>
          </a:p>
        </p:txBody>
      </p:sp>
    </p:spTree>
    <p:extLst>
      <p:ext uri="{BB962C8B-B14F-4D97-AF65-F5344CB8AC3E}">
        <p14:creationId xmlns:p14="http://schemas.microsoft.com/office/powerpoint/2010/main" val="307989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198D1-2C6A-48EC-74D7-BF56B8B94C3A}"/>
              </a:ext>
            </a:extLst>
          </p:cNvPr>
          <p:cNvSpPr>
            <a:spLocks noGrp="1"/>
          </p:cNvSpPr>
          <p:nvPr>
            <p:ph type="title"/>
          </p:nvPr>
        </p:nvSpPr>
        <p:spPr/>
        <p:txBody>
          <a:bodyPr/>
          <a:lstStyle/>
          <a:p>
            <a:r>
              <a:rPr lang="en-US" dirty="0"/>
              <a:t>Our Concerns</a:t>
            </a:r>
          </a:p>
        </p:txBody>
      </p:sp>
      <p:sp>
        <p:nvSpPr>
          <p:cNvPr id="3" name="Content Placeholder 2">
            <a:extLst>
              <a:ext uri="{FF2B5EF4-FFF2-40B4-BE49-F238E27FC236}">
                <a16:creationId xmlns:a16="http://schemas.microsoft.com/office/drawing/2014/main" id="{317CC200-3279-760A-1301-225A81523096}"/>
              </a:ext>
            </a:extLst>
          </p:cNvPr>
          <p:cNvSpPr>
            <a:spLocks noGrp="1"/>
          </p:cNvSpPr>
          <p:nvPr>
            <p:ph idx="1"/>
          </p:nvPr>
        </p:nvSpPr>
        <p:spPr/>
        <p:txBody>
          <a:bodyPr>
            <a:normAutofit lnSpcReduction="10000"/>
          </a:bodyPr>
          <a:lstStyle/>
          <a:p>
            <a:r>
              <a:rPr lang="en-US" dirty="0"/>
              <a:t>Statistics show that both those who live on the cusp of survival and those who live in fancy houses show anxiety.</a:t>
            </a:r>
          </a:p>
          <a:p>
            <a:pPr lvl="1"/>
            <a:r>
              <a:rPr lang="en-US" dirty="0"/>
              <a:t>One can understand why those who are concerned about the necessities of life worry.</a:t>
            </a:r>
          </a:p>
          <a:p>
            <a:pPr lvl="1"/>
            <a:r>
              <a:rPr lang="en-US" dirty="0"/>
              <a:t>However, the rich worry as well—about keeping the standards of living to which they have become accustomed. </a:t>
            </a:r>
          </a:p>
          <a:p>
            <a:r>
              <a:rPr lang="en-US" dirty="0"/>
              <a:t>Jesus replied to anxieties over food, clothing, and shelter, the very most basic needs for survival by saying, “Is not life more than food and the body more than clothing?”</a:t>
            </a:r>
          </a:p>
          <a:p>
            <a:pPr lvl="1"/>
            <a:r>
              <a:rPr lang="en-US" dirty="0"/>
              <a:t>Even the poorest would agree that life is more than these.</a:t>
            </a:r>
          </a:p>
          <a:p>
            <a:r>
              <a:rPr lang="en-US" dirty="0"/>
              <a:t>What is the significance of </a:t>
            </a:r>
            <a:r>
              <a:rPr lang="en-US" dirty="0">
                <a:latin typeface="Source Sans Pro Black" panose="020B0803030403020204" pitchFamily="34" charset="0"/>
              </a:rPr>
              <a:t>“I say to you” </a:t>
            </a:r>
            <a:r>
              <a:rPr lang="en-US" dirty="0"/>
              <a:t>in Jesus’s lesson (6:25)?</a:t>
            </a:r>
          </a:p>
        </p:txBody>
      </p:sp>
    </p:spTree>
    <p:extLst>
      <p:ext uri="{BB962C8B-B14F-4D97-AF65-F5344CB8AC3E}">
        <p14:creationId xmlns:p14="http://schemas.microsoft.com/office/powerpoint/2010/main" val="152050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ircle(in)">
                                      <p:cBhvr>
                                        <p:cTn id="2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FB8C-0E88-34AD-533C-A384A2FEBD57}"/>
              </a:ext>
            </a:extLst>
          </p:cNvPr>
          <p:cNvSpPr>
            <a:spLocks noGrp="1"/>
          </p:cNvSpPr>
          <p:nvPr>
            <p:ph type="title"/>
          </p:nvPr>
        </p:nvSpPr>
        <p:spPr/>
        <p:txBody>
          <a:bodyPr/>
          <a:lstStyle/>
          <a:p>
            <a:r>
              <a:rPr lang="en-US" dirty="0"/>
              <a:t>Matthew 6:26</a:t>
            </a:r>
          </a:p>
        </p:txBody>
      </p:sp>
      <p:sp>
        <p:nvSpPr>
          <p:cNvPr id="3" name="Content Placeholder 2">
            <a:extLst>
              <a:ext uri="{FF2B5EF4-FFF2-40B4-BE49-F238E27FC236}">
                <a16:creationId xmlns:a16="http://schemas.microsoft.com/office/drawing/2014/main" id="{B8B5DED7-E99B-121C-335D-013F572D702D}"/>
              </a:ext>
            </a:extLst>
          </p:cNvPr>
          <p:cNvSpPr>
            <a:spLocks noGrp="1"/>
          </p:cNvSpPr>
          <p:nvPr>
            <p:ph idx="1"/>
          </p:nvPr>
        </p:nvSpPr>
        <p:spPr>
          <a:xfrm>
            <a:off x="838200" y="1825625"/>
            <a:ext cx="10515600" cy="4667250"/>
          </a:xfrm>
        </p:spPr>
        <p:txBody>
          <a:bodyPr>
            <a:normAutofit/>
          </a:bodyPr>
          <a:lstStyle/>
          <a:p>
            <a:r>
              <a:rPr lang="en-US" dirty="0">
                <a:latin typeface="Source Sans Pro Black" panose="020B0803030403020204" pitchFamily="34" charset="0"/>
              </a:rPr>
              <a:t>“Look at the birds of the air, for they neither sow nor reap nor gather into barns; yet your heavenly Father feeds them. Are you not of more value than they?”</a:t>
            </a:r>
          </a:p>
          <a:p>
            <a:pPr lvl="1"/>
            <a:r>
              <a:rPr lang="en-US" dirty="0">
                <a:latin typeface="Source Sans Pro Black" panose="020B0803030403020204" pitchFamily="34" charset="0"/>
              </a:rPr>
              <a:t>Look</a:t>
            </a:r>
            <a:r>
              <a:rPr lang="en-US" dirty="0"/>
              <a:t> (</a:t>
            </a:r>
            <a:r>
              <a:rPr lang="en-US" i="1" dirty="0" err="1"/>
              <a:t>emblepō</a:t>
            </a:r>
            <a:r>
              <a:rPr lang="en-US" dirty="0"/>
              <a:t>): “to give serious thought to something, </a:t>
            </a:r>
            <a:r>
              <a:rPr lang="en-US" i="1" dirty="0"/>
              <a:t>look at, consider</a:t>
            </a:r>
            <a:r>
              <a:rPr lang="en-US" dirty="0"/>
              <a:t>” (BDAG, 322-323).</a:t>
            </a:r>
          </a:p>
          <a:p>
            <a:pPr lvl="1"/>
            <a:r>
              <a:rPr lang="en-US" dirty="0"/>
              <a:t>What need does God provide for the birds of the field?</a:t>
            </a:r>
          </a:p>
          <a:p>
            <a:pPr lvl="1"/>
            <a:r>
              <a:rPr lang="en-US" dirty="0"/>
              <a:t>What does “they neither sow nor reap” mean in this context?</a:t>
            </a:r>
          </a:p>
          <a:p>
            <a:pPr lvl="1"/>
            <a:r>
              <a:rPr lang="en-US" dirty="0"/>
              <a:t>What should one learn about God from Jesus’s use of the birds of the air?</a:t>
            </a:r>
          </a:p>
          <a:p>
            <a:pPr lvl="1"/>
            <a:r>
              <a:rPr lang="en-US" dirty="0"/>
              <a:t>What is the significance of “your heavenly Father”?</a:t>
            </a:r>
          </a:p>
          <a:p>
            <a:pPr lvl="1"/>
            <a:r>
              <a:rPr lang="en-US" dirty="0"/>
              <a:t>What argument is Jesus making in this verse?</a:t>
            </a:r>
          </a:p>
          <a:p>
            <a:pPr lvl="2"/>
            <a:r>
              <a:rPr lang="en-US" dirty="0"/>
              <a:t>John </a:t>
            </a:r>
            <a:r>
              <a:rPr lang="en-US" dirty="0" err="1"/>
              <a:t>Nolland</a:t>
            </a:r>
            <a:r>
              <a:rPr lang="en-US" dirty="0"/>
              <a:t>: “Anxiety is wrong because it represents a failure to trust God as provider” (</a:t>
            </a:r>
            <a:r>
              <a:rPr lang="en-US" i="1" dirty="0"/>
              <a:t>The Gospel of Matthew</a:t>
            </a:r>
            <a:r>
              <a:rPr lang="en-US" dirty="0"/>
              <a:t>, 310).</a:t>
            </a:r>
          </a:p>
          <a:p>
            <a:pPr lvl="1"/>
            <a:endParaRPr lang="en-US" dirty="0"/>
          </a:p>
          <a:p>
            <a:pPr lvl="1"/>
            <a:endParaRPr lang="en-US" dirty="0"/>
          </a:p>
          <a:p>
            <a:endParaRPr lang="en-US" dirty="0"/>
          </a:p>
        </p:txBody>
      </p:sp>
    </p:spTree>
    <p:extLst>
      <p:ext uri="{BB962C8B-B14F-4D97-AF65-F5344CB8AC3E}">
        <p14:creationId xmlns:p14="http://schemas.microsoft.com/office/powerpoint/2010/main" val="372719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ircle(in)">
                                      <p:cBhvr>
                                        <p:cTn id="3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90F8F-8A09-9368-0A9E-00A08B28C424}"/>
              </a:ext>
            </a:extLst>
          </p:cNvPr>
          <p:cNvSpPr>
            <a:spLocks noGrp="1"/>
          </p:cNvSpPr>
          <p:nvPr>
            <p:ph type="title"/>
          </p:nvPr>
        </p:nvSpPr>
        <p:spPr>
          <a:xfrm>
            <a:off x="838200" y="365125"/>
            <a:ext cx="10515600" cy="1062023"/>
          </a:xfrm>
        </p:spPr>
        <p:txBody>
          <a:bodyPr/>
          <a:lstStyle/>
          <a:p>
            <a:r>
              <a:rPr lang="en-US" dirty="0"/>
              <a:t>Matthew 6:27</a:t>
            </a:r>
          </a:p>
        </p:txBody>
      </p:sp>
      <p:sp>
        <p:nvSpPr>
          <p:cNvPr id="3" name="Content Placeholder 2">
            <a:extLst>
              <a:ext uri="{FF2B5EF4-FFF2-40B4-BE49-F238E27FC236}">
                <a16:creationId xmlns:a16="http://schemas.microsoft.com/office/drawing/2014/main" id="{EF7DF68B-8E0C-D724-F8AC-93F8BB98BEE7}"/>
              </a:ext>
            </a:extLst>
          </p:cNvPr>
          <p:cNvSpPr>
            <a:spLocks noGrp="1"/>
          </p:cNvSpPr>
          <p:nvPr>
            <p:ph idx="1"/>
          </p:nvPr>
        </p:nvSpPr>
        <p:spPr>
          <a:xfrm>
            <a:off x="838200" y="1632248"/>
            <a:ext cx="10515600" cy="4922376"/>
          </a:xfrm>
        </p:spPr>
        <p:txBody>
          <a:bodyPr>
            <a:normAutofit fontScale="92500"/>
          </a:bodyPr>
          <a:lstStyle/>
          <a:p>
            <a:r>
              <a:rPr lang="en-US" dirty="0">
                <a:latin typeface="Source Sans Pro Black" panose="020B0803030403020204" pitchFamily="34" charset="0"/>
              </a:rPr>
              <a:t>“Which of you by worrying can add one cubit to his stature?”</a:t>
            </a:r>
          </a:p>
          <a:p>
            <a:pPr lvl="1"/>
            <a:r>
              <a:rPr lang="en-US" dirty="0"/>
              <a:t>The word “cubit” is a unit of measure of about 18-21 inches in length.</a:t>
            </a:r>
          </a:p>
          <a:p>
            <a:pPr lvl="2"/>
            <a:r>
              <a:rPr lang="en-US" dirty="0">
                <a:latin typeface="Source Sans Pro Black" panose="020B0803030403020204" pitchFamily="34" charset="0"/>
              </a:rPr>
              <a:t>Stature</a:t>
            </a:r>
            <a:r>
              <a:rPr lang="en-US" dirty="0"/>
              <a:t> (</a:t>
            </a:r>
            <a:r>
              <a:rPr lang="en-US" i="1" dirty="0" err="1"/>
              <a:t>hēlikian</a:t>
            </a:r>
            <a:r>
              <a:rPr lang="en-US" dirty="0"/>
              <a:t>): “the period of time that one’s life continues, </a:t>
            </a:r>
            <a:r>
              <a:rPr lang="en-US" i="1" dirty="0"/>
              <a:t>age, time of life</a:t>
            </a:r>
            <a:r>
              <a:rPr lang="en-US" dirty="0"/>
              <a:t>, </a:t>
            </a:r>
            <a:r>
              <a:rPr lang="en-US" dirty="0">
                <a:latin typeface="Source Sans Pro Black" panose="020B0803030403020204" pitchFamily="34" charset="0"/>
              </a:rPr>
              <a:t>a.</a:t>
            </a:r>
            <a:r>
              <a:rPr lang="en-US" dirty="0"/>
              <a:t> generally of time that is past”; the word is also used of “bodily stature” (BDAG, 435).</a:t>
            </a:r>
          </a:p>
          <a:p>
            <a:pPr lvl="2"/>
            <a:r>
              <a:rPr lang="en-US" dirty="0"/>
              <a:t>To add 18 inches to one’s height, is an extremely large amount; in this context, a “cubit” is obviously referring to a small amount.</a:t>
            </a:r>
          </a:p>
          <a:p>
            <a:pPr lvl="3"/>
            <a:r>
              <a:rPr lang="en-US" dirty="0"/>
              <a:t>Some think that adding 18 inches is an hyperbole—intentional exaggeration to make a point (cf. a camel going through the eye of a needle).</a:t>
            </a:r>
          </a:p>
          <a:p>
            <a:pPr lvl="2"/>
            <a:r>
              <a:rPr lang="en-US" dirty="0"/>
              <a:t>Sometimes a distance measurement is used for time: “Indeed, You have </a:t>
            </a:r>
            <a:r>
              <a:rPr lang="en-US" i="1" dirty="0"/>
              <a:t>made my days as handbreadths</a:t>
            </a:r>
            <a:r>
              <a:rPr lang="en-US" dirty="0"/>
              <a:t>, And my age is as nothing before You; Certainly every man at his best state is but vapor” (Psa. 39:5).</a:t>
            </a:r>
          </a:p>
          <a:p>
            <a:pPr lvl="2"/>
            <a:r>
              <a:rPr lang="en-US" dirty="0"/>
              <a:t>What is Jesus saying in this verse? Is He concerned about one’s height or length of life?</a:t>
            </a:r>
          </a:p>
          <a:p>
            <a:pPr lvl="2"/>
            <a:r>
              <a:rPr lang="en-US" dirty="0"/>
              <a:t>The point is simple: What does one accomplish by worrying?</a:t>
            </a:r>
          </a:p>
        </p:txBody>
      </p:sp>
    </p:spTree>
    <p:extLst>
      <p:ext uri="{BB962C8B-B14F-4D97-AF65-F5344CB8AC3E}">
        <p14:creationId xmlns:p14="http://schemas.microsoft.com/office/powerpoint/2010/main" val="303808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ircle(in)">
                                      <p:cBhvr>
                                        <p:cTn id="3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D2A77-6C7E-B9BF-8C0C-4A43C8DD306A}"/>
              </a:ext>
            </a:extLst>
          </p:cNvPr>
          <p:cNvSpPr>
            <a:spLocks noGrp="1"/>
          </p:cNvSpPr>
          <p:nvPr>
            <p:ph type="title"/>
          </p:nvPr>
        </p:nvSpPr>
        <p:spPr/>
        <p:txBody>
          <a:bodyPr/>
          <a:lstStyle/>
          <a:p>
            <a:r>
              <a:rPr lang="en-US" dirty="0"/>
              <a:t>Matthew 6:28</a:t>
            </a:r>
          </a:p>
        </p:txBody>
      </p:sp>
      <p:sp>
        <p:nvSpPr>
          <p:cNvPr id="3" name="Content Placeholder 2">
            <a:extLst>
              <a:ext uri="{FF2B5EF4-FFF2-40B4-BE49-F238E27FC236}">
                <a16:creationId xmlns:a16="http://schemas.microsoft.com/office/drawing/2014/main" id="{64CDECCC-466F-A9CD-4442-D3CF4DB0F426}"/>
              </a:ext>
            </a:extLst>
          </p:cNvPr>
          <p:cNvSpPr>
            <a:spLocks noGrp="1"/>
          </p:cNvSpPr>
          <p:nvPr>
            <p:ph idx="1"/>
          </p:nvPr>
        </p:nvSpPr>
        <p:spPr>
          <a:xfrm>
            <a:off x="838200" y="1825625"/>
            <a:ext cx="3084320" cy="3566771"/>
          </a:xfrm>
        </p:spPr>
        <p:txBody>
          <a:bodyPr/>
          <a:lstStyle/>
          <a:p>
            <a:r>
              <a:rPr lang="en-US" dirty="0">
                <a:latin typeface="Source Sans Pro Black" panose="020B0803030403020204" pitchFamily="34" charset="0"/>
              </a:rPr>
              <a:t>“So why do you worry about clothing? Consider the lilies of the field, how they grow: they neither toil nor spin. . . .”</a:t>
            </a:r>
          </a:p>
        </p:txBody>
      </p:sp>
      <p:pic>
        <p:nvPicPr>
          <p:cNvPr id="1026" name="Picture 2">
            <a:extLst>
              <a:ext uri="{FF2B5EF4-FFF2-40B4-BE49-F238E27FC236}">
                <a16:creationId xmlns:a16="http://schemas.microsoft.com/office/drawing/2014/main" id="{853F8B19-0085-8675-2AC8-8663E5049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6362" y="1825624"/>
            <a:ext cx="7117438" cy="4737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217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3A580-A945-4490-85AC-6101545FEEC0}"/>
              </a:ext>
            </a:extLst>
          </p:cNvPr>
          <p:cNvSpPr>
            <a:spLocks noGrp="1"/>
          </p:cNvSpPr>
          <p:nvPr>
            <p:ph type="title"/>
          </p:nvPr>
        </p:nvSpPr>
        <p:spPr/>
        <p:txBody>
          <a:bodyPr/>
          <a:lstStyle/>
          <a:p>
            <a:r>
              <a:rPr lang="en-US" dirty="0" err="1"/>
              <a:t>Hupocrites</a:t>
            </a:r>
            <a:endParaRPr lang="en-US" dirty="0"/>
          </a:p>
        </p:txBody>
      </p:sp>
      <p:sp>
        <p:nvSpPr>
          <p:cNvPr id="3" name="Content Placeholder 2">
            <a:extLst>
              <a:ext uri="{FF2B5EF4-FFF2-40B4-BE49-F238E27FC236}">
                <a16:creationId xmlns:a16="http://schemas.microsoft.com/office/drawing/2014/main" id="{1A1FE7D0-F5E1-4578-A29C-7F47B357221D}"/>
              </a:ext>
            </a:extLst>
          </p:cNvPr>
          <p:cNvSpPr>
            <a:spLocks noGrp="1"/>
          </p:cNvSpPr>
          <p:nvPr>
            <p:ph idx="1"/>
          </p:nvPr>
        </p:nvSpPr>
        <p:spPr/>
        <p:txBody>
          <a:bodyPr>
            <a:normAutofit/>
          </a:bodyPr>
          <a:lstStyle/>
          <a:p>
            <a:r>
              <a:rPr lang="en-US" dirty="0"/>
              <a:t>The word </a:t>
            </a:r>
            <a:r>
              <a:rPr lang="en-US" i="1" dirty="0" err="1"/>
              <a:t>hupokritēs</a:t>
            </a:r>
            <a:r>
              <a:rPr lang="en-US" dirty="0"/>
              <a:t> appears 17 times in the NT, 13 of those in Matthew.</a:t>
            </a:r>
          </a:p>
          <a:p>
            <a:pPr lvl="1"/>
            <a:r>
              <a:rPr lang="en-US" dirty="0"/>
              <a:t>It means “one who pretends to be other than he really is—‘hypocrite, pretender, one who acts hypocritically’” (Louw-Nida, 88.228).</a:t>
            </a:r>
          </a:p>
          <a:p>
            <a:pPr lvl="1"/>
            <a:r>
              <a:rPr lang="en-US" dirty="0">
                <a:latin typeface="Source Sans Pro Black" panose="020B0803030403020204" pitchFamily="34" charset="0"/>
              </a:rPr>
              <a:t>R. T. France: </a:t>
            </a:r>
            <a:r>
              <a:rPr lang="en-US" dirty="0"/>
              <a:t>“The Greek word means originally an ‘actor’, and here that sense is not far from the surface: they are performing to an audience” (</a:t>
            </a:r>
            <a:r>
              <a:rPr lang="en-US" i="1" dirty="0"/>
              <a:t>Matthew: An Introduction and Commentary</a:t>
            </a:r>
            <a:r>
              <a:rPr lang="en-US" dirty="0"/>
              <a:t>, 136).</a:t>
            </a:r>
          </a:p>
          <a:p>
            <a:pPr lvl="1"/>
            <a:r>
              <a:rPr lang="en-US" dirty="0">
                <a:latin typeface="Source Sans Pro Black" panose="020B0803030403020204" pitchFamily="34" charset="0"/>
              </a:rPr>
              <a:t>Leon Morris: </a:t>
            </a:r>
            <a:r>
              <a:rPr lang="en-US" dirty="0"/>
              <a:t>“The word was used for actors who, of course, play a part and whose words are spoken for effect and not in order to convey the truth. These hypocrites were people who acted a concern for the poor whereas their real concern was to establish a reputation for piety” (</a:t>
            </a:r>
            <a:r>
              <a:rPr lang="en-US" i="1" dirty="0"/>
              <a:t>The Gospel according to Matthew</a:t>
            </a:r>
            <a:r>
              <a:rPr lang="en-US" dirty="0"/>
              <a:t>, 137).</a:t>
            </a:r>
          </a:p>
        </p:txBody>
      </p:sp>
    </p:spTree>
    <p:extLst>
      <p:ext uri="{BB962C8B-B14F-4D97-AF65-F5344CB8AC3E}">
        <p14:creationId xmlns:p14="http://schemas.microsoft.com/office/powerpoint/2010/main" val="36424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B7734-7545-17F8-5682-0A434E8CAB33}"/>
              </a:ext>
            </a:extLst>
          </p:cNvPr>
          <p:cNvSpPr>
            <a:spLocks noGrp="1"/>
          </p:cNvSpPr>
          <p:nvPr>
            <p:ph type="title"/>
          </p:nvPr>
        </p:nvSpPr>
        <p:spPr/>
        <p:txBody>
          <a:bodyPr/>
          <a:lstStyle/>
          <a:p>
            <a:r>
              <a:rPr lang="en-US" dirty="0"/>
              <a:t>Lilies of the Field</a:t>
            </a:r>
          </a:p>
        </p:txBody>
      </p:sp>
      <p:sp>
        <p:nvSpPr>
          <p:cNvPr id="3" name="Content Placeholder 2">
            <a:extLst>
              <a:ext uri="{FF2B5EF4-FFF2-40B4-BE49-F238E27FC236}">
                <a16:creationId xmlns:a16="http://schemas.microsoft.com/office/drawing/2014/main" id="{2BA49C1F-4690-050F-835A-B8F9BEE39B39}"/>
              </a:ext>
            </a:extLst>
          </p:cNvPr>
          <p:cNvSpPr>
            <a:spLocks noGrp="1"/>
          </p:cNvSpPr>
          <p:nvPr>
            <p:ph idx="1"/>
          </p:nvPr>
        </p:nvSpPr>
        <p:spPr>
          <a:xfrm>
            <a:off x="838200" y="1825625"/>
            <a:ext cx="10515600" cy="4780274"/>
          </a:xfrm>
        </p:spPr>
        <p:txBody>
          <a:bodyPr>
            <a:normAutofit fontScale="92500" lnSpcReduction="10000"/>
          </a:bodyPr>
          <a:lstStyle/>
          <a:p>
            <a:r>
              <a:rPr lang="en-US" dirty="0"/>
              <a:t>The word </a:t>
            </a:r>
            <a:r>
              <a:rPr lang="en-US" dirty="0">
                <a:latin typeface="Source Sans Pro Black" panose="020B0803030403020204" pitchFamily="34" charset="0"/>
              </a:rPr>
              <a:t>lily</a:t>
            </a:r>
            <a:r>
              <a:rPr lang="en-US" dirty="0"/>
              <a:t> (</a:t>
            </a:r>
            <a:r>
              <a:rPr lang="en-US" i="1" dirty="0" err="1"/>
              <a:t>krinon</a:t>
            </a:r>
            <a:r>
              <a:rPr lang="en-US" dirty="0"/>
              <a:t>)</a:t>
            </a:r>
            <a:r>
              <a:rPr lang="en-US" i="1" dirty="0"/>
              <a:t> </a:t>
            </a:r>
            <a:r>
              <a:rPr lang="en-US" dirty="0"/>
              <a:t>is not definite enough to specify which flower: “In this connection the principal opinions include the autumn crocus, Turk’s cap lily, anemone, or gladiolus, but the data do not permit certainty. </a:t>
            </a:r>
            <a:r>
              <a:rPr lang="en-US" dirty="0" err="1"/>
              <a:t>Perh</a:t>
            </a:r>
            <a:r>
              <a:rPr lang="en-US" dirty="0"/>
              <a:t>. Jesus had no definite flower in mind, but was thinking of all the wonderful blooms that adorn the fields of Galilee. As an extremely beautiful flower (as Theodor. </a:t>
            </a:r>
            <a:r>
              <a:rPr lang="en-US" dirty="0" err="1"/>
              <a:t>Prodr</a:t>
            </a:r>
            <a:r>
              <a:rPr lang="en-US" dirty="0"/>
              <a:t>. 6, 296 H.) it is mentioned Mt 6:28; Lk 12:27” (BDAG, 567).</a:t>
            </a:r>
          </a:p>
          <a:p>
            <a:r>
              <a:rPr lang="en-US" dirty="0"/>
              <a:t>The point is that the wild flowers do even less to provide for themselves than do the birds who flutter about to gather their own food and feed their nestlings. But the flowers do nothing!</a:t>
            </a:r>
          </a:p>
          <a:p>
            <a:r>
              <a:rPr lang="en-US" dirty="0"/>
              <a:t>The argument is from the less to the greater: If God provides for the wild flowers of the field which blossom throughout the year, how much more will He provide for those who are created in His own image?</a:t>
            </a:r>
          </a:p>
        </p:txBody>
      </p:sp>
    </p:spTree>
    <p:extLst>
      <p:ext uri="{BB962C8B-B14F-4D97-AF65-F5344CB8AC3E}">
        <p14:creationId xmlns:p14="http://schemas.microsoft.com/office/powerpoint/2010/main" val="942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29532-996D-9060-0410-96484E0E3C64}"/>
              </a:ext>
            </a:extLst>
          </p:cNvPr>
          <p:cNvSpPr>
            <a:spLocks noGrp="1"/>
          </p:cNvSpPr>
          <p:nvPr>
            <p:ph type="title"/>
          </p:nvPr>
        </p:nvSpPr>
        <p:spPr/>
        <p:txBody>
          <a:bodyPr/>
          <a:lstStyle/>
          <a:p>
            <a:r>
              <a:rPr lang="en-US" dirty="0"/>
              <a:t>“Consider”</a:t>
            </a:r>
          </a:p>
        </p:txBody>
      </p:sp>
      <p:sp>
        <p:nvSpPr>
          <p:cNvPr id="3" name="Content Placeholder 2">
            <a:extLst>
              <a:ext uri="{FF2B5EF4-FFF2-40B4-BE49-F238E27FC236}">
                <a16:creationId xmlns:a16="http://schemas.microsoft.com/office/drawing/2014/main" id="{7DF7B398-B6E9-D608-4F5E-DE61615B4AD9}"/>
              </a:ext>
            </a:extLst>
          </p:cNvPr>
          <p:cNvSpPr>
            <a:spLocks noGrp="1"/>
          </p:cNvSpPr>
          <p:nvPr>
            <p:ph idx="1"/>
          </p:nvPr>
        </p:nvSpPr>
        <p:spPr/>
        <p:txBody>
          <a:bodyPr/>
          <a:lstStyle/>
          <a:p>
            <a:r>
              <a:rPr lang="en-US" dirty="0"/>
              <a:t>The Greek word </a:t>
            </a:r>
            <a:r>
              <a:rPr lang="en-US" i="1" dirty="0" err="1"/>
              <a:t>katamanthanō</a:t>
            </a:r>
            <a:r>
              <a:rPr lang="en-US" dirty="0"/>
              <a:t> only occurs here in the New Testament and means “observe (well), notice, learn something” (BDAG, 522).</a:t>
            </a:r>
          </a:p>
          <a:p>
            <a:r>
              <a:rPr lang="en-US" dirty="0"/>
              <a:t>What are we to learn from considering the lilies of the field?</a:t>
            </a:r>
          </a:p>
        </p:txBody>
      </p:sp>
    </p:spTree>
    <p:extLst>
      <p:ext uri="{BB962C8B-B14F-4D97-AF65-F5344CB8AC3E}">
        <p14:creationId xmlns:p14="http://schemas.microsoft.com/office/powerpoint/2010/main" val="35294887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FA259EC0-0384-1984-342D-0DFBBB61CD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0430" y="0"/>
            <a:ext cx="6521570" cy="6858000"/>
          </a:xfrm>
          <a:prstGeom prst="rect">
            <a:avLst/>
          </a:prstGeom>
        </p:spPr>
      </p:pic>
      <p:sp>
        <p:nvSpPr>
          <p:cNvPr id="4" name="TextBox 3">
            <a:extLst>
              <a:ext uri="{FF2B5EF4-FFF2-40B4-BE49-F238E27FC236}">
                <a16:creationId xmlns:a16="http://schemas.microsoft.com/office/drawing/2014/main" id="{77CD9101-426F-497D-C846-0EB28AC05CA3}"/>
              </a:ext>
            </a:extLst>
          </p:cNvPr>
          <p:cNvSpPr txBox="1"/>
          <p:nvPr/>
        </p:nvSpPr>
        <p:spPr>
          <a:xfrm>
            <a:off x="591127" y="794327"/>
            <a:ext cx="4710546" cy="5016758"/>
          </a:xfrm>
          <a:prstGeom prst="rect">
            <a:avLst/>
          </a:prstGeom>
          <a:noFill/>
        </p:spPr>
        <p:txBody>
          <a:bodyPr wrap="square" rtlCol="0">
            <a:spAutoFit/>
          </a:bodyPr>
          <a:lstStyle/>
          <a:p>
            <a:r>
              <a:rPr lang="en-US" sz="3200" dirty="0">
                <a:latin typeface="Source Sans Pro Semibold" panose="020B0603030403020204" pitchFamily="34" charset="0"/>
              </a:rPr>
              <a:t>Those who produce fabrics must grow the plants (toil), spin the fibers into thread, use dyes to make them into different colored threads, and then weave them into pieces of cloth that can be sewn into beautiful garments.</a:t>
            </a:r>
          </a:p>
        </p:txBody>
      </p:sp>
    </p:spTree>
    <p:extLst>
      <p:ext uri="{BB962C8B-B14F-4D97-AF65-F5344CB8AC3E}">
        <p14:creationId xmlns:p14="http://schemas.microsoft.com/office/powerpoint/2010/main" val="664802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3F349-0AD3-4266-BF45-62EA0E159D65}"/>
              </a:ext>
            </a:extLst>
          </p:cNvPr>
          <p:cNvSpPr>
            <a:spLocks noGrp="1"/>
          </p:cNvSpPr>
          <p:nvPr>
            <p:ph type="title"/>
          </p:nvPr>
        </p:nvSpPr>
        <p:spPr/>
        <p:txBody>
          <a:bodyPr/>
          <a:lstStyle/>
          <a:p>
            <a:r>
              <a:rPr lang="en-US" dirty="0"/>
              <a:t>Matthew 6:29</a:t>
            </a:r>
          </a:p>
        </p:txBody>
      </p:sp>
      <p:sp>
        <p:nvSpPr>
          <p:cNvPr id="3" name="Content Placeholder 2">
            <a:extLst>
              <a:ext uri="{FF2B5EF4-FFF2-40B4-BE49-F238E27FC236}">
                <a16:creationId xmlns:a16="http://schemas.microsoft.com/office/drawing/2014/main" id="{4C3F715C-DB44-BC0B-C2D8-C611C2723B12}"/>
              </a:ext>
            </a:extLst>
          </p:cNvPr>
          <p:cNvSpPr>
            <a:spLocks noGrp="1"/>
          </p:cNvSpPr>
          <p:nvPr>
            <p:ph idx="1"/>
          </p:nvPr>
        </p:nvSpPr>
        <p:spPr>
          <a:xfrm>
            <a:off x="838200" y="1825625"/>
            <a:ext cx="10515600" cy="849209"/>
          </a:xfrm>
        </p:spPr>
        <p:txBody>
          <a:bodyPr>
            <a:normAutofit lnSpcReduction="10000"/>
          </a:bodyPr>
          <a:lstStyle/>
          <a:p>
            <a:r>
              <a:rPr lang="en-US" dirty="0">
                <a:latin typeface="Source Sans Pro Black" panose="020B0803030403020204" pitchFamily="34" charset="0"/>
              </a:rPr>
              <a:t>“. . .and yet I say to you that even Solomon in all his glory was not arrayed like one of these.” </a:t>
            </a:r>
            <a:r>
              <a:rPr lang="en-US" dirty="0"/>
              <a:t>Why mention Solomon?</a:t>
            </a:r>
          </a:p>
          <a:p>
            <a:endParaRPr lang="en-US" dirty="0"/>
          </a:p>
          <a:p>
            <a:endParaRPr lang="en-US" dirty="0"/>
          </a:p>
        </p:txBody>
      </p:sp>
      <p:pic>
        <p:nvPicPr>
          <p:cNvPr id="2050" name="Picture 2" descr="Treasured Pinks Floral Arrangement in Corrigan, TX - SadieAnn's Floral  Designs">
            <a:extLst>
              <a:ext uri="{FF2B5EF4-FFF2-40B4-BE49-F238E27FC236}">
                <a16:creationId xmlns:a16="http://schemas.microsoft.com/office/drawing/2014/main" id="{BD682BB4-8589-2C3B-F0EC-5510795B1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3856" y="2569626"/>
            <a:ext cx="3454400" cy="41859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ate Middleton and Prince William Reportedly Found Their New House in  Windsor | InStyle">
            <a:extLst>
              <a:ext uri="{FF2B5EF4-FFF2-40B4-BE49-F238E27FC236}">
                <a16:creationId xmlns:a16="http://schemas.microsoft.com/office/drawing/2014/main" id="{654EAE19-DF1C-9538-F870-7FB5B826A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464" y="2674834"/>
            <a:ext cx="2364525" cy="33556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6744B67-BB80-68DD-FF70-12D7C30ACFE6}"/>
              </a:ext>
            </a:extLst>
          </p:cNvPr>
          <p:cNvSpPr txBox="1"/>
          <p:nvPr/>
        </p:nvSpPr>
        <p:spPr>
          <a:xfrm>
            <a:off x="1222049" y="6170064"/>
            <a:ext cx="4443813" cy="369332"/>
          </a:xfrm>
          <a:prstGeom prst="rect">
            <a:avLst/>
          </a:prstGeom>
          <a:noFill/>
        </p:spPr>
        <p:txBody>
          <a:bodyPr wrap="square" rtlCol="0">
            <a:spAutoFit/>
          </a:bodyPr>
          <a:lstStyle/>
          <a:p>
            <a:r>
              <a:rPr lang="en-US" dirty="0"/>
              <a:t>Prince William and his wife Kate Middleton</a:t>
            </a:r>
          </a:p>
        </p:txBody>
      </p:sp>
    </p:spTree>
    <p:extLst>
      <p:ext uri="{BB962C8B-B14F-4D97-AF65-F5344CB8AC3E}">
        <p14:creationId xmlns:p14="http://schemas.microsoft.com/office/powerpoint/2010/main" val="38928614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64D5C-99BD-0FBE-C521-7E41A128871E}"/>
              </a:ext>
            </a:extLst>
          </p:cNvPr>
          <p:cNvSpPr>
            <a:spLocks noGrp="1"/>
          </p:cNvSpPr>
          <p:nvPr>
            <p:ph type="title"/>
          </p:nvPr>
        </p:nvSpPr>
        <p:spPr/>
        <p:txBody>
          <a:bodyPr/>
          <a:lstStyle/>
          <a:p>
            <a:r>
              <a:rPr lang="en-US" dirty="0"/>
              <a:t>Matthew 6:30</a:t>
            </a:r>
          </a:p>
        </p:txBody>
      </p:sp>
      <p:sp>
        <p:nvSpPr>
          <p:cNvPr id="3" name="Content Placeholder 2">
            <a:extLst>
              <a:ext uri="{FF2B5EF4-FFF2-40B4-BE49-F238E27FC236}">
                <a16:creationId xmlns:a16="http://schemas.microsoft.com/office/drawing/2014/main" id="{B66D522C-45F2-1F10-9FAE-8C6A71D66231}"/>
              </a:ext>
            </a:extLst>
          </p:cNvPr>
          <p:cNvSpPr>
            <a:spLocks noGrp="1"/>
          </p:cNvSpPr>
          <p:nvPr>
            <p:ph idx="1"/>
          </p:nvPr>
        </p:nvSpPr>
        <p:spPr/>
        <p:txBody>
          <a:bodyPr/>
          <a:lstStyle/>
          <a:p>
            <a:r>
              <a:rPr lang="en-US" dirty="0">
                <a:latin typeface="Source Sans Pro Black" panose="020B0803030403020204" pitchFamily="34" charset="0"/>
              </a:rPr>
              <a:t>“Now if God so clothes the grass of the field, which today is, and tomorrow is thrown into the oven, will He not much more clothe you, O you of little faith?”</a:t>
            </a:r>
          </a:p>
          <a:p>
            <a:pPr lvl="1"/>
            <a:r>
              <a:rPr lang="en-US" dirty="0"/>
              <a:t>Verse 30 makes the point of the argument: God provides for the wild vegetation that adorns His creation and will also provide for the clothing of those created in His own image. </a:t>
            </a:r>
          </a:p>
          <a:p>
            <a:pPr lvl="1"/>
            <a:r>
              <a:rPr lang="en-US" dirty="0"/>
              <a:t>This forbids anxiety about our own clothing!</a:t>
            </a:r>
          </a:p>
          <a:p>
            <a:pPr lvl="1"/>
            <a:r>
              <a:rPr lang="en-US" dirty="0"/>
              <a:t>What is the point of “which today is, and tomorrow is thrown into the oven”? Cf. vv. 11, 34!</a:t>
            </a:r>
          </a:p>
          <a:p>
            <a:pPr lvl="1"/>
            <a:r>
              <a:rPr lang="en-US" dirty="0"/>
              <a:t>What is the point of “grass of the field” vs. “you”?</a:t>
            </a:r>
          </a:p>
        </p:txBody>
      </p:sp>
    </p:spTree>
    <p:extLst>
      <p:ext uri="{BB962C8B-B14F-4D97-AF65-F5344CB8AC3E}">
        <p14:creationId xmlns:p14="http://schemas.microsoft.com/office/powerpoint/2010/main" val="237305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ock, ground, outdoor, stone&#10;&#10;Description automatically generated">
            <a:extLst>
              <a:ext uri="{FF2B5EF4-FFF2-40B4-BE49-F238E27FC236}">
                <a16:creationId xmlns:a16="http://schemas.microsoft.com/office/drawing/2014/main" id="{1BB73554-F9D7-3135-BD1A-E21DF3DEAE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4084" y="0"/>
            <a:ext cx="5684921" cy="6858000"/>
          </a:xfrm>
          <a:prstGeom prst="rect">
            <a:avLst/>
          </a:prstGeom>
        </p:spPr>
      </p:pic>
      <p:sp>
        <p:nvSpPr>
          <p:cNvPr id="4" name="TextBox 3">
            <a:extLst>
              <a:ext uri="{FF2B5EF4-FFF2-40B4-BE49-F238E27FC236}">
                <a16:creationId xmlns:a16="http://schemas.microsoft.com/office/drawing/2014/main" id="{9B87106F-F212-A614-B1DD-6CE14671BB18}"/>
              </a:ext>
            </a:extLst>
          </p:cNvPr>
          <p:cNvSpPr txBox="1"/>
          <p:nvPr/>
        </p:nvSpPr>
        <p:spPr>
          <a:xfrm>
            <a:off x="478565" y="4608859"/>
            <a:ext cx="4503226" cy="1815882"/>
          </a:xfrm>
          <a:prstGeom prst="rect">
            <a:avLst/>
          </a:prstGeom>
          <a:noFill/>
        </p:spPr>
        <p:txBody>
          <a:bodyPr wrap="square" rtlCol="0">
            <a:spAutoFit/>
          </a:bodyPr>
          <a:lstStyle/>
          <a:p>
            <a:pPr algn="r"/>
            <a:r>
              <a:rPr lang="en-US" sz="2800" dirty="0">
                <a:latin typeface="Source Sans Pro Semibold" panose="020B0603030403020204" pitchFamily="34" charset="0"/>
              </a:rPr>
              <a:t>Ancient oven (Heb. </a:t>
            </a:r>
            <a:r>
              <a:rPr lang="en-US" sz="2800" i="1" dirty="0">
                <a:latin typeface="Source Sans Pro Semibold" panose="020B0603030403020204" pitchFamily="34" charset="0"/>
              </a:rPr>
              <a:t>taboon</a:t>
            </a:r>
            <a:r>
              <a:rPr lang="en-US" sz="2800" dirty="0">
                <a:latin typeface="Source Sans Pro Semibold" panose="020B0603030403020204" pitchFamily="34" charset="0"/>
              </a:rPr>
              <a:t>) </a:t>
            </a:r>
            <a:r>
              <a:rPr lang="en-US" sz="2800" dirty="0"/>
              <a:t>Dead grass was used as fuel for an oven (Gr. </a:t>
            </a:r>
            <a:r>
              <a:rPr lang="en-US" sz="2800" i="1" dirty="0" err="1"/>
              <a:t>klibanos</a:t>
            </a:r>
            <a:r>
              <a:rPr lang="en-US" sz="2800" dirty="0"/>
              <a:t>).</a:t>
            </a:r>
          </a:p>
          <a:p>
            <a:pPr algn="r"/>
            <a:endParaRPr lang="en-US" sz="2800" dirty="0">
              <a:latin typeface="Source Sans Pro Semibold" panose="020B0603030403020204" pitchFamily="34" charset="0"/>
            </a:endParaRPr>
          </a:p>
        </p:txBody>
      </p:sp>
      <p:pic>
        <p:nvPicPr>
          <p:cNvPr id="6" name="Picture 5" descr="A person squatting in a cave&#10;&#10;Description automatically generated with medium confidence">
            <a:extLst>
              <a:ext uri="{FF2B5EF4-FFF2-40B4-BE49-F238E27FC236}">
                <a16:creationId xmlns:a16="http://schemas.microsoft.com/office/drawing/2014/main" id="{696D99DD-7EA6-5C9D-93B5-6DC813D9C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70" y="69395"/>
            <a:ext cx="5129098" cy="3846823"/>
          </a:xfrm>
          <a:prstGeom prst="rect">
            <a:avLst/>
          </a:prstGeom>
        </p:spPr>
      </p:pic>
    </p:spTree>
    <p:extLst>
      <p:ext uri="{BB962C8B-B14F-4D97-AF65-F5344CB8AC3E}">
        <p14:creationId xmlns:p14="http://schemas.microsoft.com/office/powerpoint/2010/main" val="2424498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98639-C34E-68C6-7A65-561E1B7FE494}"/>
              </a:ext>
            </a:extLst>
          </p:cNvPr>
          <p:cNvSpPr>
            <a:spLocks noGrp="1"/>
          </p:cNvSpPr>
          <p:nvPr>
            <p:ph type="title"/>
          </p:nvPr>
        </p:nvSpPr>
        <p:spPr/>
        <p:txBody>
          <a:bodyPr/>
          <a:lstStyle/>
          <a:p>
            <a:r>
              <a:rPr lang="en-US" dirty="0"/>
              <a:t>“O, You of Little Faith”</a:t>
            </a:r>
          </a:p>
        </p:txBody>
      </p:sp>
      <p:sp>
        <p:nvSpPr>
          <p:cNvPr id="3" name="Content Placeholder 2">
            <a:extLst>
              <a:ext uri="{FF2B5EF4-FFF2-40B4-BE49-F238E27FC236}">
                <a16:creationId xmlns:a16="http://schemas.microsoft.com/office/drawing/2014/main" id="{55ADBE2D-6952-BFCF-D22D-E9AC5B90FD29}"/>
              </a:ext>
            </a:extLst>
          </p:cNvPr>
          <p:cNvSpPr>
            <a:spLocks noGrp="1"/>
          </p:cNvSpPr>
          <p:nvPr>
            <p:ph idx="1"/>
          </p:nvPr>
        </p:nvSpPr>
        <p:spPr/>
        <p:txBody>
          <a:bodyPr>
            <a:normAutofit fontScale="77500" lnSpcReduction="20000"/>
          </a:bodyPr>
          <a:lstStyle/>
          <a:p>
            <a:r>
              <a:rPr lang="en-US" dirty="0">
                <a:latin typeface="Source Sans Pro Black" panose="020B0803030403020204" pitchFamily="34" charset="0"/>
              </a:rPr>
              <a:t>Before calming the stormy sea: </a:t>
            </a:r>
            <a:r>
              <a:rPr lang="en-US" dirty="0"/>
              <a:t>“But He said to them, ‘Why are you fearful, </a:t>
            </a:r>
            <a:r>
              <a:rPr lang="en-US" dirty="0">
                <a:latin typeface="Source Sans Pro Black" panose="020B0803030403020204" pitchFamily="34" charset="0"/>
              </a:rPr>
              <a:t>O you of little faith</a:t>
            </a:r>
            <a:r>
              <a:rPr lang="en-US" dirty="0"/>
              <a:t>?’ Then He arose and rebuked the winds and the sea, and there was a great calm” (Matt. 8:26).</a:t>
            </a:r>
          </a:p>
          <a:p>
            <a:r>
              <a:rPr lang="en-US" dirty="0">
                <a:latin typeface="Source Sans Pro Black" panose="020B0803030403020204" pitchFamily="34" charset="0"/>
              </a:rPr>
              <a:t>To Peter when he began to sink in the water walking toward Jesus: </a:t>
            </a:r>
            <a:r>
              <a:rPr lang="en-US" dirty="0"/>
              <a:t>“And immediately Jesus stretched out His hand and caught him, and said to him, ‘</a:t>
            </a:r>
            <a:r>
              <a:rPr lang="en-US" dirty="0">
                <a:latin typeface="Source Sans Pro Black" panose="020B0803030403020204" pitchFamily="34" charset="0"/>
              </a:rPr>
              <a:t>O you of little faith</a:t>
            </a:r>
            <a:r>
              <a:rPr lang="en-US" dirty="0"/>
              <a:t>, why did you doubt?’” (Matt. 14:31).</a:t>
            </a:r>
          </a:p>
          <a:p>
            <a:r>
              <a:rPr lang="en-US" dirty="0">
                <a:latin typeface="Source Sans Pro Black" panose="020B0803030403020204" pitchFamily="34" charset="0"/>
              </a:rPr>
              <a:t>To the disciples before the feeding of the 4000: </a:t>
            </a:r>
            <a:r>
              <a:rPr lang="en-US" dirty="0"/>
              <a:t>“But Jesus, being aware of it, said to them, ‘</a:t>
            </a:r>
            <a:r>
              <a:rPr lang="en-US" dirty="0">
                <a:latin typeface="Source Sans Pro Black" panose="020B0803030403020204" pitchFamily="34" charset="0"/>
              </a:rPr>
              <a:t>O you of little faith</a:t>
            </a:r>
            <a:r>
              <a:rPr lang="en-US" dirty="0"/>
              <a:t>, why do you reason among yourselves because you have brought no bread?’” (Matt. 16:8).</a:t>
            </a:r>
          </a:p>
          <a:p>
            <a:r>
              <a:rPr lang="en-US" dirty="0">
                <a:latin typeface="Source Sans Pro Black" panose="020B0803030403020204" pitchFamily="34" charset="0"/>
              </a:rPr>
              <a:t>Before healing the epileptic boy after His disciples had failed: </a:t>
            </a:r>
            <a:r>
              <a:rPr lang="en-US" dirty="0"/>
              <a:t>“So Jesus said to them, ‘</a:t>
            </a:r>
            <a:r>
              <a:rPr lang="en-US" dirty="0">
                <a:latin typeface="Source Sans Pro Black" panose="020B0803030403020204" pitchFamily="34" charset="0"/>
              </a:rPr>
              <a:t>Because of your unbelief</a:t>
            </a:r>
            <a:r>
              <a:rPr lang="en-US" dirty="0"/>
              <a:t>; for assuredly, I say to you, if you have faith as a mustard seed, you will say to this mountain, “Move from here to there,” and it will move; and nothing will be impossible for you’” (Matt. 17:20).</a:t>
            </a:r>
          </a:p>
          <a:p>
            <a:r>
              <a:rPr lang="en-US" dirty="0"/>
              <a:t>In these passages, is Jesus speaking to disciples or outsiders?</a:t>
            </a:r>
          </a:p>
        </p:txBody>
      </p:sp>
    </p:spTree>
    <p:extLst>
      <p:ext uri="{BB962C8B-B14F-4D97-AF65-F5344CB8AC3E}">
        <p14:creationId xmlns:p14="http://schemas.microsoft.com/office/powerpoint/2010/main" val="297881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18A89-712C-118C-8082-5C66F565E52E}"/>
              </a:ext>
            </a:extLst>
          </p:cNvPr>
          <p:cNvSpPr>
            <a:spLocks noGrp="1"/>
          </p:cNvSpPr>
          <p:nvPr>
            <p:ph type="title"/>
          </p:nvPr>
        </p:nvSpPr>
        <p:spPr/>
        <p:txBody>
          <a:bodyPr/>
          <a:lstStyle/>
          <a:p>
            <a:r>
              <a:rPr lang="en-US" dirty="0"/>
              <a:t>Worry</a:t>
            </a:r>
          </a:p>
        </p:txBody>
      </p:sp>
      <p:sp>
        <p:nvSpPr>
          <p:cNvPr id="3" name="Content Placeholder 2">
            <a:extLst>
              <a:ext uri="{FF2B5EF4-FFF2-40B4-BE49-F238E27FC236}">
                <a16:creationId xmlns:a16="http://schemas.microsoft.com/office/drawing/2014/main" id="{4859FA18-CB15-0787-3E76-9A9ADCCF0F16}"/>
              </a:ext>
            </a:extLst>
          </p:cNvPr>
          <p:cNvSpPr>
            <a:spLocks noGrp="1"/>
          </p:cNvSpPr>
          <p:nvPr>
            <p:ph idx="1"/>
          </p:nvPr>
        </p:nvSpPr>
        <p:spPr/>
        <p:txBody>
          <a:bodyPr>
            <a:normAutofit lnSpcReduction="10000"/>
          </a:bodyPr>
          <a:lstStyle/>
          <a:p>
            <a:r>
              <a:rPr lang="en-US" dirty="0"/>
              <a:t>Worry does not accomplish anything. It may cause us to die early but it will not cause us to live longer!</a:t>
            </a:r>
          </a:p>
          <a:p>
            <a:r>
              <a:rPr lang="en-US" dirty="0">
                <a:latin typeface="Source Sans Pro Black" panose="020B0803030403020204" pitchFamily="34" charset="0"/>
              </a:rPr>
              <a:t>Craig L. Blomberg: </a:t>
            </a:r>
            <a:r>
              <a:rPr lang="en-US" dirty="0"/>
              <a:t>“If the logic of his argument be granted, then worry can only result from a lack of genuine belief in God’s goodness and mercy. R. Mounce says, </a:t>
            </a:r>
            <a:r>
              <a:rPr lang="en-US" dirty="0">
                <a:latin typeface="Source Sans Pro Black" panose="020B0803030403020204" pitchFamily="34" charset="0"/>
              </a:rPr>
              <a:t>‘Worry is practical atheism and an affront to God.’ </a:t>
            </a:r>
            <a:r>
              <a:rPr lang="en-US" dirty="0"/>
              <a:t>Anxiety characterized pagan religions, which were dominated by fears of a capricious and despotic deity who constantly had to be appeased. In its modern, irreligious garb, pagan anxiety displays a great preoccupation with physical exercise and diet without a corresponding concern for spiritual growth and nutrition” (</a:t>
            </a:r>
            <a:r>
              <a:rPr lang="en-US" i="1" dirty="0"/>
              <a:t>Matthew</a:t>
            </a:r>
            <a:r>
              <a:rPr lang="en-US" dirty="0"/>
              <a:t>, The New American Commentary,  126).</a:t>
            </a:r>
          </a:p>
        </p:txBody>
      </p:sp>
    </p:spTree>
    <p:extLst>
      <p:ext uri="{BB962C8B-B14F-4D97-AF65-F5344CB8AC3E}">
        <p14:creationId xmlns:p14="http://schemas.microsoft.com/office/powerpoint/2010/main" val="215866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EC3E0-8B73-E7A1-EC56-C4B22F23A42D}"/>
              </a:ext>
            </a:extLst>
          </p:cNvPr>
          <p:cNvSpPr>
            <a:spLocks noGrp="1"/>
          </p:cNvSpPr>
          <p:nvPr>
            <p:ph type="title"/>
          </p:nvPr>
        </p:nvSpPr>
        <p:spPr/>
        <p:txBody>
          <a:bodyPr/>
          <a:lstStyle/>
          <a:p>
            <a:r>
              <a:rPr lang="en-US" dirty="0"/>
              <a:t>Matthew 6:31-32</a:t>
            </a:r>
          </a:p>
        </p:txBody>
      </p:sp>
      <p:sp>
        <p:nvSpPr>
          <p:cNvPr id="3" name="Content Placeholder 2">
            <a:extLst>
              <a:ext uri="{FF2B5EF4-FFF2-40B4-BE49-F238E27FC236}">
                <a16:creationId xmlns:a16="http://schemas.microsoft.com/office/drawing/2014/main" id="{9BB86406-487B-5F02-C32C-A946F0B5BB76}"/>
              </a:ext>
            </a:extLst>
          </p:cNvPr>
          <p:cNvSpPr>
            <a:spLocks noGrp="1"/>
          </p:cNvSpPr>
          <p:nvPr>
            <p:ph idx="1"/>
          </p:nvPr>
        </p:nvSpPr>
        <p:spPr/>
        <p:txBody>
          <a:bodyPr/>
          <a:lstStyle/>
          <a:p>
            <a:r>
              <a:rPr lang="en-US" dirty="0">
                <a:latin typeface="Source Sans Pro Black" panose="020B0803030403020204" pitchFamily="34" charset="0"/>
              </a:rPr>
              <a:t>“Therefore do not worry, saying, ‘What shall we eat?’ or ‘What shall we drink?’ or ‘What shall we wear?’ For after all these things the Gentiles seek. For your heavenly Father knows that you need all these things.”</a:t>
            </a:r>
          </a:p>
          <a:p>
            <a:pPr lvl="1"/>
            <a:r>
              <a:rPr lang="en-US" dirty="0">
                <a:latin typeface="Source Sans Pro Black" panose="020B0803030403020204" pitchFamily="34" charset="0"/>
              </a:rPr>
              <a:t>Therefore: </a:t>
            </a:r>
            <a:r>
              <a:rPr lang="en-US" dirty="0"/>
              <a:t>Since God takes care of the lower orders of creation, how much more will He care for those created in His image.</a:t>
            </a:r>
          </a:p>
          <a:p>
            <a:pPr lvl="1"/>
            <a:r>
              <a:rPr lang="en-US" dirty="0">
                <a:latin typeface="Source Sans Pro Black" panose="020B0803030403020204" pitchFamily="34" charset="0"/>
              </a:rPr>
              <a:t>Do not worry </a:t>
            </a:r>
            <a:r>
              <a:rPr lang="en-US" dirty="0"/>
              <a:t>is in the imperative mood. What is the significance of this?</a:t>
            </a:r>
          </a:p>
          <a:p>
            <a:pPr lvl="1"/>
            <a:r>
              <a:rPr lang="en-US" dirty="0"/>
              <a:t>What three things did He command that we not worry about?</a:t>
            </a:r>
          </a:p>
          <a:p>
            <a:pPr lvl="1"/>
            <a:r>
              <a:rPr lang="en-US" dirty="0"/>
              <a:t>Why is fretting and worrying more appropriate for the Gentiles?</a:t>
            </a:r>
          </a:p>
          <a:p>
            <a:pPr lvl="1"/>
            <a:r>
              <a:rPr lang="en-US" dirty="0"/>
              <a:t>Why should Christians not worry about these things?</a:t>
            </a:r>
          </a:p>
          <a:p>
            <a:endParaRPr lang="en-US" dirty="0"/>
          </a:p>
          <a:p>
            <a:endParaRPr lang="en-US" dirty="0"/>
          </a:p>
        </p:txBody>
      </p:sp>
    </p:spTree>
    <p:extLst>
      <p:ext uri="{BB962C8B-B14F-4D97-AF65-F5344CB8AC3E}">
        <p14:creationId xmlns:p14="http://schemas.microsoft.com/office/powerpoint/2010/main" val="426667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999A8-8A28-C935-1076-1E04C7B16BE7}"/>
              </a:ext>
            </a:extLst>
          </p:cNvPr>
          <p:cNvSpPr>
            <a:spLocks noGrp="1"/>
          </p:cNvSpPr>
          <p:nvPr>
            <p:ph type="title"/>
          </p:nvPr>
        </p:nvSpPr>
        <p:spPr/>
        <p:txBody>
          <a:bodyPr/>
          <a:lstStyle/>
          <a:p>
            <a:r>
              <a:rPr lang="en-US" dirty="0"/>
              <a:t>Why Gentiles Worry</a:t>
            </a:r>
          </a:p>
        </p:txBody>
      </p:sp>
      <p:sp>
        <p:nvSpPr>
          <p:cNvPr id="3" name="Content Placeholder 2">
            <a:extLst>
              <a:ext uri="{FF2B5EF4-FFF2-40B4-BE49-F238E27FC236}">
                <a16:creationId xmlns:a16="http://schemas.microsoft.com/office/drawing/2014/main" id="{BEC58CF3-E64D-AC08-94BF-CE3BAC08AE0B}"/>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Leon Morris: “</a:t>
            </a:r>
            <a:r>
              <a:rPr lang="en-US" dirty="0"/>
              <a:t>Such people cannot claim to be members of the heavenly family, and it is not surprising, accordingly, that they should be anxious and ask questions like these. As they see it, they must seek the supply of these necessities by their own efforts and out of their own resources. </a:t>
            </a:r>
            <a:r>
              <a:rPr lang="en-US" dirty="0">
                <a:latin typeface="Source Sans Pro Black" panose="020B0803030403020204" pitchFamily="34" charset="0"/>
              </a:rPr>
              <a:t>Anxiety is natural for them. But worry should not characterize God’s children. </a:t>
            </a:r>
            <a:r>
              <a:rPr lang="en-US" dirty="0"/>
              <a:t>The second </a:t>
            </a:r>
            <a:r>
              <a:rPr lang="en-US" i="1" dirty="0"/>
              <a:t>for</a:t>
            </a:r>
            <a:r>
              <a:rPr lang="en-US" dirty="0"/>
              <a:t> goes on to introduce the reason the disciples should not ask such questions. </a:t>
            </a:r>
            <a:r>
              <a:rPr lang="en-US" dirty="0">
                <a:latin typeface="Source Sans Pro Black" panose="020B0803030403020204" pitchFamily="34" charset="0"/>
              </a:rPr>
              <a:t>They have a heavenly Father, and that Father knows all their needs. Since God knows them all, there is not the slightest reason for anxiety</a:t>
            </a:r>
            <a:r>
              <a:rPr lang="en-US" dirty="0"/>
              <a:t>” (</a:t>
            </a:r>
            <a:r>
              <a:rPr lang="en-US" i="1" dirty="0"/>
              <a:t>The Gospel according to Matthew</a:t>
            </a:r>
            <a:r>
              <a:rPr lang="en-US" dirty="0"/>
              <a:t>, 161).</a:t>
            </a:r>
          </a:p>
          <a:p>
            <a:r>
              <a:rPr lang="en-US" dirty="0"/>
              <a:t>What did Jesus say about those things which we desire beyond our needs?</a:t>
            </a:r>
          </a:p>
        </p:txBody>
      </p:sp>
    </p:spTree>
    <p:extLst>
      <p:ext uri="{BB962C8B-B14F-4D97-AF65-F5344CB8AC3E}">
        <p14:creationId xmlns:p14="http://schemas.microsoft.com/office/powerpoint/2010/main" val="352607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3B1F-F64D-4E27-9C0E-565BC0AF4122}"/>
              </a:ext>
            </a:extLst>
          </p:cNvPr>
          <p:cNvSpPr>
            <a:spLocks noGrp="1"/>
          </p:cNvSpPr>
          <p:nvPr>
            <p:ph type="title"/>
          </p:nvPr>
        </p:nvSpPr>
        <p:spPr>
          <a:xfrm>
            <a:off x="838200" y="365126"/>
            <a:ext cx="10515600" cy="925290"/>
          </a:xfrm>
        </p:spPr>
        <p:txBody>
          <a:bodyPr/>
          <a:lstStyle/>
          <a:p>
            <a:r>
              <a:rPr lang="en-US" dirty="0"/>
              <a:t>Paid in Full</a:t>
            </a:r>
          </a:p>
        </p:txBody>
      </p:sp>
      <p:sp>
        <p:nvSpPr>
          <p:cNvPr id="3" name="Content Placeholder 2">
            <a:extLst>
              <a:ext uri="{FF2B5EF4-FFF2-40B4-BE49-F238E27FC236}">
                <a16:creationId xmlns:a16="http://schemas.microsoft.com/office/drawing/2014/main" id="{87ADB2C0-89B8-4E86-A14B-3CE1B0A57388}"/>
              </a:ext>
            </a:extLst>
          </p:cNvPr>
          <p:cNvSpPr>
            <a:spLocks noGrp="1"/>
          </p:cNvSpPr>
          <p:nvPr>
            <p:ph idx="1"/>
          </p:nvPr>
        </p:nvSpPr>
        <p:spPr>
          <a:xfrm>
            <a:off x="838200" y="1410056"/>
            <a:ext cx="10515600" cy="4766907"/>
          </a:xfrm>
        </p:spPr>
        <p:txBody>
          <a:bodyPr>
            <a:normAutofit lnSpcReduction="10000"/>
          </a:bodyPr>
          <a:lstStyle/>
          <a:p>
            <a:r>
              <a:rPr lang="en-US" dirty="0">
                <a:latin typeface="Source Sans Pro Black" panose="020B0803030403020204" pitchFamily="34" charset="0"/>
              </a:rPr>
              <a:t>“They have their reward.”</a:t>
            </a:r>
          </a:p>
          <a:p>
            <a:pPr lvl="1"/>
            <a:r>
              <a:rPr lang="en-US" dirty="0"/>
              <a:t>The word </a:t>
            </a:r>
            <a:r>
              <a:rPr lang="en-US" i="1" dirty="0" err="1"/>
              <a:t>apechō</a:t>
            </a:r>
            <a:r>
              <a:rPr lang="en-US" dirty="0"/>
              <a:t> means “to receive in full what is due, </a:t>
            </a:r>
            <a:r>
              <a:rPr lang="en-US" i="1" dirty="0"/>
              <a:t>to be paid in full, receive in full.</a:t>
            </a:r>
            <a:r>
              <a:rPr lang="en-US" dirty="0"/>
              <a:t>” It is a commercial technical term meaning “provide a receipt for a sum paid in full” (BDAG, 102).</a:t>
            </a:r>
          </a:p>
          <a:p>
            <a:pPr lvl="1"/>
            <a:r>
              <a:rPr lang="en-US" dirty="0">
                <a:latin typeface="Source Sans Pro Black" panose="020B0803030403020204" pitchFamily="34" charset="0"/>
              </a:rPr>
              <a:t>R. T. France: </a:t>
            </a:r>
            <a:r>
              <a:rPr lang="en-US" dirty="0"/>
              <a:t>“The aim of such play-acting is that they may be praised by men, and in that praise it finds its full reward (</a:t>
            </a:r>
            <a:r>
              <a:rPr lang="en-US" i="1" dirty="0" err="1"/>
              <a:t>misthos</a:t>
            </a:r>
            <a:r>
              <a:rPr lang="en-US" dirty="0"/>
              <a:t>, literally ‘wages’, that which has been earned). </a:t>
            </a:r>
            <a:r>
              <a:rPr lang="en-US" dirty="0">
                <a:latin typeface="Source Sans Pro Black" panose="020B0803030403020204" pitchFamily="34" charset="0"/>
              </a:rPr>
              <a:t>Have</a:t>
            </a:r>
            <a:r>
              <a:rPr lang="en-US" dirty="0"/>
              <a:t> (</a:t>
            </a:r>
            <a:r>
              <a:rPr lang="en-US" i="1" dirty="0" err="1"/>
              <a:t>apechō</a:t>
            </a:r>
            <a:r>
              <a:rPr lang="en-US" dirty="0"/>
              <a:t>) is a commercial term for receipt in full, and therefore implies there is no more to look forward to” (</a:t>
            </a:r>
            <a:r>
              <a:rPr lang="en-US" i="1" dirty="0"/>
              <a:t>Matthew: An Introduction and Commentary</a:t>
            </a:r>
            <a:r>
              <a:rPr lang="en-US" dirty="0"/>
              <a:t>, 136).</a:t>
            </a:r>
          </a:p>
          <a:p>
            <a:pPr lvl="1"/>
            <a:r>
              <a:rPr lang="en-US" dirty="0">
                <a:latin typeface="Source Sans Pro Black" panose="020B0803030403020204" pitchFamily="34" charset="0"/>
              </a:rPr>
              <a:t>Leon Morris: </a:t>
            </a:r>
            <a:r>
              <a:rPr lang="en-US" dirty="0"/>
              <a:t>“. . . it is the praise and not the helping of the needy in which they are primarily interested” (</a:t>
            </a:r>
            <a:r>
              <a:rPr lang="en-US" i="1" dirty="0"/>
              <a:t>op. cit., </a:t>
            </a:r>
            <a:r>
              <a:rPr lang="en-US" dirty="0"/>
              <a:t>137).</a:t>
            </a:r>
          </a:p>
          <a:p>
            <a:pPr lvl="1"/>
            <a:r>
              <a:rPr lang="en-US" dirty="0"/>
              <a:t>They sought the praise of men; they received the praise of men; there is nothing more to come!</a:t>
            </a:r>
          </a:p>
          <a:p>
            <a:pPr lvl="1"/>
            <a:r>
              <a:rPr lang="en-US" dirty="0"/>
              <a:t>The teaching of being paid in full is emphasized by “assuredly” or “verily.”</a:t>
            </a:r>
          </a:p>
        </p:txBody>
      </p:sp>
    </p:spTree>
    <p:extLst>
      <p:ext uri="{BB962C8B-B14F-4D97-AF65-F5344CB8AC3E}">
        <p14:creationId xmlns:p14="http://schemas.microsoft.com/office/powerpoint/2010/main" val="180374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ircle(in)">
                                      <p:cBhvr>
                                        <p:cTn id="2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5BDAA-A0A6-4AA6-8F8D-133B20B87B8C}"/>
              </a:ext>
            </a:extLst>
          </p:cNvPr>
          <p:cNvSpPr>
            <a:spLocks noGrp="1"/>
          </p:cNvSpPr>
          <p:nvPr>
            <p:ph type="title"/>
          </p:nvPr>
        </p:nvSpPr>
        <p:spPr/>
        <p:txBody>
          <a:bodyPr/>
          <a:lstStyle/>
          <a:p>
            <a:r>
              <a:rPr lang="en-US" dirty="0"/>
              <a:t>Matthew 6:33</a:t>
            </a:r>
          </a:p>
        </p:txBody>
      </p:sp>
      <p:sp>
        <p:nvSpPr>
          <p:cNvPr id="3" name="Content Placeholder 2">
            <a:extLst>
              <a:ext uri="{FF2B5EF4-FFF2-40B4-BE49-F238E27FC236}">
                <a16:creationId xmlns:a16="http://schemas.microsoft.com/office/drawing/2014/main" id="{1A2D5B51-F08E-FFDB-85FC-405C2EC03D64}"/>
              </a:ext>
            </a:extLst>
          </p:cNvPr>
          <p:cNvSpPr>
            <a:spLocks noGrp="1"/>
          </p:cNvSpPr>
          <p:nvPr>
            <p:ph idx="1"/>
          </p:nvPr>
        </p:nvSpPr>
        <p:spPr/>
        <p:txBody>
          <a:bodyPr/>
          <a:lstStyle/>
          <a:p>
            <a:r>
              <a:rPr lang="en-US" dirty="0">
                <a:latin typeface="Source Sans Pro Black" panose="020B0803030403020204" pitchFamily="34" charset="0"/>
              </a:rPr>
              <a:t>“But seek first the kingdom of God and His righteousness, and all these things shall be added to you.”</a:t>
            </a:r>
          </a:p>
          <a:p>
            <a:pPr lvl="1"/>
            <a:r>
              <a:rPr lang="en-US" dirty="0"/>
              <a:t>This is a positive statement of one’s obligation (vs. “do not worry”).</a:t>
            </a:r>
          </a:p>
          <a:p>
            <a:pPr lvl="1"/>
            <a:r>
              <a:rPr lang="en-US" dirty="0"/>
              <a:t>What is the significance of the word “first” in this verse?</a:t>
            </a:r>
          </a:p>
          <a:p>
            <a:pPr lvl="2"/>
            <a:r>
              <a:rPr lang="en-US" dirty="0">
                <a:latin typeface="Source Sans Pro Black" panose="020B0803030403020204" pitchFamily="34" charset="0"/>
              </a:rPr>
              <a:t>Leon Morris: </a:t>
            </a:r>
            <a:r>
              <a:rPr lang="en-US" dirty="0"/>
              <a:t>“The kingdom is not one of many competing aims for the disciples, but that which comes first of all!” (161).</a:t>
            </a:r>
          </a:p>
          <a:p>
            <a:pPr lvl="1"/>
            <a:r>
              <a:rPr lang="en-US" dirty="0"/>
              <a:t>What life decisions does seeking first the kingdom of God affect?</a:t>
            </a:r>
          </a:p>
          <a:p>
            <a:pPr lvl="1"/>
            <a:r>
              <a:rPr lang="en-US" dirty="0"/>
              <a:t>What is God’s righteousness?</a:t>
            </a:r>
          </a:p>
          <a:p>
            <a:pPr lvl="2"/>
            <a:r>
              <a:rPr lang="en-US" dirty="0"/>
              <a:t>As in Matt. 5:6, 10, 20, “righteousness” means “the kind of life which God requires in the present age” (France, 146).</a:t>
            </a:r>
          </a:p>
          <a:p>
            <a:pPr lvl="1"/>
            <a:r>
              <a:rPr lang="en-US" dirty="0"/>
              <a:t>What is included in “all these things” that will be added to you?</a:t>
            </a:r>
          </a:p>
          <a:p>
            <a:pPr lvl="1"/>
            <a:endParaRPr lang="en-US" dirty="0"/>
          </a:p>
        </p:txBody>
      </p:sp>
    </p:spTree>
    <p:extLst>
      <p:ext uri="{BB962C8B-B14F-4D97-AF65-F5344CB8AC3E}">
        <p14:creationId xmlns:p14="http://schemas.microsoft.com/office/powerpoint/2010/main" val="286426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ircle(in)">
                                      <p:cBhvr>
                                        <p:cTn id="3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E3F2-1ABD-4F9A-A759-896FCEAF6130}"/>
              </a:ext>
            </a:extLst>
          </p:cNvPr>
          <p:cNvSpPr>
            <a:spLocks noGrp="1"/>
          </p:cNvSpPr>
          <p:nvPr>
            <p:ph type="title"/>
          </p:nvPr>
        </p:nvSpPr>
        <p:spPr/>
        <p:txBody>
          <a:bodyPr/>
          <a:lstStyle/>
          <a:p>
            <a:r>
              <a:rPr lang="en-US" dirty="0"/>
              <a:t>Matthew 6:34</a:t>
            </a:r>
          </a:p>
        </p:txBody>
      </p:sp>
      <p:sp>
        <p:nvSpPr>
          <p:cNvPr id="3" name="Content Placeholder 2">
            <a:extLst>
              <a:ext uri="{FF2B5EF4-FFF2-40B4-BE49-F238E27FC236}">
                <a16:creationId xmlns:a16="http://schemas.microsoft.com/office/drawing/2014/main" id="{A1F20702-A174-7A9D-E350-1A9A4300596E}"/>
              </a:ext>
            </a:extLst>
          </p:cNvPr>
          <p:cNvSpPr>
            <a:spLocks noGrp="1"/>
          </p:cNvSpPr>
          <p:nvPr>
            <p:ph idx="1"/>
          </p:nvPr>
        </p:nvSpPr>
        <p:spPr>
          <a:xfrm>
            <a:off x="838200" y="1825625"/>
            <a:ext cx="10515600" cy="4667250"/>
          </a:xfrm>
        </p:spPr>
        <p:txBody>
          <a:bodyPr>
            <a:normAutofit fontScale="85000" lnSpcReduction="10000"/>
          </a:bodyPr>
          <a:lstStyle/>
          <a:p>
            <a:r>
              <a:rPr lang="en-US" dirty="0">
                <a:latin typeface="Source Sans Pro Black" panose="020B0803030403020204" pitchFamily="34" charset="0"/>
              </a:rPr>
              <a:t>“Therefore do not worry about tomorrow, for tomorrow will worry about its own things. Sufficient for the day is its own trouble.”</a:t>
            </a:r>
          </a:p>
          <a:p>
            <a:pPr lvl="1"/>
            <a:r>
              <a:rPr lang="en-US" dirty="0"/>
              <a:t>What is Jesus saying in this verse?</a:t>
            </a:r>
          </a:p>
          <a:p>
            <a:pPr lvl="1"/>
            <a:r>
              <a:rPr lang="en-US" dirty="0">
                <a:latin typeface="Source Sans Pro Black" panose="020B0803030403020204" pitchFamily="34" charset="0"/>
              </a:rPr>
              <a:t>Leon Morris: </a:t>
            </a:r>
            <a:r>
              <a:rPr lang="en-US" dirty="0"/>
              <a:t>“</a:t>
            </a:r>
            <a:r>
              <a:rPr lang="en-US" i="1" dirty="0"/>
              <a:t>Tomorrow will be anxious about itself</a:t>
            </a:r>
            <a:r>
              <a:rPr lang="en-US" dirty="0"/>
              <a:t> does not mean that, while we must not worry today, tomorrow we may do so. It is a forceful way of saying that worry must always be deferred. Tomorrow’s worry is only in the sense ‘tomorrow never comes’; if worry is confined to tomorrow we are free, for it is always today. And Jesus finishes this part of his subject with the reminder that each day has sufficient trouble to keep us occupied; there is no point in anticipating tomorrow’s quota of trouble today. ‘Today’s trouble is enough for today’ (NRSV). This, of course, is a counsel that defeats worry. We are rarely anxious for today; it is the future that bothers us. </a:t>
            </a:r>
            <a:r>
              <a:rPr lang="en-US" dirty="0">
                <a:latin typeface="Source Sans Pro Black" panose="020B0803030403020204" pitchFamily="34" charset="0"/>
              </a:rPr>
              <a:t>If we restrict our concern to today, we defeat anxiety.</a:t>
            </a:r>
            <a:r>
              <a:rPr lang="en-US" dirty="0"/>
              <a:t> The plain statement that there is trouble each day, however, is important. A shallow thinker might gather from the previous words about trust that the believer will have a smooth path through life. That is not what Jesus is saying. </a:t>
            </a:r>
            <a:r>
              <a:rPr lang="en-US" dirty="0">
                <a:latin typeface="Source Sans Pro Black" panose="020B0803030403020204" pitchFamily="34" charset="0"/>
              </a:rPr>
              <a:t>All people have trouble, believers among them. But he is making it clear that there is all the difference in the world between facing the problems we will certainly meet with firm faith in our heavenly Father and facing them with anxiety</a:t>
            </a:r>
            <a:r>
              <a:rPr lang="en-US" dirty="0"/>
              <a:t>” (162-163).</a:t>
            </a:r>
          </a:p>
        </p:txBody>
      </p:sp>
    </p:spTree>
    <p:extLst>
      <p:ext uri="{BB962C8B-B14F-4D97-AF65-F5344CB8AC3E}">
        <p14:creationId xmlns:p14="http://schemas.microsoft.com/office/powerpoint/2010/main" val="9792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7 Matthew 06.potx" id="{4198F96C-7AEB-48DD-A4D4-DD3AF6DBD107}" vid="{EFE8C9FD-7FF0-4305-AB1E-76365D1660E4}"/>
    </a:ext>
  </a:extLst>
</a:theme>
</file>

<file path=docProps/app.xml><?xml version="1.0" encoding="utf-8"?>
<Properties xmlns="http://schemas.openxmlformats.org/officeDocument/2006/extended-properties" xmlns:vt="http://schemas.openxmlformats.org/officeDocument/2006/docPropsVTypes">
  <Template>07 Matthew 06</Template>
  <TotalTime>13066</TotalTime>
  <Words>12429</Words>
  <Application>Microsoft Office PowerPoint</Application>
  <PresentationFormat>Widescreen</PresentationFormat>
  <Paragraphs>487</Paragraphs>
  <Slides>91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91</vt:i4>
      </vt:variant>
    </vt:vector>
  </HeadingPairs>
  <TitlesOfParts>
    <vt:vector size="98" baseType="lpstr">
      <vt:lpstr>Adobe Gothic Std B</vt:lpstr>
      <vt:lpstr>Arial</vt:lpstr>
      <vt:lpstr>Arial Rounded MT Bold</vt:lpstr>
      <vt:lpstr>Calibri</vt:lpstr>
      <vt:lpstr>Source Sans Pro Black</vt:lpstr>
      <vt:lpstr>Source Sans Pro Semibold</vt:lpstr>
      <vt:lpstr>Office Theme</vt:lpstr>
      <vt:lpstr>PowerPoint Presentation</vt:lpstr>
      <vt:lpstr>PowerPoint Presentation</vt:lpstr>
      <vt:lpstr>Continuation of the Sermon</vt:lpstr>
      <vt:lpstr>What and Why</vt:lpstr>
      <vt:lpstr>1. Almsgiving (6:1-4)</vt:lpstr>
      <vt:lpstr>Matthew 6:1</vt:lpstr>
      <vt:lpstr>Matthew 6:2</vt:lpstr>
      <vt:lpstr>Hupocrites</vt:lpstr>
      <vt:lpstr>Paid in Full</vt:lpstr>
      <vt:lpstr>Matthew 6:3-4</vt:lpstr>
      <vt:lpstr>2. Prayer (6:5-8)</vt:lpstr>
      <vt:lpstr>Prayer: Overview</vt:lpstr>
      <vt:lpstr>Matthew 6:5</vt:lpstr>
      <vt:lpstr>Matthew 6:6</vt:lpstr>
      <vt:lpstr>Matthew 6:7</vt:lpstr>
      <vt:lpstr>PowerPoint Presentation</vt:lpstr>
      <vt:lpstr>Dangers of Repetitions</vt:lpstr>
      <vt:lpstr>Davies and Allison on Prayer</vt:lpstr>
      <vt:lpstr>Matthew 6:8</vt:lpstr>
      <vt:lpstr>The Lord’s Prayer</vt:lpstr>
      <vt:lpstr>The Lord’s Prayer?</vt:lpstr>
      <vt:lpstr>1. Our Father in Heaven</vt:lpstr>
      <vt:lpstr>2. Hallowed Be Your Name</vt:lpstr>
      <vt:lpstr>3. Your Kingdom Come</vt:lpstr>
      <vt:lpstr>Kingdom Coming Is the Church</vt:lpstr>
      <vt:lpstr>The Kingdom Was Established on Pentecost</vt:lpstr>
      <vt:lpstr>God’s Kingdom Has Come</vt:lpstr>
      <vt:lpstr>4. Your Will Be Done</vt:lpstr>
      <vt:lpstr>Learning to Submit to God’s Will</vt:lpstr>
      <vt:lpstr>Praying and Doing</vt:lpstr>
      <vt:lpstr>5. On Earth As It Is In Heaven</vt:lpstr>
      <vt:lpstr>Are We Like Jonah?</vt:lpstr>
      <vt:lpstr>PowerPoint Presentation</vt:lpstr>
      <vt:lpstr>PowerPoint Presentation</vt:lpstr>
      <vt:lpstr>6. Give Us This Day Our Daily Bread</vt:lpstr>
      <vt:lpstr>God’s Provisions of Manna</vt:lpstr>
      <vt:lpstr>The Lesson from the Manna</vt:lpstr>
      <vt:lpstr>Think of How Dependent We Are</vt:lpstr>
      <vt:lpstr>7. Forgive Us Our Debts</vt:lpstr>
      <vt:lpstr>Luke 18:9-14</vt:lpstr>
      <vt:lpstr>As We Forgive Others</vt:lpstr>
      <vt:lpstr>The Christian’s Obligation</vt:lpstr>
      <vt:lpstr>8. Lead Us Not Into Temptation</vt:lpstr>
      <vt:lpstr>God’s Care for His Own</vt:lpstr>
      <vt:lpstr>Psalm 121</vt:lpstr>
      <vt:lpstr>Temptation</vt:lpstr>
      <vt:lpstr>9. Deliver Us from the Evil One</vt:lpstr>
      <vt:lpstr>Prayer for Deliverance from Evil</vt:lpstr>
      <vt:lpstr>Doxology</vt:lpstr>
      <vt:lpstr>The Doxology</vt:lpstr>
      <vt:lpstr>Matthew 6:14-15</vt:lpstr>
      <vt:lpstr>3. Fasting (6:16-18)</vt:lpstr>
      <vt:lpstr>Fasting</vt:lpstr>
      <vt:lpstr>Old Testament Fasting</vt:lpstr>
      <vt:lpstr>Spontaneous Fasting</vt:lpstr>
      <vt:lpstr>Jesus and Fasting</vt:lpstr>
      <vt:lpstr>Fasting in the Early Church</vt:lpstr>
      <vt:lpstr>Matthew 6:16</vt:lpstr>
      <vt:lpstr>Matthew 6:17-18</vt:lpstr>
      <vt:lpstr>God and Mammon (6:19-34)</vt:lpstr>
      <vt:lpstr>Matthew 6:19-34</vt:lpstr>
      <vt:lpstr>1. Do Not Store Up Earthly Treasures (6:19-21)</vt:lpstr>
      <vt:lpstr>Matthew 6:19</vt:lpstr>
      <vt:lpstr>James 5:2-3</vt:lpstr>
      <vt:lpstr>Matthew 6:20</vt:lpstr>
      <vt:lpstr>Matthew 6:21</vt:lpstr>
      <vt:lpstr>2. Be Generous (6:22-23)</vt:lpstr>
      <vt:lpstr>The “Evil Eye”</vt:lpstr>
      <vt:lpstr>Matthew 6:22</vt:lpstr>
      <vt:lpstr>Matthew 6:23</vt:lpstr>
      <vt:lpstr>3. Serve God, Not Mammon (6:24)</vt:lpstr>
      <vt:lpstr>4. Do Not Be Anxious (6:25-34)</vt:lpstr>
      <vt:lpstr>Matthew 6:25</vt:lpstr>
      <vt:lpstr>Matthew 6:25</vt:lpstr>
      <vt:lpstr>Anxiety</vt:lpstr>
      <vt:lpstr>Our Concerns</vt:lpstr>
      <vt:lpstr>Matthew 6:26</vt:lpstr>
      <vt:lpstr>Matthew 6:27</vt:lpstr>
      <vt:lpstr>Matthew 6:28</vt:lpstr>
      <vt:lpstr>Lilies of the Field</vt:lpstr>
      <vt:lpstr>“Consider”</vt:lpstr>
      <vt:lpstr>PowerPoint Presentation</vt:lpstr>
      <vt:lpstr>Matthew 6:29</vt:lpstr>
      <vt:lpstr>Matthew 6:30</vt:lpstr>
      <vt:lpstr>PowerPoint Presentation</vt:lpstr>
      <vt:lpstr>“O, You of Little Faith”</vt:lpstr>
      <vt:lpstr>Worry</vt:lpstr>
      <vt:lpstr>Matthew 6:31-32</vt:lpstr>
      <vt:lpstr>Why Gentiles Worry</vt:lpstr>
      <vt:lpstr>Matthew 6:33</vt:lpstr>
      <vt:lpstr>Matthew 6:34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Willis</dc:creator>
  <cp:lastModifiedBy>Mike Willis</cp:lastModifiedBy>
  <cp:revision>19</cp:revision>
  <dcterms:created xsi:type="dcterms:W3CDTF">2022-04-12T15:33:53Z</dcterms:created>
  <dcterms:modified xsi:type="dcterms:W3CDTF">2022-06-08T19:23:17Z</dcterms:modified>
</cp:coreProperties>
</file>