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4" r:id="rId5"/>
    <p:sldId id="263" r:id="rId6"/>
    <p:sldId id="271" r:id="rId7"/>
    <p:sldId id="265" r:id="rId8"/>
    <p:sldId id="266" r:id="rId9"/>
    <p:sldId id="267" r:id="rId10"/>
    <p:sldId id="272" r:id="rId11"/>
    <p:sldId id="268" r:id="rId12"/>
    <p:sldId id="269" r:id="rId13"/>
    <p:sldId id="282" r:id="rId14"/>
    <p:sldId id="270" r:id="rId15"/>
    <p:sldId id="273" r:id="rId16"/>
    <p:sldId id="283" r:id="rId17"/>
    <p:sldId id="274" r:id="rId18"/>
    <p:sldId id="275" r:id="rId19"/>
    <p:sldId id="276" r:id="rId20"/>
    <p:sldId id="277" r:id="rId21"/>
    <p:sldId id="278" r:id="rId22"/>
    <p:sldId id="280" r:id="rId23"/>
    <p:sldId id="279" r:id="rId24"/>
    <p:sldId id="281" r:id="rId25"/>
    <p:sldId id="284" r:id="rId26"/>
    <p:sldId id="285" r:id="rId27"/>
    <p:sldId id="286" r:id="rId28"/>
    <p:sldId id="291" r:id="rId29"/>
    <p:sldId id="287" r:id="rId30"/>
    <p:sldId id="290" r:id="rId31"/>
    <p:sldId id="288" r:id="rId32"/>
    <p:sldId id="289"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6/22/2022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6/22/2022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27EF-255F-7AFF-BCAC-A582CC6A3453}"/>
              </a:ext>
            </a:extLst>
          </p:cNvPr>
          <p:cNvSpPr>
            <a:spLocks noGrp="1"/>
          </p:cNvSpPr>
          <p:nvPr>
            <p:ph type="title"/>
          </p:nvPr>
        </p:nvSpPr>
        <p:spPr/>
        <p:txBody>
          <a:bodyPr/>
          <a:lstStyle/>
          <a:p>
            <a:r>
              <a:rPr lang="en-US" dirty="0"/>
              <a:t>2. The Splinter and the Log (7:3-5)</a:t>
            </a:r>
          </a:p>
        </p:txBody>
      </p:sp>
      <p:sp>
        <p:nvSpPr>
          <p:cNvPr id="3" name="Content Placeholder 2">
            <a:extLst>
              <a:ext uri="{FF2B5EF4-FFF2-40B4-BE49-F238E27FC236}">
                <a16:creationId xmlns:a16="http://schemas.microsoft.com/office/drawing/2014/main" id="{6619A12D-C700-20C9-F778-0435A19FBE80}"/>
              </a:ext>
            </a:extLst>
          </p:cNvPr>
          <p:cNvSpPr>
            <a:spLocks noGrp="1"/>
          </p:cNvSpPr>
          <p:nvPr>
            <p:ph idx="1"/>
          </p:nvPr>
        </p:nvSpPr>
        <p:spPr/>
        <p:txBody>
          <a:bodyPr/>
          <a:lstStyle/>
          <a:p>
            <a:r>
              <a:rPr lang="en-US" dirty="0"/>
              <a:t>“And why do you look at the speck in your brother’s eye, but do not consider the plank in your own eye? Or how can you say to your brother, ‘Let me remove the speck from your eye’; and look, a plank is in your own eye? Hypocrite! First remove the plank from your own eye, and then you will see clearly to remove the speck from your brother’s eye” (Matt. 7:3-5).</a:t>
            </a:r>
          </a:p>
          <a:p>
            <a:endParaRPr lang="en-US" dirty="0"/>
          </a:p>
          <a:p>
            <a:endParaRPr lang="en-US" dirty="0"/>
          </a:p>
        </p:txBody>
      </p:sp>
    </p:spTree>
    <p:extLst>
      <p:ext uri="{BB962C8B-B14F-4D97-AF65-F5344CB8AC3E}">
        <p14:creationId xmlns:p14="http://schemas.microsoft.com/office/powerpoint/2010/main" val="21834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E522-12C4-15D7-9013-225EB3D24A3B}"/>
              </a:ext>
            </a:extLst>
          </p:cNvPr>
          <p:cNvSpPr>
            <a:spLocks noGrp="1"/>
          </p:cNvSpPr>
          <p:nvPr>
            <p:ph type="title"/>
          </p:nvPr>
        </p:nvSpPr>
        <p:spPr/>
        <p:txBody>
          <a:bodyPr/>
          <a:lstStyle/>
          <a:p>
            <a:r>
              <a:rPr lang="en-US" dirty="0"/>
              <a:t>Matthew 7:3</a:t>
            </a:r>
          </a:p>
        </p:txBody>
      </p:sp>
      <p:sp>
        <p:nvSpPr>
          <p:cNvPr id="3" name="Content Placeholder 2">
            <a:extLst>
              <a:ext uri="{FF2B5EF4-FFF2-40B4-BE49-F238E27FC236}">
                <a16:creationId xmlns:a16="http://schemas.microsoft.com/office/drawing/2014/main" id="{15AF418B-A736-7739-72E6-EE030DF4A0E5}"/>
              </a:ext>
            </a:extLst>
          </p:cNvPr>
          <p:cNvSpPr>
            <a:spLocks noGrp="1"/>
          </p:cNvSpPr>
          <p:nvPr>
            <p:ph idx="1"/>
          </p:nvPr>
        </p:nvSpPr>
        <p:spPr>
          <a:xfrm>
            <a:off x="838200" y="1825624"/>
            <a:ext cx="5810428" cy="4719059"/>
          </a:xfrm>
        </p:spPr>
        <p:txBody>
          <a:bodyPr>
            <a:normAutofit fontScale="92500" lnSpcReduction="10000"/>
          </a:bodyPr>
          <a:lstStyle/>
          <a:p>
            <a:r>
              <a:rPr lang="en-US" dirty="0">
                <a:latin typeface="Source Sans Pro Black" panose="020B0803030403020204" pitchFamily="34" charset="0"/>
              </a:rPr>
              <a:t>“And why do you look at the speck in your brother’s eye, but do not consider the plank in your own eye? Or how can you say to your brother, ‘Let me remove the speck from your eye’; and look, a plank is in your own eye?”</a:t>
            </a:r>
          </a:p>
          <a:p>
            <a:pPr lvl="1"/>
            <a:r>
              <a:rPr lang="en-US" dirty="0">
                <a:latin typeface="Source Sans Pro Black" panose="020B0803030403020204" pitchFamily="34" charset="0"/>
              </a:rPr>
              <a:t>Speck</a:t>
            </a:r>
            <a:r>
              <a:rPr lang="en-US" dirty="0"/>
              <a:t> (</a:t>
            </a:r>
            <a:r>
              <a:rPr lang="en-US" i="1" dirty="0" err="1"/>
              <a:t>karphos</a:t>
            </a:r>
            <a:r>
              <a:rPr lang="en-US" dirty="0"/>
              <a:t>): “a small piece of straw, chaff, or wood, to denote something quite insignificant” (BDAG, 510).</a:t>
            </a:r>
          </a:p>
          <a:p>
            <a:pPr lvl="1"/>
            <a:r>
              <a:rPr lang="en-US" dirty="0">
                <a:latin typeface="Source Sans Pro Black" panose="020B0803030403020204" pitchFamily="34" charset="0"/>
              </a:rPr>
              <a:t>Plank</a:t>
            </a:r>
            <a:r>
              <a:rPr lang="en-US" dirty="0"/>
              <a:t> (</a:t>
            </a:r>
            <a:r>
              <a:rPr lang="en-US" i="1" dirty="0" err="1"/>
              <a:t>dokon</a:t>
            </a:r>
            <a:r>
              <a:rPr lang="en-US" dirty="0"/>
              <a:t>): “a piece of heavy timber such as a beam used in roof construction or to bar a door, </a:t>
            </a:r>
            <a:r>
              <a:rPr lang="en-US" i="1" dirty="0"/>
              <a:t>beam of wood</a:t>
            </a:r>
            <a:r>
              <a:rPr lang="en-US" dirty="0"/>
              <a:t>” (BDAG, 256).</a:t>
            </a:r>
          </a:p>
        </p:txBody>
      </p:sp>
      <p:pic>
        <p:nvPicPr>
          <p:cNvPr id="2050" name="Picture 2" descr="Take The Plank Out First – My Daily Musing">
            <a:extLst>
              <a:ext uri="{FF2B5EF4-FFF2-40B4-BE49-F238E27FC236}">
                <a16:creationId xmlns:a16="http://schemas.microsoft.com/office/drawing/2014/main" id="{B8036D03-E7D4-E28C-F4E2-A9550B420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213" y="1810759"/>
            <a:ext cx="42481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0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8D97-10CB-F538-C313-21D63D154DCD}"/>
              </a:ext>
            </a:extLst>
          </p:cNvPr>
          <p:cNvSpPr>
            <a:spLocks noGrp="1"/>
          </p:cNvSpPr>
          <p:nvPr>
            <p:ph type="title"/>
          </p:nvPr>
        </p:nvSpPr>
        <p:spPr/>
        <p:txBody>
          <a:bodyPr/>
          <a:lstStyle/>
          <a:p>
            <a:r>
              <a:rPr lang="en-US" dirty="0"/>
              <a:t>Matthew 7:3-4</a:t>
            </a:r>
          </a:p>
        </p:txBody>
      </p:sp>
      <p:sp>
        <p:nvSpPr>
          <p:cNvPr id="3" name="Content Placeholder 2">
            <a:extLst>
              <a:ext uri="{FF2B5EF4-FFF2-40B4-BE49-F238E27FC236}">
                <a16:creationId xmlns:a16="http://schemas.microsoft.com/office/drawing/2014/main" id="{41176E3C-9CDC-90C2-E894-22E9659C25C9}"/>
              </a:ext>
            </a:extLst>
          </p:cNvPr>
          <p:cNvSpPr>
            <a:spLocks noGrp="1"/>
          </p:cNvSpPr>
          <p:nvPr>
            <p:ph idx="1"/>
          </p:nvPr>
        </p:nvSpPr>
        <p:spPr/>
        <p:txBody>
          <a:bodyPr>
            <a:normAutofit lnSpcReduction="10000"/>
          </a:bodyPr>
          <a:lstStyle/>
          <a:p>
            <a:r>
              <a:rPr lang="en-US" dirty="0"/>
              <a:t>These verses are an example of Jesus using humor to make His point. In this case, He uses </a:t>
            </a:r>
            <a:r>
              <a:rPr lang="en-US" i="1" dirty="0"/>
              <a:t>hyperbole</a:t>
            </a:r>
            <a:r>
              <a:rPr lang="en-US" dirty="0"/>
              <a:t> (</a:t>
            </a:r>
            <a:r>
              <a:rPr lang="en-US" b="0" i="0" dirty="0">
                <a:solidFill>
                  <a:srgbClr val="202124"/>
                </a:solidFill>
                <a:effectLst/>
              </a:rPr>
              <a:t>exaggerated statements or claims not meant to be taken literally) to make the point that one should first clean up his own life before trying to correct others.</a:t>
            </a:r>
          </a:p>
          <a:p>
            <a:r>
              <a:rPr lang="en-US" dirty="0">
                <a:solidFill>
                  <a:srgbClr val="202124"/>
                </a:solidFill>
              </a:rPr>
              <a:t>The fact is that a “speck” in one’s eye is irritating to the point that all of us would want it removed from our eye. However, the last person we would want to try to remove it is someone with a log in his own eye!</a:t>
            </a:r>
          </a:p>
          <a:p>
            <a:r>
              <a:rPr lang="en-US" dirty="0">
                <a:solidFill>
                  <a:srgbClr val="202124"/>
                </a:solidFill>
              </a:rPr>
              <a:t>What does this tell us about judging others?</a:t>
            </a:r>
          </a:p>
          <a:p>
            <a:r>
              <a:rPr lang="en-US" dirty="0">
                <a:solidFill>
                  <a:srgbClr val="202124"/>
                </a:solidFill>
              </a:rPr>
              <a:t>How serious a problem is it to criticize others when we have more serious shortcomings in our own life?</a:t>
            </a:r>
            <a:endParaRPr lang="en-US" dirty="0"/>
          </a:p>
        </p:txBody>
      </p:sp>
    </p:spTree>
    <p:extLst>
      <p:ext uri="{BB962C8B-B14F-4D97-AF65-F5344CB8AC3E}">
        <p14:creationId xmlns:p14="http://schemas.microsoft.com/office/powerpoint/2010/main" val="375415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4BB6-1490-D841-A7EF-8268276A180A}"/>
              </a:ext>
            </a:extLst>
          </p:cNvPr>
          <p:cNvSpPr>
            <a:spLocks noGrp="1"/>
          </p:cNvSpPr>
          <p:nvPr>
            <p:ph type="title"/>
          </p:nvPr>
        </p:nvSpPr>
        <p:spPr>
          <a:xfrm>
            <a:off x="838200" y="365126"/>
            <a:ext cx="10515600" cy="1104752"/>
          </a:xfrm>
        </p:spPr>
        <p:txBody>
          <a:bodyPr/>
          <a:lstStyle/>
          <a:p>
            <a:r>
              <a:rPr lang="en-US" dirty="0"/>
              <a:t>A Splinter and Log Example</a:t>
            </a:r>
          </a:p>
        </p:txBody>
      </p:sp>
      <p:sp>
        <p:nvSpPr>
          <p:cNvPr id="3" name="Content Placeholder 2">
            <a:extLst>
              <a:ext uri="{FF2B5EF4-FFF2-40B4-BE49-F238E27FC236}">
                <a16:creationId xmlns:a16="http://schemas.microsoft.com/office/drawing/2014/main" id="{82287F64-5B20-E1CD-46AD-246A0CE92B3C}"/>
              </a:ext>
            </a:extLst>
          </p:cNvPr>
          <p:cNvSpPr>
            <a:spLocks noGrp="1"/>
          </p:cNvSpPr>
          <p:nvPr>
            <p:ph idx="1"/>
          </p:nvPr>
        </p:nvSpPr>
        <p:spPr>
          <a:xfrm>
            <a:off x="838200" y="1589518"/>
            <a:ext cx="10515600" cy="4587445"/>
          </a:xfrm>
        </p:spPr>
        <p:txBody>
          <a:bodyPr>
            <a:normAutofit fontScale="77500" lnSpcReduction="20000"/>
          </a:bodyPr>
          <a:lstStyle/>
          <a:p>
            <a:pPr marL="0" indent="0">
              <a:buNone/>
            </a:pPr>
            <a:r>
              <a:rPr lang="en-US" dirty="0"/>
              <a:t>“Then the </a:t>
            </a:r>
            <a:r>
              <a:rPr lang="en-US" cap="small" dirty="0"/>
              <a:t>Lord</a:t>
            </a:r>
            <a:r>
              <a:rPr lang="en-US" dirty="0"/>
              <a:t> sent Nathan to David. And he came to him, and said to him: ‘There were two men in one city, one rich and the other poor. The rich man had exceedingly many flocks and herds. But the poor man had nothing, except one little ewe lamb which he had bought and nourished; and it grew up together with him and with his children. It ate of his own food and drank from his own cup and lay in his bosom; and it was like a daughter to him. And a traveler came to the rich man, who refused to take from his own flock and from his own herd to prepare one for the wayfaring man who had come to him; but he took the poor man’s lamb and prepared it for the man who had come to him.’ So David’s anger was greatly aroused against the man, and he said to Nathan, ‘As the </a:t>
            </a:r>
            <a:r>
              <a:rPr lang="en-US" cap="small" dirty="0"/>
              <a:t>Lord</a:t>
            </a:r>
            <a:r>
              <a:rPr lang="en-US" dirty="0"/>
              <a:t> lives, the man who has done this shall surely die! And he shall restore fourfold for the lamb, because he did this thing and because he had no pity.’ Then Nathan said to David, ‘You are the man! Thus says the </a:t>
            </a:r>
            <a:r>
              <a:rPr lang="en-US" cap="small" dirty="0"/>
              <a:t>Lord</a:t>
            </a:r>
            <a:r>
              <a:rPr lang="en-US" dirty="0"/>
              <a:t> God of Israel: “I anointed you king over Israel, and I delivered you from the hand of Saul. I gave you your master's house and your master’s wives into your keeping, and gave you the house of Israel and Judah. And if that had been too little, I also would have given you much more! 'Why have you despised the commandment of the </a:t>
            </a:r>
            <a:r>
              <a:rPr lang="en-US" cap="small" dirty="0"/>
              <a:t>Lord</a:t>
            </a:r>
            <a:r>
              <a:rPr lang="en-US" dirty="0"/>
              <a:t>, to do evil in His sight? You have killed Uriah the Hittite with the sword; you have taken his wife to be your wife, and have killed him with the sword of the people of Ammon”’” (2 Sam. 12:1-9).</a:t>
            </a:r>
          </a:p>
        </p:txBody>
      </p:sp>
    </p:spTree>
    <p:extLst>
      <p:ext uri="{BB962C8B-B14F-4D97-AF65-F5344CB8AC3E}">
        <p14:creationId xmlns:p14="http://schemas.microsoft.com/office/powerpoint/2010/main" val="115398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B8A7-C25B-407D-9669-3D960DC55D73}"/>
              </a:ext>
            </a:extLst>
          </p:cNvPr>
          <p:cNvSpPr>
            <a:spLocks noGrp="1"/>
          </p:cNvSpPr>
          <p:nvPr>
            <p:ph type="title"/>
          </p:nvPr>
        </p:nvSpPr>
        <p:spPr>
          <a:xfrm>
            <a:off x="838200" y="365126"/>
            <a:ext cx="10515600" cy="1019294"/>
          </a:xfrm>
        </p:spPr>
        <p:txBody>
          <a:bodyPr/>
          <a:lstStyle/>
          <a:p>
            <a:r>
              <a:rPr lang="en-US" dirty="0"/>
              <a:t>Matthew 7:5</a:t>
            </a:r>
          </a:p>
        </p:txBody>
      </p:sp>
      <p:sp>
        <p:nvSpPr>
          <p:cNvPr id="3" name="Content Placeholder 2">
            <a:extLst>
              <a:ext uri="{FF2B5EF4-FFF2-40B4-BE49-F238E27FC236}">
                <a16:creationId xmlns:a16="http://schemas.microsoft.com/office/drawing/2014/main" id="{40611BF6-B8F3-56EB-62E0-4545BBE7A38C}"/>
              </a:ext>
            </a:extLst>
          </p:cNvPr>
          <p:cNvSpPr>
            <a:spLocks noGrp="1"/>
          </p:cNvSpPr>
          <p:nvPr>
            <p:ph idx="1"/>
          </p:nvPr>
        </p:nvSpPr>
        <p:spPr>
          <a:xfrm>
            <a:off x="838200" y="1495514"/>
            <a:ext cx="10515600" cy="4930923"/>
          </a:xfrm>
        </p:spPr>
        <p:txBody>
          <a:bodyPr>
            <a:normAutofit fontScale="92500"/>
          </a:bodyPr>
          <a:lstStyle/>
          <a:p>
            <a:r>
              <a:rPr lang="en-US" dirty="0">
                <a:latin typeface="Source Sans Pro Black" panose="020B0803030403020204" pitchFamily="34" charset="0"/>
              </a:rPr>
              <a:t>“Hypocrite! First remove the plank from your own eye, and then you will see clearly to remove the speck from your brother’s eye.”</a:t>
            </a:r>
          </a:p>
          <a:p>
            <a:pPr lvl="1"/>
            <a:r>
              <a:rPr lang="en-US" dirty="0"/>
              <a:t>Why is the person with a plank in his eye called a “hypocrite”?</a:t>
            </a:r>
          </a:p>
          <a:p>
            <a:pPr lvl="1"/>
            <a:r>
              <a:rPr lang="en-US" dirty="0"/>
              <a:t>What is this verse teaching about judging others?</a:t>
            </a:r>
          </a:p>
          <a:p>
            <a:pPr lvl="1"/>
            <a:r>
              <a:rPr lang="en-US" dirty="0">
                <a:latin typeface="Source Sans Pro Black" panose="020B0803030403020204" pitchFamily="34" charset="0"/>
              </a:rPr>
              <a:t>Leon Morris: </a:t>
            </a:r>
            <a:r>
              <a:rPr lang="en-US" dirty="0"/>
              <a:t>“The meaning is not that in every case the person passing judgment is a worse sinner than the one he criticizes. It is rather that what he finds wrong in his brother is a very small matter compared with the sin God sees in him. . . .Jesus is using a humorous method of bringing out the contrast between our excellence in picking up the faults of others and our myopia in discerning our own” (</a:t>
            </a:r>
            <a:r>
              <a:rPr lang="en-US" i="1" dirty="0"/>
              <a:t>The Gospel according to Matthew</a:t>
            </a:r>
            <a:r>
              <a:rPr lang="en-US" dirty="0"/>
              <a:t>, 166).</a:t>
            </a:r>
          </a:p>
          <a:p>
            <a:pPr lvl="1"/>
            <a:r>
              <a:rPr lang="en-US" dirty="0"/>
              <a:t>Jesus does not condemn all judging. In v. 1 Jesus rebukes looking on others in order to condemn; in v. 5, one who has removed the plank in his own eye is able to see clearly (</a:t>
            </a:r>
            <a:r>
              <a:rPr lang="en-US" i="1" dirty="0" err="1"/>
              <a:t>diablepō</a:t>
            </a:r>
            <a:r>
              <a:rPr lang="en-US" dirty="0"/>
              <a:t>) in order to help, to remove the speck in his brother’s eye.</a:t>
            </a:r>
          </a:p>
        </p:txBody>
      </p:sp>
    </p:spTree>
    <p:extLst>
      <p:ext uri="{BB962C8B-B14F-4D97-AF65-F5344CB8AC3E}">
        <p14:creationId xmlns:p14="http://schemas.microsoft.com/office/powerpoint/2010/main" val="5457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7D60-0943-EF36-7E31-92B8149A06BD}"/>
              </a:ext>
            </a:extLst>
          </p:cNvPr>
          <p:cNvSpPr>
            <a:spLocks noGrp="1"/>
          </p:cNvSpPr>
          <p:nvPr>
            <p:ph type="title"/>
          </p:nvPr>
        </p:nvSpPr>
        <p:spPr/>
        <p:txBody>
          <a:bodyPr/>
          <a:lstStyle/>
          <a:p>
            <a:r>
              <a:rPr lang="en-US" dirty="0"/>
              <a:t>3. Pearls Before Swine</a:t>
            </a:r>
          </a:p>
        </p:txBody>
      </p:sp>
      <p:sp>
        <p:nvSpPr>
          <p:cNvPr id="3" name="Content Placeholder 2">
            <a:extLst>
              <a:ext uri="{FF2B5EF4-FFF2-40B4-BE49-F238E27FC236}">
                <a16:creationId xmlns:a16="http://schemas.microsoft.com/office/drawing/2014/main" id="{3E6C4BCC-2B88-124E-FC3C-E418D7C3A942}"/>
              </a:ext>
            </a:extLst>
          </p:cNvPr>
          <p:cNvSpPr>
            <a:spLocks noGrp="1"/>
          </p:cNvSpPr>
          <p:nvPr>
            <p:ph idx="1"/>
          </p:nvPr>
        </p:nvSpPr>
        <p:spPr/>
        <p:txBody>
          <a:bodyPr/>
          <a:lstStyle/>
          <a:p>
            <a:r>
              <a:rPr lang="en-US" dirty="0">
                <a:latin typeface="Source Sans Pro Black" panose="020B0803030403020204" pitchFamily="34" charset="0"/>
              </a:rPr>
              <a:t>“Do not give what is holy to the dogs; nor cast your pearls before swine, lest they trample them under their feet, and turn and tear you in pieces” (Matt. 7:6).</a:t>
            </a:r>
          </a:p>
          <a:p>
            <a:pPr lvl="1"/>
            <a:r>
              <a:rPr lang="en-US" dirty="0"/>
              <a:t>The arrangement has </a:t>
            </a:r>
            <a:r>
              <a:rPr lang="en-US" dirty="0">
                <a:latin typeface="Source Sans Pro Black" panose="020B0803030403020204" pitchFamily="34" charset="0"/>
              </a:rPr>
              <a:t>a-b-b-a</a:t>
            </a:r>
            <a:r>
              <a:rPr lang="en-US" dirty="0"/>
              <a:t> format. Dogs “tear you in pieces” and pigs “trample . . . under their feet.”</a:t>
            </a:r>
          </a:p>
          <a:p>
            <a:pPr lvl="1"/>
            <a:r>
              <a:rPr lang="en-US" dirty="0"/>
              <a:t>“What is holy” most likely refers to things that are sacred (such as portions of sacrificial animals or shewbread; in application, it is the gospel) and “pearls” refers to something that is precious or valuable.</a:t>
            </a:r>
          </a:p>
          <a:p>
            <a:pPr lvl="1"/>
            <a:r>
              <a:rPr lang="en-US" dirty="0"/>
              <a:t>How is this verse related to the context (Matt. 7:1-5)? What judgments does this verse require?</a:t>
            </a:r>
          </a:p>
          <a:p>
            <a:pPr lvl="1"/>
            <a:r>
              <a:rPr lang="en-US" dirty="0"/>
              <a:t>What lessons should one learn about evangelism from this verse?</a:t>
            </a:r>
          </a:p>
          <a:p>
            <a:pPr lvl="1"/>
            <a:endParaRPr lang="en-US" dirty="0"/>
          </a:p>
          <a:p>
            <a:endParaRPr lang="en-US" dirty="0"/>
          </a:p>
          <a:p>
            <a:endParaRPr lang="en-US" dirty="0"/>
          </a:p>
        </p:txBody>
      </p:sp>
    </p:spTree>
    <p:extLst>
      <p:ext uri="{BB962C8B-B14F-4D97-AF65-F5344CB8AC3E}">
        <p14:creationId xmlns:p14="http://schemas.microsoft.com/office/powerpoint/2010/main" val="225964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AC6-3D3E-5290-3EEF-F2163D059205}"/>
              </a:ext>
            </a:extLst>
          </p:cNvPr>
          <p:cNvSpPr>
            <a:spLocks noGrp="1"/>
          </p:cNvSpPr>
          <p:nvPr>
            <p:ph type="title"/>
          </p:nvPr>
        </p:nvSpPr>
        <p:spPr/>
        <p:txBody>
          <a:bodyPr/>
          <a:lstStyle/>
          <a:p>
            <a:r>
              <a:rPr lang="en-US" dirty="0"/>
              <a:t>Guidance from the Limited Commission</a:t>
            </a:r>
          </a:p>
        </p:txBody>
      </p:sp>
      <p:sp>
        <p:nvSpPr>
          <p:cNvPr id="3" name="Content Placeholder 2">
            <a:extLst>
              <a:ext uri="{FF2B5EF4-FFF2-40B4-BE49-F238E27FC236}">
                <a16:creationId xmlns:a16="http://schemas.microsoft.com/office/drawing/2014/main" id="{29D749E6-7188-9B98-8EC5-902990ACFDF7}"/>
              </a:ext>
            </a:extLst>
          </p:cNvPr>
          <p:cNvSpPr>
            <a:spLocks noGrp="1"/>
          </p:cNvSpPr>
          <p:nvPr>
            <p:ph idx="1"/>
          </p:nvPr>
        </p:nvSpPr>
        <p:spPr/>
        <p:txBody>
          <a:bodyPr>
            <a:normAutofit fontScale="92500" lnSpcReduction="10000"/>
          </a:bodyPr>
          <a:lstStyle/>
          <a:p>
            <a:r>
              <a:rPr lang="en-US" dirty="0"/>
              <a:t>“Now whatever city or town you enter, inquire who in it is worthy, and stay there till you go out. And when you go into a household, greet it. If the household is worthy, let your peace come upon it. But if it is not worthy, let your peace return to you. And whoever will not receive you nor hear your words, when you depart from that house or city, shake off the dust from your feet. Assuredly, I say to you, it will be more tolerable for the land of Sodom and Gomorrah in the day of judgment than for that city! Behold, I send you out as sheep in the midst of wolves. Therefore be wise as serpents and harmless as doves. But beware of men, for they will deliver you up to councils and scourge you in their synagogues” (Matt. 10:11-17).</a:t>
            </a:r>
          </a:p>
          <a:p>
            <a:r>
              <a:rPr lang="en-US" dirty="0"/>
              <a:t>This is pretty good commentary on Matthew 7:6.</a:t>
            </a:r>
          </a:p>
          <a:p>
            <a:endParaRPr lang="en-US" dirty="0"/>
          </a:p>
          <a:p>
            <a:endParaRPr lang="en-US" dirty="0"/>
          </a:p>
        </p:txBody>
      </p:sp>
    </p:spTree>
    <p:extLst>
      <p:ext uri="{BB962C8B-B14F-4D97-AF65-F5344CB8AC3E}">
        <p14:creationId xmlns:p14="http://schemas.microsoft.com/office/powerpoint/2010/main" val="363332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0325-1FB8-0468-898F-3F33584AFB7F}"/>
              </a:ext>
            </a:extLst>
          </p:cNvPr>
          <p:cNvSpPr>
            <a:spLocks noGrp="1"/>
          </p:cNvSpPr>
          <p:nvPr>
            <p:ph type="title"/>
          </p:nvPr>
        </p:nvSpPr>
        <p:spPr>
          <a:xfrm>
            <a:off x="404091" y="2637270"/>
            <a:ext cx="4084782" cy="1325563"/>
          </a:xfrm>
        </p:spPr>
        <p:txBody>
          <a:bodyPr>
            <a:normAutofit fontScale="90000"/>
          </a:bodyPr>
          <a:lstStyle/>
          <a:p>
            <a:r>
              <a:rPr lang="en-US" dirty="0"/>
              <a:t>4. Seek and You Will Find (7:7-11)</a:t>
            </a:r>
          </a:p>
        </p:txBody>
      </p:sp>
      <p:pic>
        <p:nvPicPr>
          <p:cNvPr id="1026" name="Picture 2" descr="Ask, and it will be given to you; Seek, and you will find; Knock, and it  will be opened to you.” Matthew 7:7 | scri… | Scripture pictures,  Scripture, Bible prayers">
            <a:extLst>
              <a:ext uri="{FF2B5EF4-FFF2-40B4-BE49-F238E27FC236}">
                <a16:creationId xmlns:a16="http://schemas.microsoft.com/office/drawing/2014/main" id="{2C778723-5699-9933-595A-9B704CA82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094"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10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7C5A-917B-D0DB-34AA-A7F17518E265}"/>
              </a:ext>
            </a:extLst>
          </p:cNvPr>
          <p:cNvSpPr>
            <a:spLocks noGrp="1"/>
          </p:cNvSpPr>
          <p:nvPr>
            <p:ph type="title"/>
          </p:nvPr>
        </p:nvSpPr>
        <p:spPr/>
        <p:txBody>
          <a:bodyPr/>
          <a:lstStyle/>
          <a:p>
            <a:r>
              <a:rPr lang="en-US" dirty="0"/>
              <a:t>Matthew 7:7-11</a:t>
            </a:r>
          </a:p>
        </p:txBody>
      </p:sp>
      <p:sp>
        <p:nvSpPr>
          <p:cNvPr id="3" name="Content Placeholder 2">
            <a:extLst>
              <a:ext uri="{FF2B5EF4-FFF2-40B4-BE49-F238E27FC236}">
                <a16:creationId xmlns:a16="http://schemas.microsoft.com/office/drawing/2014/main" id="{E1A6CD8E-E6E2-B355-4CFD-05DF60DBC5AC}"/>
              </a:ext>
            </a:extLst>
          </p:cNvPr>
          <p:cNvSpPr>
            <a:spLocks noGrp="1"/>
          </p:cNvSpPr>
          <p:nvPr>
            <p:ph idx="1"/>
          </p:nvPr>
        </p:nvSpPr>
        <p:spPr/>
        <p:txBody>
          <a:bodyPr/>
          <a:lstStyle/>
          <a:p>
            <a:r>
              <a:rPr lang="en-US" dirty="0"/>
              <a:t>“Ask, and it will be given to you; seek, and you will find; knock, and it will be opened to you. For everyone who asks receives, and he who seeks finds, and to him who knocks it will be opened. Or what man is there among you who, if his son asks for bread, will give him a stone? Or if he asks for a fish, will he give him a serpent? If you then, being evil, know how to give good gifts to your children, how much more will your Father who is in heaven give good things to those who ask Him!”</a:t>
            </a:r>
          </a:p>
          <a:p>
            <a:endParaRPr lang="en-US" dirty="0"/>
          </a:p>
          <a:p>
            <a:endParaRPr lang="en-US" dirty="0"/>
          </a:p>
        </p:txBody>
      </p:sp>
    </p:spTree>
    <p:extLst>
      <p:ext uri="{BB962C8B-B14F-4D97-AF65-F5344CB8AC3E}">
        <p14:creationId xmlns:p14="http://schemas.microsoft.com/office/powerpoint/2010/main" val="174584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CFB-3B45-12A6-CC31-79684E6F1507}"/>
              </a:ext>
            </a:extLst>
          </p:cNvPr>
          <p:cNvSpPr>
            <a:spLocks noGrp="1"/>
          </p:cNvSpPr>
          <p:nvPr>
            <p:ph type="title"/>
          </p:nvPr>
        </p:nvSpPr>
        <p:spPr/>
        <p:txBody>
          <a:bodyPr/>
          <a:lstStyle/>
          <a:p>
            <a:r>
              <a:rPr lang="en-US" dirty="0"/>
              <a:t>Matthew 7:7-8</a:t>
            </a:r>
          </a:p>
        </p:txBody>
      </p:sp>
      <p:sp>
        <p:nvSpPr>
          <p:cNvPr id="3" name="Content Placeholder 2">
            <a:extLst>
              <a:ext uri="{FF2B5EF4-FFF2-40B4-BE49-F238E27FC236}">
                <a16:creationId xmlns:a16="http://schemas.microsoft.com/office/drawing/2014/main" id="{15AC4D89-89F3-0142-F685-6803603AD458}"/>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“Ask, and it will be given to you; seek, and you will find; knock, and it will be opened to you. For everyone who asks receives, and he who seeks finds, and to him who knocks it will be opened.”</a:t>
            </a:r>
          </a:p>
          <a:p>
            <a:pPr lvl="1"/>
            <a:r>
              <a:rPr lang="en-US" dirty="0"/>
              <a:t>The text spoke of prayer in 6:5-15 and returns to prayer in 7:7-11. The text also links “seek” with “seek ye first the kingdom of heaven….”</a:t>
            </a:r>
          </a:p>
          <a:p>
            <a:pPr lvl="1"/>
            <a:r>
              <a:rPr lang="en-US" dirty="0"/>
              <a:t>The verbs “ask,” “seek,” and “knock” are present tense imperatives with the significance of persistence—“keep on asking, seeking, knocking.”</a:t>
            </a:r>
          </a:p>
          <a:p>
            <a:pPr lvl="1"/>
            <a:r>
              <a:rPr lang="en-US" dirty="0"/>
              <a:t>What is involved in “ask,” “seek,” and “knock”?</a:t>
            </a:r>
          </a:p>
          <a:p>
            <a:pPr lvl="1"/>
            <a:r>
              <a:rPr lang="en-US" dirty="0"/>
              <a:t>How does one know that Jesus is not promising us that prayer is a signed blank check?</a:t>
            </a:r>
          </a:p>
          <a:p>
            <a:pPr lvl="1"/>
            <a:r>
              <a:rPr lang="en-US" dirty="0"/>
              <a:t>What then is the promise of these verse 8?</a:t>
            </a:r>
          </a:p>
        </p:txBody>
      </p:sp>
    </p:spTree>
    <p:extLst>
      <p:ext uri="{BB962C8B-B14F-4D97-AF65-F5344CB8AC3E}">
        <p14:creationId xmlns:p14="http://schemas.microsoft.com/office/powerpoint/2010/main" val="15880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7</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0C1C-C17B-C582-0410-7FCC30B3171E}"/>
              </a:ext>
            </a:extLst>
          </p:cNvPr>
          <p:cNvSpPr>
            <a:spLocks noGrp="1"/>
          </p:cNvSpPr>
          <p:nvPr>
            <p:ph type="title"/>
          </p:nvPr>
        </p:nvSpPr>
        <p:spPr/>
        <p:txBody>
          <a:bodyPr/>
          <a:lstStyle/>
          <a:p>
            <a:r>
              <a:rPr lang="en-US" dirty="0"/>
              <a:t>Matthew 7:9-10</a:t>
            </a:r>
          </a:p>
        </p:txBody>
      </p:sp>
      <p:sp>
        <p:nvSpPr>
          <p:cNvPr id="3" name="Content Placeholder 2">
            <a:extLst>
              <a:ext uri="{FF2B5EF4-FFF2-40B4-BE49-F238E27FC236}">
                <a16:creationId xmlns:a16="http://schemas.microsoft.com/office/drawing/2014/main" id="{4E26782A-5FA2-6C43-C2A4-F871C5CA241A}"/>
              </a:ext>
            </a:extLst>
          </p:cNvPr>
          <p:cNvSpPr>
            <a:spLocks noGrp="1"/>
          </p:cNvSpPr>
          <p:nvPr>
            <p:ph idx="1"/>
          </p:nvPr>
        </p:nvSpPr>
        <p:spPr/>
        <p:txBody>
          <a:bodyPr/>
          <a:lstStyle/>
          <a:p>
            <a:r>
              <a:rPr lang="en-US" dirty="0">
                <a:latin typeface="Source Sans Pro Black" panose="020B0803030403020204" pitchFamily="34" charset="0"/>
              </a:rPr>
              <a:t>“Or what man is there among you who, if his son asks for bread, will give him a stone? Or if he asks for a fish, will he give him a serpent?”</a:t>
            </a:r>
          </a:p>
          <a:p>
            <a:pPr lvl="1"/>
            <a:r>
              <a:rPr lang="en-US" dirty="0"/>
              <a:t>These verses are not an absolute affirmation that no man will abuse his children, for the fact is that some men do abuse them.</a:t>
            </a:r>
          </a:p>
          <a:p>
            <a:pPr lvl="1"/>
            <a:r>
              <a:rPr lang="en-US" dirty="0"/>
              <a:t>What is the reason that a man will give the child the requested bread and fish?</a:t>
            </a:r>
          </a:p>
        </p:txBody>
      </p:sp>
    </p:spTree>
    <p:extLst>
      <p:ext uri="{BB962C8B-B14F-4D97-AF65-F5344CB8AC3E}">
        <p14:creationId xmlns:p14="http://schemas.microsoft.com/office/powerpoint/2010/main" val="285510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F97E-67EF-2CE5-E95C-2AC05B186E5D}"/>
              </a:ext>
            </a:extLst>
          </p:cNvPr>
          <p:cNvSpPr>
            <a:spLocks noGrp="1"/>
          </p:cNvSpPr>
          <p:nvPr>
            <p:ph type="title"/>
          </p:nvPr>
        </p:nvSpPr>
        <p:spPr/>
        <p:txBody>
          <a:bodyPr/>
          <a:lstStyle/>
          <a:p>
            <a:r>
              <a:rPr lang="en-US" dirty="0"/>
              <a:t>Matthew 7:11</a:t>
            </a:r>
          </a:p>
        </p:txBody>
      </p:sp>
      <p:sp>
        <p:nvSpPr>
          <p:cNvPr id="3" name="Content Placeholder 2">
            <a:extLst>
              <a:ext uri="{FF2B5EF4-FFF2-40B4-BE49-F238E27FC236}">
                <a16:creationId xmlns:a16="http://schemas.microsoft.com/office/drawing/2014/main" id="{90554DA5-F4F9-5B6C-ED6E-3C59F681FED6}"/>
              </a:ext>
            </a:extLst>
          </p:cNvPr>
          <p:cNvSpPr>
            <a:spLocks noGrp="1"/>
          </p:cNvSpPr>
          <p:nvPr>
            <p:ph idx="1"/>
          </p:nvPr>
        </p:nvSpPr>
        <p:spPr/>
        <p:txBody>
          <a:bodyPr/>
          <a:lstStyle/>
          <a:p>
            <a:r>
              <a:rPr lang="en-US" dirty="0">
                <a:latin typeface="Source Sans Pro Black" panose="020B0803030403020204" pitchFamily="34" charset="0"/>
              </a:rPr>
              <a:t>“If you then, being evil, know how to give good gifts to your children, how much more will your Father who is in heaven give good things to those who ask Him!”</a:t>
            </a:r>
          </a:p>
          <a:p>
            <a:pPr lvl="1"/>
            <a:r>
              <a:rPr lang="en-US" dirty="0"/>
              <a:t>Why is there a contrast between morally flawed men and “your Father who is in heaven”? What is the argument Jesus is making?</a:t>
            </a:r>
          </a:p>
          <a:p>
            <a:pPr lvl="1"/>
            <a:r>
              <a:rPr lang="en-US" dirty="0"/>
              <a:t>What is included/excluded by “good things”?</a:t>
            </a:r>
          </a:p>
          <a:p>
            <a:pPr lvl="1"/>
            <a:r>
              <a:rPr lang="en-US" dirty="0"/>
              <a:t>When our requests from God are not aligned with what is best for us, what would we want our Heavenly Father to do?</a:t>
            </a:r>
          </a:p>
        </p:txBody>
      </p:sp>
    </p:spTree>
    <p:extLst>
      <p:ext uri="{BB962C8B-B14F-4D97-AF65-F5344CB8AC3E}">
        <p14:creationId xmlns:p14="http://schemas.microsoft.com/office/powerpoint/2010/main" val="408849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VELER'S COMPANY BRASS PRODUCTS Ruler - Traveler's Company - Office  accessory - For office, Accessories - Gentleman Store">
            <a:extLst>
              <a:ext uri="{FF2B5EF4-FFF2-40B4-BE49-F238E27FC236}">
                <a16:creationId xmlns:a16="http://schemas.microsoft.com/office/drawing/2014/main" id="{BAB19D0C-7BB4-D658-5085-F0D3BA4DA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6655" cy="71905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ACD701-85E3-A587-FA5A-B68E5E63CA6E}"/>
              </a:ext>
            </a:extLst>
          </p:cNvPr>
          <p:cNvSpPr>
            <a:spLocks noGrp="1"/>
          </p:cNvSpPr>
          <p:nvPr>
            <p:ph type="title"/>
          </p:nvPr>
        </p:nvSpPr>
        <p:spPr/>
        <p:txBody>
          <a:bodyPr/>
          <a:lstStyle/>
          <a:p>
            <a:r>
              <a:rPr lang="en-US" dirty="0"/>
              <a:t>5. The Golden Rule (7:12)</a:t>
            </a:r>
          </a:p>
        </p:txBody>
      </p:sp>
      <p:sp>
        <p:nvSpPr>
          <p:cNvPr id="3" name="TextBox 2">
            <a:extLst>
              <a:ext uri="{FF2B5EF4-FFF2-40B4-BE49-F238E27FC236}">
                <a16:creationId xmlns:a16="http://schemas.microsoft.com/office/drawing/2014/main" id="{08CF0F36-56B3-F0A1-41FC-FB91D9685823}"/>
              </a:ext>
            </a:extLst>
          </p:cNvPr>
          <p:cNvSpPr txBox="1"/>
          <p:nvPr/>
        </p:nvSpPr>
        <p:spPr>
          <a:xfrm>
            <a:off x="769121" y="3478136"/>
            <a:ext cx="10733518" cy="523220"/>
          </a:xfrm>
          <a:prstGeom prst="rect">
            <a:avLst/>
          </a:prstGeom>
          <a:noFill/>
        </p:spPr>
        <p:txBody>
          <a:bodyPr wrap="square" rtlCol="0">
            <a:spAutoFit/>
          </a:bodyPr>
          <a:lstStyle/>
          <a:p>
            <a:pPr algn="ctr"/>
            <a:r>
              <a:rPr lang="en-US" sz="2800" spc="600" dirty="0">
                <a:latin typeface="Source Sans Pro Black" panose="020B0803030403020204" pitchFamily="34" charset="0"/>
              </a:rPr>
              <a:t>The Golden Rule</a:t>
            </a:r>
          </a:p>
        </p:txBody>
      </p:sp>
      <p:sp>
        <p:nvSpPr>
          <p:cNvPr id="4" name="TextBox 3">
            <a:extLst>
              <a:ext uri="{FF2B5EF4-FFF2-40B4-BE49-F238E27FC236}">
                <a16:creationId xmlns:a16="http://schemas.microsoft.com/office/drawing/2014/main" id="{DB7818CC-8681-EE9B-F7D5-BD3E1AE91C3F}"/>
              </a:ext>
            </a:extLst>
          </p:cNvPr>
          <p:cNvSpPr txBox="1"/>
          <p:nvPr/>
        </p:nvSpPr>
        <p:spPr>
          <a:xfrm>
            <a:off x="838200" y="4520725"/>
            <a:ext cx="10664439" cy="1569660"/>
          </a:xfrm>
          <a:prstGeom prst="rect">
            <a:avLst/>
          </a:prstGeom>
          <a:noFill/>
        </p:spPr>
        <p:txBody>
          <a:bodyPr wrap="square" rtlCol="0">
            <a:spAutoFit/>
          </a:bodyPr>
          <a:lstStyle/>
          <a:p>
            <a:r>
              <a:rPr lang="en-US" sz="3200" dirty="0">
                <a:latin typeface="Source Sans Pro Black" panose="020B0803030403020204" pitchFamily="34" charset="0"/>
              </a:rPr>
              <a:t>Davies and Allison describe Matthew 7:12 as the “climax, the entire central core of the sermon on the mount” (I: 685).</a:t>
            </a:r>
          </a:p>
        </p:txBody>
      </p:sp>
    </p:spTree>
    <p:extLst>
      <p:ext uri="{BB962C8B-B14F-4D97-AF65-F5344CB8AC3E}">
        <p14:creationId xmlns:p14="http://schemas.microsoft.com/office/powerpoint/2010/main" val="144588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832A-DB57-3EED-B4E4-8FC46412BCD6}"/>
              </a:ext>
            </a:extLst>
          </p:cNvPr>
          <p:cNvSpPr>
            <a:spLocks noGrp="1"/>
          </p:cNvSpPr>
          <p:nvPr>
            <p:ph type="title"/>
          </p:nvPr>
        </p:nvSpPr>
        <p:spPr/>
        <p:txBody>
          <a:bodyPr/>
          <a:lstStyle/>
          <a:p>
            <a:r>
              <a:rPr lang="en-US" dirty="0"/>
              <a:t>Matthew 7:12</a:t>
            </a:r>
          </a:p>
        </p:txBody>
      </p:sp>
      <p:sp>
        <p:nvSpPr>
          <p:cNvPr id="3" name="Content Placeholder 2">
            <a:extLst>
              <a:ext uri="{FF2B5EF4-FFF2-40B4-BE49-F238E27FC236}">
                <a16:creationId xmlns:a16="http://schemas.microsoft.com/office/drawing/2014/main" id="{D54D4EED-36FA-4DD4-228B-BF3569FF9FEB}"/>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“Therefore, whatever you want men to do to you, do also to them, for this is the Law and the Prophets.”</a:t>
            </a:r>
          </a:p>
          <a:p>
            <a:pPr lvl="1"/>
            <a:r>
              <a:rPr lang="en-US" dirty="0"/>
              <a:t>The negative form of this rule already existed in Jesus’s day: “What you hate, do not do to anyone” (Tobit 4:15 and other religions; see Davies and Allison 1:686-687 for many other examples). It states that one should not do to others what he himself dislikes.</a:t>
            </a:r>
          </a:p>
          <a:p>
            <a:pPr lvl="1"/>
            <a:r>
              <a:rPr lang="en-US" dirty="0">
                <a:latin typeface="Source Sans Pro Black" panose="020B0803030403020204" pitchFamily="34" charset="0"/>
              </a:rPr>
              <a:t>Leon Morris: </a:t>
            </a:r>
            <a:r>
              <a:rPr lang="en-US" dirty="0"/>
              <a:t>“The great Hillel, when invited to teach a certain heathen the whole Torah while he stood on one leg, replied: ‘What is hateful to you, do not to your </a:t>
            </a:r>
            <a:r>
              <a:rPr lang="en-US" dirty="0" err="1"/>
              <a:t>neighbour</a:t>
            </a:r>
            <a:r>
              <a:rPr lang="en-US" dirty="0"/>
              <a:t>: that is the whole Torah, while the rest is the commentary thereof’ (Shab. 31a)” (</a:t>
            </a:r>
            <a:r>
              <a:rPr lang="en-US" i="1" dirty="0"/>
              <a:t>The Gospel according to Matthew</a:t>
            </a:r>
            <a:r>
              <a:rPr lang="en-US" dirty="0"/>
              <a:t>, The Pillar New Testament Commentary, 1992).</a:t>
            </a:r>
          </a:p>
          <a:p>
            <a:pPr lvl="1"/>
            <a:r>
              <a:rPr lang="en-US" dirty="0"/>
              <a:t>What is the difference in Jesus’s teaching and the negative teach?</a:t>
            </a:r>
          </a:p>
          <a:p>
            <a:pPr lvl="2"/>
            <a:r>
              <a:rPr lang="en-US" dirty="0">
                <a:latin typeface="Source Sans Pro Black" panose="020B0803030403020204" pitchFamily="34" charset="0"/>
              </a:rPr>
              <a:t>Craig L. Blomberg: </a:t>
            </a:r>
            <a:r>
              <a:rPr lang="en-US" dirty="0"/>
              <a:t>“As Mounce explains: ‘In its negative form, the Golden Rule could be satisfied by doing nothing. The positive form moves us to action on behalf of others’” (</a:t>
            </a:r>
            <a:r>
              <a:rPr lang="en-US" i="1" dirty="0"/>
              <a:t>Matthew</a:t>
            </a:r>
            <a:r>
              <a:rPr lang="en-US" dirty="0"/>
              <a:t>, The New American Commentary, 131).</a:t>
            </a:r>
          </a:p>
          <a:p>
            <a:endParaRPr lang="en-US" dirty="0"/>
          </a:p>
          <a:p>
            <a:endParaRPr lang="en-US" dirty="0"/>
          </a:p>
        </p:txBody>
      </p:sp>
    </p:spTree>
    <p:extLst>
      <p:ext uri="{BB962C8B-B14F-4D97-AF65-F5344CB8AC3E}">
        <p14:creationId xmlns:p14="http://schemas.microsoft.com/office/powerpoint/2010/main" val="34721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E5E2-03F0-20E5-01B6-4CE021ED010A}"/>
              </a:ext>
            </a:extLst>
          </p:cNvPr>
          <p:cNvSpPr>
            <a:spLocks noGrp="1"/>
          </p:cNvSpPr>
          <p:nvPr>
            <p:ph type="title"/>
          </p:nvPr>
        </p:nvSpPr>
        <p:spPr/>
        <p:txBody>
          <a:bodyPr/>
          <a:lstStyle/>
          <a:p>
            <a:r>
              <a:rPr lang="en-US" dirty="0"/>
              <a:t>This Is the Law and Prophets</a:t>
            </a:r>
          </a:p>
        </p:txBody>
      </p:sp>
      <p:sp>
        <p:nvSpPr>
          <p:cNvPr id="3" name="Content Placeholder 2">
            <a:extLst>
              <a:ext uri="{FF2B5EF4-FFF2-40B4-BE49-F238E27FC236}">
                <a16:creationId xmlns:a16="http://schemas.microsoft.com/office/drawing/2014/main" id="{4E7F766D-83C8-DB25-3F71-55C89B28A5B6}"/>
              </a:ext>
            </a:extLst>
          </p:cNvPr>
          <p:cNvSpPr>
            <a:spLocks noGrp="1"/>
          </p:cNvSpPr>
          <p:nvPr>
            <p:ph idx="1"/>
          </p:nvPr>
        </p:nvSpPr>
        <p:spPr/>
        <p:txBody>
          <a:bodyPr>
            <a:normAutofit fontScale="92500" lnSpcReduction="20000"/>
          </a:bodyPr>
          <a:lstStyle/>
          <a:p>
            <a:r>
              <a:rPr lang="en-US" dirty="0"/>
              <a:t>Cf. Matthew 22:40—“On these two commandments (love of God and love of one’s neighbor) hang all the Law and the Prophets.”</a:t>
            </a:r>
          </a:p>
          <a:p>
            <a:pPr lvl="1"/>
            <a:r>
              <a:rPr lang="en-US" dirty="0"/>
              <a:t>Tie this statement back to Matthew 5:17— “Do not think that I came to destroy the Law or the Prophets. I did not come to destroy but to fulfill.”</a:t>
            </a:r>
          </a:p>
          <a:p>
            <a:pPr lvl="1"/>
            <a:r>
              <a:rPr lang="en-US" dirty="0"/>
              <a:t>The Golden Rule specifically includes one’s treatment toward one’s enemies (remember Matt. 5:43-48).</a:t>
            </a:r>
          </a:p>
          <a:p>
            <a:r>
              <a:rPr lang="en-US" dirty="0">
                <a:latin typeface="Source Sans Pro Black" panose="020B0803030403020204" pitchFamily="34" charset="0"/>
              </a:rPr>
              <a:t>R. T. France: </a:t>
            </a:r>
            <a:r>
              <a:rPr lang="en-US" dirty="0"/>
              <a:t>“The specific ethical teaching of the Sermon on the Mount therefore comes to its climax in this verse. So links the verse not with the immediately preceding verses but with the whole teaching of the Sermon so far, as it relates to our attitude towards other men, and the rule which follows presents in a nutshell the ‘greater righteousness’, the distinctive </a:t>
            </a:r>
            <a:r>
              <a:rPr lang="en-US" dirty="0" err="1"/>
              <a:t>behaviour</a:t>
            </a:r>
            <a:r>
              <a:rPr lang="en-US" dirty="0"/>
              <a:t> and attitude expected of the disciple” (</a:t>
            </a:r>
            <a:r>
              <a:rPr lang="en-US" i="1" dirty="0"/>
              <a:t>Matthew: An Introduction and Commentary</a:t>
            </a:r>
            <a:r>
              <a:rPr lang="en-US" dirty="0"/>
              <a:t>, Tyndale New Testament Commentaries, 149).</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775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424F-3F53-8BA5-852A-C9D26A34C576}"/>
              </a:ext>
            </a:extLst>
          </p:cNvPr>
          <p:cNvSpPr>
            <a:spLocks noGrp="1"/>
          </p:cNvSpPr>
          <p:nvPr>
            <p:ph type="title"/>
          </p:nvPr>
        </p:nvSpPr>
        <p:spPr/>
        <p:txBody>
          <a:bodyPr/>
          <a:lstStyle/>
          <a:p>
            <a:r>
              <a:rPr lang="en-US" dirty="0"/>
              <a:t>True and False Disciples (7:13-27)</a:t>
            </a:r>
          </a:p>
        </p:txBody>
      </p:sp>
      <p:pic>
        <p:nvPicPr>
          <p:cNvPr id="1026" name="Picture 2" descr="Pin on God Talk on Hub Pages">
            <a:extLst>
              <a:ext uri="{FF2B5EF4-FFF2-40B4-BE49-F238E27FC236}">
                <a16:creationId xmlns:a16="http://schemas.microsoft.com/office/drawing/2014/main" id="{DE7BB133-C1E0-1810-64A9-234CD1FB5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805043"/>
            <a:ext cx="10515599" cy="486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7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9E1D-377F-A4CD-35E1-DDE5C9088F5A}"/>
              </a:ext>
            </a:extLst>
          </p:cNvPr>
          <p:cNvSpPr>
            <a:spLocks noGrp="1"/>
          </p:cNvSpPr>
          <p:nvPr>
            <p:ph type="title"/>
          </p:nvPr>
        </p:nvSpPr>
        <p:spPr/>
        <p:txBody>
          <a:bodyPr/>
          <a:lstStyle/>
          <a:p>
            <a:r>
              <a:rPr lang="en-US" dirty="0"/>
              <a:t>Outline of the Section</a:t>
            </a:r>
          </a:p>
        </p:txBody>
      </p:sp>
      <p:sp>
        <p:nvSpPr>
          <p:cNvPr id="3" name="Content Placeholder 2">
            <a:extLst>
              <a:ext uri="{FF2B5EF4-FFF2-40B4-BE49-F238E27FC236}">
                <a16:creationId xmlns:a16="http://schemas.microsoft.com/office/drawing/2014/main" id="{741545AA-81FA-71DE-F313-077637B7C481}"/>
              </a:ext>
            </a:extLst>
          </p:cNvPr>
          <p:cNvSpPr>
            <a:spLocks noGrp="1"/>
          </p:cNvSpPr>
          <p:nvPr>
            <p:ph idx="1"/>
          </p:nvPr>
        </p:nvSpPr>
        <p:spPr/>
        <p:txBody>
          <a:bodyPr/>
          <a:lstStyle/>
          <a:p>
            <a:r>
              <a:rPr lang="en-US" dirty="0"/>
              <a:t>True and False Discipleship (7:13-27)</a:t>
            </a:r>
          </a:p>
          <a:p>
            <a:pPr lvl="1"/>
            <a:r>
              <a:rPr lang="en-US" dirty="0"/>
              <a:t>The narrow versus the wide gate/road (7:13-14)</a:t>
            </a:r>
          </a:p>
          <a:p>
            <a:pPr lvl="1"/>
            <a:r>
              <a:rPr lang="en-US" dirty="0"/>
              <a:t>True and false disciples (7:15-23)</a:t>
            </a:r>
          </a:p>
          <a:p>
            <a:pPr lvl="1"/>
            <a:r>
              <a:rPr lang="en-US" dirty="0"/>
              <a:t>Building on a rock (7:24-27)</a:t>
            </a:r>
          </a:p>
          <a:p>
            <a:pPr marL="0" indent="0">
              <a:buNone/>
            </a:pPr>
            <a:endParaRPr lang="en-US" dirty="0"/>
          </a:p>
        </p:txBody>
      </p:sp>
    </p:spTree>
    <p:extLst>
      <p:ext uri="{BB962C8B-B14F-4D97-AF65-F5344CB8AC3E}">
        <p14:creationId xmlns:p14="http://schemas.microsoft.com/office/powerpoint/2010/main" val="1589339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FFF2-FE21-A247-143E-352ED2784CF5}"/>
              </a:ext>
            </a:extLst>
          </p:cNvPr>
          <p:cNvSpPr>
            <a:spLocks noGrp="1"/>
          </p:cNvSpPr>
          <p:nvPr>
            <p:ph type="title"/>
          </p:nvPr>
        </p:nvSpPr>
        <p:spPr/>
        <p:txBody>
          <a:bodyPr>
            <a:normAutofit/>
          </a:bodyPr>
          <a:lstStyle/>
          <a:p>
            <a:r>
              <a:rPr lang="en-US" sz="3600" dirty="0"/>
              <a:t>The Narrow versus the Wide Gate/Road (7:13-14)</a:t>
            </a:r>
          </a:p>
        </p:txBody>
      </p:sp>
      <p:pic>
        <p:nvPicPr>
          <p:cNvPr id="2050" name="Picture 2" descr="Wide and Narrow Gates (Matthew 7:13-14) [Guest Card Talk] — A Game For Good  Christians">
            <a:extLst>
              <a:ext uri="{FF2B5EF4-FFF2-40B4-BE49-F238E27FC236}">
                <a16:creationId xmlns:a16="http://schemas.microsoft.com/office/drawing/2014/main" id="{7EC35F50-6ACA-264E-AEC7-A86E028E9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921" y="2037533"/>
            <a:ext cx="7964158" cy="435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3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1EE7-0E69-9229-F5B2-ACD08082E323}"/>
              </a:ext>
            </a:extLst>
          </p:cNvPr>
          <p:cNvSpPr>
            <a:spLocks noGrp="1"/>
          </p:cNvSpPr>
          <p:nvPr>
            <p:ph type="title"/>
          </p:nvPr>
        </p:nvSpPr>
        <p:spPr/>
        <p:txBody>
          <a:bodyPr/>
          <a:lstStyle/>
          <a:p>
            <a:r>
              <a:rPr lang="en-US" dirty="0"/>
              <a:t>Stringent Words</a:t>
            </a:r>
          </a:p>
        </p:txBody>
      </p:sp>
      <p:sp>
        <p:nvSpPr>
          <p:cNvPr id="3" name="Content Placeholder 2">
            <a:extLst>
              <a:ext uri="{FF2B5EF4-FFF2-40B4-BE49-F238E27FC236}">
                <a16:creationId xmlns:a16="http://schemas.microsoft.com/office/drawing/2014/main" id="{0CCB4032-C892-E9D3-4865-EF49AC2C3C9E}"/>
              </a:ext>
            </a:extLst>
          </p:cNvPr>
          <p:cNvSpPr>
            <a:spLocks noGrp="1"/>
          </p:cNvSpPr>
          <p:nvPr>
            <p:ph idx="1"/>
          </p:nvPr>
        </p:nvSpPr>
        <p:spPr/>
        <p:txBody>
          <a:bodyPr/>
          <a:lstStyle/>
          <a:p>
            <a:r>
              <a:rPr lang="en-US" dirty="0"/>
              <a:t>Leon Morris quoted Bruner: “‘Jesus began his sermon with unqualified tenderness, embracing in the Blessings those who felt least embraceable. He concludes with unqualified toughness, warning us that his sermon is not an intellectual option, a set of suggestions we may take or leave, one philosophy among several others, but that it is the exclusive way to life’ (Bruner, p. 282)” (</a:t>
            </a:r>
            <a:r>
              <a:rPr lang="en-US" i="1" dirty="0"/>
              <a:t>The Gospel according to Matthew</a:t>
            </a:r>
            <a:r>
              <a:rPr lang="en-US" dirty="0"/>
              <a:t>, The Pillar New Testament, 173).</a:t>
            </a:r>
          </a:p>
        </p:txBody>
      </p:sp>
    </p:spTree>
    <p:extLst>
      <p:ext uri="{BB962C8B-B14F-4D97-AF65-F5344CB8AC3E}">
        <p14:creationId xmlns:p14="http://schemas.microsoft.com/office/powerpoint/2010/main" val="398779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26F0-7E7C-E809-C0FC-B26B87DA6E30}"/>
              </a:ext>
            </a:extLst>
          </p:cNvPr>
          <p:cNvSpPr>
            <a:spLocks noGrp="1"/>
          </p:cNvSpPr>
          <p:nvPr>
            <p:ph type="title"/>
          </p:nvPr>
        </p:nvSpPr>
        <p:spPr>
          <a:xfrm>
            <a:off x="838200" y="365126"/>
            <a:ext cx="10515600" cy="1096206"/>
          </a:xfrm>
        </p:spPr>
        <p:txBody>
          <a:bodyPr/>
          <a:lstStyle/>
          <a:p>
            <a:r>
              <a:rPr lang="en-US" dirty="0"/>
              <a:t>Matthew 7:13-14</a:t>
            </a:r>
          </a:p>
        </p:txBody>
      </p:sp>
      <p:sp>
        <p:nvSpPr>
          <p:cNvPr id="3" name="Content Placeholder 2">
            <a:extLst>
              <a:ext uri="{FF2B5EF4-FFF2-40B4-BE49-F238E27FC236}">
                <a16:creationId xmlns:a16="http://schemas.microsoft.com/office/drawing/2014/main" id="{A781570F-875D-1E52-755D-691CD1BAB831}"/>
              </a:ext>
            </a:extLst>
          </p:cNvPr>
          <p:cNvSpPr>
            <a:spLocks noGrp="1"/>
          </p:cNvSpPr>
          <p:nvPr>
            <p:ph idx="1"/>
          </p:nvPr>
        </p:nvSpPr>
        <p:spPr>
          <a:xfrm>
            <a:off x="838200" y="1580972"/>
            <a:ext cx="10515600" cy="4911903"/>
          </a:xfrm>
        </p:spPr>
        <p:txBody>
          <a:bodyPr>
            <a:normAutofit fontScale="92500"/>
          </a:bodyPr>
          <a:lstStyle/>
          <a:p>
            <a:r>
              <a:rPr lang="en-US" dirty="0">
                <a:latin typeface="Source Sans Pro Black" panose="020B0803030403020204" pitchFamily="34" charset="0"/>
              </a:rPr>
              <a:t>“Enter by the narrow gate; for wide is the gate and broad is the way that leads to destruction, and there are many who go in by it. Because narrow is the gate and difficult is the way which leads to life, and there are few who find it.”</a:t>
            </a:r>
          </a:p>
          <a:p>
            <a:pPr lvl="1"/>
            <a:r>
              <a:rPr lang="en-US" dirty="0"/>
              <a:t>The narrow gate and difficult way</a:t>
            </a:r>
          </a:p>
          <a:p>
            <a:pPr lvl="2"/>
            <a:r>
              <a:rPr lang="en-US" i="1" dirty="0"/>
              <a:t>Stenos</a:t>
            </a:r>
            <a:r>
              <a:rPr lang="en-US" dirty="0"/>
              <a:t> in reference to dimension “narrow” (BDAG, 942).</a:t>
            </a:r>
          </a:p>
          <a:p>
            <a:pPr lvl="2"/>
            <a:r>
              <a:rPr lang="en-US" i="1" dirty="0" err="1"/>
              <a:t>Thlibō</a:t>
            </a:r>
            <a:r>
              <a:rPr lang="en-US" dirty="0"/>
              <a:t> means “to be constricted or narrow, press together, make narrow”; “a narrow, confined road and therefore a source of trouble or difficulty to those using it” (BDAG, 457).</a:t>
            </a:r>
          </a:p>
          <a:p>
            <a:pPr lvl="1"/>
            <a:r>
              <a:rPr lang="en-US" dirty="0"/>
              <a:t>The broad way and wide gate</a:t>
            </a:r>
          </a:p>
          <a:p>
            <a:pPr lvl="2"/>
            <a:r>
              <a:rPr lang="en-US" i="1" dirty="0" err="1"/>
              <a:t>Platus</a:t>
            </a:r>
            <a:r>
              <a:rPr lang="en-US" dirty="0"/>
              <a:t> “pertains to great extent from side to side, </a:t>
            </a:r>
            <a:r>
              <a:rPr lang="en-US" i="1" dirty="0"/>
              <a:t>broad, wide</a:t>
            </a:r>
            <a:r>
              <a:rPr lang="en-US" dirty="0"/>
              <a:t>” (BDAG, 823).</a:t>
            </a:r>
            <a:endParaRPr lang="en-US" i="1" dirty="0"/>
          </a:p>
          <a:p>
            <a:pPr lvl="2"/>
            <a:r>
              <a:rPr lang="en-US" i="1" dirty="0" err="1"/>
              <a:t>Euruchōros</a:t>
            </a:r>
            <a:r>
              <a:rPr lang="en-US" dirty="0"/>
              <a:t> “pertains to having amply room, </a:t>
            </a:r>
            <a:r>
              <a:rPr lang="en-US" i="1" dirty="0"/>
              <a:t>broad, spacious, roomy</a:t>
            </a:r>
            <a:r>
              <a:rPr lang="en-US" dirty="0"/>
              <a:t>” (BDAG, 412).</a:t>
            </a:r>
          </a:p>
          <a:p>
            <a:pPr lvl="1"/>
            <a:r>
              <a:rPr lang="en-US" dirty="0"/>
              <a:t>Jesus makes it clear that are only two ways set before all of mankind and that one has the power to choose which one he will take!</a:t>
            </a:r>
          </a:p>
          <a:p>
            <a:pPr lvl="2"/>
            <a:endParaRPr lang="en-US" i="1" dirty="0"/>
          </a:p>
          <a:p>
            <a:endParaRPr lang="en-US" dirty="0"/>
          </a:p>
          <a:p>
            <a:endParaRPr lang="en-US" dirty="0"/>
          </a:p>
        </p:txBody>
      </p:sp>
    </p:spTree>
    <p:extLst>
      <p:ext uri="{BB962C8B-B14F-4D97-AF65-F5344CB8AC3E}">
        <p14:creationId xmlns:p14="http://schemas.microsoft.com/office/powerpoint/2010/main" val="25713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0CF9-2B33-E7CE-3E8C-42BC09DC85E8}"/>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F3B0DE2C-9F8B-E6C0-3C88-A9273EA566D4}"/>
              </a:ext>
            </a:extLst>
          </p:cNvPr>
          <p:cNvSpPr>
            <a:spLocks noGrp="1"/>
          </p:cNvSpPr>
          <p:nvPr>
            <p:ph idx="1"/>
          </p:nvPr>
        </p:nvSpPr>
        <p:spPr/>
        <p:txBody>
          <a:bodyPr>
            <a:normAutofit lnSpcReduction="10000"/>
          </a:bodyPr>
          <a:lstStyle/>
          <a:p>
            <a:r>
              <a:rPr lang="en-US" dirty="0"/>
              <a:t>The Treatment of One’s Neighbor (7:1-12)</a:t>
            </a:r>
          </a:p>
          <a:p>
            <a:pPr lvl="1"/>
            <a:r>
              <a:rPr lang="en-US" dirty="0"/>
              <a:t>Do not judge (7:1-2)</a:t>
            </a:r>
          </a:p>
          <a:p>
            <a:pPr lvl="1"/>
            <a:r>
              <a:rPr lang="en-US" dirty="0"/>
              <a:t>The splinter and the log (7:3-5)</a:t>
            </a:r>
          </a:p>
          <a:p>
            <a:pPr lvl="1"/>
            <a:r>
              <a:rPr lang="en-US" dirty="0"/>
              <a:t>Pearls before swine (7:6)</a:t>
            </a:r>
          </a:p>
          <a:p>
            <a:pPr lvl="1"/>
            <a:r>
              <a:rPr lang="en-US" dirty="0"/>
              <a:t>Seek and you shall find (7:7-11)</a:t>
            </a:r>
          </a:p>
          <a:p>
            <a:pPr lvl="1"/>
            <a:r>
              <a:rPr lang="en-US" dirty="0"/>
              <a:t>The Golden Rule (7:12)</a:t>
            </a:r>
          </a:p>
          <a:p>
            <a:r>
              <a:rPr lang="en-US" dirty="0"/>
              <a:t>True and False Discipleship (7:13-27)</a:t>
            </a:r>
          </a:p>
          <a:p>
            <a:pPr lvl="1"/>
            <a:r>
              <a:rPr lang="en-US" dirty="0"/>
              <a:t>The narrow versus the wide gate/road (7:13-14)</a:t>
            </a:r>
          </a:p>
          <a:p>
            <a:pPr lvl="1"/>
            <a:r>
              <a:rPr lang="en-US" dirty="0"/>
              <a:t>True and false disciples (7:15-23)</a:t>
            </a:r>
          </a:p>
          <a:p>
            <a:pPr lvl="1"/>
            <a:r>
              <a:rPr lang="en-US" dirty="0"/>
              <a:t>Building on a rock (7:24-27)</a:t>
            </a:r>
          </a:p>
          <a:p>
            <a:r>
              <a:rPr lang="en-US" dirty="0"/>
              <a:t>Conclusion (7:28-29)</a:t>
            </a:r>
          </a:p>
          <a:p>
            <a:pPr lvl="1"/>
            <a:endParaRPr lang="en-US" dirty="0"/>
          </a:p>
          <a:p>
            <a:pPr lvl="1"/>
            <a:endParaRPr lang="en-US" dirty="0"/>
          </a:p>
        </p:txBody>
      </p:sp>
    </p:spTree>
    <p:extLst>
      <p:ext uri="{BB962C8B-B14F-4D97-AF65-F5344CB8AC3E}">
        <p14:creationId xmlns:p14="http://schemas.microsoft.com/office/powerpoint/2010/main" val="89709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circle(in)">
                                      <p:cBhvr>
                                        <p:cTn id="10" dur="2000"/>
                                        <p:tgtEl>
                                          <p:spTgt spid="3">
                                            <p:txEl>
                                              <p:pRg st="7" end="7"/>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circle(in)">
                                      <p:cBhvr>
                                        <p:cTn id="13" dur="2000"/>
                                        <p:tgtEl>
                                          <p:spTgt spid="3">
                                            <p:txEl>
                                              <p:pRg st="8" end="8"/>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circle(in)">
                                      <p:cBhvr>
                                        <p:cTn id="16" dur="20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circle(in)">
                                      <p:cBhvr>
                                        <p:cTn id="2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51E8-192D-6F5B-6BA2-80A129607F79}"/>
              </a:ext>
            </a:extLst>
          </p:cNvPr>
          <p:cNvSpPr>
            <a:spLocks noGrp="1"/>
          </p:cNvSpPr>
          <p:nvPr>
            <p:ph type="title"/>
          </p:nvPr>
        </p:nvSpPr>
        <p:spPr/>
        <p:txBody>
          <a:bodyPr/>
          <a:lstStyle/>
          <a:p>
            <a:r>
              <a:rPr lang="en-US" dirty="0"/>
              <a:t>A Common Jewish Theme</a:t>
            </a:r>
          </a:p>
        </p:txBody>
      </p:sp>
      <p:sp>
        <p:nvSpPr>
          <p:cNvPr id="3" name="Content Placeholder 2">
            <a:extLst>
              <a:ext uri="{FF2B5EF4-FFF2-40B4-BE49-F238E27FC236}">
                <a16:creationId xmlns:a16="http://schemas.microsoft.com/office/drawing/2014/main" id="{416E9DA8-6270-664F-DBF9-48B8C2ABED4D}"/>
              </a:ext>
            </a:extLst>
          </p:cNvPr>
          <p:cNvSpPr>
            <a:spLocks noGrp="1"/>
          </p:cNvSpPr>
          <p:nvPr>
            <p:ph idx="1"/>
          </p:nvPr>
        </p:nvSpPr>
        <p:spPr/>
        <p:txBody>
          <a:bodyPr>
            <a:normAutofit/>
          </a:bodyPr>
          <a:lstStyle/>
          <a:p>
            <a:r>
              <a:rPr lang="en-US" dirty="0">
                <a:latin typeface="Source Sans Pro Black" panose="020B0803030403020204" pitchFamily="34" charset="0"/>
              </a:rPr>
              <a:t>Moses: </a:t>
            </a:r>
            <a:r>
              <a:rPr lang="en-US" dirty="0"/>
              <a:t>“"See, I have set before you today life and good, death and evil,. . . . I call heaven and earth as witnesses today against you, that I have set before you life and death, blessing and cursing; therefore choose life, that both you and your descendants may live” (Deut. 30:19).</a:t>
            </a:r>
          </a:p>
          <a:p>
            <a:r>
              <a:rPr lang="en-US" dirty="0">
                <a:latin typeface="Source Sans Pro Black" panose="020B0803030403020204" pitchFamily="34" charset="0"/>
              </a:rPr>
              <a:t>Jeremiah: </a:t>
            </a:r>
            <a:r>
              <a:rPr lang="en-US" dirty="0"/>
              <a:t>“Now you shall say to this people, ‘Thus says the </a:t>
            </a:r>
            <a:r>
              <a:rPr lang="en-US" cap="small" dirty="0"/>
              <a:t>Lord</a:t>
            </a:r>
            <a:r>
              <a:rPr lang="en-US" dirty="0"/>
              <a:t>: “Behold, I set before you the way of life and the way of death”’” (Jer. 21:8).</a:t>
            </a:r>
          </a:p>
          <a:p>
            <a:r>
              <a:rPr lang="en-US" dirty="0">
                <a:latin typeface="Source Sans Pro Black" panose="020B0803030403020204" pitchFamily="34" charset="0"/>
              </a:rPr>
              <a:t>David: </a:t>
            </a:r>
            <a:r>
              <a:rPr lang="en-US" dirty="0"/>
              <a:t>“For the </a:t>
            </a:r>
            <a:r>
              <a:rPr lang="en-US" cap="small" dirty="0"/>
              <a:t>Lord</a:t>
            </a:r>
            <a:r>
              <a:rPr lang="en-US" dirty="0"/>
              <a:t> knows the way of the righteous, But the way of the ungodly shall perish” (Psa. 1:6).</a:t>
            </a:r>
          </a:p>
          <a:p>
            <a:endParaRPr lang="en-US" dirty="0"/>
          </a:p>
          <a:p>
            <a:endParaRPr lang="en-US" dirty="0"/>
          </a:p>
        </p:txBody>
      </p:sp>
    </p:spTree>
    <p:extLst>
      <p:ext uri="{BB962C8B-B14F-4D97-AF65-F5344CB8AC3E}">
        <p14:creationId xmlns:p14="http://schemas.microsoft.com/office/powerpoint/2010/main" val="293317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D141-7288-B0B7-321D-A8AB0325D310}"/>
              </a:ext>
            </a:extLst>
          </p:cNvPr>
          <p:cNvSpPr>
            <a:spLocks noGrp="1"/>
          </p:cNvSpPr>
          <p:nvPr>
            <p:ph type="title"/>
          </p:nvPr>
        </p:nvSpPr>
        <p:spPr/>
        <p:txBody>
          <a:bodyPr/>
          <a:lstStyle/>
          <a:p>
            <a:r>
              <a:rPr lang="en-US" dirty="0"/>
              <a:t>The Two Destinies</a:t>
            </a:r>
          </a:p>
        </p:txBody>
      </p:sp>
      <p:sp>
        <p:nvSpPr>
          <p:cNvPr id="3" name="Content Placeholder 2">
            <a:extLst>
              <a:ext uri="{FF2B5EF4-FFF2-40B4-BE49-F238E27FC236}">
                <a16:creationId xmlns:a16="http://schemas.microsoft.com/office/drawing/2014/main" id="{6CA45950-412A-1EAD-6C27-0451FC549645}"/>
              </a:ext>
            </a:extLst>
          </p:cNvPr>
          <p:cNvSpPr>
            <a:spLocks noGrp="1"/>
          </p:cNvSpPr>
          <p:nvPr>
            <p:ph idx="1"/>
          </p:nvPr>
        </p:nvSpPr>
        <p:spPr/>
        <p:txBody>
          <a:bodyPr>
            <a:normAutofit lnSpcReduction="10000"/>
          </a:bodyPr>
          <a:lstStyle/>
          <a:p>
            <a:r>
              <a:rPr lang="en-US" dirty="0"/>
              <a:t>The wide gate and broad way: </a:t>
            </a:r>
            <a:r>
              <a:rPr lang="en-US" dirty="0">
                <a:latin typeface="Source Sans Pro Black" panose="020B0803030403020204" pitchFamily="34" charset="0"/>
              </a:rPr>
              <a:t>Destruction</a:t>
            </a:r>
          </a:p>
          <a:p>
            <a:pPr lvl="1"/>
            <a:r>
              <a:rPr lang="en-US" i="1" dirty="0" err="1"/>
              <a:t>Apōleia</a:t>
            </a:r>
            <a:r>
              <a:rPr lang="en-US" dirty="0"/>
              <a:t> is “the destruction that one experiences, </a:t>
            </a:r>
            <a:r>
              <a:rPr lang="en-US" i="1" dirty="0"/>
              <a:t>annihilation</a:t>
            </a:r>
            <a:r>
              <a:rPr lang="en-US" dirty="0"/>
              <a:t> both complete and in process, </a:t>
            </a:r>
            <a:r>
              <a:rPr lang="en-US" i="1" dirty="0"/>
              <a:t>ruin; . . . </a:t>
            </a:r>
            <a:r>
              <a:rPr lang="en-US" dirty="0"/>
              <a:t>Especially of eternal destruction as punishment for the wicked, Mt. 7:13</a:t>
            </a:r>
            <a:r>
              <a:rPr lang="en-US" i="1" dirty="0"/>
              <a:t>” </a:t>
            </a:r>
            <a:r>
              <a:rPr lang="en-US" dirty="0"/>
              <a:t>(BDAG, 127).</a:t>
            </a:r>
          </a:p>
          <a:p>
            <a:pPr lvl="1"/>
            <a:r>
              <a:rPr lang="en-US" dirty="0"/>
              <a:t>We should not limit the destruction of the broad way to eternal damnation; it leads also to ruinous consequences in this life.</a:t>
            </a:r>
          </a:p>
          <a:p>
            <a:r>
              <a:rPr lang="en-US" dirty="0"/>
              <a:t>The narrow gate and difficult way: </a:t>
            </a:r>
            <a:r>
              <a:rPr lang="en-US" dirty="0">
                <a:latin typeface="Source Sans Pro Black" panose="020B0803030403020204" pitchFamily="34" charset="0"/>
              </a:rPr>
              <a:t>Life</a:t>
            </a:r>
          </a:p>
          <a:p>
            <a:pPr lvl="1"/>
            <a:r>
              <a:rPr lang="en-US" i="1" dirty="0" err="1"/>
              <a:t>Zōē</a:t>
            </a:r>
            <a:r>
              <a:rPr lang="en-US" dirty="0"/>
              <a:t> is “the opposite of death. . . Is used of life in the blessed period of final consummation. . . In the coming age eternal life” (BDAG, 430).</a:t>
            </a:r>
          </a:p>
          <a:p>
            <a:pPr lvl="1"/>
            <a:r>
              <a:rPr lang="en-US" dirty="0"/>
              <a:t>We should not limit the joys of life to eternal life. Paul said that godliness “is profitable for all things, having promise of the life that now is and of that which is to come” (1 Tim. 4:8).</a:t>
            </a:r>
          </a:p>
          <a:p>
            <a:pPr lvl="1"/>
            <a:endParaRPr lang="en-US" dirty="0"/>
          </a:p>
          <a:p>
            <a:pPr lvl="1"/>
            <a:endParaRPr lang="en-US" dirty="0"/>
          </a:p>
        </p:txBody>
      </p:sp>
    </p:spTree>
    <p:extLst>
      <p:ext uri="{BB962C8B-B14F-4D97-AF65-F5344CB8AC3E}">
        <p14:creationId xmlns:p14="http://schemas.microsoft.com/office/powerpoint/2010/main" val="35581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7ACB-523A-665D-CA63-783B1043B7AA}"/>
              </a:ext>
            </a:extLst>
          </p:cNvPr>
          <p:cNvSpPr>
            <a:spLocks noGrp="1"/>
          </p:cNvSpPr>
          <p:nvPr>
            <p:ph type="title"/>
          </p:nvPr>
        </p:nvSpPr>
        <p:spPr/>
        <p:txBody>
          <a:bodyPr/>
          <a:lstStyle/>
          <a:p>
            <a:r>
              <a:rPr lang="en-US" dirty="0"/>
              <a:t>The Travelers</a:t>
            </a:r>
          </a:p>
        </p:txBody>
      </p:sp>
      <p:sp>
        <p:nvSpPr>
          <p:cNvPr id="3" name="Content Placeholder 2">
            <a:extLst>
              <a:ext uri="{FF2B5EF4-FFF2-40B4-BE49-F238E27FC236}">
                <a16:creationId xmlns:a16="http://schemas.microsoft.com/office/drawing/2014/main" id="{AA86C968-361E-B5F9-8E2F-AD9EF559A5B9}"/>
              </a:ext>
            </a:extLst>
          </p:cNvPr>
          <p:cNvSpPr>
            <a:spLocks noGrp="1"/>
          </p:cNvSpPr>
          <p:nvPr>
            <p:ph idx="1"/>
          </p:nvPr>
        </p:nvSpPr>
        <p:spPr/>
        <p:txBody>
          <a:bodyPr/>
          <a:lstStyle/>
          <a:p>
            <a:r>
              <a:rPr lang="en-US" dirty="0"/>
              <a:t>The wide gate and broad way: many</a:t>
            </a:r>
          </a:p>
          <a:p>
            <a:r>
              <a:rPr lang="en-US" dirty="0"/>
              <a:t>The narrow gate and difficult way: few </a:t>
            </a:r>
          </a:p>
          <a:p>
            <a:r>
              <a:rPr lang="en-US" dirty="0"/>
              <a:t>The command to enter implies effort to find it and travel it.</a:t>
            </a:r>
          </a:p>
          <a:p>
            <a:pPr lvl="1"/>
            <a:r>
              <a:rPr lang="en-US" dirty="0">
                <a:latin typeface="Source Sans Pro Black" panose="020B0803030403020204" pitchFamily="34" charset="0"/>
              </a:rPr>
              <a:t>Leon Morris: </a:t>
            </a:r>
            <a:r>
              <a:rPr lang="en-US" dirty="0"/>
              <a:t>“A narrow gate must be sought out: it is not as easily perceived as is a broad one. </a:t>
            </a:r>
            <a:r>
              <a:rPr lang="en-US" i="1" dirty="0"/>
              <a:t>For</a:t>
            </a:r>
            <a:r>
              <a:rPr lang="en-US" dirty="0"/>
              <a:t> is a causal conjunction; the implication is that something of an effort must be made to enter the narrow gate” (Ibid., 174).</a:t>
            </a:r>
          </a:p>
        </p:txBody>
      </p:sp>
    </p:spTree>
    <p:extLst>
      <p:ext uri="{BB962C8B-B14F-4D97-AF65-F5344CB8AC3E}">
        <p14:creationId xmlns:p14="http://schemas.microsoft.com/office/powerpoint/2010/main" val="5511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FF11-4DA0-C59E-9D67-B6FC9017BD0D}"/>
              </a:ext>
            </a:extLst>
          </p:cNvPr>
          <p:cNvSpPr>
            <a:spLocks noGrp="1"/>
          </p:cNvSpPr>
          <p:nvPr>
            <p:ph type="title"/>
          </p:nvPr>
        </p:nvSpPr>
        <p:spPr/>
        <p:txBody>
          <a:bodyPr/>
          <a:lstStyle/>
          <a:p>
            <a:r>
              <a:rPr lang="en-US" dirty="0"/>
              <a:t>True and False Disciples (7:15-20)</a:t>
            </a:r>
          </a:p>
        </p:txBody>
      </p:sp>
      <p:pic>
        <p:nvPicPr>
          <p:cNvPr id="3074" name="Picture 2" descr="The Life and Legacy of Washington's Oldest Wolf | Defenders of Wildlife">
            <a:extLst>
              <a:ext uri="{FF2B5EF4-FFF2-40B4-BE49-F238E27FC236}">
                <a16:creationId xmlns:a16="http://schemas.microsoft.com/office/drawing/2014/main" id="{70ED732C-93B6-59BF-B2B6-B320360E2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636" y="1893454"/>
            <a:ext cx="8398164" cy="472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533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160B-5EB9-77BB-DB3F-7887BAC48596}"/>
              </a:ext>
            </a:extLst>
          </p:cNvPr>
          <p:cNvSpPr>
            <a:spLocks noGrp="1"/>
          </p:cNvSpPr>
          <p:nvPr>
            <p:ph type="title"/>
          </p:nvPr>
        </p:nvSpPr>
        <p:spPr/>
        <p:txBody>
          <a:bodyPr/>
          <a:lstStyle/>
          <a:p>
            <a:r>
              <a:rPr lang="en-US" dirty="0"/>
              <a:t>Matthew 7:15-20</a:t>
            </a:r>
          </a:p>
        </p:txBody>
      </p:sp>
      <p:sp>
        <p:nvSpPr>
          <p:cNvPr id="3" name="Content Placeholder 2">
            <a:extLst>
              <a:ext uri="{FF2B5EF4-FFF2-40B4-BE49-F238E27FC236}">
                <a16:creationId xmlns:a16="http://schemas.microsoft.com/office/drawing/2014/main" id="{F8FFC1AA-6F87-C867-7255-CEE897B4F548}"/>
              </a:ext>
            </a:extLst>
          </p:cNvPr>
          <p:cNvSpPr>
            <a:spLocks noGrp="1"/>
          </p:cNvSpPr>
          <p:nvPr>
            <p:ph idx="1"/>
          </p:nvPr>
        </p:nvSpPr>
        <p:spPr/>
        <p:txBody>
          <a:bodyPr/>
          <a:lstStyle/>
          <a:p>
            <a:r>
              <a:rPr lang="en-US" dirty="0"/>
              <a:t>“Beware of false prophets, who come to you in sheep’s clothing, but inwardly they are ravenous wolves. You will know them by their fruits. Do men gather grapes from thornbushes or figs from thistles? Even so, every good tree bears good fruit, but a bad tree bears bad fruit. A good tree cannot bear bad fruit, nor can a bad tree bear good fruit. Every tree that does not bear good fruit is cut down and thrown into the fire. Therefore by their fruits you will know them.”</a:t>
            </a:r>
          </a:p>
          <a:p>
            <a:endParaRPr lang="en-US" dirty="0"/>
          </a:p>
          <a:p>
            <a:endParaRPr lang="en-US" dirty="0"/>
          </a:p>
        </p:txBody>
      </p:sp>
    </p:spTree>
    <p:extLst>
      <p:ext uri="{BB962C8B-B14F-4D97-AF65-F5344CB8AC3E}">
        <p14:creationId xmlns:p14="http://schemas.microsoft.com/office/powerpoint/2010/main" val="83981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962D-DC25-A4B8-C44C-C190DDD3FDAB}"/>
              </a:ext>
            </a:extLst>
          </p:cNvPr>
          <p:cNvSpPr>
            <a:spLocks noGrp="1"/>
          </p:cNvSpPr>
          <p:nvPr>
            <p:ph type="title"/>
          </p:nvPr>
        </p:nvSpPr>
        <p:spPr/>
        <p:txBody>
          <a:bodyPr/>
          <a:lstStyle/>
          <a:p>
            <a:r>
              <a:rPr lang="en-US" dirty="0"/>
              <a:t>Matthew 7:15</a:t>
            </a:r>
          </a:p>
        </p:txBody>
      </p:sp>
      <p:sp>
        <p:nvSpPr>
          <p:cNvPr id="3" name="Content Placeholder 2">
            <a:extLst>
              <a:ext uri="{FF2B5EF4-FFF2-40B4-BE49-F238E27FC236}">
                <a16:creationId xmlns:a16="http://schemas.microsoft.com/office/drawing/2014/main" id="{1FE6FCC8-1FCD-5577-E802-8328012C6983}"/>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“Beware of false prophets, who come to you in sheep’s clothing, but inwardly they are ravenous wolves.”</a:t>
            </a:r>
          </a:p>
          <a:p>
            <a:pPr lvl="1"/>
            <a:r>
              <a:rPr lang="en-US" dirty="0"/>
              <a:t>How can one harmonize the instructions of 7:15 with 7:1-2?</a:t>
            </a:r>
          </a:p>
          <a:p>
            <a:pPr lvl="1"/>
            <a:r>
              <a:rPr lang="en-US" dirty="0"/>
              <a:t>What are the implications of the command to “beware”?</a:t>
            </a:r>
          </a:p>
          <a:p>
            <a:pPr lvl="2"/>
            <a:r>
              <a:rPr lang="en-US" dirty="0">
                <a:latin typeface="Source Sans Pro Black" panose="020B0803030403020204" pitchFamily="34" charset="0"/>
              </a:rPr>
              <a:t>Beware</a:t>
            </a:r>
            <a:r>
              <a:rPr lang="en-US" dirty="0"/>
              <a:t> (</a:t>
            </a:r>
            <a:r>
              <a:rPr lang="en-US" i="1" dirty="0" err="1"/>
              <a:t>prosechō</a:t>
            </a:r>
            <a:r>
              <a:rPr lang="en-US" dirty="0"/>
              <a:t>): “to be in a state of alert, </a:t>
            </a:r>
            <a:r>
              <a:rPr lang="en-US" i="1" dirty="0"/>
              <a:t>be concerned about, care for, take care</a:t>
            </a:r>
            <a:r>
              <a:rPr lang="en-US" dirty="0"/>
              <a:t>” (BDAG, 879).</a:t>
            </a:r>
          </a:p>
          <a:p>
            <a:pPr lvl="1"/>
            <a:r>
              <a:rPr lang="en-US" dirty="0"/>
              <a:t>What danger does the wolf pose to the flock?</a:t>
            </a:r>
          </a:p>
          <a:p>
            <a:pPr lvl="2"/>
            <a:r>
              <a:rPr lang="en-US" dirty="0">
                <a:latin typeface="Source Sans Pro Black" panose="020B0803030403020204" pitchFamily="34" charset="0"/>
              </a:rPr>
              <a:t>Ravenous</a:t>
            </a:r>
            <a:r>
              <a:rPr lang="en-US" dirty="0"/>
              <a:t> (</a:t>
            </a:r>
            <a:r>
              <a:rPr lang="en-US" i="1" dirty="0" err="1"/>
              <a:t>harpax</a:t>
            </a:r>
            <a:r>
              <a:rPr lang="en-US" dirty="0"/>
              <a:t>): “rapacious (living on prey, Webster), ravenous” (BDAG, 134).</a:t>
            </a:r>
          </a:p>
          <a:p>
            <a:pPr lvl="1"/>
            <a:r>
              <a:rPr lang="en-US" dirty="0"/>
              <a:t>What is a “false prophet”?</a:t>
            </a:r>
          </a:p>
          <a:p>
            <a:pPr lvl="2"/>
            <a:r>
              <a:rPr lang="en-US" dirty="0">
                <a:latin typeface="Source Sans Pro Black" panose="020B0803030403020204" pitchFamily="34" charset="0"/>
              </a:rPr>
              <a:t>False prophet </a:t>
            </a:r>
            <a:r>
              <a:rPr lang="en-US" dirty="0"/>
              <a:t>(</a:t>
            </a:r>
            <a:r>
              <a:rPr lang="en-US" i="1" dirty="0" err="1"/>
              <a:t>pseudoprophētēs</a:t>
            </a:r>
            <a:r>
              <a:rPr lang="en-US" dirty="0"/>
              <a:t>): “one who falsely claims to be a prophet of God or who prophesies falsely, </a:t>
            </a:r>
            <a:r>
              <a:rPr lang="en-US" i="1" dirty="0"/>
              <a:t>false/bogus prophet</a:t>
            </a:r>
            <a:r>
              <a:rPr lang="en-US" dirty="0"/>
              <a:t>” (BDAG, 1097).</a:t>
            </a:r>
          </a:p>
          <a:p>
            <a:pPr lvl="2"/>
            <a:r>
              <a:rPr lang="en-US" dirty="0"/>
              <a:t>Are false prophets always dishonest and intentionally lying?</a:t>
            </a:r>
          </a:p>
          <a:p>
            <a:pPr lvl="2"/>
            <a:r>
              <a:rPr lang="en-US" dirty="0"/>
              <a:t>Can a false prophet be sincere, but sincerely wrong?</a:t>
            </a:r>
          </a:p>
          <a:p>
            <a:endParaRPr lang="en-US" dirty="0"/>
          </a:p>
          <a:p>
            <a:endParaRPr lang="en-US" dirty="0"/>
          </a:p>
        </p:txBody>
      </p:sp>
    </p:spTree>
    <p:extLst>
      <p:ext uri="{BB962C8B-B14F-4D97-AF65-F5344CB8AC3E}">
        <p14:creationId xmlns:p14="http://schemas.microsoft.com/office/powerpoint/2010/main" val="7594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ircle(in)">
                                      <p:cBhvr>
                                        <p:cTn id="36" dur="2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ircle(in)">
                                      <p:cBhvr>
                                        <p:cTn id="4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B3D0-C8A0-F961-5959-293CD32070DA}"/>
              </a:ext>
            </a:extLst>
          </p:cNvPr>
          <p:cNvSpPr>
            <a:spLocks noGrp="1"/>
          </p:cNvSpPr>
          <p:nvPr>
            <p:ph type="title"/>
          </p:nvPr>
        </p:nvSpPr>
        <p:spPr>
          <a:xfrm>
            <a:off x="838200" y="365125"/>
            <a:ext cx="10515600" cy="892175"/>
          </a:xfrm>
        </p:spPr>
        <p:txBody>
          <a:bodyPr/>
          <a:lstStyle/>
          <a:p>
            <a:r>
              <a:rPr lang="en-US" dirty="0"/>
              <a:t>Jeremiah &amp; the False Prophets</a:t>
            </a:r>
          </a:p>
        </p:txBody>
      </p:sp>
      <p:sp>
        <p:nvSpPr>
          <p:cNvPr id="3" name="Content Placeholder 2">
            <a:extLst>
              <a:ext uri="{FF2B5EF4-FFF2-40B4-BE49-F238E27FC236}">
                <a16:creationId xmlns:a16="http://schemas.microsoft.com/office/drawing/2014/main" id="{81646126-BECB-328D-6C69-691DCBCE29A7}"/>
              </a:ext>
            </a:extLst>
          </p:cNvPr>
          <p:cNvSpPr>
            <a:spLocks noGrp="1"/>
          </p:cNvSpPr>
          <p:nvPr>
            <p:ph idx="1"/>
          </p:nvPr>
        </p:nvSpPr>
        <p:spPr>
          <a:xfrm>
            <a:off x="838200" y="1415562"/>
            <a:ext cx="10515600" cy="4761401"/>
          </a:xfrm>
        </p:spPr>
        <p:txBody>
          <a:bodyPr>
            <a:normAutofit fontScale="85000" lnSpcReduction="20000"/>
          </a:bodyPr>
          <a:lstStyle/>
          <a:p>
            <a:r>
              <a:rPr lang="en-US" dirty="0"/>
              <a:t>“Thus says the </a:t>
            </a:r>
            <a:r>
              <a:rPr lang="en-US" cap="small" dirty="0"/>
              <a:t>Lord</a:t>
            </a:r>
            <a:r>
              <a:rPr lang="en-US" dirty="0"/>
              <a:t> of hosts: ‘Do not listen to the words of the prophets who prophesy to you. They make you worthless; They speak a vision of their own heart, Not from the mouth of the </a:t>
            </a:r>
            <a:r>
              <a:rPr lang="en-US" cap="small" dirty="0"/>
              <a:t>Lord</a:t>
            </a:r>
            <a:r>
              <a:rPr lang="en-US" dirty="0"/>
              <a:t>’” (Jer. 23:16).</a:t>
            </a:r>
          </a:p>
          <a:p>
            <a:r>
              <a:rPr lang="en-US" dirty="0"/>
              <a:t>“They continually say to those who despise Me, ‘The </a:t>
            </a:r>
            <a:r>
              <a:rPr lang="en-US" cap="small" dirty="0"/>
              <a:t>Lord</a:t>
            </a:r>
            <a:r>
              <a:rPr lang="en-US" dirty="0"/>
              <a:t> has said, “You shall have peace”’; And to everyone who walks according to the dictates of his own heart, they say, ‘No evil shall come upon you’” (Jer. 23:17).</a:t>
            </a:r>
          </a:p>
          <a:p>
            <a:r>
              <a:rPr lang="en-US" dirty="0"/>
              <a:t>“I have not sent these prophets, yet they ran. I have not spoken to them, yet they prophesied” (Jer. 23:21).</a:t>
            </a:r>
          </a:p>
          <a:p>
            <a:r>
              <a:rPr lang="en-US" dirty="0"/>
              <a:t>“I have heard what the prophets have said who prophesy lies in My name, saying, ‘I have dreamed, I have dreamed!’” (Jer. 23:25).</a:t>
            </a:r>
          </a:p>
          <a:p>
            <a:r>
              <a:rPr lang="en-US" dirty="0"/>
              <a:t>“‘Behold, I am against those who prophesy false dreams,’ says the </a:t>
            </a:r>
            <a:r>
              <a:rPr lang="en-US" cap="small" dirty="0"/>
              <a:t>Lord</a:t>
            </a:r>
            <a:r>
              <a:rPr lang="en-US" dirty="0"/>
              <a:t>, ‘and tell them, and cause My people to err by their lies and by their recklessness. Yet I did not send them or command them; therefore they shall not profit this people at all,’ says the </a:t>
            </a:r>
            <a:r>
              <a:rPr lang="en-US" cap="small" dirty="0"/>
              <a:t>Lord</a:t>
            </a:r>
            <a:r>
              <a:rPr lang="en-US" dirty="0"/>
              <a:t>. ‘So when these people or the prophet or the priest ask you, saying, “What is the oracle of the </a:t>
            </a:r>
            <a:r>
              <a:rPr lang="en-US" cap="small" dirty="0"/>
              <a:t>Lord</a:t>
            </a:r>
            <a:r>
              <a:rPr lang="en-US" dirty="0"/>
              <a:t>?” you shall then say to them, “What oracle?” I will even forsake you,’ says the </a:t>
            </a:r>
            <a:r>
              <a:rPr lang="en-US" cap="small" dirty="0"/>
              <a:t>Lord</a:t>
            </a:r>
            <a:r>
              <a:rPr lang="en-US" dirty="0"/>
              <a:t>” (Jer. 23:32-33).</a:t>
            </a:r>
          </a:p>
          <a:p>
            <a:endParaRPr lang="en-US" dirty="0"/>
          </a:p>
          <a:p>
            <a:endParaRPr lang="en-US" dirty="0"/>
          </a:p>
        </p:txBody>
      </p:sp>
    </p:spTree>
    <p:extLst>
      <p:ext uri="{BB962C8B-B14F-4D97-AF65-F5344CB8AC3E}">
        <p14:creationId xmlns:p14="http://schemas.microsoft.com/office/powerpoint/2010/main" val="3983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71D2-2F33-AD6B-BA10-23631E1D8215}"/>
              </a:ext>
            </a:extLst>
          </p:cNvPr>
          <p:cNvSpPr>
            <a:spLocks noGrp="1"/>
          </p:cNvSpPr>
          <p:nvPr>
            <p:ph type="title"/>
          </p:nvPr>
        </p:nvSpPr>
        <p:spPr/>
        <p:txBody>
          <a:bodyPr/>
          <a:lstStyle/>
          <a:p>
            <a:r>
              <a:rPr lang="en-US" dirty="0"/>
              <a:t>Isaiah 8:19-20</a:t>
            </a:r>
          </a:p>
        </p:txBody>
      </p:sp>
      <p:sp>
        <p:nvSpPr>
          <p:cNvPr id="3" name="Content Placeholder 2">
            <a:extLst>
              <a:ext uri="{FF2B5EF4-FFF2-40B4-BE49-F238E27FC236}">
                <a16:creationId xmlns:a16="http://schemas.microsoft.com/office/drawing/2014/main" id="{D732AB70-7906-6BF0-7B06-D5EC321F463D}"/>
              </a:ext>
            </a:extLst>
          </p:cNvPr>
          <p:cNvSpPr>
            <a:spLocks noGrp="1"/>
          </p:cNvSpPr>
          <p:nvPr>
            <p:ph idx="1"/>
          </p:nvPr>
        </p:nvSpPr>
        <p:spPr/>
        <p:txBody>
          <a:bodyPr/>
          <a:lstStyle/>
          <a:p>
            <a:r>
              <a:rPr lang="en-US" dirty="0"/>
              <a:t>“And when they say to you, ‘Seek those who are mediums and wizards, who whisper and mutter,’ should not a people seek their God? Should they seek the dead on behalf of the living? To the law and to the testimony! If they do not speak according to this word, it is because there is no light in them.”</a:t>
            </a:r>
          </a:p>
        </p:txBody>
      </p:sp>
    </p:spTree>
    <p:extLst>
      <p:ext uri="{BB962C8B-B14F-4D97-AF65-F5344CB8AC3E}">
        <p14:creationId xmlns:p14="http://schemas.microsoft.com/office/powerpoint/2010/main" val="3758158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BB67-1E3E-CB61-5A96-E30C56FBA8FD}"/>
              </a:ext>
            </a:extLst>
          </p:cNvPr>
          <p:cNvSpPr>
            <a:spLocks noGrp="1"/>
          </p:cNvSpPr>
          <p:nvPr>
            <p:ph type="title"/>
          </p:nvPr>
        </p:nvSpPr>
        <p:spPr/>
        <p:txBody>
          <a:bodyPr/>
          <a:lstStyle/>
          <a:p>
            <a:r>
              <a:rPr lang="en-US" dirty="0"/>
              <a:t>1 John 4:1-3</a:t>
            </a:r>
          </a:p>
        </p:txBody>
      </p:sp>
      <p:sp>
        <p:nvSpPr>
          <p:cNvPr id="3" name="Content Placeholder 2">
            <a:extLst>
              <a:ext uri="{FF2B5EF4-FFF2-40B4-BE49-F238E27FC236}">
                <a16:creationId xmlns:a16="http://schemas.microsoft.com/office/drawing/2014/main" id="{492737F1-4256-BB90-E90E-15FDE3FBB1FE}"/>
              </a:ext>
            </a:extLst>
          </p:cNvPr>
          <p:cNvSpPr>
            <a:spLocks noGrp="1"/>
          </p:cNvSpPr>
          <p:nvPr>
            <p:ph idx="1"/>
          </p:nvPr>
        </p:nvSpPr>
        <p:spPr/>
        <p:txBody>
          <a:bodyPr/>
          <a:lstStyle/>
          <a:p>
            <a:r>
              <a:rPr lang="en-US" dirty="0"/>
              <a:t>“Beloved, do not believe every spirit, but test the spirits, whether they are of God; because many false prophets have gone out into the world. By this you know the Spirit of God: Every spirit that confesses that Jesus Christ has come in the flesh is of God, and every spirit that does not confess that Jesus Christ has come in the flesh is not of God. And this is the spirit of the Antichrist, which you have heard was coming, and is now already in the world.”</a:t>
            </a:r>
          </a:p>
          <a:p>
            <a:endParaRPr lang="en-US" dirty="0"/>
          </a:p>
        </p:txBody>
      </p:sp>
    </p:spTree>
    <p:extLst>
      <p:ext uri="{BB962C8B-B14F-4D97-AF65-F5344CB8AC3E}">
        <p14:creationId xmlns:p14="http://schemas.microsoft.com/office/powerpoint/2010/main" val="405174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667E-9C74-09A9-ED54-9C2E6BEA8CF3}"/>
              </a:ext>
            </a:extLst>
          </p:cNvPr>
          <p:cNvSpPr>
            <a:spLocks noGrp="1"/>
          </p:cNvSpPr>
          <p:nvPr>
            <p:ph type="title"/>
          </p:nvPr>
        </p:nvSpPr>
        <p:spPr/>
        <p:txBody>
          <a:bodyPr/>
          <a:lstStyle/>
          <a:p>
            <a:r>
              <a:rPr lang="en-US" dirty="0"/>
              <a:t>Matthew 7:16-20</a:t>
            </a:r>
          </a:p>
        </p:txBody>
      </p:sp>
      <p:sp>
        <p:nvSpPr>
          <p:cNvPr id="3" name="Content Placeholder 2">
            <a:extLst>
              <a:ext uri="{FF2B5EF4-FFF2-40B4-BE49-F238E27FC236}">
                <a16:creationId xmlns:a16="http://schemas.microsoft.com/office/drawing/2014/main" id="{FFBF5BD1-3454-742F-335F-C39122B8CEDE}"/>
              </a:ext>
            </a:extLst>
          </p:cNvPr>
          <p:cNvSpPr>
            <a:spLocks noGrp="1"/>
          </p:cNvSpPr>
          <p:nvPr>
            <p:ph idx="1"/>
          </p:nvPr>
        </p:nvSpPr>
        <p:spPr/>
        <p:txBody>
          <a:bodyPr>
            <a:normAutofit fontScale="92500"/>
          </a:bodyPr>
          <a:lstStyle/>
          <a:p>
            <a:r>
              <a:rPr lang="en-US" dirty="0">
                <a:latin typeface="Source Sans Pro Black" panose="020B0803030403020204" pitchFamily="34" charset="0"/>
              </a:rPr>
              <a:t>“You will know them by their fruits. Do men gather grapes from thornbushes or figs from thistles? Even so, every good tree bears good fruit, but a bad tree bears bad fruit. A good tree cannot bear bad fruit, nor can a bad tree bear good fruit. Every tree that does not bear good fruit is cut down and thrown into the fire. Therefore by their fruits you will know them.”</a:t>
            </a:r>
          </a:p>
          <a:p>
            <a:pPr lvl="1"/>
            <a:r>
              <a:rPr lang="en-US" dirty="0"/>
              <a:t>How does Jesus instruct that one may determine whether or not a given man is a faithful or false prophet? Does testing his fruit include what he teaches and preaches or is it limited to his character?</a:t>
            </a:r>
          </a:p>
          <a:p>
            <a:pPr lvl="1"/>
            <a:r>
              <a:rPr lang="en-US" dirty="0"/>
              <a:t>What would be necessary to identify a false prophet if his honesty and sincerity are the test?</a:t>
            </a:r>
          </a:p>
          <a:p>
            <a:pPr lvl="1"/>
            <a:r>
              <a:rPr lang="en-US" dirty="0"/>
              <a:t>List some fruits of a man that should be tested.</a:t>
            </a:r>
          </a:p>
          <a:p>
            <a:endParaRPr lang="en-US" dirty="0"/>
          </a:p>
          <a:p>
            <a:endParaRPr lang="en-US" dirty="0"/>
          </a:p>
          <a:p>
            <a:endParaRPr lang="en-US" dirty="0"/>
          </a:p>
        </p:txBody>
      </p:sp>
    </p:spTree>
    <p:extLst>
      <p:ext uri="{BB962C8B-B14F-4D97-AF65-F5344CB8AC3E}">
        <p14:creationId xmlns:p14="http://schemas.microsoft.com/office/powerpoint/2010/main" val="6584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EEC9-1244-7145-9BA0-DE4F4EE60086}"/>
              </a:ext>
            </a:extLst>
          </p:cNvPr>
          <p:cNvSpPr>
            <a:spLocks noGrp="1"/>
          </p:cNvSpPr>
          <p:nvPr>
            <p:ph type="title"/>
          </p:nvPr>
        </p:nvSpPr>
        <p:spPr/>
        <p:txBody>
          <a:bodyPr/>
          <a:lstStyle/>
          <a:p>
            <a:r>
              <a:rPr lang="en-US" dirty="0"/>
              <a:t>Matthew 7:1-6</a:t>
            </a:r>
          </a:p>
        </p:txBody>
      </p:sp>
      <p:sp>
        <p:nvSpPr>
          <p:cNvPr id="3" name="Content Placeholder 2">
            <a:extLst>
              <a:ext uri="{FF2B5EF4-FFF2-40B4-BE49-F238E27FC236}">
                <a16:creationId xmlns:a16="http://schemas.microsoft.com/office/drawing/2014/main" id="{5421E24A-FBFF-368D-6D15-61B11B626C2E}"/>
              </a:ext>
            </a:extLst>
          </p:cNvPr>
          <p:cNvSpPr>
            <a:spLocks noGrp="1"/>
          </p:cNvSpPr>
          <p:nvPr>
            <p:ph idx="1"/>
          </p:nvPr>
        </p:nvSpPr>
        <p:spPr/>
        <p:txBody>
          <a:bodyPr/>
          <a:lstStyle/>
          <a:p>
            <a:r>
              <a:rPr lang="en-US" dirty="0"/>
              <a:t>“Judge not, that you be not judged. For with what judgment you judge, you will be judged; and with the measure you use, it will be measured back to you. And why do you look at the speck in your brother’s eye, but do not consider the plank in your own eye? Or how can you say to your brother, ‘Let me remove the speck from your eye; and look, a plank is in your own eye? Hypocrite! First remove the plank from your own eye, and then you will see clearly to remove the speck from your brother’s eye. Do not give what is holy to the dogs; nor cast your pearls before swine, lest they trample them under their feet, and turn and tear you in pieces.”</a:t>
            </a:r>
          </a:p>
        </p:txBody>
      </p:sp>
    </p:spTree>
    <p:extLst>
      <p:ext uri="{BB962C8B-B14F-4D97-AF65-F5344CB8AC3E}">
        <p14:creationId xmlns:p14="http://schemas.microsoft.com/office/powerpoint/2010/main" val="564129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A78B-7EC1-B95B-45DF-3A541ABAE7E2}"/>
              </a:ext>
            </a:extLst>
          </p:cNvPr>
          <p:cNvSpPr>
            <a:spLocks noGrp="1"/>
          </p:cNvSpPr>
          <p:nvPr>
            <p:ph type="title"/>
          </p:nvPr>
        </p:nvSpPr>
        <p:spPr/>
        <p:txBody>
          <a:bodyPr/>
          <a:lstStyle/>
          <a:p>
            <a:r>
              <a:rPr lang="en-US" dirty="0"/>
              <a:t>Matthew 7:21-23</a:t>
            </a:r>
          </a:p>
        </p:txBody>
      </p:sp>
      <p:sp>
        <p:nvSpPr>
          <p:cNvPr id="3" name="Content Placeholder 2">
            <a:extLst>
              <a:ext uri="{FF2B5EF4-FFF2-40B4-BE49-F238E27FC236}">
                <a16:creationId xmlns:a16="http://schemas.microsoft.com/office/drawing/2014/main" id="{A96D47CF-CAD9-DA9D-80D1-34D8A1292451}"/>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a:t>
            </a:r>
          </a:p>
          <a:p>
            <a:pPr lvl="1"/>
            <a:r>
              <a:rPr lang="en-US" dirty="0"/>
              <a:t>Who is in the role as </a:t>
            </a:r>
            <a:r>
              <a:rPr lang="en-US"/>
              <a:t>Judge?</a:t>
            </a:r>
          </a:p>
          <a:p>
            <a:pPr lvl="1"/>
            <a:r>
              <a:rPr lang="en-US"/>
              <a:t>What </a:t>
            </a:r>
            <a:r>
              <a:rPr lang="en-US" dirty="0"/>
              <a:t>were some of the things these false prophets were doing that made them look like sheep?</a:t>
            </a:r>
          </a:p>
          <a:p>
            <a:pPr lvl="1"/>
            <a:r>
              <a:rPr lang="en-US" dirty="0"/>
              <a:t>Where they Christians or non-Christians?</a:t>
            </a:r>
          </a:p>
          <a:p>
            <a:pPr lvl="1"/>
            <a:r>
              <a:rPr lang="en-US" dirty="0"/>
              <a:t>What made them ravenous wolves?</a:t>
            </a:r>
          </a:p>
          <a:p>
            <a:endParaRPr lang="en-US" dirty="0"/>
          </a:p>
          <a:p>
            <a:endParaRPr lang="en-US" dirty="0"/>
          </a:p>
        </p:txBody>
      </p:sp>
    </p:spTree>
    <p:extLst>
      <p:ext uri="{BB962C8B-B14F-4D97-AF65-F5344CB8AC3E}">
        <p14:creationId xmlns:p14="http://schemas.microsoft.com/office/powerpoint/2010/main" val="25581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6554-654D-2224-BDF6-7CE66039F57F}"/>
              </a:ext>
            </a:extLst>
          </p:cNvPr>
          <p:cNvSpPr>
            <a:spLocks noGrp="1"/>
          </p:cNvSpPr>
          <p:nvPr>
            <p:ph type="title"/>
          </p:nvPr>
        </p:nvSpPr>
        <p:spPr/>
        <p:txBody>
          <a:bodyPr/>
          <a:lstStyle/>
          <a:p>
            <a:r>
              <a:rPr lang="en-US" dirty="0"/>
              <a:t>Lawlessness</a:t>
            </a:r>
          </a:p>
        </p:txBody>
      </p:sp>
      <p:sp>
        <p:nvSpPr>
          <p:cNvPr id="3" name="Content Placeholder 2">
            <a:extLst>
              <a:ext uri="{FF2B5EF4-FFF2-40B4-BE49-F238E27FC236}">
                <a16:creationId xmlns:a16="http://schemas.microsoft.com/office/drawing/2014/main" id="{635446CC-F001-A25C-4228-57BC92A51DBB}"/>
              </a:ext>
            </a:extLst>
          </p:cNvPr>
          <p:cNvSpPr>
            <a:spLocks noGrp="1"/>
          </p:cNvSpPr>
          <p:nvPr>
            <p:ph idx="1"/>
          </p:nvPr>
        </p:nvSpPr>
        <p:spPr/>
        <p:txBody>
          <a:bodyPr/>
          <a:lstStyle/>
          <a:p>
            <a:r>
              <a:rPr lang="en-US" dirty="0"/>
              <a:t>The word </a:t>
            </a:r>
            <a:r>
              <a:rPr lang="en-US" i="1" dirty="0"/>
              <a:t>anomia</a:t>
            </a:r>
            <a:r>
              <a:rPr lang="en-US" dirty="0"/>
              <a:t> is made of the word </a:t>
            </a:r>
            <a:r>
              <a:rPr lang="en-US" i="1" dirty="0"/>
              <a:t>nomos</a:t>
            </a:r>
            <a:r>
              <a:rPr lang="en-US" dirty="0"/>
              <a:t> (law) and the privative </a:t>
            </a:r>
            <a:r>
              <a:rPr lang="en-US" i="1" dirty="0"/>
              <a:t>a</a:t>
            </a:r>
            <a:r>
              <a:rPr lang="en-US" dirty="0"/>
              <a:t> (alpha). The root idea is being without the law or acting outside of what the law authorizes.</a:t>
            </a:r>
          </a:p>
          <a:p>
            <a:pPr lvl="1"/>
            <a:r>
              <a:rPr lang="en-US" dirty="0"/>
              <a:t>BDAG defines the word to mean “state or condition of being disposed to what is lawless, </a:t>
            </a:r>
            <a:r>
              <a:rPr lang="en-US" i="1" dirty="0"/>
              <a:t>lawlessness</a:t>
            </a:r>
            <a:r>
              <a:rPr lang="en-US" dirty="0"/>
              <a:t>, opposite of </a:t>
            </a:r>
            <a:r>
              <a:rPr lang="en-US" i="1" dirty="0" err="1"/>
              <a:t>dikaiosunē</a:t>
            </a:r>
            <a:r>
              <a:rPr lang="en-US" dirty="0"/>
              <a:t> (righteousness). . . . The product of a lawless disposition, a lawless deed” (BDAG, 85).</a:t>
            </a:r>
          </a:p>
          <a:p>
            <a:pPr lvl="1"/>
            <a:r>
              <a:rPr lang="en-US" dirty="0"/>
              <a:t>It can be a rebellious, unauthorized, or a transgressive act.</a:t>
            </a:r>
          </a:p>
          <a:p>
            <a:pPr lvl="1"/>
            <a:r>
              <a:rPr lang="en-US" dirty="0"/>
              <a:t>Those who step outside the restraints of God’s law open a gate that leads to every kind of sinful act.</a:t>
            </a:r>
          </a:p>
          <a:p>
            <a:pPr lvl="1"/>
            <a:r>
              <a:rPr lang="en-US" dirty="0"/>
              <a:t>An act of “lawlessness” is put in opposition to “he who does the will of My Father in heaven” (v. 21).</a:t>
            </a:r>
          </a:p>
        </p:txBody>
      </p:sp>
    </p:spTree>
    <p:extLst>
      <p:ext uri="{BB962C8B-B14F-4D97-AF65-F5344CB8AC3E}">
        <p14:creationId xmlns:p14="http://schemas.microsoft.com/office/powerpoint/2010/main" val="359535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E599-E8E9-7A43-8346-08A353F72ECD}"/>
              </a:ext>
            </a:extLst>
          </p:cNvPr>
          <p:cNvSpPr>
            <a:spLocks noGrp="1"/>
          </p:cNvSpPr>
          <p:nvPr>
            <p:ph type="title"/>
          </p:nvPr>
        </p:nvSpPr>
        <p:spPr/>
        <p:txBody>
          <a:bodyPr/>
          <a:lstStyle/>
          <a:p>
            <a:r>
              <a:rPr lang="en-US" dirty="0"/>
              <a:t>Opposites</a:t>
            </a:r>
          </a:p>
        </p:txBody>
      </p:sp>
      <p:sp>
        <p:nvSpPr>
          <p:cNvPr id="3" name="Content Placeholder 2">
            <a:extLst>
              <a:ext uri="{FF2B5EF4-FFF2-40B4-BE49-F238E27FC236}">
                <a16:creationId xmlns:a16="http://schemas.microsoft.com/office/drawing/2014/main" id="{A160A4CA-608A-8465-06FC-875833AC72C4}"/>
              </a:ext>
            </a:extLst>
          </p:cNvPr>
          <p:cNvSpPr>
            <a:spLocks noGrp="1"/>
          </p:cNvSpPr>
          <p:nvPr>
            <p:ph idx="1"/>
          </p:nvPr>
        </p:nvSpPr>
        <p:spPr/>
        <p:txBody>
          <a:bodyPr>
            <a:normAutofit lnSpcReduction="10000"/>
          </a:bodyPr>
          <a:lstStyle/>
          <a:p>
            <a:r>
              <a:rPr lang="en-US" dirty="0"/>
              <a:t>In one’s opinion of himself vs. God’s opinion:</a:t>
            </a:r>
          </a:p>
          <a:p>
            <a:pPr lvl="1"/>
            <a:r>
              <a:rPr lang="en-US" dirty="0"/>
              <a:t>One’s own opinion of himself:</a:t>
            </a:r>
          </a:p>
          <a:p>
            <a:pPr lvl="2"/>
            <a:r>
              <a:rPr lang="en-US" dirty="0"/>
              <a:t>Recognize the Lordship of Jesus</a:t>
            </a:r>
          </a:p>
          <a:p>
            <a:pPr lvl="2"/>
            <a:r>
              <a:rPr lang="en-US" dirty="0"/>
              <a:t>Prophesying in the Lord’s name</a:t>
            </a:r>
          </a:p>
          <a:p>
            <a:pPr lvl="2"/>
            <a:r>
              <a:rPr lang="en-US" dirty="0"/>
              <a:t>Casting out demons in Jesus’s name</a:t>
            </a:r>
          </a:p>
          <a:p>
            <a:pPr lvl="2"/>
            <a:r>
              <a:rPr lang="en-US" dirty="0"/>
              <a:t>Doing many good works in Jesus’s name</a:t>
            </a:r>
          </a:p>
          <a:p>
            <a:pPr lvl="1"/>
            <a:r>
              <a:rPr lang="en-US" dirty="0"/>
              <a:t>In God’s opinion: </a:t>
            </a:r>
          </a:p>
          <a:p>
            <a:pPr lvl="2"/>
            <a:r>
              <a:rPr lang="en-US" dirty="0"/>
              <a:t>“I never knew you”</a:t>
            </a:r>
          </a:p>
          <a:p>
            <a:pPr lvl="2"/>
            <a:r>
              <a:rPr lang="en-US" dirty="0"/>
              <a:t>You practice lawlessness</a:t>
            </a:r>
          </a:p>
          <a:p>
            <a:r>
              <a:rPr lang="en-US" dirty="0"/>
              <a:t>In destiny:</a:t>
            </a:r>
          </a:p>
          <a:p>
            <a:pPr lvl="1"/>
            <a:r>
              <a:rPr lang="en-US" dirty="0"/>
              <a:t>“Shall enter the kingdom of heaven” (v. 21)</a:t>
            </a:r>
          </a:p>
          <a:p>
            <a:pPr lvl="1"/>
            <a:r>
              <a:rPr lang="en-US" dirty="0"/>
              <a:t>“Depart from me” (v. 23)</a:t>
            </a:r>
          </a:p>
        </p:txBody>
      </p:sp>
    </p:spTree>
    <p:extLst>
      <p:ext uri="{BB962C8B-B14F-4D97-AF65-F5344CB8AC3E}">
        <p14:creationId xmlns:p14="http://schemas.microsoft.com/office/powerpoint/2010/main" val="18044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ircle(in)">
                                      <p:cBhvr>
                                        <p:cTn id="35" dur="2000"/>
                                        <p:tgtEl>
                                          <p:spTgt spid="3">
                                            <p:txEl>
                                              <p:pRg st="9" end="9"/>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circle(in)">
                                      <p:cBhvr>
                                        <p:cTn id="38" dur="2000"/>
                                        <p:tgtEl>
                                          <p:spTgt spid="3">
                                            <p:txEl>
                                              <p:pRg st="10" end="10"/>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circle(in)">
                                      <p:cBhvr>
                                        <p:cTn id="4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EB79-41F6-1D74-7A28-4FA13B8D4F1C}"/>
              </a:ext>
            </a:extLst>
          </p:cNvPr>
          <p:cNvSpPr>
            <a:spLocks noGrp="1"/>
          </p:cNvSpPr>
          <p:nvPr>
            <p:ph type="title"/>
          </p:nvPr>
        </p:nvSpPr>
        <p:spPr/>
        <p:txBody>
          <a:bodyPr/>
          <a:lstStyle/>
          <a:p>
            <a:r>
              <a:rPr lang="en-US" dirty="0"/>
              <a:t>Building on a Rock</a:t>
            </a:r>
          </a:p>
        </p:txBody>
      </p:sp>
      <p:pic>
        <p:nvPicPr>
          <p:cNvPr id="1026" name="Picture 2" descr="4,272 Deep Foundation Stock Photos, Pictures &amp; Royalty-Free Images - iStock">
            <a:extLst>
              <a:ext uri="{FF2B5EF4-FFF2-40B4-BE49-F238E27FC236}">
                <a16:creationId xmlns:a16="http://schemas.microsoft.com/office/drawing/2014/main" id="{857C443E-5331-9480-859D-70FF24EBE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193" y="1810640"/>
            <a:ext cx="7141614" cy="4761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23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3EA8-92A2-967E-0DFD-2693CC31FEE8}"/>
              </a:ext>
            </a:extLst>
          </p:cNvPr>
          <p:cNvSpPr>
            <a:spLocks noGrp="1"/>
          </p:cNvSpPr>
          <p:nvPr>
            <p:ph type="title"/>
          </p:nvPr>
        </p:nvSpPr>
        <p:spPr/>
        <p:txBody>
          <a:bodyPr/>
          <a:lstStyle/>
          <a:p>
            <a:r>
              <a:rPr lang="en-US" dirty="0"/>
              <a:t>Matthew 7:24-27</a:t>
            </a:r>
          </a:p>
        </p:txBody>
      </p:sp>
      <p:sp>
        <p:nvSpPr>
          <p:cNvPr id="3" name="Content Placeholder 2">
            <a:extLst>
              <a:ext uri="{FF2B5EF4-FFF2-40B4-BE49-F238E27FC236}">
                <a16:creationId xmlns:a16="http://schemas.microsoft.com/office/drawing/2014/main" id="{ACD00225-DDDE-AB0E-6433-FEF3D6B42BA5}"/>
              </a:ext>
            </a:extLst>
          </p:cNvPr>
          <p:cNvSpPr>
            <a:spLocks noGrp="1"/>
          </p:cNvSpPr>
          <p:nvPr>
            <p:ph idx="1"/>
          </p:nvPr>
        </p:nvSpPr>
        <p:spPr/>
        <p:txBody>
          <a:bodyPr/>
          <a:lstStyle/>
          <a:p>
            <a:r>
              <a:rPr lang="en-US" dirty="0"/>
              <a:t>“Therefore whoever hears these sayings of Mine, and does them, I will liken him to a wise man who built his house on the rock: and the rain descended, the floods came, and the winds blew and beat on that house; and it did not fall, for it was founded on the rock. But everyone who hears these sayings of Mine, and does not do them, will be like a foolish man who built his house on the sand: and the rain descended, the floods came, and the winds blew and beat on that house; and it fell. And great was its fall.”</a:t>
            </a:r>
          </a:p>
        </p:txBody>
      </p:sp>
    </p:spTree>
    <p:extLst>
      <p:ext uri="{BB962C8B-B14F-4D97-AF65-F5344CB8AC3E}">
        <p14:creationId xmlns:p14="http://schemas.microsoft.com/office/powerpoint/2010/main" val="4090689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7EAB-A7E0-BCD6-1ECB-310911AF4B69}"/>
              </a:ext>
            </a:extLst>
          </p:cNvPr>
          <p:cNvSpPr>
            <a:spLocks noGrp="1"/>
          </p:cNvSpPr>
          <p:nvPr>
            <p:ph type="title"/>
          </p:nvPr>
        </p:nvSpPr>
        <p:spPr/>
        <p:txBody>
          <a:bodyPr/>
          <a:lstStyle/>
          <a:p>
            <a:r>
              <a:rPr lang="en-US" dirty="0"/>
              <a:t>Further Teaching on False Teachers</a:t>
            </a:r>
          </a:p>
        </p:txBody>
      </p:sp>
      <p:sp>
        <p:nvSpPr>
          <p:cNvPr id="3" name="Content Placeholder 2">
            <a:extLst>
              <a:ext uri="{FF2B5EF4-FFF2-40B4-BE49-F238E27FC236}">
                <a16:creationId xmlns:a16="http://schemas.microsoft.com/office/drawing/2014/main" id="{DCDB98D5-C97A-A425-A73F-E66E8C6AFAC1}"/>
              </a:ext>
            </a:extLst>
          </p:cNvPr>
          <p:cNvSpPr>
            <a:spLocks noGrp="1"/>
          </p:cNvSpPr>
          <p:nvPr>
            <p:ph idx="1"/>
          </p:nvPr>
        </p:nvSpPr>
        <p:spPr/>
        <p:txBody>
          <a:bodyPr>
            <a:normAutofit lnSpcReduction="10000"/>
          </a:bodyPr>
          <a:lstStyle/>
          <a:p>
            <a:r>
              <a:rPr lang="en-US" dirty="0"/>
              <a:t>The subject matter has not changed from v. 13. </a:t>
            </a:r>
          </a:p>
          <a:p>
            <a:r>
              <a:rPr lang="en-US" dirty="0"/>
              <a:t>Jesus is still warning against the danger of the two gates, two ways, and two destinies. The wolves (false prophets) in sheep’s clothing were those lawless men who claimed to be followers of Jesus but were guilty of lawlessness. </a:t>
            </a:r>
          </a:p>
          <a:p>
            <a:r>
              <a:rPr lang="en-US" dirty="0"/>
              <a:t>In this parable, the foolish builder who built on the sand is the same person who enters the wide gate and walks on the broad way, the same person who calls Jesus “Lord, Lord” and protests that he prophesies, casts out devils, and does many miracles in Jesus’s name. Despite these protests, such men are workers who “practice lawlessness.”</a:t>
            </a:r>
          </a:p>
        </p:txBody>
      </p:sp>
    </p:spTree>
    <p:extLst>
      <p:ext uri="{BB962C8B-B14F-4D97-AF65-F5344CB8AC3E}">
        <p14:creationId xmlns:p14="http://schemas.microsoft.com/office/powerpoint/2010/main" val="9774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outdoor, sky, grass, field&#10;&#10;Description automatically generated">
            <a:extLst>
              <a:ext uri="{FF2B5EF4-FFF2-40B4-BE49-F238E27FC236}">
                <a16:creationId xmlns:a16="http://schemas.microsoft.com/office/drawing/2014/main" id="{773EE8B5-83E7-A717-5DC7-B1622AFA0D00}"/>
              </a:ext>
            </a:extLst>
          </p:cNvPr>
          <p:cNvPicPr>
            <a:picLocks noChangeAspect="1"/>
          </p:cNvPicPr>
          <p:nvPr/>
        </p:nvPicPr>
        <p:blipFill rotWithShape="1">
          <a:blip r:embed="rId2">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B796B00-DC8F-81A9-DE4B-3F85BB9965F2}"/>
              </a:ext>
            </a:extLst>
          </p:cNvPr>
          <p:cNvSpPr txBox="1"/>
          <p:nvPr/>
        </p:nvSpPr>
        <p:spPr>
          <a:xfrm>
            <a:off x="914400" y="553920"/>
            <a:ext cx="9793480" cy="707886"/>
          </a:xfrm>
          <a:prstGeom prst="rect">
            <a:avLst/>
          </a:prstGeom>
          <a:noFill/>
        </p:spPr>
        <p:txBody>
          <a:bodyPr wrap="square" rtlCol="0">
            <a:spAutoFit/>
          </a:bodyPr>
          <a:lstStyle/>
          <a:p>
            <a:pPr algn="ctr"/>
            <a:r>
              <a:rPr lang="en-US" sz="4000" dirty="0">
                <a:latin typeface="Source Sans Pro Semibold" panose="020B0603030403020204" pitchFamily="34" charset="0"/>
              </a:rPr>
              <a:t>Where Would You Build Your House?</a:t>
            </a:r>
          </a:p>
        </p:txBody>
      </p:sp>
      <p:sp>
        <p:nvSpPr>
          <p:cNvPr id="5" name="TextBox 4">
            <a:extLst>
              <a:ext uri="{FF2B5EF4-FFF2-40B4-BE49-F238E27FC236}">
                <a16:creationId xmlns:a16="http://schemas.microsoft.com/office/drawing/2014/main" id="{5F77E2AC-89AF-2D69-A0DD-562C2C4B21F3}"/>
              </a:ext>
            </a:extLst>
          </p:cNvPr>
          <p:cNvSpPr txBox="1"/>
          <p:nvPr/>
        </p:nvSpPr>
        <p:spPr>
          <a:xfrm>
            <a:off x="8460336" y="5520582"/>
            <a:ext cx="3307223" cy="461665"/>
          </a:xfrm>
          <a:prstGeom prst="rect">
            <a:avLst/>
          </a:prstGeom>
          <a:noFill/>
        </p:spPr>
        <p:txBody>
          <a:bodyPr wrap="square" rtlCol="0">
            <a:spAutoFit/>
          </a:bodyPr>
          <a:lstStyle/>
          <a:p>
            <a:pPr algn="r"/>
            <a:r>
              <a:rPr lang="en-US" sz="2400" dirty="0">
                <a:latin typeface="Source Sans Pro Semibold" panose="020B0603030403020204" pitchFamily="34" charset="0"/>
              </a:rPr>
              <a:t>Wadi near Beersheba</a:t>
            </a:r>
          </a:p>
        </p:txBody>
      </p:sp>
    </p:spTree>
    <p:extLst>
      <p:ext uri="{BB962C8B-B14F-4D97-AF65-F5344CB8AC3E}">
        <p14:creationId xmlns:p14="http://schemas.microsoft.com/office/powerpoint/2010/main" val="2644792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DF3E-A11E-F159-384A-9859F30A4976}"/>
              </a:ext>
            </a:extLst>
          </p:cNvPr>
          <p:cNvSpPr>
            <a:spLocks noGrp="1"/>
          </p:cNvSpPr>
          <p:nvPr>
            <p:ph type="title"/>
          </p:nvPr>
        </p:nvSpPr>
        <p:spPr/>
        <p:txBody>
          <a:bodyPr/>
          <a:lstStyle/>
          <a:p>
            <a:r>
              <a:rPr lang="en-US" dirty="0"/>
              <a:t>Matthew 7:24-27</a:t>
            </a:r>
          </a:p>
        </p:txBody>
      </p:sp>
      <p:sp>
        <p:nvSpPr>
          <p:cNvPr id="3" name="Content Placeholder 2">
            <a:extLst>
              <a:ext uri="{FF2B5EF4-FFF2-40B4-BE49-F238E27FC236}">
                <a16:creationId xmlns:a16="http://schemas.microsoft.com/office/drawing/2014/main" id="{FF86568C-B353-9BF7-6CF6-136F17127CAC}"/>
              </a:ext>
            </a:extLst>
          </p:cNvPr>
          <p:cNvSpPr>
            <a:spLocks noGrp="1"/>
          </p:cNvSpPr>
          <p:nvPr>
            <p:ph idx="1"/>
          </p:nvPr>
        </p:nvSpPr>
        <p:spPr/>
        <p:txBody>
          <a:bodyPr>
            <a:normAutofit lnSpcReduction="10000"/>
          </a:bodyPr>
          <a:lstStyle/>
          <a:p>
            <a:r>
              <a:rPr lang="en-US" dirty="0"/>
              <a:t>What is meant by building one’s house on a rock (</a:t>
            </a:r>
            <a:r>
              <a:rPr lang="en-US" i="1" dirty="0" err="1"/>
              <a:t>petra</a:t>
            </a:r>
            <a:r>
              <a:rPr lang="en-US" dirty="0"/>
              <a:t>)?</a:t>
            </a:r>
          </a:p>
          <a:p>
            <a:r>
              <a:rPr lang="en-US" dirty="0"/>
              <a:t>How does one go about building his house on a rock?</a:t>
            </a:r>
          </a:p>
          <a:p>
            <a:r>
              <a:rPr lang="en-US" dirty="0"/>
              <a:t>What is represented by building one’s house on sand?</a:t>
            </a:r>
          </a:p>
          <a:p>
            <a:r>
              <a:rPr lang="en-US" dirty="0"/>
              <a:t>How does one go about building his house on sand?</a:t>
            </a:r>
          </a:p>
          <a:p>
            <a:r>
              <a:rPr lang="en-US" dirty="0"/>
              <a:t>What is represented by the rain, floods (river), and winds that beat upon the house?</a:t>
            </a:r>
          </a:p>
          <a:p>
            <a:r>
              <a:rPr lang="en-US" dirty="0"/>
              <a:t>What is the difference in the storms for the two builders?</a:t>
            </a:r>
          </a:p>
          <a:p>
            <a:r>
              <a:rPr lang="en-US" dirty="0"/>
              <a:t>Why do they have a different effect?</a:t>
            </a:r>
          </a:p>
          <a:p>
            <a:r>
              <a:rPr lang="en-US" dirty="0"/>
              <a:t>Why is one builder wise and the other foolish?</a:t>
            </a:r>
          </a:p>
          <a:p>
            <a:endParaRPr lang="en-US" dirty="0"/>
          </a:p>
        </p:txBody>
      </p:sp>
    </p:spTree>
    <p:extLst>
      <p:ext uri="{BB962C8B-B14F-4D97-AF65-F5344CB8AC3E}">
        <p14:creationId xmlns:p14="http://schemas.microsoft.com/office/powerpoint/2010/main" val="41878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857C-68F8-9CB6-A418-4788AD24A193}"/>
              </a:ext>
            </a:extLst>
          </p:cNvPr>
          <p:cNvSpPr>
            <a:spLocks noGrp="1"/>
          </p:cNvSpPr>
          <p:nvPr>
            <p:ph type="title"/>
          </p:nvPr>
        </p:nvSpPr>
        <p:spPr/>
        <p:txBody>
          <a:bodyPr/>
          <a:lstStyle/>
          <a:p>
            <a:r>
              <a:rPr lang="en-US" dirty="0"/>
              <a:t>What Is Your Foundation Like?</a:t>
            </a:r>
          </a:p>
        </p:txBody>
      </p:sp>
      <p:sp>
        <p:nvSpPr>
          <p:cNvPr id="3" name="Content Placeholder 2">
            <a:extLst>
              <a:ext uri="{FF2B5EF4-FFF2-40B4-BE49-F238E27FC236}">
                <a16:creationId xmlns:a16="http://schemas.microsoft.com/office/drawing/2014/main" id="{057184E7-AE11-07F1-EFB9-1FD79E90E8E6}"/>
              </a:ext>
            </a:extLst>
          </p:cNvPr>
          <p:cNvSpPr>
            <a:spLocks noGrp="1"/>
          </p:cNvSpPr>
          <p:nvPr>
            <p:ph idx="1"/>
          </p:nvPr>
        </p:nvSpPr>
        <p:spPr/>
        <p:txBody>
          <a:bodyPr>
            <a:normAutofit/>
          </a:bodyPr>
          <a:lstStyle/>
          <a:p>
            <a:r>
              <a:rPr lang="en-US" dirty="0"/>
              <a:t>The word for “it was founded” (</a:t>
            </a:r>
            <a:r>
              <a:rPr lang="en-US" i="1" dirty="0" err="1"/>
              <a:t>themelioō</a:t>
            </a:r>
            <a:r>
              <a:rPr lang="en-US" dirty="0"/>
              <a:t>) appears also in these verses:</a:t>
            </a:r>
          </a:p>
          <a:p>
            <a:pPr lvl="1"/>
            <a:r>
              <a:rPr lang="en-US" dirty="0"/>
              <a:t>“But may the God of all grace, who called us to His eternal glory by Christ Jesus, after you have suffered a while, perfect, establish, strengthen, and </a:t>
            </a:r>
            <a:r>
              <a:rPr lang="en-US" i="1" dirty="0"/>
              <a:t>settle</a:t>
            </a:r>
            <a:r>
              <a:rPr lang="en-US" dirty="0"/>
              <a:t> you” (1 Pet. 5:10).</a:t>
            </a:r>
          </a:p>
          <a:p>
            <a:pPr lvl="1"/>
            <a:r>
              <a:rPr lang="en-US" dirty="0"/>
              <a:t>“. . .that Christ may dwell in your hearts through faith; that you, being rooted and </a:t>
            </a:r>
            <a:r>
              <a:rPr lang="en-US" i="1" dirty="0"/>
              <a:t>grounded</a:t>
            </a:r>
            <a:r>
              <a:rPr lang="en-US" dirty="0"/>
              <a:t> in love” (Eph. 3:17).</a:t>
            </a:r>
          </a:p>
          <a:p>
            <a:pPr lvl="1"/>
            <a:r>
              <a:rPr lang="en-US" dirty="0"/>
              <a:t>“. . . if indeed you continue in the faith, </a:t>
            </a:r>
            <a:r>
              <a:rPr lang="en-US" i="1" dirty="0"/>
              <a:t>grounded</a:t>
            </a:r>
            <a:r>
              <a:rPr lang="en-US" dirty="0"/>
              <a:t> and steadfast, and are not moved away from the hope of the gospel which you heard, which was preached to every creature under heaven, of which I, Paul, became a minister” (Col. 1:23).</a:t>
            </a:r>
          </a:p>
          <a:p>
            <a:endParaRPr lang="en-US" dirty="0"/>
          </a:p>
          <a:p>
            <a:endParaRPr lang="en-US" dirty="0"/>
          </a:p>
        </p:txBody>
      </p:sp>
    </p:spTree>
    <p:extLst>
      <p:ext uri="{BB962C8B-B14F-4D97-AF65-F5344CB8AC3E}">
        <p14:creationId xmlns:p14="http://schemas.microsoft.com/office/powerpoint/2010/main" val="35780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0F90-48A2-76C2-9458-903E86363AD6}"/>
              </a:ext>
            </a:extLst>
          </p:cNvPr>
          <p:cNvSpPr>
            <a:spLocks noGrp="1"/>
          </p:cNvSpPr>
          <p:nvPr>
            <p:ph type="title"/>
          </p:nvPr>
        </p:nvSpPr>
        <p:spPr/>
        <p:txBody>
          <a:bodyPr/>
          <a:lstStyle/>
          <a:p>
            <a:r>
              <a:rPr lang="en-US" dirty="0"/>
              <a:t>Matthew 7:28-29</a:t>
            </a:r>
          </a:p>
        </p:txBody>
      </p:sp>
      <p:sp>
        <p:nvSpPr>
          <p:cNvPr id="3" name="Content Placeholder 2">
            <a:extLst>
              <a:ext uri="{FF2B5EF4-FFF2-40B4-BE49-F238E27FC236}">
                <a16:creationId xmlns:a16="http://schemas.microsoft.com/office/drawing/2014/main" id="{DEAD650C-1A11-4FE8-5DFC-FC29CF01E4FF}"/>
              </a:ext>
            </a:extLst>
          </p:cNvPr>
          <p:cNvSpPr>
            <a:spLocks noGrp="1"/>
          </p:cNvSpPr>
          <p:nvPr>
            <p:ph idx="1"/>
          </p:nvPr>
        </p:nvSpPr>
        <p:spPr/>
        <p:txBody>
          <a:bodyPr/>
          <a:lstStyle/>
          <a:p>
            <a:r>
              <a:rPr lang="en-US" dirty="0"/>
              <a:t>“And so it was, when Jesus had ended these sayings, that the people were astonished at His teaching, for He taught them as one having authority, and not as the scribes.” </a:t>
            </a:r>
          </a:p>
        </p:txBody>
      </p:sp>
    </p:spTree>
    <p:extLst>
      <p:ext uri="{BB962C8B-B14F-4D97-AF65-F5344CB8AC3E}">
        <p14:creationId xmlns:p14="http://schemas.microsoft.com/office/powerpoint/2010/main" val="339130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7838-1402-C464-A062-06962A5AF39F}"/>
              </a:ext>
            </a:extLst>
          </p:cNvPr>
          <p:cNvSpPr>
            <a:spLocks noGrp="1"/>
          </p:cNvSpPr>
          <p:nvPr>
            <p:ph type="title"/>
          </p:nvPr>
        </p:nvSpPr>
        <p:spPr/>
        <p:txBody>
          <a:bodyPr/>
          <a:lstStyle/>
          <a:p>
            <a:r>
              <a:rPr lang="en-US" dirty="0"/>
              <a:t>Tying the Section Together</a:t>
            </a:r>
          </a:p>
        </p:txBody>
      </p:sp>
      <p:sp>
        <p:nvSpPr>
          <p:cNvPr id="3" name="Content Placeholder 2">
            <a:extLst>
              <a:ext uri="{FF2B5EF4-FFF2-40B4-BE49-F238E27FC236}">
                <a16:creationId xmlns:a16="http://schemas.microsoft.com/office/drawing/2014/main" id="{5DA02AA9-0EA6-56F9-C005-34DFA3771422}"/>
              </a:ext>
            </a:extLst>
          </p:cNvPr>
          <p:cNvSpPr>
            <a:spLocks noGrp="1"/>
          </p:cNvSpPr>
          <p:nvPr>
            <p:ph idx="1"/>
          </p:nvPr>
        </p:nvSpPr>
        <p:spPr/>
        <p:txBody>
          <a:bodyPr>
            <a:normAutofit lnSpcReduction="10000"/>
          </a:bodyPr>
          <a:lstStyle/>
          <a:p>
            <a:r>
              <a:rPr lang="en-US" dirty="0">
                <a:latin typeface="Source Sans Pro Black" panose="020B0803030403020204" pitchFamily="34" charset="0"/>
              </a:rPr>
              <a:t>Craig L. Blomberg: </a:t>
            </a:r>
            <a:r>
              <a:rPr lang="en-US" dirty="0"/>
              <a:t>“Verses 1–6 seem to be united by the theme of how believers treat each other, specifically in judging or not judging one another, while vv. 7–11 illustrate how God treats his people. Verse 12 rounds out this section and probably summarizes the body of the sermon as a whole, with its classic statement of ideal interpersonal behavior” (</a:t>
            </a:r>
            <a:r>
              <a:rPr lang="en-US" i="1" dirty="0"/>
              <a:t>Matthew</a:t>
            </a:r>
            <a:r>
              <a:rPr lang="en-US" dirty="0"/>
              <a:t>, The New American Commentary, 127).</a:t>
            </a:r>
          </a:p>
          <a:p>
            <a:r>
              <a:rPr lang="en-US" dirty="0">
                <a:latin typeface="Source Sans Pro Black" panose="020B0803030403020204" pitchFamily="34" charset="0"/>
              </a:rPr>
              <a:t>Leon Morris: </a:t>
            </a:r>
            <a:r>
              <a:rPr lang="en-US" dirty="0"/>
              <a:t>“Jesus is not, of course, forbidding all judgments (cf. ‘judge righteous judgment,’ John 7:24, and the judgments required in this very chapter); he is warning against the hasty condemnations that are so easy to make, and so characteristic of the human race” (</a:t>
            </a:r>
            <a:r>
              <a:rPr lang="en-US" i="1" dirty="0"/>
              <a:t>The Gospel according to Matthew</a:t>
            </a:r>
            <a:r>
              <a:rPr lang="en-US" dirty="0"/>
              <a:t>, 164).</a:t>
            </a:r>
          </a:p>
        </p:txBody>
      </p:sp>
    </p:spTree>
    <p:extLst>
      <p:ext uri="{BB962C8B-B14F-4D97-AF65-F5344CB8AC3E}">
        <p14:creationId xmlns:p14="http://schemas.microsoft.com/office/powerpoint/2010/main" val="11309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8484-F27D-A6C4-131B-FFB60724148A}"/>
              </a:ext>
            </a:extLst>
          </p:cNvPr>
          <p:cNvSpPr>
            <a:spLocks noGrp="1"/>
          </p:cNvSpPr>
          <p:nvPr>
            <p:ph type="title"/>
          </p:nvPr>
        </p:nvSpPr>
        <p:spPr/>
        <p:txBody>
          <a:bodyPr/>
          <a:lstStyle/>
          <a:p>
            <a:r>
              <a:rPr lang="en-US" dirty="0"/>
              <a:t>From the Mishnah: </a:t>
            </a:r>
            <a:r>
              <a:rPr lang="en-US" dirty="0" err="1"/>
              <a:t>Berachoth</a:t>
            </a:r>
            <a:r>
              <a:rPr lang="en-US" dirty="0"/>
              <a:t> 1:2</a:t>
            </a:r>
          </a:p>
        </p:txBody>
      </p:sp>
      <p:sp>
        <p:nvSpPr>
          <p:cNvPr id="3" name="Content Placeholder 2">
            <a:extLst>
              <a:ext uri="{FF2B5EF4-FFF2-40B4-BE49-F238E27FC236}">
                <a16:creationId xmlns:a16="http://schemas.microsoft.com/office/drawing/2014/main" id="{1D392369-F302-6553-7D04-0EEB4664B95E}"/>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From when does one recite Shema in the morning? </a:t>
            </a:r>
            <a:r>
              <a:rPr lang="en-US" dirty="0"/>
              <a:t>From when a person can distinguish between sky-blue [</a:t>
            </a:r>
            <a:r>
              <a:rPr lang="en-US" dirty="0" err="1"/>
              <a:t>tekhelet</a:t>
            </a:r>
            <a:r>
              <a:rPr lang="en-US" dirty="0"/>
              <a:t>] and white. </a:t>
            </a:r>
            <a:r>
              <a:rPr lang="en-US" dirty="0">
                <a:latin typeface="Source Sans Pro Black" panose="020B0803030403020204" pitchFamily="34" charset="0"/>
              </a:rPr>
              <a:t>Rabbi Eliezer says: </a:t>
            </a:r>
            <a:r>
              <a:rPr lang="en-US" dirty="0"/>
              <a:t>From when one can distinguish between sky-blue and leek-green. And one must finish reciting Shema until the end of the period when you rise, i.e., sunrise, when the sun begins to shine</a:t>
            </a:r>
            <a:r>
              <a:rPr lang="en-US" dirty="0">
                <a:latin typeface="Source Sans Pro Black" panose="020B0803030403020204" pitchFamily="34" charset="0"/>
              </a:rPr>
              <a:t>. Rabbi Yehoshua says: </a:t>
            </a:r>
            <a:r>
              <a:rPr lang="en-US" dirty="0"/>
              <a:t>One may recite the morning Shema until three hours of the day, which this is still considered when you rise, as that is the habit of kings to rise from their sleep at three hours of the day. While there is a set time frame for the recitation of Shema, one who recites Shema from that time onward loses nothing. Although he does not fulfill the </a:t>
            </a:r>
            <a:r>
              <a:rPr lang="en-US" i="1" dirty="0"/>
              <a:t>mitzva</a:t>
            </a:r>
            <a:r>
              <a:rPr lang="en-US" dirty="0"/>
              <a:t> of reciting of Shema at its appointed time, he is nevertheless considered like one who reads the Torah, and is rewarded accordingly.</a:t>
            </a:r>
          </a:p>
        </p:txBody>
      </p:sp>
    </p:spTree>
    <p:extLst>
      <p:ext uri="{BB962C8B-B14F-4D97-AF65-F5344CB8AC3E}">
        <p14:creationId xmlns:p14="http://schemas.microsoft.com/office/powerpoint/2010/main" val="815908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92DD-3997-D08A-9EA5-C2035ED95CCA}"/>
              </a:ext>
            </a:extLst>
          </p:cNvPr>
          <p:cNvSpPr>
            <a:spLocks noGrp="1"/>
          </p:cNvSpPr>
          <p:nvPr>
            <p:ph type="title"/>
          </p:nvPr>
        </p:nvSpPr>
        <p:spPr/>
        <p:txBody>
          <a:bodyPr/>
          <a:lstStyle/>
          <a:p>
            <a:r>
              <a:rPr lang="en-US" dirty="0"/>
              <a:t>Jesus Taught As One Who Had Authority</a:t>
            </a:r>
          </a:p>
        </p:txBody>
      </p:sp>
      <p:sp>
        <p:nvSpPr>
          <p:cNvPr id="3" name="Content Placeholder 2">
            <a:extLst>
              <a:ext uri="{FF2B5EF4-FFF2-40B4-BE49-F238E27FC236}">
                <a16:creationId xmlns:a16="http://schemas.microsoft.com/office/drawing/2014/main" id="{8E231B2D-F4BE-5E0C-74D1-5C85466428CC}"/>
              </a:ext>
            </a:extLst>
          </p:cNvPr>
          <p:cNvSpPr>
            <a:spLocks noGrp="1"/>
          </p:cNvSpPr>
          <p:nvPr>
            <p:ph idx="1"/>
          </p:nvPr>
        </p:nvSpPr>
        <p:spPr/>
        <p:txBody>
          <a:bodyPr/>
          <a:lstStyle/>
          <a:p>
            <a:r>
              <a:rPr lang="en-US" dirty="0"/>
              <a:t>“I say unto you” (5:18, 20, 22, 28, 32, 34, 39, 44; 6:2, 5, 16, 25, 29)—thirteen times in 15 verses in the Sermon on the Mount.</a:t>
            </a:r>
          </a:p>
          <a:p>
            <a:r>
              <a:rPr lang="en-US" dirty="0"/>
              <a:t>Jesus did not need to quote some highly respected rabbi to prove what He had to say. He taught with the authority of the Son of God who came down from heaven!</a:t>
            </a:r>
          </a:p>
          <a:p>
            <a:pPr lvl="1"/>
            <a:r>
              <a:rPr lang="en-US" dirty="0"/>
              <a:t>This amazed and astonished the crowd who heard Him preach.</a:t>
            </a:r>
          </a:p>
          <a:p>
            <a:pPr lvl="1"/>
            <a:r>
              <a:rPr lang="en-US" dirty="0"/>
              <a:t>It was totally unlike the scribes (</a:t>
            </a:r>
            <a:r>
              <a:rPr lang="en-US" i="1" dirty="0" err="1"/>
              <a:t>grammateis</a:t>
            </a:r>
            <a:r>
              <a:rPr lang="en-US" dirty="0"/>
              <a:t>: “specialists in the law of Moses: </a:t>
            </a:r>
            <a:r>
              <a:rPr lang="en-US" i="1" dirty="0"/>
              <a:t>experts in the law, scholars versed in the law, scribes</a:t>
            </a:r>
            <a:r>
              <a:rPr lang="en-US" dirty="0"/>
              <a:t>,” BDAG, 206).</a:t>
            </a:r>
          </a:p>
        </p:txBody>
      </p:sp>
    </p:spTree>
    <p:extLst>
      <p:ext uri="{BB962C8B-B14F-4D97-AF65-F5344CB8AC3E}">
        <p14:creationId xmlns:p14="http://schemas.microsoft.com/office/powerpoint/2010/main" val="388806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3091-AAD4-320D-F904-8D8E32563CD3}"/>
              </a:ext>
            </a:extLst>
          </p:cNvPr>
          <p:cNvSpPr>
            <a:spLocks noGrp="1"/>
          </p:cNvSpPr>
          <p:nvPr>
            <p:ph type="title"/>
          </p:nvPr>
        </p:nvSpPr>
        <p:spPr/>
        <p:txBody>
          <a:bodyPr/>
          <a:lstStyle/>
          <a:p>
            <a:r>
              <a:rPr lang="en-US" dirty="0"/>
              <a:t>1. Do Not Judge (7:1-2)</a:t>
            </a:r>
          </a:p>
        </p:txBody>
      </p:sp>
      <p:sp>
        <p:nvSpPr>
          <p:cNvPr id="3" name="Content Placeholder 2">
            <a:extLst>
              <a:ext uri="{FF2B5EF4-FFF2-40B4-BE49-F238E27FC236}">
                <a16:creationId xmlns:a16="http://schemas.microsoft.com/office/drawing/2014/main" id="{DC003768-DC12-1F16-3186-8ABB276AC805}"/>
              </a:ext>
            </a:extLst>
          </p:cNvPr>
          <p:cNvSpPr>
            <a:spLocks noGrp="1"/>
          </p:cNvSpPr>
          <p:nvPr>
            <p:ph idx="1"/>
          </p:nvPr>
        </p:nvSpPr>
        <p:spPr/>
        <p:txBody>
          <a:bodyPr/>
          <a:lstStyle/>
          <a:p>
            <a:r>
              <a:rPr lang="en-US" dirty="0"/>
              <a:t>“Judge not, that you be not judged. For with what judgment you judge, you will be judged; and with the measure you use, it will be measured back to you.”</a:t>
            </a:r>
          </a:p>
          <a:p>
            <a:endParaRPr lang="en-US" dirty="0"/>
          </a:p>
          <a:p>
            <a:endParaRPr lang="en-US" dirty="0"/>
          </a:p>
        </p:txBody>
      </p:sp>
    </p:spTree>
    <p:extLst>
      <p:ext uri="{BB962C8B-B14F-4D97-AF65-F5344CB8AC3E}">
        <p14:creationId xmlns:p14="http://schemas.microsoft.com/office/powerpoint/2010/main" val="12345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5AD9-925A-09B2-0C74-1E23B1AB6AB5}"/>
              </a:ext>
            </a:extLst>
          </p:cNvPr>
          <p:cNvSpPr>
            <a:spLocks noGrp="1"/>
          </p:cNvSpPr>
          <p:nvPr>
            <p:ph type="title"/>
          </p:nvPr>
        </p:nvSpPr>
        <p:spPr/>
        <p:txBody>
          <a:bodyPr/>
          <a:lstStyle/>
          <a:p>
            <a:r>
              <a:rPr lang="en-US" dirty="0"/>
              <a:t>Matthew 7:1</a:t>
            </a:r>
          </a:p>
        </p:txBody>
      </p:sp>
      <p:sp>
        <p:nvSpPr>
          <p:cNvPr id="3" name="Content Placeholder 2">
            <a:extLst>
              <a:ext uri="{FF2B5EF4-FFF2-40B4-BE49-F238E27FC236}">
                <a16:creationId xmlns:a16="http://schemas.microsoft.com/office/drawing/2014/main" id="{9279BA68-847D-B1F1-F075-D594EEA8146C}"/>
              </a:ext>
            </a:extLst>
          </p:cNvPr>
          <p:cNvSpPr>
            <a:spLocks noGrp="1"/>
          </p:cNvSpPr>
          <p:nvPr>
            <p:ph idx="1"/>
          </p:nvPr>
        </p:nvSpPr>
        <p:spPr/>
        <p:txBody>
          <a:bodyPr>
            <a:normAutofit lnSpcReduction="10000"/>
          </a:bodyPr>
          <a:lstStyle/>
          <a:p>
            <a:r>
              <a:rPr lang="en-US" dirty="0">
                <a:latin typeface="Source Sans Pro Black" panose="020B0803030403020204" pitchFamily="34" charset="0"/>
              </a:rPr>
              <a:t>“Judge not, that you be not judged.”</a:t>
            </a:r>
          </a:p>
          <a:p>
            <a:pPr lvl="1"/>
            <a:r>
              <a:rPr lang="en-US" dirty="0"/>
              <a:t>How is passage being used in today’s society?</a:t>
            </a:r>
          </a:p>
          <a:p>
            <a:pPr lvl="1"/>
            <a:r>
              <a:rPr lang="en-US" dirty="0"/>
              <a:t>What conclusions would follow were this interpretation correct?</a:t>
            </a:r>
          </a:p>
          <a:p>
            <a:pPr lvl="2"/>
            <a:r>
              <a:rPr lang="en-US" dirty="0"/>
              <a:t>Could a person serve as a judge in court?</a:t>
            </a:r>
          </a:p>
          <a:p>
            <a:pPr lvl="1"/>
            <a:r>
              <a:rPr lang="en-US" dirty="0"/>
              <a:t>What judgments would be required to apply Matthew 7:6—“Do not cast your pearls before swine?”</a:t>
            </a:r>
          </a:p>
          <a:p>
            <a:pPr lvl="1"/>
            <a:r>
              <a:rPr lang="en-US" dirty="0"/>
              <a:t>Why can no one consistently apply the idea that all judgments of another are invalid?</a:t>
            </a:r>
          </a:p>
          <a:p>
            <a:pPr lvl="2"/>
            <a:r>
              <a:rPr lang="en-US" dirty="0"/>
              <a:t>List some examples where those who most frequently quote this passage to condemn anyone teaching that a socially accepted conduct is displeasing to God are guilty of violating their own rule?</a:t>
            </a:r>
          </a:p>
          <a:p>
            <a:pPr lvl="1"/>
            <a:r>
              <a:rPr lang="en-US" dirty="0"/>
              <a:t>What kinds of judgment is Jesus condemning in this verse?</a:t>
            </a:r>
          </a:p>
          <a:p>
            <a:endParaRPr lang="en-US" dirty="0"/>
          </a:p>
          <a:p>
            <a:endParaRPr lang="en-US" dirty="0"/>
          </a:p>
        </p:txBody>
      </p:sp>
    </p:spTree>
    <p:extLst>
      <p:ext uri="{BB962C8B-B14F-4D97-AF65-F5344CB8AC3E}">
        <p14:creationId xmlns:p14="http://schemas.microsoft.com/office/powerpoint/2010/main" val="255304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4A31-9C8F-64BA-50DB-1014CC694BAB}"/>
              </a:ext>
            </a:extLst>
          </p:cNvPr>
          <p:cNvSpPr>
            <a:spLocks noGrp="1"/>
          </p:cNvSpPr>
          <p:nvPr>
            <p:ph type="title"/>
          </p:nvPr>
        </p:nvSpPr>
        <p:spPr/>
        <p:txBody>
          <a:bodyPr/>
          <a:lstStyle/>
          <a:p>
            <a:r>
              <a:rPr lang="en-US" dirty="0"/>
              <a:t>Matthew 7:2</a:t>
            </a:r>
          </a:p>
        </p:txBody>
      </p:sp>
      <p:sp>
        <p:nvSpPr>
          <p:cNvPr id="3" name="Content Placeholder 2">
            <a:extLst>
              <a:ext uri="{FF2B5EF4-FFF2-40B4-BE49-F238E27FC236}">
                <a16:creationId xmlns:a16="http://schemas.microsoft.com/office/drawing/2014/main" id="{06F69832-1CA5-B0A4-DF5F-65BD94A86CA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“For with what judgment you judge, you will be judged; and with the measure you use, it will be measured back to you.”</a:t>
            </a:r>
          </a:p>
          <a:p>
            <a:pPr lvl="1"/>
            <a:r>
              <a:rPr lang="en-US" dirty="0"/>
              <a:t>What reason does Jesus give for not judging others in this verse?</a:t>
            </a:r>
          </a:p>
          <a:p>
            <a:pPr lvl="1"/>
            <a:r>
              <a:rPr lang="en-US" dirty="0"/>
              <a:t>What is wrong with using one measure to judge you and a different measure to judge me?</a:t>
            </a:r>
          </a:p>
          <a:p>
            <a:pPr lvl="2"/>
            <a:r>
              <a:rPr lang="en-US" dirty="0"/>
              <a:t>“With the measure you use, it will be measured back to you” is a figure used for buying and selling things based on their weight (see Lev. 19:35-36; Deut. 25:13-16; Prov. 11:1; 16:1; 20:10; Ezek. 45:9-10; Amos 8:4-6). Both the buyer and seller should weigh their goods by the same standards.</a:t>
            </a:r>
          </a:p>
          <a:p>
            <a:pPr lvl="2"/>
            <a:r>
              <a:rPr lang="en-US" dirty="0"/>
              <a:t>Why is measuring using different standards dishonest and hypocritical?</a:t>
            </a:r>
          </a:p>
          <a:p>
            <a:pPr lvl="2"/>
            <a:r>
              <a:rPr lang="en-US" dirty="0"/>
              <a:t>Do you wish to be judged with the same measure and harshness that you use when speaking of others?</a:t>
            </a:r>
          </a:p>
          <a:p>
            <a:pPr lvl="1"/>
            <a:r>
              <a:rPr lang="en-US" dirty="0"/>
              <a:t>Does this verse teach that if one uses a “nothing is sin” measure for judging others, God will use that same judgment on him?</a:t>
            </a:r>
          </a:p>
        </p:txBody>
      </p:sp>
    </p:spTree>
    <p:extLst>
      <p:ext uri="{BB962C8B-B14F-4D97-AF65-F5344CB8AC3E}">
        <p14:creationId xmlns:p14="http://schemas.microsoft.com/office/powerpoint/2010/main" val="26219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Why Is Lady Justice Blindfolded?">
            <a:extLst>
              <a:ext uri="{FF2B5EF4-FFF2-40B4-BE49-F238E27FC236}">
                <a16:creationId xmlns:a16="http://schemas.microsoft.com/office/drawing/2014/main" id="{B6DDFBE8-0CA8-3799-2D3A-551FE9BDD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988"/>
            <a:ext cx="12192000" cy="6853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F57B3B-B6B5-660E-822C-0A0CD6E023A1}"/>
              </a:ext>
            </a:extLst>
          </p:cNvPr>
          <p:cNvSpPr txBox="1"/>
          <p:nvPr/>
        </p:nvSpPr>
        <p:spPr>
          <a:xfrm>
            <a:off x="7426295" y="5091744"/>
            <a:ext cx="4962002" cy="1200329"/>
          </a:xfrm>
          <a:prstGeom prst="rect">
            <a:avLst/>
          </a:prstGeom>
          <a:noFill/>
        </p:spPr>
        <p:txBody>
          <a:bodyPr wrap="square" rtlCol="0">
            <a:spAutoFit/>
          </a:bodyPr>
          <a:lstStyle/>
          <a:p>
            <a:pPr algn="ctr"/>
            <a:r>
              <a:rPr lang="en-US" sz="3600" dirty="0">
                <a:solidFill>
                  <a:schemeClr val="bg1"/>
                </a:solidFill>
                <a:latin typeface="Source Sans Pro Semibold" panose="020B0603030403020204" pitchFamily="34" charset="0"/>
              </a:rPr>
              <a:t>Why Is Lady Justice Blindfolded?</a:t>
            </a:r>
          </a:p>
        </p:txBody>
      </p:sp>
    </p:spTree>
    <p:extLst>
      <p:ext uri="{BB962C8B-B14F-4D97-AF65-F5344CB8AC3E}">
        <p14:creationId xmlns:p14="http://schemas.microsoft.com/office/powerpoint/2010/main" val="995039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5181</TotalTime>
  <Words>5671</Words>
  <Application>Microsoft Office PowerPoint</Application>
  <PresentationFormat>Widescreen</PresentationFormat>
  <Paragraphs>225</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vt:lpstr>
      <vt:lpstr>Matthew 7:1-6</vt:lpstr>
      <vt:lpstr>Tying the Section Together</vt:lpstr>
      <vt:lpstr>1. Do Not Judge (7:1-2)</vt:lpstr>
      <vt:lpstr>Matthew 7:1</vt:lpstr>
      <vt:lpstr>Matthew 7:2</vt:lpstr>
      <vt:lpstr>PowerPoint Presentation</vt:lpstr>
      <vt:lpstr>2. The Splinter and the Log (7:3-5)</vt:lpstr>
      <vt:lpstr>Matthew 7:3</vt:lpstr>
      <vt:lpstr>Matthew 7:3-4</vt:lpstr>
      <vt:lpstr>A Splinter and Log Example</vt:lpstr>
      <vt:lpstr>Matthew 7:5</vt:lpstr>
      <vt:lpstr>3. Pearls Before Swine</vt:lpstr>
      <vt:lpstr>Guidance from the Limited Commission</vt:lpstr>
      <vt:lpstr>4. Seek and You Will Find (7:7-11)</vt:lpstr>
      <vt:lpstr>Matthew 7:7-11</vt:lpstr>
      <vt:lpstr>Matthew 7:7-8</vt:lpstr>
      <vt:lpstr>Matthew 7:9-10</vt:lpstr>
      <vt:lpstr>Matthew 7:11</vt:lpstr>
      <vt:lpstr>5. The Golden Rule (7:12)</vt:lpstr>
      <vt:lpstr>Matthew 7:12</vt:lpstr>
      <vt:lpstr>This Is the Law and Prophets</vt:lpstr>
      <vt:lpstr>True and False Disciples (7:13-27)</vt:lpstr>
      <vt:lpstr>Outline of the Section</vt:lpstr>
      <vt:lpstr>The Narrow versus the Wide Gate/Road (7:13-14)</vt:lpstr>
      <vt:lpstr>Stringent Words</vt:lpstr>
      <vt:lpstr>Matthew 7:13-14</vt:lpstr>
      <vt:lpstr>A Common Jewish Theme</vt:lpstr>
      <vt:lpstr>The Two Destinies</vt:lpstr>
      <vt:lpstr>The Travelers</vt:lpstr>
      <vt:lpstr>True and False Disciples (7:15-20)</vt:lpstr>
      <vt:lpstr>Matthew 7:15-20</vt:lpstr>
      <vt:lpstr>Matthew 7:15</vt:lpstr>
      <vt:lpstr>Jeremiah &amp; the False Prophets</vt:lpstr>
      <vt:lpstr>Isaiah 8:19-20</vt:lpstr>
      <vt:lpstr>1 John 4:1-3</vt:lpstr>
      <vt:lpstr>Matthew 7:16-20</vt:lpstr>
      <vt:lpstr>Matthew 7:21-23</vt:lpstr>
      <vt:lpstr>Lawlessness</vt:lpstr>
      <vt:lpstr>Opposites</vt:lpstr>
      <vt:lpstr>Building on a Rock</vt:lpstr>
      <vt:lpstr>Matthew 7:24-27</vt:lpstr>
      <vt:lpstr>Further Teaching on False Teachers</vt:lpstr>
      <vt:lpstr>PowerPoint Presentation</vt:lpstr>
      <vt:lpstr>Matthew 7:24-27</vt:lpstr>
      <vt:lpstr>What Is Your Foundation Like?</vt:lpstr>
      <vt:lpstr>Matthew 7:28-29</vt:lpstr>
      <vt:lpstr>From the Mishnah: Berachoth 1:2</vt:lpstr>
      <vt:lpstr>Jesus Taught As One Who Had Authority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16</cp:revision>
  <dcterms:created xsi:type="dcterms:W3CDTF">2022-04-12T15:32:23Z</dcterms:created>
  <dcterms:modified xsi:type="dcterms:W3CDTF">2022-06-22T13:27:34Z</dcterms:modified>
</cp:coreProperties>
</file>