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327" r:id="rId3"/>
    <p:sldId id="328" r:id="rId4"/>
    <p:sldId id="329"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51" r:id="rId27"/>
    <p:sldId id="352" r:id="rId28"/>
    <p:sldId id="353" r:id="rId29"/>
    <p:sldId id="354" r:id="rId30"/>
    <p:sldId id="355" r:id="rId31"/>
    <p:sldId id="356" r:id="rId32"/>
    <p:sldId id="357" r:id="rId33"/>
    <p:sldId id="358" r:id="rId34"/>
    <p:sldId id="35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2741"/>
    <a:srgbClr val="462F29"/>
    <a:srgbClr val="EFD0BC"/>
    <a:srgbClr val="FBFCFE"/>
    <a:srgbClr val="D9D7E2"/>
    <a:srgbClr val="282E1F"/>
    <a:srgbClr val="303227"/>
    <a:srgbClr val="8A8865"/>
    <a:srgbClr val="3A2B20"/>
    <a:srgbClr val="2E25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6/5/2022</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6/5/2022</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6/5/2022</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Copperplate Gothic Bold" panose="020E07050202060204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6/5/2022</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6/5/2022</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6/5/2022</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6/5/2022</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6/5/2022</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6/5/2022</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6/5/2022</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6/5/2022</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gradFill>
            <a:gsLst>
              <a:gs pos="0">
                <a:schemeClr val="tx1"/>
              </a:gs>
              <a:gs pos="18000">
                <a:schemeClr val="bg2"/>
              </a:gs>
              <a:gs pos="83000">
                <a:schemeClr val="bg2"/>
              </a:gs>
              <a:gs pos="100000">
                <a:schemeClr val="tx1"/>
              </a:gs>
            </a:gsLst>
            <a:lin ang="5400000" scaled="1"/>
          </a:gradFill>
          <a:ln w="28575">
            <a:solidFill>
              <a:schemeClr val="tx1"/>
            </a:solidFill>
          </a:ln>
        </p:spPr>
        <p:txBody>
          <a:bodyPr vert="horz" lIns="91440" tIns="45720" rIns="91440" bIns="45720" rtlCol="0" anchor="ctr">
            <a:normAutofit/>
          </a:bodyPr>
          <a:lstStyle/>
          <a:p>
            <a:endParaRPr lang="en-US" dirty="0"/>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6/5/2022</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chemeClr val="tx1"/>
          </a:solidFill>
          <a:latin typeface="Copperplate Gothic Bold" panose="020E0705020206020404" pitchFamily="34" charset="0"/>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8378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2D4CA-A7CB-22F4-FFF4-22DAF0E10E6A}"/>
              </a:ext>
            </a:extLst>
          </p:cNvPr>
          <p:cNvSpPr>
            <a:spLocks noGrp="1"/>
          </p:cNvSpPr>
          <p:nvPr>
            <p:ph type="title"/>
          </p:nvPr>
        </p:nvSpPr>
        <p:spPr/>
        <p:txBody>
          <a:bodyPr/>
          <a:lstStyle/>
          <a:p>
            <a:r>
              <a:rPr lang="en-US" dirty="0"/>
              <a:t>God Keeps His Word</a:t>
            </a:r>
          </a:p>
        </p:txBody>
      </p:sp>
      <p:sp>
        <p:nvSpPr>
          <p:cNvPr id="3" name="Content Placeholder 2">
            <a:extLst>
              <a:ext uri="{FF2B5EF4-FFF2-40B4-BE49-F238E27FC236}">
                <a16:creationId xmlns:a16="http://schemas.microsoft.com/office/drawing/2014/main" id="{012261F3-0528-FE4E-457C-8A16C24F90D7}"/>
              </a:ext>
            </a:extLst>
          </p:cNvPr>
          <p:cNvSpPr>
            <a:spLocks noGrp="1"/>
          </p:cNvSpPr>
          <p:nvPr>
            <p:ph idx="1"/>
          </p:nvPr>
        </p:nvSpPr>
        <p:spPr/>
        <p:txBody>
          <a:bodyPr>
            <a:normAutofit lnSpcReduction="10000"/>
          </a:bodyPr>
          <a:lstStyle/>
          <a:p>
            <a:r>
              <a:rPr lang="en-US" dirty="0">
                <a:solidFill>
                  <a:srgbClr val="912741"/>
                </a:solidFill>
                <a:latin typeface="+mj-lt"/>
              </a:rPr>
              <a:t>God kept His promises to Abraham </a:t>
            </a:r>
            <a:r>
              <a:rPr lang="en-US" dirty="0"/>
              <a:t>in making a great nation come from his descendants. Israel went into Egypt as </a:t>
            </a:r>
            <a:r>
              <a:rPr lang="en-US" dirty="0">
                <a:solidFill>
                  <a:srgbClr val="912741"/>
                </a:solidFill>
              </a:rPr>
              <a:t>70</a:t>
            </a:r>
            <a:r>
              <a:rPr lang="en-US" dirty="0"/>
              <a:t> people (Gen. 46:27) and came out of Egypt with </a:t>
            </a:r>
            <a:r>
              <a:rPr lang="en-US" dirty="0">
                <a:solidFill>
                  <a:srgbClr val="912741"/>
                </a:solidFill>
              </a:rPr>
              <a:t>603,550</a:t>
            </a:r>
            <a:r>
              <a:rPr lang="en-US" dirty="0"/>
              <a:t> men (without counting women and children, Num. 1:46).</a:t>
            </a:r>
          </a:p>
          <a:p>
            <a:r>
              <a:rPr lang="en-US" dirty="0"/>
              <a:t>They were delivered by miraculous works of God:</a:t>
            </a:r>
          </a:p>
          <a:p>
            <a:pPr lvl="1"/>
            <a:r>
              <a:rPr lang="en-US" dirty="0"/>
              <a:t>The signs God gave to Moses (rod to a serpent to a rod, Exod. 4:3-4; leprous hand Exod. 4:6-7).</a:t>
            </a:r>
          </a:p>
          <a:p>
            <a:pPr lvl="1"/>
            <a:r>
              <a:rPr lang="en-US" dirty="0"/>
              <a:t>The ten plagues on Egypt:  (a) Water to blood, (b) Frogs, (c) Lice, (d) Flies, (e) Murrain of the cattle, (f) Boils, (g) Hail, (h) Locusts, (</a:t>
            </a:r>
            <a:r>
              <a:rPr lang="en-US" dirty="0" err="1"/>
              <a:t>i</a:t>
            </a:r>
            <a:r>
              <a:rPr lang="en-US" dirty="0"/>
              <a:t>) Darkness, (j) Death of the Firstborn.</a:t>
            </a:r>
          </a:p>
          <a:p>
            <a:pPr lvl="1"/>
            <a:r>
              <a:rPr lang="en-US" dirty="0"/>
              <a:t>Destruction of Egypt’s army at the miraculous crossing of the Red Sea (Exod. 14).</a:t>
            </a:r>
          </a:p>
        </p:txBody>
      </p:sp>
    </p:spTree>
    <p:extLst>
      <p:ext uri="{BB962C8B-B14F-4D97-AF65-F5344CB8AC3E}">
        <p14:creationId xmlns:p14="http://schemas.microsoft.com/office/powerpoint/2010/main" val="4076363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2D4CA-A7CB-22F4-FFF4-22DAF0E10E6A}"/>
              </a:ext>
            </a:extLst>
          </p:cNvPr>
          <p:cNvSpPr>
            <a:spLocks noGrp="1"/>
          </p:cNvSpPr>
          <p:nvPr>
            <p:ph type="title"/>
          </p:nvPr>
        </p:nvSpPr>
        <p:spPr/>
        <p:txBody>
          <a:bodyPr/>
          <a:lstStyle/>
          <a:p>
            <a:r>
              <a:rPr lang="en-US" dirty="0"/>
              <a:t>God Keeps His Word</a:t>
            </a:r>
          </a:p>
        </p:txBody>
      </p:sp>
      <p:sp>
        <p:nvSpPr>
          <p:cNvPr id="3" name="Content Placeholder 2">
            <a:extLst>
              <a:ext uri="{FF2B5EF4-FFF2-40B4-BE49-F238E27FC236}">
                <a16:creationId xmlns:a16="http://schemas.microsoft.com/office/drawing/2014/main" id="{012261F3-0528-FE4E-457C-8A16C24F90D7}"/>
              </a:ext>
            </a:extLst>
          </p:cNvPr>
          <p:cNvSpPr>
            <a:spLocks noGrp="1"/>
          </p:cNvSpPr>
          <p:nvPr>
            <p:ph idx="1"/>
          </p:nvPr>
        </p:nvSpPr>
        <p:spPr/>
        <p:txBody>
          <a:bodyPr>
            <a:normAutofit fontScale="92500" lnSpcReduction="20000"/>
          </a:bodyPr>
          <a:lstStyle/>
          <a:p>
            <a:r>
              <a:rPr lang="en-US" dirty="0">
                <a:solidFill>
                  <a:srgbClr val="912741"/>
                </a:solidFill>
                <a:latin typeface="+mj-lt"/>
              </a:rPr>
              <a:t>The conquest of Canaan happened just as God promised.</a:t>
            </a:r>
          </a:p>
          <a:p>
            <a:r>
              <a:rPr lang="en-US" dirty="0">
                <a:latin typeface="+mj-lt"/>
              </a:rPr>
              <a:t>Joshua</a:t>
            </a:r>
            <a:r>
              <a:rPr lang="en-US" dirty="0"/>
              <a:t> could say that God’s word was dependable: “So the Lord gave to Israel all the land of which He had sworn to give to their fathers, and they took possession of it and dwelt in it. The Lord gave them rest all around, according to all that He had sworn to their fathers. And not a man of all their enemies stood against them; the Lord delivered all their enemies into their hand. </a:t>
            </a:r>
            <a:r>
              <a:rPr lang="en-US" dirty="0">
                <a:solidFill>
                  <a:srgbClr val="912741"/>
                </a:solidFill>
                <a:latin typeface="Source Sans Pro Black" panose="020B0803030403020204" pitchFamily="34" charset="0"/>
              </a:rPr>
              <a:t>Not a word failed of any good thing which the Lord had spoken to the house of Israel. All came to pass” </a:t>
            </a:r>
            <a:r>
              <a:rPr lang="en-US" dirty="0"/>
              <a:t>(Joshua 21:43-45).</a:t>
            </a:r>
          </a:p>
          <a:p>
            <a:r>
              <a:rPr lang="en-US" dirty="0">
                <a:latin typeface="Source Sans Pro Black" panose="020B0803030403020204" pitchFamily="34" charset="0"/>
              </a:rPr>
              <a:t>Solomon</a:t>
            </a:r>
            <a:r>
              <a:rPr lang="en-US" dirty="0"/>
              <a:t> expressed the reliability of God’s promises 480 years later: “Blessed be the Lord, who has given rest to His people Israel, according to all that He promised. </a:t>
            </a:r>
            <a:r>
              <a:rPr lang="en-US" dirty="0">
                <a:solidFill>
                  <a:srgbClr val="912741"/>
                </a:solidFill>
                <a:latin typeface="Source Sans Pro Black" panose="020B0803030403020204" pitchFamily="34" charset="0"/>
              </a:rPr>
              <a:t>There has not failed one word of all His good promise, which He promised through His servant Moses” </a:t>
            </a:r>
            <a:r>
              <a:rPr lang="en-US" dirty="0"/>
              <a:t>(1 Kings 8:56).</a:t>
            </a:r>
          </a:p>
        </p:txBody>
      </p:sp>
    </p:spTree>
    <p:extLst>
      <p:ext uri="{BB962C8B-B14F-4D97-AF65-F5344CB8AC3E}">
        <p14:creationId xmlns:p14="http://schemas.microsoft.com/office/powerpoint/2010/main" val="419904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2D4CA-A7CB-22F4-FFF4-22DAF0E10E6A}"/>
              </a:ext>
            </a:extLst>
          </p:cNvPr>
          <p:cNvSpPr>
            <a:spLocks noGrp="1"/>
          </p:cNvSpPr>
          <p:nvPr>
            <p:ph type="title"/>
          </p:nvPr>
        </p:nvSpPr>
        <p:spPr/>
        <p:txBody>
          <a:bodyPr/>
          <a:lstStyle/>
          <a:p>
            <a:r>
              <a:rPr lang="en-US" dirty="0"/>
              <a:t>God Is Able</a:t>
            </a:r>
          </a:p>
        </p:txBody>
      </p:sp>
      <p:sp>
        <p:nvSpPr>
          <p:cNvPr id="3" name="Content Placeholder 2">
            <a:extLst>
              <a:ext uri="{FF2B5EF4-FFF2-40B4-BE49-F238E27FC236}">
                <a16:creationId xmlns:a16="http://schemas.microsoft.com/office/drawing/2014/main" id="{012261F3-0528-FE4E-457C-8A16C24F90D7}"/>
              </a:ext>
            </a:extLst>
          </p:cNvPr>
          <p:cNvSpPr>
            <a:spLocks noGrp="1"/>
          </p:cNvSpPr>
          <p:nvPr>
            <p:ph idx="1"/>
          </p:nvPr>
        </p:nvSpPr>
        <p:spPr/>
        <p:txBody>
          <a:bodyPr/>
          <a:lstStyle/>
          <a:p>
            <a:r>
              <a:rPr lang="en-US" dirty="0"/>
              <a:t>“Now to Him </a:t>
            </a:r>
            <a:r>
              <a:rPr lang="en-US" dirty="0">
                <a:solidFill>
                  <a:srgbClr val="912741"/>
                </a:solidFill>
                <a:latin typeface="+mj-lt"/>
              </a:rPr>
              <a:t>who is able to do exceedingly abundantly above all that we ask or think</a:t>
            </a:r>
            <a:r>
              <a:rPr lang="en-US" dirty="0"/>
              <a:t>, according to the power that works in us” (Eph. 3:20).</a:t>
            </a:r>
          </a:p>
          <a:p>
            <a:r>
              <a:rPr lang="en-US" dirty="0"/>
              <a:t>“For this reason I also suffer these things; nevertheless I am not ashamed, for I know whom I have believed and am persuaded that </a:t>
            </a:r>
            <a:r>
              <a:rPr lang="en-US" dirty="0">
                <a:solidFill>
                  <a:srgbClr val="912741"/>
                </a:solidFill>
                <a:latin typeface="+mj-lt"/>
              </a:rPr>
              <a:t>He is able to keep what I have committed to Him until that Day</a:t>
            </a:r>
            <a:r>
              <a:rPr lang="en-US" dirty="0"/>
              <a:t>” (2 Tim. 1:12).</a:t>
            </a:r>
          </a:p>
        </p:txBody>
      </p:sp>
    </p:spTree>
    <p:extLst>
      <p:ext uri="{BB962C8B-B14F-4D97-AF65-F5344CB8AC3E}">
        <p14:creationId xmlns:p14="http://schemas.microsoft.com/office/powerpoint/2010/main" val="3101632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2D4CA-A7CB-22F4-FFF4-22DAF0E10E6A}"/>
              </a:ext>
            </a:extLst>
          </p:cNvPr>
          <p:cNvSpPr>
            <a:spLocks noGrp="1"/>
          </p:cNvSpPr>
          <p:nvPr>
            <p:ph type="title"/>
          </p:nvPr>
        </p:nvSpPr>
        <p:spPr/>
        <p:txBody>
          <a:bodyPr/>
          <a:lstStyle/>
          <a:p>
            <a:r>
              <a:rPr lang="en-US" dirty="0"/>
              <a:t>God Is Reliable</a:t>
            </a:r>
          </a:p>
        </p:txBody>
      </p:sp>
      <p:sp>
        <p:nvSpPr>
          <p:cNvPr id="3" name="Content Placeholder 2">
            <a:extLst>
              <a:ext uri="{FF2B5EF4-FFF2-40B4-BE49-F238E27FC236}">
                <a16:creationId xmlns:a16="http://schemas.microsoft.com/office/drawing/2014/main" id="{012261F3-0528-FE4E-457C-8A16C24F90D7}"/>
              </a:ext>
            </a:extLst>
          </p:cNvPr>
          <p:cNvSpPr>
            <a:spLocks noGrp="1"/>
          </p:cNvSpPr>
          <p:nvPr>
            <p:ph idx="1"/>
          </p:nvPr>
        </p:nvSpPr>
        <p:spPr/>
        <p:txBody>
          <a:bodyPr/>
          <a:lstStyle/>
          <a:p>
            <a:r>
              <a:rPr lang="en-US" dirty="0"/>
              <a:t>“God is not a man, that He should lie, Nor a son of man, that He should repent. Has He said, and will He not do? </a:t>
            </a:r>
            <a:r>
              <a:rPr lang="en-US" dirty="0">
                <a:solidFill>
                  <a:srgbClr val="912741"/>
                </a:solidFill>
                <a:latin typeface="+mj-lt"/>
              </a:rPr>
              <a:t>Or has He spoken, and will He not make it good?”</a:t>
            </a:r>
            <a:r>
              <a:rPr lang="en-US" dirty="0">
                <a:latin typeface="+mj-lt"/>
              </a:rPr>
              <a:t> </a:t>
            </a:r>
            <a:r>
              <a:rPr lang="en-US" dirty="0"/>
              <a:t>(Num. 23:19).</a:t>
            </a:r>
          </a:p>
          <a:p>
            <a:r>
              <a:rPr lang="en-US" dirty="0"/>
              <a:t>“Thus God, determining to show more abundantly to the heirs of promise the immutability of His counsel, confirmed it by an oath, that by two immutable things, in which </a:t>
            </a:r>
            <a:r>
              <a:rPr lang="en-US" dirty="0">
                <a:solidFill>
                  <a:srgbClr val="912741"/>
                </a:solidFill>
                <a:latin typeface="+mj-lt"/>
              </a:rPr>
              <a:t>it is impossible for God to lie</a:t>
            </a:r>
            <a:r>
              <a:rPr lang="en-US" dirty="0"/>
              <a:t>, we might have strong consolation, who have fled for refuge to lay hold of the hope set before us” (Heb. 6:17-18).</a:t>
            </a:r>
          </a:p>
          <a:p>
            <a:endParaRPr lang="en-US" dirty="0"/>
          </a:p>
        </p:txBody>
      </p:sp>
    </p:spTree>
    <p:extLst>
      <p:ext uri="{BB962C8B-B14F-4D97-AF65-F5344CB8AC3E}">
        <p14:creationId xmlns:p14="http://schemas.microsoft.com/office/powerpoint/2010/main" val="1625979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ere's Always Light At The End Of The Tunnel. - Miricyl">
            <a:extLst>
              <a:ext uri="{FF2B5EF4-FFF2-40B4-BE49-F238E27FC236}">
                <a16:creationId xmlns:a16="http://schemas.microsoft.com/office/drawing/2014/main" id="{11DF3CD4-7090-AFE2-4085-E6F72EF1F22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039" b="16975"/>
          <a:stretch/>
        </p:blipFill>
        <p:spPr bwMode="auto">
          <a:xfrm>
            <a:off x="-1819564" y="1282"/>
            <a:ext cx="1534160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3458715-B4B7-4497-72EE-FC4F2BD4678A}"/>
              </a:ext>
            </a:extLst>
          </p:cNvPr>
          <p:cNvSpPr txBox="1"/>
          <p:nvPr/>
        </p:nvSpPr>
        <p:spPr>
          <a:xfrm>
            <a:off x="4729019" y="2819541"/>
            <a:ext cx="2243674" cy="1015663"/>
          </a:xfrm>
          <a:prstGeom prst="rect">
            <a:avLst/>
          </a:prstGeom>
          <a:noFill/>
        </p:spPr>
        <p:txBody>
          <a:bodyPr wrap="square" rtlCol="0">
            <a:spAutoFit/>
          </a:bodyPr>
          <a:lstStyle/>
          <a:p>
            <a:pPr algn="ctr"/>
            <a:r>
              <a:rPr lang="en-US" sz="6000" dirty="0">
                <a:latin typeface="+mj-lt"/>
              </a:rPr>
              <a:t>Hope</a:t>
            </a:r>
          </a:p>
        </p:txBody>
      </p:sp>
      <p:sp>
        <p:nvSpPr>
          <p:cNvPr id="3" name="TextBox 2">
            <a:extLst>
              <a:ext uri="{FF2B5EF4-FFF2-40B4-BE49-F238E27FC236}">
                <a16:creationId xmlns:a16="http://schemas.microsoft.com/office/drawing/2014/main" id="{1E439C1B-7E49-9263-B520-364ADA03AD4D}"/>
              </a:ext>
            </a:extLst>
          </p:cNvPr>
          <p:cNvSpPr txBox="1"/>
          <p:nvPr/>
        </p:nvSpPr>
        <p:spPr>
          <a:xfrm>
            <a:off x="886691" y="665018"/>
            <a:ext cx="10538691" cy="646331"/>
          </a:xfrm>
          <a:prstGeom prst="rect">
            <a:avLst/>
          </a:prstGeom>
          <a:noFill/>
        </p:spPr>
        <p:txBody>
          <a:bodyPr wrap="square" rtlCol="0">
            <a:spAutoFit/>
          </a:bodyPr>
          <a:lstStyle/>
          <a:p>
            <a:pPr algn="ctr"/>
            <a:r>
              <a:rPr lang="en-US" sz="3600" b="1" i="0" u="none" strike="noStrike" baseline="0" dirty="0">
                <a:solidFill>
                  <a:schemeClr val="bg1"/>
                </a:solidFill>
                <a:latin typeface="Copperplate Gothic Bold" panose="020E0705020206020404" pitchFamily="34" charset="0"/>
              </a:rPr>
              <a:t>II. Our Hope Is Grounded in Reality</a:t>
            </a:r>
            <a:endParaRPr lang="en-US" sz="3600" dirty="0">
              <a:solidFill>
                <a:schemeClr val="bg1"/>
              </a:solidFill>
              <a:latin typeface="Copperplate Gothic Bold" panose="020E0705020206020404" pitchFamily="34" charset="0"/>
            </a:endParaRPr>
          </a:p>
        </p:txBody>
      </p:sp>
    </p:spTree>
    <p:extLst>
      <p:ext uri="{BB962C8B-B14F-4D97-AF65-F5344CB8AC3E}">
        <p14:creationId xmlns:p14="http://schemas.microsoft.com/office/powerpoint/2010/main" val="1902272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7A448-9FCE-5CA7-0B9E-6F2DAAE34E6B}"/>
              </a:ext>
            </a:extLst>
          </p:cNvPr>
          <p:cNvSpPr>
            <a:spLocks noGrp="1"/>
          </p:cNvSpPr>
          <p:nvPr>
            <p:ph type="title"/>
          </p:nvPr>
        </p:nvSpPr>
        <p:spPr/>
        <p:txBody>
          <a:bodyPr/>
          <a:lstStyle/>
          <a:p>
            <a:r>
              <a:rPr lang="en-US" dirty="0"/>
              <a:t>Not Imagined</a:t>
            </a:r>
          </a:p>
        </p:txBody>
      </p:sp>
      <p:sp>
        <p:nvSpPr>
          <p:cNvPr id="3" name="Content Placeholder 2">
            <a:extLst>
              <a:ext uri="{FF2B5EF4-FFF2-40B4-BE49-F238E27FC236}">
                <a16:creationId xmlns:a16="http://schemas.microsoft.com/office/drawing/2014/main" id="{7080D6FA-BC3F-5A85-F4D3-FEFB25482B4A}"/>
              </a:ext>
            </a:extLst>
          </p:cNvPr>
          <p:cNvSpPr>
            <a:spLocks noGrp="1"/>
          </p:cNvSpPr>
          <p:nvPr>
            <p:ph idx="1"/>
          </p:nvPr>
        </p:nvSpPr>
        <p:spPr/>
        <p:txBody>
          <a:bodyPr>
            <a:normAutofit fontScale="92500"/>
          </a:bodyPr>
          <a:lstStyle/>
          <a:p>
            <a:r>
              <a:rPr lang="en-US" dirty="0"/>
              <a:t>We are not to assume that our hope is made real by our believing that it is real. What God declares is real whether or not we believe it!</a:t>
            </a:r>
          </a:p>
          <a:p>
            <a:r>
              <a:rPr lang="en-US" dirty="0"/>
              <a:t>The patriarchs lived their lives based on God’s promises and were not disappointed.</a:t>
            </a:r>
          </a:p>
          <a:p>
            <a:pPr lvl="1"/>
            <a:r>
              <a:rPr lang="en-US" dirty="0"/>
              <a:t>“Now faith is the substance of things hoped for, the evidence of things not seen” (Heb. 11:1).</a:t>
            </a:r>
          </a:p>
          <a:p>
            <a:pPr lvl="1"/>
            <a:r>
              <a:rPr lang="en-US" dirty="0"/>
              <a:t>The author of Hebrews recalls the faith of the patriarchs. They lived the way they lived, worshiped the way their worshiped, built what they built, went where they went, and endured what they endured because they lived by faith!</a:t>
            </a:r>
          </a:p>
          <a:p>
            <a:pPr lvl="1"/>
            <a:r>
              <a:rPr lang="en-US" dirty="0"/>
              <a:t>“We do not look at the things which are seen, but at the things which are not seen. For the things which are seen are temporary, but the things which are not seen are eternal” (2 Cor. 4:18).</a:t>
            </a:r>
          </a:p>
          <a:p>
            <a:endParaRPr lang="en-US" dirty="0"/>
          </a:p>
        </p:txBody>
      </p:sp>
    </p:spTree>
    <p:extLst>
      <p:ext uri="{BB962C8B-B14F-4D97-AF65-F5344CB8AC3E}">
        <p14:creationId xmlns:p14="http://schemas.microsoft.com/office/powerpoint/2010/main" val="16869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AED8F-396C-5BD3-1790-73236F2A141D}"/>
              </a:ext>
            </a:extLst>
          </p:cNvPr>
          <p:cNvSpPr>
            <a:spLocks noGrp="1"/>
          </p:cNvSpPr>
          <p:nvPr>
            <p:ph type="title"/>
          </p:nvPr>
        </p:nvSpPr>
        <p:spPr>
          <a:xfrm>
            <a:off x="838200" y="365126"/>
            <a:ext cx="10515600" cy="1020330"/>
          </a:xfrm>
        </p:spPr>
        <p:txBody>
          <a:bodyPr/>
          <a:lstStyle/>
          <a:p>
            <a:r>
              <a:rPr lang="en-US" dirty="0"/>
              <a:t>Reasonable Faith—Confident Hope</a:t>
            </a:r>
          </a:p>
        </p:txBody>
      </p:sp>
      <p:sp>
        <p:nvSpPr>
          <p:cNvPr id="3" name="Content Placeholder 2">
            <a:extLst>
              <a:ext uri="{FF2B5EF4-FFF2-40B4-BE49-F238E27FC236}">
                <a16:creationId xmlns:a16="http://schemas.microsoft.com/office/drawing/2014/main" id="{887D8E5C-C4AF-98BA-465A-B4CEB31D9064}"/>
              </a:ext>
            </a:extLst>
          </p:cNvPr>
          <p:cNvSpPr>
            <a:spLocks noGrp="1"/>
          </p:cNvSpPr>
          <p:nvPr>
            <p:ph idx="1"/>
          </p:nvPr>
        </p:nvSpPr>
        <p:spPr>
          <a:xfrm>
            <a:off x="838200" y="1533236"/>
            <a:ext cx="10515600" cy="4959639"/>
          </a:xfrm>
        </p:spPr>
        <p:txBody>
          <a:bodyPr>
            <a:normAutofit fontScale="92500" lnSpcReduction="10000"/>
          </a:bodyPr>
          <a:lstStyle/>
          <a:p>
            <a:pPr marL="0" indent="0">
              <a:buNone/>
            </a:pPr>
            <a:r>
              <a:rPr lang="en-US" dirty="0"/>
              <a:t>“And since we have the same spirit of faith, according to what is written, ‘I believed and therefore I spoke,’ we also believe and therefore speak, knowing that He who raised up the Lord Jesus will also raise us up with Jesus, and will present us with you. For all things are for your sakes, that grace, having spread through the many, may cause thanksgiving to abound to the glory of God. </a:t>
            </a:r>
            <a:r>
              <a:rPr lang="en-US" dirty="0">
                <a:latin typeface="+mj-lt"/>
              </a:rPr>
              <a:t>Therefore we do not lose heart. Even though our outward man is perishing, yet the inward man is being renewed day by day. For our light affliction, which is but for a moment, is working for us a far more exceeding and eternal weight of glory, while we do not look at the things which are seen, but at the things which are not seen. For the things which are seen are temporary, but the things which are not seen are eternal. For we know that if our earthly house, this tent, is destroyed, we have a building from God, a house not made with hands, eternal in the heavens” </a:t>
            </a:r>
            <a:r>
              <a:rPr lang="en-US" dirty="0"/>
              <a:t>(2 Cor. 4:13–5:1).</a:t>
            </a:r>
          </a:p>
        </p:txBody>
      </p:sp>
    </p:spTree>
    <p:extLst>
      <p:ext uri="{BB962C8B-B14F-4D97-AF65-F5344CB8AC3E}">
        <p14:creationId xmlns:p14="http://schemas.microsoft.com/office/powerpoint/2010/main" val="1246239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AED8F-396C-5BD3-1790-73236F2A141D}"/>
              </a:ext>
            </a:extLst>
          </p:cNvPr>
          <p:cNvSpPr>
            <a:spLocks noGrp="1"/>
          </p:cNvSpPr>
          <p:nvPr>
            <p:ph type="title"/>
          </p:nvPr>
        </p:nvSpPr>
        <p:spPr>
          <a:xfrm>
            <a:off x="838200" y="365126"/>
            <a:ext cx="10515600" cy="1168110"/>
          </a:xfrm>
        </p:spPr>
        <p:txBody>
          <a:bodyPr/>
          <a:lstStyle/>
          <a:p>
            <a:r>
              <a:rPr lang="en-US" dirty="0"/>
              <a:t>Reasonable Faith—Confident Hope</a:t>
            </a:r>
          </a:p>
        </p:txBody>
      </p:sp>
      <p:sp>
        <p:nvSpPr>
          <p:cNvPr id="3" name="Content Placeholder 2">
            <a:extLst>
              <a:ext uri="{FF2B5EF4-FFF2-40B4-BE49-F238E27FC236}">
                <a16:creationId xmlns:a16="http://schemas.microsoft.com/office/drawing/2014/main" id="{887D8E5C-C4AF-98BA-465A-B4CEB31D9064}"/>
              </a:ext>
            </a:extLst>
          </p:cNvPr>
          <p:cNvSpPr>
            <a:spLocks noGrp="1"/>
          </p:cNvSpPr>
          <p:nvPr>
            <p:ph idx="1"/>
          </p:nvPr>
        </p:nvSpPr>
        <p:spPr>
          <a:xfrm>
            <a:off x="838200" y="1717964"/>
            <a:ext cx="10515600" cy="4774911"/>
          </a:xfrm>
        </p:spPr>
        <p:txBody>
          <a:bodyPr>
            <a:normAutofit/>
          </a:bodyPr>
          <a:lstStyle/>
          <a:p>
            <a:r>
              <a:rPr lang="en-US" dirty="0"/>
              <a:t>“For this reason I also suffer these things; nevertheless I am not ashamed,</a:t>
            </a:r>
            <a:r>
              <a:rPr lang="en-US" dirty="0">
                <a:solidFill>
                  <a:srgbClr val="912741"/>
                </a:solidFill>
              </a:rPr>
              <a:t> </a:t>
            </a:r>
            <a:r>
              <a:rPr lang="en-US" dirty="0">
                <a:solidFill>
                  <a:srgbClr val="912741"/>
                </a:solidFill>
                <a:latin typeface="+mj-lt"/>
              </a:rPr>
              <a:t>for I know whom I have believed and am persuaded that He is able to keep what I have committed to Him until that Day</a:t>
            </a:r>
            <a:r>
              <a:rPr lang="en-US" dirty="0"/>
              <a:t>” (2 Tim. 1:12).</a:t>
            </a:r>
          </a:p>
          <a:p>
            <a:r>
              <a:rPr lang="en-US" dirty="0"/>
              <a:t>“Beloved, now we are children of God; and it has not yet been revealed what we shall be, </a:t>
            </a:r>
            <a:r>
              <a:rPr lang="en-US" dirty="0">
                <a:solidFill>
                  <a:srgbClr val="912741"/>
                </a:solidFill>
                <a:latin typeface="+mj-lt"/>
              </a:rPr>
              <a:t>but we know that when He is revealed, we shall be like Him, for we shall see Him as He is” </a:t>
            </a:r>
            <a:r>
              <a:rPr lang="en-US" dirty="0"/>
              <a:t>(1 John 3:2).</a:t>
            </a:r>
          </a:p>
        </p:txBody>
      </p:sp>
    </p:spTree>
    <p:extLst>
      <p:ext uri="{BB962C8B-B14F-4D97-AF65-F5344CB8AC3E}">
        <p14:creationId xmlns:p14="http://schemas.microsoft.com/office/powerpoint/2010/main" val="917721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122DA0-E867-FFC5-462F-C3EABF3EA497}"/>
              </a:ext>
            </a:extLst>
          </p:cNvPr>
          <p:cNvSpPr/>
          <p:nvPr/>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sp>
        <p:nvSpPr>
          <p:cNvPr id="3" name="TextBox 2">
            <a:extLst>
              <a:ext uri="{FF2B5EF4-FFF2-40B4-BE49-F238E27FC236}">
                <a16:creationId xmlns:a16="http://schemas.microsoft.com/office/drawing/2014/main" id="{7FB380AC-F033-8476-463F-4662C8F4F603}"/>
              </a:ext>
            </a:extLst>
          </p:cNvPr>
          <p:cNvSpPr txBox="1"/>
          <p:nvPr/>
        </p:nvSpPr>
        <p:spPr>
          <a:xfrm>
            <a:off x="1306945" y="2028616"/>
            <a:ext cx="9578109" cy="2800767"/>
          </a:xfrm>
          <a:prstGeom prst="rect">
            <a:avLst/>
          </a:prstGeom>
          <a:noFill/>
        </p:spPr>
        <p:txBody>
          <a:bodyPr wrap="square" rtlCol="0">
            <a:spAutoFit/>
          </a:bodyPr>
          <a:lstStyle/>
          <a:p>
            <a:pPr algn="ctr"/>
            <a:r>
              <a:rPr lang="en-US" sz="8800" dirty="0">
                <a:solidFill>
                  <a:schemeClr val="bg1"/>
                </a:solidFill>
              </a:rPr>
              <a:t>III. Some Live and Die Without Hope!</a:t>
            </a:r>
          </a:p>
        </p:txBody>
      </p:sp>
    </p:spTree>
    <p:extLst>
      <p:ext uri="{BB962C8B-B14F-4D97-AF65-F5344CB8AC3E}">
        <p14:creationId xmlns:p14="http://schemas.microsoft.com/office/powerpoint/2010/main" val="2813414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3AAAF-DDD4-087B-ADBB-7DCF7E428FD3}"/>
              </a:ext>
            </a:extLst>
          </p:cNvPr>
          <p:cNvSpPr>
            <a:spLocks noGrp="1"/>
          </p:cNvSpPr>
          <p:nvPr>
            <p:ph type="title"/>
          </p:nvPr>
        </p:nvSpPr>
        <p:spPr/>
        <p:txBody>
          <a:bodyPr/>
          <a:lstStyle/>
          <a:p>
            <a:r>
              <a:rPr lang="en-US" dirty="0"/>
              <a:t>Without Jesus, Without Hope!</a:t>
            </a:r>
          </a:p>
        </p:txBody>
      </p:sp>
      <p:sp>
        <p:nvSpPr>
          <p:cNvPr id="3" name="Content Placeholder 2">
            <a:extLst>
              <a:ext uri="{FF2B5EF4-FFF2-40B4-BE49-F238E27FC236}">
                <a16:creationId xmlns:a16="http://schemas.microsoft.com/office/drawing/2014/main" id="{23567BCA-21BA-076D-1F73-CACB816A49C2}"/>
              </a:ext>
            </a:extLst>
          </p:cNvPr>
          <p:cNvSpPr>
            <a:spLocks noGrp="1"/>
          </p:cNvSpPr>
          <p:nvPr>
            <p:ph idx="1"/>
          </p:nvPr>
        </p:nvSpPr>
        <p:spPr/>
        <p:txBody>
          <a:bodyPr>
            <a:normAutofit fontScale="92500" lnSpcReduction="20000"/>
          </a:bodyPr>
          <a:lstStyle/>
          <a:p>
            <a:r>
              <a:rPr lang="en-US" dirty="0"/>
              <a:t>“. . . that at that time you were without Christ, being aliens from the commonwealth of Israel and strangers from the covenants of promise, </a:t>
            </a:r>
            <a:r>
              <a:rPr lang="en-US" dirty="0">
                <a:solidFill>
                  <a:srgbClr val="912741"/>
                </a:solidFill>
                <a:latin typeface="+mj-lt"/>
              </a:rPr>
              <a:t>having no hope </a:t>
            </a:r>
            <a:r>
              <a:rPr lang="en-US" dirty="0"/>
              <a:t>and without God in the world” (Eph. 2:12).</a:t>
            </a:r>
          </a:p>
          <a:p>
            <a:r>
              <a:rPr lang="en-US" dirty="0"/>
              <a:t>“But I do not want you to be ignorant, brethren, concerning those who have fallen asleep, lest you sorrow as others </a:t>
            </a:r>
            <a:r>
              <a:rPr lang="en-US" dirty="0">
                <a:solidFill>
                  <a:srgbClr val="912741"/>
                </a:solidFill>
                <a:latin typeface="+mj-lt"/>
              </a:rPr>
              <a:t>who have no hope</a:t>
            </a:r>
            <a:r>
              <a:rPr lang="en-US" dirty="0"/>
              <a:t>” (1 Thess. 4:13).</a:t>
            </a:r>
          </a:p>
          <a:p>
            <a:r>
              <a:rPr lang="en-US" dirty="0"/>
              <a:t>The Scriptures clearly affirm that those outside of Christ are without hope of eternal life in heaven.</a:t>
            </a:r>
          </a:p>
          <a:p>
            <a:pPr lvl="1"/>
            <a:r>
              <a:rPr lang="en-US" dirty="0"/>
              <a:t>“Then Jesus said to them again, ‘I am going away, and you will seek Me, and will die in your sin. Where I go you cannot come. . . . Therefore I said to you that you will </a:t>
            </a:r>
            <a:r>
              <a:rPr lang="en-US" dirty="0">
                <a:solidFill>
                  <a:srgbClr val="912741"/>
                </a:solidFill>
              </a:rPr>
              <a:t>die in your sins; </a:t>
            </a:r>
            <a:r>
              <a:rPr lang="en-US" dirty="0"/>
              <a:t>for if you do not believe that I am He, you will die in your sins” (John 8:21, 24).</a:t>
            </a:r>
          </a:p>
          <a:p>
            <a:pPr lvl="1"/>
            <a:r>
              <a:rPr lang="en-US" dirty="0"/>
              <a:t>“Jesus said to him, ‘I am the way, the truth, and the life. </a:t>
            </a:r>
            <a:r>
              <a:rPr lang="en-US" dirty="0">
                <a:solidFill>
                  <a:srgbClr val="912741"/>
                </a:solidFill>
              </a:rPr>
              <a:t>No one comes to the Father except through Me</a:t>
            </a:r>
            <a:r>
              <a:rPr lang="en-US" dirty="0"/>
              <a:t>’” (John 14:6).</a:t>
            </a:r>
          </a:p>
          <a:p>
            <a:endParaRPr lang="en-US" dirty="0"/>
          </a:p>
        </p:txBody>
      </p:sp>
    </p:spTree>
    <p:extLst>
      <p:ext uri="{BB962C8B-B14F-4D97-AF65-F5344CB8AC3E}">
        <p14:creationId xmlns:p14="http://schemas.microsoft.com/office/powerpoint/2010/main" val="826964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There's Always Light At The End Of The Tunnel. - Miricyl">
            <a:extLst>
              <a:ext uri="{FF2B5EF4-FFF2-40B4-BE49-F238E27FC236}">
                <a16:creationId xmlns:a16="http://schemas.microsoft.com/office/drawing/2014/main" id="{11DF3CD4-7090-AFE2-4085-E6F72EF1F22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039" b="16975"/>
          <a:stretch/>
        </p:blipFill>
        <p:spPr bwMode="auto">
          <a:xfrm>
            <a:off x="-1819564" y="1282"/>
            <a:ext cx="1534160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3458715-B4B7-4497-72EE-FC4F2BD4678A}"/>
              </a:ext>
            </a:extLst>
          </p:cNvPr>
          <p:cNvSpPr txBox="1"/>
          <p:nvPr/>
        </p:nvSpPr>
        <p:spPr>
          <a:xfrm>
            <a:off x="4729019" y="2819541"/>
            <a:ext cx="2243674" cy="1015663"/>
          </a:xfrm>
          <a:prstGeom prst="rect">
            <a:avLst/>
          </a:prstGeom>
          <a:noFill/>
        </p:spPr>
        <p:txBody>
          <a:bodyPr wrap="square" rtlCol="0">
            <a:spAutoFit/>
          </a:bodyPr>
          <a:lstStyle/>
          <a:p>
            <a:pPr algn="ctr"/>
            <a:r>
              <a:rPr lang="en-US" sz="6000" dirty="0">
                <a:latin typeface="+mj-lt"/>
              </a:rPr>
              <a:t>Hope</a:t>
            </a:r>
          </a:p>
        </p:txBody>
      </p:sp>
    </p:spTree>
    <p:extLst>
      <p:ext uri="{BB962C8B-B14F-4D97-AF65-F5344CB8AC3E}">
        <p14:creationId xmlns:p14="http://schemas.microsoft.com/office/powerpoint/2010/main" val="35231319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FF080-B167-B7CA-2985-F1BCC7DDBF7B}"/>
              </a:ext>
            </a:extLst>
          </p:cNvPr>
          <p:cNvSpPr>
            <a:spLocks noGrp="1"/>
          </p:cNvSpPr>
          <p:nvPr>
            <p:ph type="title"/>
          </p:nvPr>
        </p:nvSpPr>
        <p:spPr/>
        <p:txBody>
          <a:bodyPr/>
          <a:lstStyle/>
          <a:p>
            <a:r>
              <a:rPr lang="en-US" dirty="0"/>
              <a:t>Don’t Be Deceived!</a:t>
            </a:r>
          </a:p>
        </p:txBody>
      </p:sp>
      <p:sp>
        <p:nvSpPr>
          <p:cNvPr id="3" name="Content Placeholder 2">
            <a:extLst>
              <a:ext uri="{FF2B5EF4-FFF2-40B4-BE49-F238E27FC236}">
                <a16:creationId xmlns:a16="http://schemas.microsoft.com/office/drawing/2014/main" id="{DCFA520A-2D91-CA04-996A-279482BBBE63}"/>
              </a:ext>
            </a:extLst>
          </p:cNvPr>
          <p:cNvSpPr>
            <a:spLocks noGrp="1"/>
          </p:cNvSpPr>
          <p:nvPr>
            <p:ph idx="1"/>
          </p:nvPr>
        </p:nvSpPr>
        <p:spPr/>
        <p:txBody>
          <a:bodyPr>
            <a:normAutofit/>
          </a:bodyPr>
          <a:lstStyle/>
          <a:p>
            <a:r>
              <a:rPr lang="en-US" dirty="0"/>
              <a:t>A sizeable portion of American citizens have embraced secularism (another word for atheism) and accept the consequences of unbelief—that the grave is the end of their existence.</a:t>
            </a:r>
          </a:p>
          <a:p>
            <a:pPr lvl="1"/>
            <a:r>
              <a:rPr lang="en-US" dirty="0"/>
              <a:t>They embrace mortality and advocate their right to have doctor assisted euthanasia when the pains of life become unbearable or not worth continuing.</a:t>
            </a:r>
          </a:p>
          <a:p>
            <a:pPr lvl="1"/>
            <a:r>
              <a:rPr lang="en-US" dirty="0"/>
              <a:t>Unfortunately, their children may reach that same conclusion in their teenaged years based on peer rejection. In their frustration and anger, some may choose to go out in a blaze of glory—going into an elementary school with an automatic weapon and killing a score of others before the police can take him out.</a:t>
            </a:r>
          </a:p>
          <a:p>
            <a:endParaRPr lang="en-US" dirty="0"/>
          </a:p>
        </p:txBody>
      </p:sp>
    </p:spTree>
    <p:extLst>
      <p:ext uri="{BB962C8B-B14F-4D97-AF65-F5344CB8AC3E}">
        <p14:creationId xmlns:p14="http://schemas.microsoft.com/office/powerpoint/2010/main" val="312926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9DF24-958B-6DA5-116C-F667810D358D}"/>
              </a:ext>
            </a:extLst>
          </p:cNvPr>
          <p:cNvSpPr>
            <a:spLocks noGrp="1"/>
          </p:cNvSpPr>
          <p:nvPr>
            <p:ph type="title"/>
          </p:nvPr>
        </p:nvSpPr>
        <p:spPr/>
        <p:txBody>
          <a:bodyPr/>
          <a:lstStyle/>
          <a:p>
            <a:r>
              <a:rPr lang="en-US" dirty="0"/>
              <a:t>Unbelief Does Not Make It So!</a:t>
            </a:r>
          </a:p>
        </p:txBody>
      </p:sp>
      <p:sp>
        <p:nvSpPr>
          <p:cNvPr id="3" name="Content Placeholder 2">
            <a:extLst>
              <a:ext uri="{FF2B5EF4-FFF2-40B4-BE49-F238E27FC236}">
                <a16:creationId xmlns:a16="http://schemas.microsoft.com/office/drawing/2014/main" id="{59D8BDD7-AA31-14EB-C941-268F4198C02F}"/>
              </a:ext>
            </a:extLst>
          </p:cNvPr>
          <p:cNvSpPr>
            <a:spLocks noGrp="1"/>
          </p:cNvSpPr>
          <p:nvPr>
            <p:ph idx="1"/>
          </p:nvPr>
        </p:nvSpPr>
        <p:spPr/>
        <p:txBody>
          <a:bodyPr/>
          <a:lstStyle/>
          <a:p>
            <a:r>
              <a:rPr lang="en-US" dirty="0"/>
              <a:t>But, the sad fact is this: believing that there is nothing beyond this life does not make it so. </a:t>
            </a:r>
          </a:p>
          <a:p>
            <a:pPr lvl="1"/>
            <a:r>
              <a:rPr lang="en-US" dirty="0"/>
              <a:t>The word of God, </a:t>
            </a:r>
            <a:r>
              <a:rPr lang="en-US" dirty="0">
                <a:solidFill>
                  <a:srgbClr val="912741"/>
                </a:solidFill>
                <a:latin typeface="+mj-lt"/>
              </a:rPr>
              <a:t>the God who cannot lie and therefore whose word is absolutely reliable</a:t>
            </a:r>
            <a:r>
              <a:rPr lang="en-US" dirty="0"/>
              <a:t>, tells us that life continues beyond the grave and for those without Jesus, it is an horribly eternal place of suffering—hell “where their worm does not die and the fires are never quenched” (Mark 9:43-44, 45-46, 48).</a:t>
            </a:r>
          </a:p>
          <a:p>
            <a:pPr lvl="1"/>
            <a:r>
              <a:rPr lang="en-US" dirty="0"/>
              <a:t>“It is a fearful thing to fall into the hands of the living God” (Heb. 10:31).</a:t>
            </a:r>
          </a:p>
          <a:p>
            <a:endParaRPr lang="en-US" dirty="0"/>
          </a:p>
        </p:txBody>
      </p:sp>
    </p:spTree>
    <p:extLst>
      <p:ext uri="{BB962C8B-B14F-4D97-AF65-F5344CB8AC3E}">
        <p14:creationId xmlns:p14="http://schemas.microsoft.com/office/powerpoint/2010/main" val="425315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D3C76-C46E-CAD9-3376-06C5F6F722BD}"/>
              </a:ext>
            </a:extLst>
          </p:cNvPr>
          <p:cNvSpPr>
            <a:spLocks noGrp="1"/>
          </p:cNvSpPr>
          <p:nvPr>
            <p:ph type="title"/>
          </p:nvPr>
        </p:nvSpPr>
        <p:spPr/>
        <p:txBody>
          <a:bodyPr/>
          <a:lstStyle/>
          <a:p>
            <a:r>
              <a:rPr lang="en-US" dirty="0"/>
              <a:t>How Reliable Are Your Witnesses?</a:t>
            </a:r>
          </a:p>
        </p:txBody>
      </p:sp>
      <p:sp>
        <p:nvSpPr>
          <p:cNvPr id="3" name="Content Placeholder 2">
            <a:extLst>
              <a:ext uri="{FF2B5EF4-FFF2-40B4-BE49-F238E27FC236}">
                <a16:creationId xmlns:a16="http://schemas.microsoft.com/office/drawing/2014/main" id="{36C2A397-272B-7AE8-4360-90E2BCE398B3}"/>
              </a:ext>
            </a:extLst>
          </p:cNvPr>
          <p:cNvSpPr>
            <a:spLocks noGrp="1"/>
          </p:cNvSpPr>
          <p:nvPr>
            <p:ph idx="1"/>
          </p:nvPr>
        </p:nvSpPr>
        <p:spPr/>
        <p:txBody>
          <a:bodyPr>
            <a:normAutofit fontScale="92500" lnSpcReduction="10000"/>
          </a:bodyPr>
          <a:lstStyle/>
          <a:p>
            <a:r>
              <a:rPr lang="en-US" dirty="0"/>
              <a:t>The only basis for believing in this secular view of life </a:t>
            </a:r>
            <a:r>
              <a:rPr lang="en-US" dirty="0">
                <a:latin typeface="+mj-lt"/>
              </a:rPr>
              <a:t>is the fallible words of short-lived men</a:t>
            </a:r>
            <a:r>
              <a:rPr lang="en-US" dirty="0"/>
              <a:t>. </a:t>
            </a:r>
          </a:p>
          <a:p>
            <a:pPr lvl="1"/>
            <a:r>
              <a:rPr lang="en-US" dirty="0"/>
              <a:t>Even our most credible scientists have always been proven wrong! </a:t>
            </a:r>
          </a:p>
          <a:p>
            <a:pPr lvl="1"/>
            <a:r>
              <a:rPr lang="en-US" dirty="0"/>
              <a:t>If you doubt that this is so, ask yourself if you would want to have the best doctor of the nineteenth century, a doctor with an impeccable reputation, to perform an operation on you should you find yourself in need of surgery. </a:t>
            </a:r>
          </a:p>
          <a:p>
            <a:pPr lvl="1"/>
            <a:r>
              <a:rPr lang="en-US" dirty="0"/>
              <a:t>You know of the remarkable advances of medicine in the last 150 years and would prefer to have your </a:t>
            </a:r>
            <a:r>
              <a:rPr lang="en-US" dirty="0">
                <a:latin typeface="+mj-lt"/>
              </a:rPr>
              <a:t>veterinarian</a:t>
            </a:r>
            <a:r>
              <a:rPr lang="en-US" dirty="0"/>
              <a:t> do surgery on you than a </a:t>
            </a:r>
            <a:r>
              <a:rPr lang="en-US" dirty="0">
                <a:latin typeface="+mj-lt"/>
              </a:rPr>
              <a:t>doctor</a:t>
            </a:r>
            <a:r>
              <a:rPr lang="en-US" dirty="0"/>
              <a:t> of the nineteenth century. </a:t>
            </a:r>
          </a:p>
          <a:p>
            <a:r>
              <a:rPr lang="en-US" dirty="0"/>
              <a:t>The fact is, if this world continues for another 150 years, what is known with such certainty today will be as old school in the twenty-second century as that of the nineteenth century is for the early twenty-first century.</a:t>
            </a:r>
          </a:p>
          <a:p>
            <a:endParaRPr lang="en-US" dirty="0"/>
          </a:p>
        </p:txBody>
      </p:sp>
    </p:spTree>
    <p:extLst>
      <p:ext uri="{BB962C8B-B14F-4D97-AF65-F5344CB8AC3E}">
        <p14:creationId xmlns:p14="http://schemas.microsoft.com/office/powerpoint/2010/main" val="324761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5BADD-3938-0C6D-6030-E20361AEA51D}"/>
              </a:ext>
            </a:extLst>
          </p:cNvPr>
          <p:cNvSpPr>
            <a:spLocks noGrp="1"/>
          </p:cNvSpPr>
          <p:nvPr>
            <p:ph type="title"/>
          </p:nvPr>
        </p:nvSpPr>
        <p:spPr/>
        <p:txBody>
          <a:bodyPr/>
          <a:lstStyle/>
          <a:p>
            <a:r>
              <a:rPr lang="en-US" dirty="0"/>
              <a:t>The Only Reliable Witness: Jesus</a:t>
            </a:r>
          </a:p>
        </p:txBody>
      </p:sp>
      <p:sp>
        <p:nvSpPr>
          <p:cNvPr id="3" name="Content Placeholder 2">
            <a:extLst>
              <a:ext uri="{FF2B5EF4-FFF2-40B4-BE49-F238E27FC236}">
                <a16:creationId xmlns:a16="http://schemas.microsoft.com/office/drawing/2014/main" id="{0DD04813-CCAF-B434-CF67-97D0FF3CD1BE}"/>
              </a:ext>
            </a:extLst>
          </p:cNvPr>
          <p:cNvSpPr>
            <a:spLocks noGrp="1"/>
          </p:cNvSpPr>
          <p:nvPr>
            <p:ph idx="1"/>
          </p:nvPr>
        </p:nvSpPr>
        <p:spPr/>
        <p:txBody>
          <a:bodyPr/>
          <a:lstStyle/>
          <a:p>
            <a:r>
              <a:rPr lang="en-US" dirty="0"/>
              <a:t>There is only one person who has lived on this earth who has the information to speak authoritatively about life after death: </a:t>
            </a:r>
          </a:p>
          <a:p>
            <a:pPr lvl="1"/>
            <a:r>
              <a:rPr lang="en-US" dirty="0"/>
              <a:t>Jesus lived from the beginning with God</a:t>
            </a:r>
          </a:p>
          <a:p>
            <a:pPr lvl="1"/>
            <a:r>
              <a:rPr lang="en-US" dirty="0"/>
              <a:t>Jesus is God, </a:t>
            </a:r>
          </a:p>
          <a:p>
            <a:pPr lvl="1"/>
            <a:r>
              <a:rPr lang="en-US" dirty="0"/>
              <a:t>Jesus experienced death and came back to this life</a:t>
            </a:r>
          </a:p>
          <a:p>
            <a:endParaRPr lang="en-US" dirty="0"/>
          </a:p>
        </p:txBody>
      </p:sp>
    </p:spTree>
    <p:extLst>
      <p:ext uri="{BB962C8B-B14F-4D97-AF65-F5344CB8AC3E}">
        <p14:creationId xmlns:p14="http://schemas.microsoft.com/office/powerpoint/2010/main" val="1972292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122DA0-E867-FFC5-462F-C3EABF3EA497}"/>
              </a:ext>
            </a:extLst>
          </p:cNvPr>
          <p:cNvSpPr/>
          <p:nvPr/>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spTree>
    <p:extLst>
      <p:ext uri="{BB962C8B-B14F-4D97-AF65-F5344CB8AC3E}">
        <p14:creationId xmlns:p14="http://schemas.microsoft.com/office/powerpoint/2010/main" val="3156845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ere's Always Light At The End Of The Tunnel. - Miricyl">
            <a:extLst>
              <a:ext uri="{FF2B5EF4-FFF2-40B4-BE49-F238E27FC236}">
                <a16:creationId xmlns:a16="http://schemas.microsoft.com/office/drawing/2014/main" id="{11DF3CD4-7090-AFE2-4085-E6F72EF1F22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039" b="16975"/>
          <a:stretch/>
        </p:blipFill>
        <p:spPr bwMode="auto">
          <a:xfrm>
            <a:off x="-1819564" y="1282"/>
            <a:ext cx="1534160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3458715-B4B7-4497-72EE-FC4F2BD4678A}"/>
              </a:ext>
            </a:extLst>
          </p:cNvPr>
          <p:cNvSpPr txBox="1"/>
          <p:nvPr/>
        </p:nvSpPr>
        <p:spPr>
          <a:xfrm>
            <a:off x="4729019" y="2819541"/>
            <a:ext cx="2243674" cy="1015663"/>
          </a:xfrm>
          <a:prstGeom prst="rect">
            <a:avLst/>
          </a:prstGeom>
          <a:noFill/>
        </p:spPr>
        <p:txBody>
          <a:bodyPr wrap="square" rtlCol="0">
            <a:spAutoFit/>
          </a:bodyPr>
          <a:lstStyle/>
          <a:p>
            <a:pPr algn="ctr"/>
            <a:r>
              <a:rPr lang="en-US" sz="6000" dirty="0">
                <a:latin typeface="+mj-lt"/>
              </a:rPr>
              <a:t>Hope</a:t>
            </a:r>
          </a:p>
        </p:txBody>
      </p:sp>
      <p:sp>
        <p:nvSpPr>
          <p:cNvPr id="3" name="TextBox 2">
            <a:extLst>
              <a:ext uri="{FF2B5EF4-FFF2-40B4-BE49-F238E27FC236}">
                <a16:creationId xmlns:a16="http://schemas.microsoft.com/office/drawing/2014/main" id="{1E439C1B-7E49-9263-B520-364ADA03AD4D}"/>
              </a:ext>
            </a:extLst>
          </p:cNvPr>
          <p:cNvSpPr txBox="1"/>
          <p:nvPr/>
        </p:nvSpPr>
        <p:spPr>
          <a:xfrm>
            <a:off x="886691" y="665018"/>
            <a:ext cx="10538691" cy="646331"/>
          </a:xfrm>
          <a:prstGeom prst="rect">
            <a:avLst/>
          </a:prstGeom>
          <a:noFill/>
        </p:spPr>
        <p:txBody>
          <a:bodyPr wrap="square" rtlCol="0">
            <a:spAutoFit/>
          </a:bodyPr>
          <a:lstStyle/>
          <a:p>
            <a:pPr algn="ctr"/>
            <a:r>
              <a:rPr lang="en-US" sz="3600" b="1" i="0" u="none" strike="noStrike" baseline="0" dirty="0">
                <a:solidFill>
                  <a:schemeClr val="bg1"/>
                </a:solidFill>
                <a:latin typeface="Copperplate Gothic Bold" panose="020E0705020206020404" pitchFamily="34" charset="0"/>
              </a:rPr>
              <a:t>IV. Hope Sustains One’s Life</a:t>
            </a:r>
            <a:endParaRPr lang="en-US" sz="3600" dirty="0">
              <a:solidFill>
                <a:schemeClr val="bg1"/>
              </a:solidFill>
              <a:latin typeface="Copperplate Gothic Bold" panose="020E0705020206020404" pitchFamily="34" charset="0"/>
            </a:endParaRPr>
          </a:p>
        </p:txBody>
      </p:sp>
    </p:spTree>
    <p:extLst>
      <p:ext uri="{BB962C8B-B14F-4D97-AF65-F5344CB8AC3E}">
        <p14:creationId xmlns:p14="http://schemas.microsoft.com/office/powerpoint/2010/main" val="1199502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95B1B-AABE-6F05-639F-E6732C496679}"/>
              </a:ext>
            </a:extLst>
          </p:cNvPr>
          <p:cNvSpPr>
            <a:spLocks noGrp="1"/>
          </p:cNvSpPr>
          <p:nvPr>
            <p:ph type="title"/>
          </p:nvPr>
        </p:nvSpPr>
        <p:spPr/>
        <p:txBody>
          <a:bodyPr/>
          <a:lstStyle/>
          <a:p>
            <a:r>
              <a:rPr lang="en-US" dirty="0"/>
              <a:t>Hopeless Secularism</a:t>
            </a:r>
          </a:p>
        </p:txBody>
      </p:sp>
      <p:sp>
        <p:nvSpPr>
          <p:cNvPr id="3" name="Content Placeholder 2">
            <a:extLst>
              <a:ext uri="{FF2B5EF4-FFF2-40B4-BE49-F238E27FC236}">
                <a16:creationId xmlns:a16="http://schemas.microsoft.com/office/drawing/2014/main" id="{2273D821-7EAF-1B2A-9F64-400DE591CA46}"/>
              </a:ext>
            </a:extLst>
          </p:cNvPr>
          <p:cNvSpPr>
            <a:spLocks noGrp="1"/>
          </p:cNvSpPr>
          <p:nvPr>
            <p:ph idx="1"/>
          </p:nvPr>
        </p:nvSpPr>
        <p:spPr/>
        <p:txBody>
          <a:bodyPr/>
          <a:lstStyle/>
          <a:p>
            <a:r>
              <a:rPr lang="en-US" dirty="0"/>
              <a:t>Secular atheism may provide one with some temporary sense of alleviation from the guilt of a dissolute life lived during good times. </a:t>
            </a:r>
          </a:p>
          <a:p>
            <a:r>
              <a:rPr lang="en-US" dirty="0"/>
              <a:t>But it cannot sustain a person who must walk through the valley of the shadow of death (Psa. 23:4).</a:t>
            </a:r>
          </a:p>
          <a:p>
            <a:r>
              <a:rPr lang="en-US" dirty="0"/>
              <a:t>Hope enables us to eagerly wait with perseverance: “For we were saved in this hope, but hope that is seen is not hope; for why does one still hope for what he sees? </a:t>
            </a:r>
            <a:r>
              <a:rPr lang="en-US" dirty="0">
                <a:solidFill>
                  <a:srgbClr val="912741"/>
                </a:solidFill>
                <a:latin typeface="+mj-lt"/>
              </a:rPr>
              <a:t>But if we hope for what we do not see, we eagerly wait for it with perseverance</a:t>
            </a:r>
            <a:r>
              <a:rPr lang="en-US" dirty="0"/>
              <a:t>” (Rom. 8:24-25).</a:t>
            </a:r>
          </a:p>
        </p:txBody>
      </p:sp>
    </p:spTree>
    <p:extLst>
      <p:ext uri="{BB962C8B-B14F-4D97-AF65-F5344CB8AC3E}">
        <p14:creationId xmlns:p14="http://schemas.microsoft.com/office/powerpoint/2010/main" val="342873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1115C-1206-B0F9-8BF4-14554BE788B0}"/>
              </a:ext>
            </a:extLst>
          </p:cNvPr>
          <p:cNvSpPr>
            <a:spLocks noGrp="1"/>
          </p:cNvSpPr>
          <p:nvPr>
            <p:ph type="title"/>
          </p:nvPr>
        </p:nvSpPr>
        <p:spPr/>
        <p:txBody>
          <a:bodyPr/>
          <a:lstStyle/>
          <a:p>
            <a:r>
              <a:rPr lang="en-US" dirty="0"/>
              <a:t>Christian Hope Sustained Paul</a:t>
            </a:r>
          </a:p>
        </p:txBody>
      </p:sp>
      <p:sp>
        <p:nvSpPr>
          <p:cNvPr id="3" name="Content Placeholder 2">
            <a:extLst>
              <a:ext uri="{FF2B5EF4-FFF2-40B4-BE49-F238E27FC236}">
                <a16:creationId xmlns:a16="http://schemas.microsoft.com/office/drawing/2014/main" id="{13A6A007-C5FC-027B-1532-CEDD9FCDA331}"/>
              </a:ext>
            </a:extLst>
          </p:cNvPr>
          <p:cNvSpPr>
            <a:spLocks noGrp="1"/>
          </p:cNvSpPr>
          <p:nvPr>
            <p:ph idx="1"/>
          </p:nvPr>
        </p:nvSpPr>
        <p:spPr/>
        <p:txBody>
          <a:bodyPr>
            <a:normAutofit lnSpcReduction="10000"/>
          </a:bodyPr>
          <a:lstStyle/>
          <a:p>
            <a:r>
              <a:rPr lang="en-US" dirty="0"/>
              <a:t> Look at Paul’s mental state on two occasions when he faced the possibility and later the certainty of death:</a:t>
            </a:r>
          </a:p>
          <a:p>
            <a:pPr lvl="1"/>
            <a:r>
              <a:rPr lang="en-US" dirty="0"/>
              <a:t>“For to me, to live is Christ, and to die is gain. But if I live on in the flesh, this will mean fruit from my labor; yet what I shall choose I cannot tell. For I am hard pressed between the two, having a desire to depart and be with Christ, which is far better. Nevertheless to remain in the flesh is more needful for you” (Phil. 1:21-24).</a:t>
            </a:r>
          </a:p>
          <a:p>
            <a:pPr lvl="1"/>
            <a:r>
              <a:rPr lang="en-US" dirty="0"/>
              <a:t>“For I am already being poured out as a drink offering, and the time of my departure is at hand. I have fought the good fight, I have finished the race, I have kept the faith. Finally, there is laid up for me the crown of righteousness, which the Lord, the righteous Judge, will give to me on that Day, and not to me only but also to all who have loved His appearing” (2 Tim. 4:6-8).</a:t>
            </a:r>
          </a:p>
        </p:txBody>
      </p:sp>
    </p:spTree>
    <p:extLst>
      <p:ext uri="{BB962C8B-B14F-4D97-AF65-F5344CB8AC3E}">
        <p14:creationId xmlns:p14="http://schemas.microsoft.com/office/powerpoint/2010/main" val="144954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Uvalde Mass Shooting Victims Prepared for Burial at Funeral Homes">
            <a:extLst>
              <a:ext uri="{FF2B5EF4-FFF2-40B4-BE49-F238E27FC236}">
                <a16:creationId xmlns:a16="http://schemas.microsoft.com/office/drawing/2014/main" id="{4ACF5F2F-A7D1-AB2A-2E5E-6A02A8C0EF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0"/>
            <a:ext cx="1218406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D91EE27-14F8-05B4-C484-86578FF45761}"/>
              </a:ext>
            </a:extLst>
          </p:cNvPr>
          <p:cNvSpPr txBox="1"/>
          <p:nvPr/>
        </p:nvSpPr>
        <p:spPr>
          <a:xfrm>
            <a:off x="268330" y="876597"/>
            <a:ext cx="6834433" cy="830997"/>
          </a:xfrm>
          <a:prstGeom prst="rect">
            <a:avLst/>
          </a:prstGeom>
          <a:solidFill>
            <a:srgbClr val="912741"/>
          </a:solidFill>
        </p:spPr>
        <p:txBody>
          <a:bodyPr wrap="square" rtlCol="0">
            <a:spAutoFit/>
          </a:bodyPr>
          <a:lstStyle/>
          <a:p>
            <a:pPr algn="ctr"/>
            <a:r>
              <a:rPr lang="en-US" sz="2400" dirty="0">
                <a:solidFill>
                  <a:schemeClr val="bg1"/>
                </a:solidFill>
                <a:latin typeface="+mj-lt"/>
              </a:rPr>
              <a:t>How Can a Secular Atheist Comfort</a:t>
            </a:r>
          </a:p>
          <a:p>
            <a:pPr algn="ctr"/>
            <a:r>
              <a:rPr lang="en-US" sz="2400" dirty="0">
                <a:solidFill>
                  <a:schemeClr val="bg1"/>
                </a:solidFill>
                <a:latin typeface="+mj-lt"/>
              </a:rPr>
              <a:t>Those Mourning in Texas?</a:t>
            </a:r>
          </a:p>
        </p:txBody>
      </p:sp>
    </p:spTree>
    <p:extLst>
      <p:ext uri="{BB962C8B-B14F-4D97-AF65-F5344CB8AC3E}">
        <p14:creationId xmlns:p14="http://schemas.microsoft.com/office/powerpoint/2010/main" val="1045728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a:extLst>
              <a:ext uri="{FF2B5EF4-FFF2-40B4-BE49-F238E27FC236}">
                <a16:creationId xmlns:a16="http://schemas.microsoft.com/office/drawing/2014/main" id="{9EDE03F3-D862-A623-5464-DBE70AF7E0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223" y="466130"/>
            <a:ext cx="3664265" cy="484682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96756FC-F3BD-D2BA-5A87-2AF8F9355BDF}"/>
              </a:ext>
            </a:extLst>
          </p:cNvPr>
          <p:cNvSpPr txBox="1"/>
          <p:nvPr/>
        </p:nvSpPr>
        <p:spPr>
          <a:xfrm>
            <a:off x="584462" y="5495827"/>
            <a:ext cx="3657600" cy="738664"/>
          </a:xfrm>
          <a:prstGeom prst="rect">
            <a:avLst/>
          </a:prstGeom>
          <a:noFill/>
        </p:spPr>
        <p:txBody>
          <a:bodyPr wrap="square" rtlCol="0">
            <a:spAutoFit/>
          </a:bodyPr>
          <a:lstStyle/>
          <a:p>
            <a:pPr algn="ctr"/>
            <a:r>
              <a:rPr lang="en-US" sz="2100" b="0" i="0" u="none" strike="noStrike" baseline="0" dirty="0">
                <a:latin typeface="Source Sans Pro Black" panose="020B0803030403020204" pitchFamily="34" charset="0"/>
              </a:rPr>
              <a:t>Robert Ingersoll (1833-1899)</a:t>
            </a:r>
          </a:p>
          <a:p>
            <a:pPr algn="ctr"/>
            <a:r>
              <a:rPr lang="en-US" sz="2100" b="0" i="0" u="none" strike="noStrike" baseline="0" dirty="0">
                <a:latin typeface="Source Sans Pro Black" panose="020B0803030403020204" pitchFamily="34" charset="0"/>
              </a:rPr>
              <a:t>“The great agnostic”</a:t>
            </a:r>
            <a:endParaRPr lang="en-US" sz="2100" dirty="0">
              <a:latin typeface="Source Sans Pro Black" panose="020B0803030403020204" pitchFamily="34" charset="0"/>
            </a:endParaRPr>
          </a:p>
        </p:txBody>
      </p:sp>
      <p:sp>
        <p:nvSpPr>
          <p:cNvPr id="3" name="TextBox 2">
            <a:extLst>
              <a:ext uri="{FF2B5EF4-FFF2-40B4-BE49-F238E27FC236}">
                <a16:creationId xmlns:a16="http://schemas.microsoft.com/office/drawing/2014/main" id="{91247B2F-BBF3-D9A0-8739-D2500C868750}"/>
              </a:ext>
            </a:extLst>
          </p:cNvPr>
          <p:cNvSpPr txBox="1"/>
          <p:nvPr/>
        </p:nvSpPr>
        <p:spPr>
          <a:xfrm>
            <a:off x="4671588" y="466130"/>
            <a:ext cx="7070757" cy="6063198"/>
          </a:xfrm>
          <a:prstGeom prst="rect">
            <a:avLst/>
          </a:prstGeom>
          <a:noFill/>
        </p:spPr>
        <p:txBody>
          <a:bodyPr wrap="square" rtlCol="0">
            <a:spAutoFit/>
          </a:bodyPr>
          <a:lstStyle/>
          <a:p>
            <a:r>
              <a:rPr lang="en-US" sz="2400" b="0" i="0" u="none" strike="noStrike" baseline="0" dirty="0">
                <a:latin typeface="Source Sans Pro Black" panose="020B0803030403020204" pitchFamily="34" charset="0"/>
              </a:rPr>
              <a:t>Ingersoll wrote this at the death of his brother:</a:t>
            </a:r>
          </a:p>
          <a:p>
            <a:endParaRPr lang="en-US" sz="2200" dirty="0">
              <a:solidFill>
                <a:srgbClr val="912741"/>
              </a:solidFill>
              <a:latin typeface="Source Sans Pro Black" panose="020B0803030403020204" pitchFamily="34" charset="0"/>
            </a:endParaRPr>
          </a:p>
          <a:p>
            <a:r>
              <a:rPr lang="en-US" sz="2200" b="0" i="0" u="none" strike="noStrike" baseline="0" dirty="0">
                <a:solidFill>
                  <a:srgbClr val="912741"/>
                </a:solidFill>
                <a:latin typeface="Source Sans Pro Black" panose="020B0803030403020204" pitchFamily="34" charset="0"/>
              </a:rPr>
              <a:t>Life is a narrow vale between the cold and barren peaks of two eternities. We strive in vain to look beyond the heights. We cry aloud, and the only answer is the echo of our wailing cry. From the voiceless lips of the </a:t>
            </a:r>
            <a:r>
              <a:rPr lang="en-US" sz="2200" b="0" i="0" u="none" strike="noStrike" baseline="0" dirty="0" err="1">
                <a:solidFill>
                  <a:srgbClr val="912741"/>
                </a:solidFill>
                <a:latin typeface="Source Sans Pro Black" panose="020B0803030403020204" pitchFamily="34" charset="0"/>
              </a:rPr>
              <a:t>unreplying</a:t>
            </a:r>
            <a:r>
              <a:rPr lang="en-US" sz="2200" b="0" i="0" u="none" strike="noStrike" baseline="0" dirty="0">
                <a:solidFill>
                  <a:srgbClr val="912741"/>
                </a:solidFill>
                <a:latin typeface="Source Sans Pro Black" panose="020B0803030403020204" pitchFamily="34" charset="0"/>
              </a:rPr>
              <a:t> dead there comes no word; but in the night of death hope sees a star and listening love can hear the rustle of a wing.</a:t>
            </a:r>
          </a:p>
          <a:p>
            <a:endParaRPr lang="en-US" sz="2200" b="0" i="0" u="none" strike="noStrike" baseline="0" dirty="0">
              <a:solidFill>
                <a:srgbClr val="912741"/>
              </a:solidFill>
              <a:latin typeface="Source Sans Pro Black" panose="020B0803030403020204" pitchFamily="34" charset="0"/>
            </a:endParaRPr>
          </a:p>
          <a:p>
            <a:r>
              <a:rPr lang="en-US" sz="2200" b="0" i="0" u="none" strike="noStrike" baseline="0" dirty="0">
                <a:solidFill>
                  <a:srgbClr val="912741"/>
                </a:solidFill>
                <a:latin typeface="Source Sans Pro Black" panose="020B0803030403020204" pitchFamily="34" charset="0"/>
              </a:rPr>
              <a:t>He who sleeps here, when dying, mistaking the approach of death for the return of health, whispered with his latest breath, ‘I am better now.’ Let us believe, in spite of doubts and dogmas, of fears and tears, that these dear words are true of all the countless dead.</a:t>
            </a:r>
          </a:p>
          <a:p>
            <a:pPr algn="r"/>
            <a:r>
              <a:rPr lang="en-US" sz="1800" b="0" i="0" u="none" strike="noStrike" baseline="0" dirty="0">
                <a:latin typeface="Source Sans Pro" panose="020B0503030403020204" pitchFamily="34" charset="0"/>
              </a:rPr>
              <a:t>(https://www.goodreads.com/quotes/961082-robert-s-eulogy-at-his-brother-ebon-c-ingersoll-s-grave-even).</a:t>
            </a:r>
          </a:p>
        </p:txBody>
      </p:sp>
    </p:spTree>
    <p:extLst>
      <p:ext uri="{BB962C8B-B14F-4D97-AF65-F5344CB8AC3E}">
        <p14:creationId xmlns:p14="http://schemas.microsoft.com/office/powerpoint/2010/main" val="3137140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E739C-F2ED-528F-E58F-DF91FA6FC628}"/>
              </a:ext>
            </a:extLst>
          </p:cNvPr>
          <p:cNvSpPr>
            <a:spLocks noGrp="1"/>
          </p:cNvSpPr>
          <p:nvPr>
            <p:ph type="title"/>
          </p:nvPr>
        </p:nvSpPr>
        <p:spPr/>
        <p:txBody>
          <a:bodyPr/>
          <a:lstStyle/>
          <a:p>
            <a:r>
              <a:rPr lang="en-US" dirty="0"/>
              <a:t>Flippant Uses of Hope</a:t>
            </a:r>
          </a:p>
        </p:txBody>
      </p:sp>
      <p:sp>
        <p:nvSpPr>
          <p:cNvPr id="3" name="Content Placeholder 2">
            <a:extLst>
              <a:ext uri="{FF2B5EF4-FFF2-40B4-BE49-F238E27FC236}">
                <a16:creationId xmlns:a16="http://schemas.microsoft.com/office/drawing/2014/main" id="{2522846E-074D-565A-3AE9-C071D4646D78}"/>
              </a:ext>
            </a:extLst>
          </p:cNvPr>
          <p:cNvSpPr>
            <a:spLocks noGrp="1"/>
          </p:cNvSpPr>
          <p:nvPr>
            <p:ph idx="1"/>
          </p:nvPr>
        </p:nvSpPr>
        <p:spPr/>
        <p:txBody>
          <a:bodyPr>
            <a:normAutofit fontScale="92500" lnSpcReduction="20000"/>
          </a:bodyPr>
          <a:lstStyle/>
          <a:p>
            <a:r>
              <a:rPr lang="en-US" dirty="0">
                <a:latin typeface="Source Sans Pro Semibold" panose="020B0603030403020204" pitchFamily="34" charset="0"/>
              </a:rPr>
              <a:t>It can be used to express </a:t>
            </a:r>
            <a:r>
              <a:rPr lang="en-US" dirty="0">
                <a:latin typeface="+mj-lt"/>
              </a:rPr>
              <a:t>a mere wish</a:t>
            </a:r>
            <a:r>
              <a:rPr lang="en-US" dirty="0">
                <a:latin typeface="Source Sans Pro Semibold" panose="020B0603030403020204" pitchFamily="34" charset="0"/>
              </a:rPr>
              <a:t>.</a:t>
            </a:r>
          </a:p>
          <a:p>
            <a:pPr lvl="1"/>
            <a:r>
              <a:rPr lang="en-US" dirty="0">
                <a:latin typeface="Source Sans Pro Semibold" panose="020B0603030403020204" pitchFamily="34" charset="0"/>
              </a:rPr>
              <a:t>I hope Dad will stop at McDonald’s on the way home from church.</a:t>
            </a:r>
          </a:p>
          <a:p>
            <a:pPr lvl="1"/>
            <a:r>
              <a:rPr lang="en-US" dirty="0">
                <a:latin typeface="Source Sans Pro Semibold" panose="020B0603030403020204" pitchFamily="34" charset="0"/>
              </a:rPr>
              <a:t>I hope that we have a good crowd on Sunday morning.</a:t>
            </a:r>
          </a:p>
          <a:p>
            <a:pPr lvl="1"/>
            <a:r>
              <a:rPr lang="en-US" dirty="0">
                <a:latin typeface="Source Sans Pro Semibold" panose="020B0603030403020204" pitchFamily="34" charset="0"/>
              </a:rPr>
              <a:t>I hope the Colts have a winning season this year.</a:t>
            </a:r>
          </a:p>
          <a:p>
            <a:r>
              <a:rPr lang="en-US" dirty="0">
                <a:latin typeface="Source Sans Pro Semibold" panose="020B0603030403020204" pitchFamily="34" charset="0"/>
              </a:rPr>
              <a:t>Sometimes our use of hope expresses </a:t>
            </a:r>
            <a:r>
              <a:rPr lang="en-US" dirty="0">
                <a:latin typeface="+mj-lt"/>
              </a:rPr>
              <a:t>one’s ambitions</a:t>
            </a:r>
            <a:r>
              <a:rPr lang="en-US" dirty="0">
                <a:latin typeface="Source Sans Pro Semibold" panose="020B0603030403020204" pitchFamily="34" charset="0"/>
              </a:rPr>
              <a:t>: “I hope to become a lawyer.” </a:t>
            </a:r>
          </a:p>
          <a:p>
            <a:r>
              <a:rPr lang="en-US" dirty="0">
                <a:latin typeface="Source Sans Pro Semibold" panose="020B0603030403020204" pitchFamily="34" charset="0"/>
              </a:rPr>
              <a:t>Sometimes it expresses </a:t>
            </a:r>
            <a:r>
              <a:rPr lang="en-US" dirty="0">
                <a:latin typeface="+mj-lt"/>
              </a:rPr>
              <a:t>our plans</a:t>
            </a:r>
            <a:r>
              <a:rPr lang="en-US" dirty="0">
                <a:latin typeface="Source Sans Pro Semibold" panose="020B0603030403020204" pitchFamily="34" charset="0"/>
              </a:rPr>
              <a:t>: “I hope to retire next year.”</a:t>
            </a:r>
          </a:p>
          <a:p>
            <a:r>
              <a:rPr lang="en-US" dirty="0">
                <a:latin typeface="Source Sans Pro Semibold" panose="020B0603030403020204" pitchFamily="34" charset="0"/>
              </a:rPr>
              <a:t>Sometimes it expresses </a:t>
            </a:r>
            <a:r>
              <a:rPr lang="en-US" dirty="0">
                <a:latin typeface="+mj-lt"/>
              </a:rPr>
              <a:t>concern about past events</a:t>
            </a:r>
            <a:r>
              <a:rPr lang="en-US" dirty="0">
                <a:latin typeface="Source Sans Pro Semibold" panose="020B0603030403020204" pitchFamily="34" charset="0"/>
              </a:rPr>
              <a:t>: “I hope he mailed that contract that was laying on his desk.”</a:t>
            </a:r>
          </a:p>
          <a:p>
            <a:r>
              <a:rPr lang="en-US" dirty="0">
                <a:latin typeface="Source Sans Pro Semibold" panose="020B0603030403020204" pitchFamily="34" charset="0"/>
              </a:rPr>
              <a:t>Because it is used in such common ways, sometimes with little significance, we may forget how important a word </a:t>
            </a:r>
            <a:r>
              <a:rPr lang="en-US" dirty="0">
                <a:latin typeface="+mj-lt"/>
              </a:rPr>
              <a:t>hope</a:t>
            </a:r>
            <a:r>
              <a:rPr lang="en-US" dirty="0">
                <a:latin typeface="Source Sans Pro Semibold" panose="020B0603030403020204" pitchFamily="34" charset="0"/>
              </a:rPr>
              <a:t> is in the Scriptures.</a:t>
            </a:r>
          </a:p>
          <a:p>
            <a:endParaRPr lang="en-US" dirty="0"/>
          </a:p>
        </p:txBody>
      </p:sp>
    </p:spTree>
    <p:extLst>
      <p:ext uri="{BB962C8B-B14F-4D97-AF65-F5344CB8AC3E}">
        <p14:creationId xmlns:p14="http://schemas.microsoft.com/office/powerpoint/2010/main" val="393223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ircle(in)">
                                      <p:cBhvr>
                                        <p:cTn id="7" dur="20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circle(in)">
                                      <p:cBhvr>
                                        <p:cTn id="12" dur="20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circle(in)">
                                      <p:cBhvr>
                                        <p:cTn id="17" dur="20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circle(in)">
                                      <p:cBhvr>
                                        <p:cTn id="2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58564-72FD-D179-35E3-629D0853773E}"/>
              </a:ext>
            </a:extLst>
          </p:cNvPr>
          <p:cNvSpPr>
            <a:spLocks noGrp="1"/>
          </p:cNvSpPr>
          <p:nvPr>
            <p:ph type="title"/>
          </p:nvPr>
        </p:nvSpPr>
        <p:spPr/>
        <p:txBody>
          <a:bodyPr/>
          <a:lstStyle/>
          <a:p>
            <a:r>
              <a:rPr lang="en-US" dirty="0"/>
              <a:t>The Sadness of Hopelessness!</a:t>
            </a:r>
          </a:p>
        </p:txBody>
      </p:sp>
      <p:sp>
        <p:nvSpPr>
          <p:cNvPr id="3" name="Content Placeholder 2">
            <a:extLst>
              <a:ext uri="{FF2B5EF4-FFF2-40B4-BE49-F238E27FC236}">
                <a16:creationId xmlns:a16="http://schemas.microsoft.com/office/drawing/2014/main" id="{BD8EACDF-5A32-ED7E-2E20-6B2B28A0EAC1}"/>
              </a:ext>
            </a:extLst>
          </p:cNvPr>
          <p:cNvSpPr>
            <a:spLocks noGrp="1"/>
          </p:cNvSpPr>
          <p:nvPr>
            <p:ph idx="1"/>
          </p:nvPr>
        </p:nvSpPr>
        <p:spPr/>
        <p:txBody>
          <a:bodyPr>
            <a:normAutofit lnSpcReduction="10000"/>
          </a:bodyPr>
          <a:lstStyle/>
          <a:p>
            <a:r>
              <a:rPr lang="en-US" dirty="0"/>
              <a:t>David R. Pharr tells of a sad experience he had in his work as a preacher: “I was called to a home where a son had just been killed in a horrific accident. As far as I knew there was little or no religion of any kind. When the father met me at the door, he had a glass of whiskey in his hand and said, </a:t>
            </a:r>
            <a:r>
              <a:rPr lang="en-US" dirty="0">
                <a:solidFill>
                  <a:srgbClr val="912741"/>
                </a:solidFill>
                <a:latin typeface="+mj-lt"/>
              </a:rPr>
              <a:t>‘Preacher, I apologize for this; it’s all I’ve got””</a:t>
            </a:r>
            <a:r>
              <a:rPr lang="en-US" dirty="0"/>
              <a:t> (“Hope for the Journey of Life,” </a:t>
            </a:r>
            <a:r>
              <a:rPr lang="en-US" i="1" dirty="0"/>
              <a:t>Spiritual Sword</a:t>
            </a:r>
            <a:r>
              <a:rPr lang="en-US" dirty="0"/>
              <a:t> 52:2 (January 2021), 45).</a:t>
            </a:r>
          </a:p>
          <a:p>
            <a:r>
              <a:rPr lang="en-US" dirty="0"/>
              <a:t>Paul said to those Christians who had lost loved ones: “But I do not want you to be ignorant, brethren, concerning those who have fallen asleep, lest you sorrow as others who have no hope” (1 Thess. 4:13).</a:t>
            </a:r>
          </a:p>
          <a:p>
            <a:endParaRPr lang="en-US" dirty="0"/>
          </a:p>
        </p:txBody>
      </p:sp>
    </p:spTree>
    <p:extLst>
      <p:ext uri="{BB962C8B-B14F-4D97-AF65-F5344CB8AC3E}">
        <p14:creationId xmlns:p14="http://schemas.microsoft.com/office/powerpoint/2010/main" val="637642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52801-36F4-2D25-1EE6-590A72B32506}"/>
              </a:ext>
            </a:extLst>
          </p:cNvPr>
          <p:cNvSpPr>
            <a:spLocks noGrp="1"/>
          </p:cNvSpPr>
          <p:nvPr>
            <p:ph type="title"/>
          </p:nvPr>
        </p:nvSpPr>
        <p:spPr/>
        <p:txBody>
          <a:bodyPr/>
          <a:lstStyle/>
          <a:p>
            <a:r>
              <a:rPr lang="en-US" dirty="0"/>
              <a:t>The Blessing of Hope</a:t>
            </a:r>
          </a:p>
        </p:txBody>
      </p:sp>
      <p:sp>
        <p:nvSpPr>
          <p:cNvPr id="3" name="Content Placeholder 2">
            <a:extLst>
              <a:ext uri="{FF2B5EF4-FFF2-40B4-BE49-F238E27FC236}">
                <a16:creationId xmlns:a16="http://schemas.microsoft.com/office/drawing/2014/main" id="{AB30A084-F9B1-023D-49C6-5D93063614F3}"/>
              </a:ext>
            </a:extLst>
          </p:cNvPr>
          <p:cNvSpPr>
            <a:spLocks noGrp="1"/>
          </p:cNvSpPr>
          <p:nvPr>
            <p:ph idx="1"/>
          </p:nvPr>
        </p:nvSpPr>
        <p:spPr/>
        <p:txBody>
          <a:bodyPr>
            <a:normAutofit fontScale="92500" lnSpcReduction="20000"/>
          </a:bodyPr>
          <a:lstStyle/>
          <a:p>
            <a:r>
              <a:rPr lang="en-US" dirty="0"/>
              <a:t>Hope enables us to endure the tribulations of life: </a:t>
            </a:r>
          </a:p>
          <a:p>
            <a:pPr lvl="1"/>
            <a:r>
              <a:rPr lang="en-US" dirty="0"/>
              <a:t>“Therefore, having been justified by faith, we have peace with God through our Lord Jesus Christ, through whom also we have access by faith into this grace in which we stand, and rejoice in </a:t>
            </a:r>
            <a:r>
              <a:rPr lang="en-US" dirty="0">
                <a:solidFill>
                  <a:srgbClr val="912741"/>
                </a:solidFill>
                <a:latin typeface="+mj-lt"/>
              </a:rPr>
              <a:t>hope</a:t>
            </a:r>
            <a:r>
              <a:rPr lang="en-US" dirty="0"/>
              <a:t> of the glory of God. And not only that, but we also glory in tribulations, knowing that tribulation produces perseverance; and perseverance, character; and character, </a:t>
            </a:r>
            <a:r>
              <a:rPr lang="en-US" dirty="0">
                <a:solidFill>
                  <a:srgbClr val="912741"/>
                </a:solidFill>
                <a:latin typeface="+mj-lt"/>
              </a:rPr>
              <a:t>hope</a:t>
            </a:r>
            <a:r>
              <a:rPr lang="en-US" dirty="0"/>
              <a:t>. Now </a:t>
            </a:r>
            <a:r>
              <a:rPr lang="en-US" dirty="0">
                <a:solidFill>
                  <a:srgbClr val="912741"/>
                </a:solidFill>
                <a:latin typeface="+mj-lt"/>
              </a:rPr>
              <a:t>hope</a:t>
            </a:r>
            <a:r>
              <a:rPr lang="en-US" dirty="0"/>
              <a:t> does not disappoint, because the love of God has been poured out in our hearts by the Holy Spirit who was given to us” (Rom. 5:1-5).</a:t>
            </a:r>
          </a:p>
          <a:p>
            <a:r>
              <a:rPr lang="en-US" dirty="0"/>
              <a:t>It can take you through the trials and struggles of every period of your life—the early years of life in a broken home, the struggles of a difficult marriage, illness, grief, and even persecution.</a:t>
            </a:r>
          </a:p>
          <a:p>
            <a:r>
              <a:rPr lang="en-US" dirty="0"/>
              <a:t>It assures you that there is something beyond this life that gives you the ability to rise above your afflictions and to say, </a:t>
            </a:r>
            <a:r>
              <a:rPr lang="en-US" dirty="0">
                <a:solidFill>
                  <a:srgbClr val="912741"/>
                </a:solidFill>
                <a:latin typeface="+mj-lt"/>
              </a:rPr>
              <a:t>“For our light affliction, which is but for a moment, is working for us a far more exceeding and eternal weight of glory” (2 Cor. 4:17).</a:t>
            </a:r>
          </a:p>
          <a:p>
            <a:endParaRPr lang="en-US" dirty="0"/>
          </a:p>
        </p:txBody>
      </p:sp>
    </p:spTree>
    <p:extLst>
      <p:ext uri="{BB962C8B-B14F-4D97-AF65-F5344CB8AC3E}">
        <p14:creationId xmlns:p14="http://schemas.microsoft.com/office/powerpoint/2010/main" val="228939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ere's Always Light At The End Of The Tunnel. - Miricyl">
            <a:extLst>
              <a:ext uri="{FF2B5EF4-FFF2-40B4-BE49-F238E27FC236}">
                <a16:creationId xmlns:a16="http://schemas.microsoft.com/office/drawing/2014/main" id="{11DF3CD4-7090-AFE2-4085-E6F72EF1F22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039" b="16975"/>
          <a:stretch/>
        </p:blipFill>
        <p:spPr bwMode="auto">
          <a:xfrm>
            <a:off x="-1792404" y="1282"/>
            <a:ext cx="1534160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3458715-B4B7-4497-72EE-FC4F2BD4678A}"/>
              </a:ext>
            </a:extLst>
          </p:cNvPr>
          <p:cNvSpPr txBox="1"/>
          <p:nvPr/>
        </p:nvSpPr>
        <p:spPr>
          <a:xfrm>
            <a:off x="4729019" y="2819541"/>
            <a:ext cx="2243674" cy="1015663"/>
          </a:xfrm>
          <a:prstGeom prst="rect">
            <a:avLst/>
          </a:prstGeom>
          <a:noFill/>
        </p:spPr>
        <p:txBody>
          <a:bodyPr wrap="square" rtlCol="0">
            <a:spAutoFit/>
          </a:bodyPr>
          <a:lstStyle/>
          <a:p>
            <a:pPr algn="ctr"/>
            <a:r>
              <a:rPr lang="en-US" sz="6000" dirty="0">
                <a:latin typeface="+mj-lt"/>
              </a:rPr>
              <a:t>Hope</a:t>
            </a:r>
          </a:p>
        </p:txBody>
      </p:sp>
    </p:spTree>
    <p:extLst>
      <p:ext uri="{BB962C8B-B14F-4D97-AF65-F5344CB8AC3E}">
        <p14:creationId xmlns:p14="http://schemas.microsoft.com/office/powerpoint/2010/main" val="2089557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C1437-B386-1ABC-B815-5E2F23A257D2}"/>
              </a:ext>
            </a:extLst>
          </p:cNvPr>
          <p:cNvSpPr>
            <a:spLocks noGrp="1"/>
          </p:cNvSpPr>
          <p:nvPr>
            <p:ph type="title"/>
          </p:nvPr>
        </p:nvSpPr>
        <p:spPr/>
        <p:txBody>
          <a:bodyPr/>
          <a:lstStyle/>
          <a:p>
            <a:r>
              <a:rPr lang="en-US" dirty="0"/>
              <a:t>The Grave Is Not the End</a:t>
            </a:r>
          </a:p>
        </p:txBody>
      </p:sp>
      <p:sp>
        <p:nvSpPr>
          <p:cNvPr id="3" name="Content Placeholder 2">
            <a:extLst>
              <a:ext uri="{FF2B5EF4-FFF2-40B4-BE49-F238E27FC236}">
                <a16:creationId xmlns:a16="http://schemas.microsoft.com/office/drawing/2014/main" id="{A9B40D1D-64C9-A857-646B-08FFA6853204}"/>
              </a:ext>
            </a:extLst>
          </p:cNvPr>
          <p:cNvSpPr>
            <a:spLocks noGrp="1"/>
          </p:cNvSpPr>
          <p:nvPr>
            <p:ph idx="1"/>
          </p:nvPr>
        </p:nvSpPr>
        <p:spPr/>
        <p:txBody>
          <a:bodyPr>
            <a:normAutofit fontScale="92500" lnSpcReduction="10000"/>
          </a:bodyPr>
          <a:lstStyle/>
          <a:p>
            <a:r>
              <a:rPr lang="en-US" dirty="0"/>
              <a:t>The fact is that there is no conclusion to the journey of life, because life does not end at the grave.</a:t>
            </a:r>
          </a:p>
          <a:p>
            <a:r>
              <a:rPr lang="en-US" dirty="0"/>
              <a:t>The “last mile of the way” does not lead to dead end street! For the Christian, life ends something like this:</a:t>
            </a:r>
          </a:p>
          <a:p>
            <a:r>
              <a:rPr lang="en-US" dirty="0"/>
              <a:t>“The days of our lives are seventy years; And if by reason of strength they are eighty years, Yet their boast is only labor and sorrow; </a:t>
            </a:r>
            <a:r>
              <a:rPr lang="en-US" dirty="0">
                <a:solidFill>
                  <a:srgbClr val="912741"/>
                </a:solidFill>
                <a:latin typeface="+mj-lt"/>
              </a:rPr>
              <a:t>For it is soon cut off, and we fly away</a:t>
            </a:r>
            <a:r>
              <a:rPr lang="en-US" dirty="0"/>
              <a:t>” (Psa. 90:10).</a:t>
            </a:r>
          </a:p>
          <a:p>
            <a:r>
              <a:rPr lang="en-US" dirty="0"/>
              <a:t>“So it was that the beggar died, and </a:t>
            </a:r>
            <a:r>
              <a:rPr lang="en-US" dirty="0">
                <a:solidFill>
                  <a:srgbClr val="912741"/>
                </a:solidFill>
                <a:latin typeface="+mj-lt"/>
              </a:rPr>
              <a:t>was carried by the angels to Abraham’s bosom”</a:t>
            </a:r>
            <a:r>
              <a:rPr lang="en-US" dirty="0"/>
              <a:t> (Luke 16:22).</a:t>
            </a:r>
          </a:p>
          <a:p>
            <a:r>
              <a:rPr lang="en-US" dirty="0"/>
              <a:t>“We are confident, yes, well pleased rather to be </a:t>
            </a:r>
            <a:r>
              <a:rPr lang="en-US" dirty="0">
                <a:solidFill>
                  <a:srgbClr val="912741"/>
                </a:solidFill>
                <a:latin typeface="+mj-lt"/>
              </a:rPr>
              <a:t>absent from the body and to be present with the Lord” </a:t>
            </a:r>
            <a:r>
              <a:rPr lang="en-US" dirty="0"/>
              <a:t>(2 Cor. 5:8).</a:t>
            </a:r>
          </a:p>
          <a:p>
            <a:endParaRPr lang="en-US" dirty="0"/>
          </a:p>
        </p:txBody>
      </p:sp>
    </p:spTree>
    <p:extLst>
      <p:ext uri="{BB962C8B-B14F-4D97-AF65-F5344CB8AC3E}">
        <p14:creationId xmlns:p14="http://schemas.microsoft.com/office/powerpoint/2010/main" val="358949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4B7F6-EE23-61EF-E273-ADE71546BD6E}"/>
              </a:ext>
            </a:extLst>
          </p:cNvPr>
          <p:cNvSpPr>
            <a:spLocks noGrp="1"/>
          </p:cNvSpPr>
          <p:nvPr>
            <p:ph type="title"/>
          </p:nvPr>
        </p:nvSpPr>
        <p:spPr/>
        <p:txBody>
          <a:bodyPr/>
          <a:lstStyle/>
          <a:p>
            <a:r>
              <a:rPr lang="en-US" dirty="0"/>
              <a:t>Inexplicable!</a:t>
            </a:r>
          </a:p>
        </p:txBody>
      </p:sp>
      <p:sp>
        <p:nvSpPr>
          <p:cNvPr id="3" name="Content Placeholder 2">
            <a:extLst>
              <a:ext uri="{FF2B5EF4-FFF2-40B4-BE49-F238E27FC236}">
                <a16:creationId xmlns:a16="http://schemas.microsoft.com/office/drawing/2014/main" id="{C1CD0CD7-3F37-CE71-D3A0-5D17729BBE0C}"/>
              </a:ext>
            </a:extLst>
          </p:cNvPr>
          <p:cNvSpPr>
            <a:spLocks noGrp="1"/>
          </p:cNvSpPr>
          <p:nvPr>
            <p:ph idx="1"/>
          </p:nvPr>
        </p:nvSpPr>
        <p:spPr/>
        <p:txBody>
          <a:bodyPr/>
          <a:lstStyle/>
          <a:p>
            <a:r>
              <a:rPr lang="en-US" dirty="0"/>
              <a:t>There is more glory and good in what lies ahead for the children of God than mortal tongue or pen can describe:</a:t>
            </a:r>
          </a:p>
          <a:p>
            <a:pPr lvl="1"/>
            <a:r>
              <a:rPr lang="en-US" dirty="0"/>
              <a:t>“Beloved, now we are children of God; and it has not yet been revealed what we shall be, but we know that when He is revealed, </a:t>
            </a:r>
            <a:r>
              <a:rPr lang="en-US" dirty="0">
                <a:solidFill>
                  <a:srgbClr val="912741"/>
                </a:solidFill>
                <a:latin typeface="+mj-lt"/>
              </a:rPr>
              <a:t>we shall be like Him, for we shall see Him as He is” </a:t>
            </a:r>
            <a:r>
              <a:rPr lang="en-US" dirty="0"/>
              <a:t>(1 John 3:2).</a:t>
            </a:r>
          </a:p>
          <a:p>
            <a:pPr lvl="1"/>
            <a:r>
              <a:rPr lang="en-US" dirty="0">
                <a:solidFill>
                  <a:srgbClr val="912741"/>
                </a:solidFill>
                <a:latin typeface="+mj-lt"/>
              </a:rPr>
              <a:t>“Now may our Lord Jesus Christ Himself, and our God and Father, who has loved us and given us everlasting consolation and good hope by grace, comfort your hearts and establish you in every good word and work” (2 Thess. 2:16-17).</a:t>
            </a:r>
          </a:p>
          <a:p>
            <a:endParaRPr lang="en-US" dirty="0"/>
          </a:p>
        </p:txBody>
      </p:sp>
    </p:spTree>
    <p:extLst>
      <p:ext uri="{BB962C8B-B14F-4D97-AF65-F5344CB8AC3E}">
        <p14:creationId xmlns:p14="http://schemas.microsoft.com/office/powerpoint/2010/main" val="307447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7BBF2-4D20-5791-6E65-F5FB4CBFB714}"/>
              </a:ext>
            </a:extLst>
          </p:cNvPr>
          <p:cNvSpPr>
            <a:spLocks noGrp="1"/>
          </p:cNvSpPr>
          <p:nvPr>
            <p:ph type="title"/>
          </p:nvPr>
        </p:nvSpPr>
        <p:spPr/>
        <p:txBody>
          <a:bodyPr/>
          <a:lstStyle/>
          <a:p>
            <a:r>
              <a:rPr lang="en-US" dirty="0"/>
              <a:t>What Is Hope?</a:t>
            </a:r>
          </a:p>
        </p:txBody>
      </p:sp>
      <p:sp>
        <p:nvSpPr>
          <p:cNvPr id="3" name="Content Placeholder 2">
            <a:extLst>
              <a:ext uri="{FF2B5EF4-FFF2-40B4-BE49-F238E27FC236}">
                <a16:creationId xmlns:a16="http://schemas.microsoft.com/office/drawing/2014/main" id="{07329821-E9CA-0DA7-5485-6CE85F9BF1BE}"/>
              </a:ext>
            </a:extLst>
          </p:cNvPr>
          <p:cNvSpPr>
            <a:spLocks noGrp="1"/>
          </p:cNvSpPr>
          <p:nvPr>
            <p:ph idx="1"/>
          </p:nvPr>
        </p:nvSpPr>
        <p:spPr/>
        <p:txBody>
          <a:bodyPr/>
          <a:lstStyle/>
          <a:p>
            <a:r>
              <a:rPr lang="en-US" dirty="0"/>
              <a:t>The Greek word </a:t>
            </a:r>
            <a:r>
              <a:rPr lang="en-US" i="1" dirty="0" err="1"/>
              <a:t>elpis</a:t>
            </a:r>
            <a:r>
              <a:rPr lang="en-US" dirty="0"/>
              <a:t> is defined as following: </a:t>
            </a:r>
            <a:r>
              <a:rPr lang="en-US" dirty="0">
                <a:solidFill>
                  <a:srgbClr val="912741"/>
                </a:solidFill>
              </a:rPr>
              <a:t>“the looking forward to something with some reason for confidence respecting fulfillment, </a:t>
            </a:r>
            <a:r>
              <a:rPr lang="en-US" i="1" dirty="0">
                <a:solidFill>
                  <a:srgbClr val="912741"/>
                </a:solidFill>
              </a:rPr>
              <a:t>hope, expectation</a:t>
            </a:r>
            <a:r>
              <a:rPr lang="en-US" dirty="0">
                <a:solidFill>
                  <a:srgbClr val="912741"/>
                </a:solidFill>
              </a:rPr>
              <a:t>”</a:t>
            </a:r>
            <a:r>
              <a:rPr lang="en-US" dirty="0"/>
              <a:t> (BDAG, 319).</a:t>
            </a:r>
          </a:p>
          <a:p>
            <a:pPr lvl="1"/>
            <a:r>
              <a:rPr lang="en-US" dirty="0"/>
              <a:t>Bible hope is not a mere wish, a remote possibility, or a maybe.</a:t>
            </a:r>
          </a:p>
          <a:p>
            <a:pPr lvl="1"/>
            <a:r>
              <a:rPr lang="en-US" dirty="0"/>
              <a:t>It is a happily anticipated and certain expectation based on the promises of God.</a:t>
            </a:r>
          </a:p>
          <a:p>
            <a:r>
              <a:rPr lang="en-US" dirty="0"/>
              <a:t>The Christian hope is expressed by Paul: “because of </a:t>
            </a:r>
            <a:r>
              <a:rPr lang="en-US" dirty="0">
                <a:solidFill>
                  <a:srgbClr val="912741"/>
                </a:solidFill>
                <a:latin typeface="+mj-lt"/>
              </a:rPr>
              <a:t>the hope which is laid up for you in heaven</a:t>
            </a:r>
            <a:r>
              <a:rPr lang="en-US" dirty="0"/>
              <a:t>, of which you heard before in the word of the truth of the gospel” (Col. 1:5).</a:t>
            </a:r>
          </a:p>
        </p:txBody>
      </p:sp>
    </p:spTree>
    <p:extLst>
      <p:ext uri="{BB962C8B-B14F-4D97-AF65-F5344CB8AC3E}">
        <p14:creationId xmlns:p14="http://schemas.microsoft.com/office/powerpoint/2010/main" val="2089743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E4A09-AEF8-4DBB-655C-8D19F8FB0F3F}"/>
              </a:ext>
            </a:extLst>
          </p:cNvPr>
          <p:cNvSpPr>
            <a:spLocks noGrp="1"/>
          </p:cNvSpPr>
          <p:nvPr>
            <p:ph type="title"/>
          </p:nvPr>
        </p:nvSpPr>
        <p:spPr/>
        <p:txBody>
          <a:bodyPr>
            <a:normAutofit/>
          </a:bodyPr>
          <a:lstStyle/>
          <a:p>
            <a:r>
              <a:rPr lang="en-US" sz="3200" dirty="0"/>
              <a:t>Do You Believe You Are Going to Heaven?</a:t>
            </a:r>
          </a:p>
        </p:txBody>
      </p:sp>
      <p:sp>
        <p:nvSpPr>
          <p:cNvPr id="3" name="Content Placeholder 2">
            <a:extLst>
              <a:ext uri="{FF2B5EF4-FFF2-40B4-BE49-F238E27FC236}">
                <a16:creationId xmlns:a16="http://schemas.microsoft.com/office/drawing/2014/main" id="{4B30B131-71F3-F37A-FE41-3CB0E81369BC}"/>
              </a:ext>
            </a:extLst>
          </p:cNvPr>
          <p:cNvSpPr>
            <a:spLocks noGrp="1"/>
          </p:cNvSpPr>
          <p:nvPr>
            <p:ph idx="1"/>
          </p:nvPr>
        </p:nvSpPr>
        <p:spPr/>
        <p:txBody>
          <a:bodyPr>
            <a:normAutofit fontScale="92500" lnSpcReduction="20000"/>
          </a:bodyPr>
          <a:lstStyle/>
          <a:p>
            <a:r>
              <a:rPr lang="en-US" dirty="0"/>
              <a:t>“Well, I hope I will.” This answer may only be expressing one’s wish, without any basis in reality of whether or not it is likely to be true. After all, who would dare answer, “No, I hope to go to hell!”</a:t>
            </a:r>
          </a:p>
          <a:p>
            <a:r>
              <a:rPr lang="en-US" dirty="0"/>
              <a:t>Another may answer, “Yes, I truly expect to go to heaven.” </a:t>
            </a:r>
          </a:p>
          <a:p>
            <a:pPr lvl="1"/>
            <a:r>
              <a:rPr lang="en-US" dirty="0"/>
              <a:t>Christians who have been saved by grace have a reasonable expectation of eternal life and should not be reluctant to express it: We “have fled for refuge to lay hold of the hope set before us. This hope is an anchor of the soul, both sure and steadfast” (Heb. 6:18-19).</a:t>
            </a:r>
          </a:p>
          <a:p>
            <a:pPr lvl="1"/>
            <a:r>
              <a:rPr lang="en-US" dirty="0"/>
              <a:t>We are able to give “a defense to everyone who asks you a reason for the hope that is in you, with meekness and (reverential) fear” (1 Pet. 3:15).</a:t>
            </a:r>
          </a:p>
          <a:p>
            <a:r>
              <a:rPr lang="en-US" dirty="0"/>
              <a:t>Someone may ask, “Do you really think you are good enough to go to heaven?” Our reply should be, “No, of course I am not good enough, but my hope is not based on my goodness, but on the grace of God, the blood of Jesus, and the promises of the Bible.”</a:t>
            </a:r>
          </a:p>
          <a:p>
            <a:endParaRPr lang="en-US" dirty="0"/>
          </a:p>
        </p:txBody>
      </p:sp>
    </p:spTree>
    <p:extLst>
      <p:ext uri="{BB962C8B-B14F-4D97-AF65-F5344CB8AC3E}">
        <p14:creationId xmlns:p14="http://schemas.microsoft.com/office/powerpoint/2010/main" val="80297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FAA9-8020-5635-FE79-18AB8E1FD27F}"/>
              </a:ext>
            </a:extLst>
          </p:cNvPr>
          <p:cNvSpPr>
            <a:spLocks noGrp="1"/>
          </p:cNvSpPr>
          <p:nvPr>
            <p:ph type="title"/>
          </p:nvPr>
        </p:nvSpPr>
        <p:spPr/>
        <p:txBody>
          <a:bodyPr/>
          <a:lstStyle/>
          <a:p>
            <a:r>
              <a:rPr lang="en-US" dirty="0"/>
              <a:t>Not Self-Confidence</a:t>
            </a:r>
          </a:p>
        </p:txBody>
      </p:sp>
      <p:sp>
        <p:nvSpPr>
          <p:cNvPr id="3" name="Content Placeholder 2">
            <a:extLst>
              <a:ext uri="{FF2B5EF4-FFF2-40B4-BE49-F238E27FC236}">
                <a16:creationId xmlns:a16="http://schemas.microsoft.com/office/drawing/2014/main" id="{05FC39D9-874D-36E4-6467-1F62F0AFE32A}"/>
              </a:ext>
            </a:extLst>
          </p:cNvPr>
          <p:cNvSpPr>
            <a:spLocks noGrp="1"/>
          </p:cNvSpPr>
          <p:nvPr>
            <p:ph idx="1"/>
          </p:nvPr>
        </p:nvSpPr>
        <p:spPr/>
        <p:txBody>
          <a:bodyPr/>
          <a:lstStyle/>
          <a:p>
            <a:r>
              <a:rPr lang="en-US" dirty="0"/>
              <a:t>Hope is not self-confidence, but confidence in God and His promises.</a:t>
            </a:r>
          </a:p>
          <a:p>
            <a:pPr lvl="1"/>
            <a:r>
              <a:rPr lang="en-US" dirty="0"/>
              <a:t>“. . . </a:t>
            </a:r>
            <a:r>
              <a:rPr lang="en-US" dirty="0">
                <a:solidFill>
                  <a:srgbClr val="912741"/>
                </a:solidFill>
                <a:latin typeface="+mj-lt"/>
              </a:rPr>
              <a:t>in hope of eternal life which God, who cannot lie, promised before time began</a:t>
            </a:r>
            <a:r>
              <a:rPr lang="en-US" dirty="0"/>
              <a:t>” (Tit. 1:2).</a:t>
            </a:r>
          </a:p>
          <a:p>
            <a:pPr lvl="1"/>
            <a:r>
              <a:rPr lang="en-US" dirty="0"/>
              <a:t>“. . . by which have been given to us exceedingly great and precious </a:t>
            </a:r>
            <a:r>
              <a:rPr lang="en-US" dirty="0">
                <a:solidFill>
                  <a:srgbClr val="912741"/>
                </a:solidFill>
                <a:latin typeface="Source Sans Pro Black" panose="020B0803030403020204" pitchFamily="34" charset="0"/>
              </a:rPr>
              <a:t>promises</a:t>
            </a:r>
            <a:r>
              <a:rPr lang="en-US" dirty="0"/>
              <a:t>, that through these you may be partakers of the divine nature, having escaped the corruption that is in the world through lust” (2 Pet. 1:4).</a:t>
            </a:r>
          </a:p>
          <a:p>
            <a:pPr lvl="1"/>
            <a:r>
              <a:rPr lang="en-US" dirty="0"/>
              <a:t>“And this is the </a:t>
            </a:r>
            <a:r>
              <a:rPr lang="en-US" dirty="0">
                <a:solidFill>
                  <a:srgbClr val="912741"/>
                </a:solidFill>
                <a:latin typeface="Source Sans Pro Black" panose="020B0803030403020204" pitchFamily="34" charset="0"/>
              </a:rPr>
              <a:t>promise</a:t>
            </a:r>
            <a:r>
              <a:rPr lang="en-US" dirty="0"/>
              <a:t> that He has promised us—eternal life” (1 John 2:25).</a:t>
            </a:r>
          </a:p>
          <a:p>
            <a:endParaRPr lang="en-US" dirty="0"/>
          </a:p>
        </p:txBody>
      </p:sp>
    </p:spTree>
    <p:extLst>
      <p:ext uri="{BB962C8B-B14F-4D97-AF65-F5344CB8AC3E}">
        <p14:creationId xmlns:p14="http://schemas.microsoft.com/office/powerpoint/2010/main" val="353324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ere's Always Light At The End Of The Tunnel. - Miricyl">
            <a:extLst>
              <a:ext uri="{FF2B5EF4-FFF2-40B4-BE49-F238E27FC236}">
                <a16:creationId xmlns:a16="http://schemas.microsoft.com/office/drawing/2014/main" id="{11DF3CD4-7090-AFE2-4085-E6F72EF1F22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039" b="16975"/>
          <a:stretch/>
        </p:blipFill>
        <p:spPr bwMode="auto">
          <a:xfrm>
            <a:off x="-1819564" y="1282"/>
            <a:ext cx="1534160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3458715-B4B7-4497-72EE-FC4F2BD4678A}"/>
              </a:ext>
            </a:extLst>
          </p:cNvPr>
          <p:cNvSpPr txBox="1"/>
          <p:nvPr/>
        </p:nvSpPr>
        <p:spPr>
          <a:xfrm>
            <a:off x="4729019" y="2819541"/>
            <a:ext cx="2243674" cy="1015663"/>
          </a:xfrm>
          <a:prstGeom prst="rect">
            <a:avLst/>
          </a:prstGeom>
          <a:noFill/>
        </p:spPr>
        <p:txBody>
          <a:bodyPr wrap="square" rtlCol="0">
            <a:spAutoFit/>
          </a:bodyPr>
          <a:lstStyle/>
          <a:p>
            <a:pPr algn="ctr"/>
            <a:r>
              <a:rPr lang="en-US" sz="6000" dirty="0">
                <a:latin typeface="+mj-lt"/>
              </a:rPr>
              <a:t>Hope</a:t>
            </a:r>
          </a:p>
        </p:txBody>
      </p:sp>
      <p:sp>
        <p:nvSpPr>
          <p:cNvPr id="3" name="TextBox 2">
            <a:extLst>
              <a:ext uri="{FF2B5EF4-FFF2-40B4-BE49-F238E27FC236}">
                <a16:creationId xmlns:a16="http://schemas.microsoft.com/office/drawing/2014/main" id="{1E439C1B-7E49-9263-B520-364ADA03AD4D}"/>
              </a:ext>
            </a:extLst>
          </p:cNvPr>
          <p:cNvSpPr txBox="1"/>
          <p:nvPr/>
        </p:nvSpPr>
        <p:spPr>
          <a:xfrm>
            <a:off x="886691" y="665018"/>
            <a:ext cx="10538691" cy="1200329"/>
          </a:xfrm>
          <a:prstGeom prst="rect">
            <a:avLst/>
          </a:prstGeom>
          <a:noFill/>
        </p:spPr>
        <p:txBody>
          <a:bodyPr wrap="square" rtlCol="0">
            <a:spAutoFit/>
          </a:bodyPr>
          <a:lstStyle/>
          <a:p>
            <a:pPr algn="ctr"/>
            <a:r>
              <a:rPr lang="en-US" sz="3600" b="1" i="0" u="none" strike="noStrike" baseline="0" dirty="0">
                <a:solidFill>
                  <a:schemeClr val="bg1"/>
                </a:solidFill>
                <a:latin typeface="Copperplate Gothic Bold" panose="020E0705020206020404" pitchFamily="34" charset="0"/>
              </a:rPr>
              <a:t>I. Our Hope Is Grounded in God’s Ability and Dependability</a:t>
            </a:r>
            <a:endParaRPr lang="en-US" sz="3600" dirty="0">
              <a:solidFill>
                <a:schemeClr val="bg1"/>
              </a:solidFill>
              <a:latin typeface="Copperplate Gothic Bold" panose="020E0705020206020404" pitchFamily="34" charset="0"/>
            </a:endParaRPr>
          </a:p>
        </p:txBody>
      </p:sp>
    </p:spTree>
    <p:extLst>
      <p:ext uri="{BB962C8B-B14F-4D97-AF65-F5344CB8AC3E}">
        <p14:creationId xmlns:p14="http://schemas.microsoft.com/office/powerpoint/2010/main" val="1632417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4AAE-D3EF-B09B-C5D6-D5CA0D2712B8}"/>
              </a:ext>
            </a:extLst>
          </p:cNvPr>
          <p:cNvSpPr>
            <a:spLocks noGrp="1"/>
          </p:cNvSpPr>
          <p:nvPr>
            <p:ph type="title"/>
          </p:nvPr>
        </p:nvSpPr>
        <p:spPr/>
        <p:txBody>
          <a:bodyPr/>
          <a:lstStyle/>
          <a:p>
            <a:r>
              <a:rPr lang="en-US" dirty="0"/>
              <a:t>Taking God at His Word</a:t>
            </a:r>
          </a:p>
        </p:txBody>
      </p:sp>
      <p:sp>
        <p:nvSpPr>
          <p:cNvPr id="3" name="Content Placeholder 2">
            <a:extLst>
              <a:ext uri="{FF2B5EF4-FFF2-40B4-BE49-F238E27FC236}">
                <a16:creationId xmlns:a16="http://schemas.microsoft.com/office/drawing/2014/main" id="{67DA9F06-B925-FFDE-E230-82CBEF75E9A2}"/>
              </a:ext>
            </a:extLst>
          </p:cNvPr>
          <p:cNvSpPr>
            <a:spLocks noGrp="1"/>
          </p:cNvSpPr>
          <p:nvPr>
            <p:ph idx="1"/>
          </p:nvPr>
        </p:nvSpPr>
        <p:spPr/>
        <p:txBody>
          <a:bodyPr>
            <a:normAutofit fontScale="92500" lnSpcReduction="10000"/>
          </a:bodyPr>
          <a:lstStyle/>
          <a:p>
            <a:r>
              <a:rPr lang="en-US" dirty="0"/>
              <a:t>We accept as true the facts that are declared in His word. The historical evidences give us reason to believe the promises given in the Bible.</a:t>
            </a:r>
          </a:p>
          <a:p>
            <a:r>
              <a:rPr lang="en-US" dirty="0">
                <a:solidFill>
                  <a:srgbClr val="912741"/>
                </a:solidFill>
                <a:latin typeface="+mj-lt"/>
              </a:rPr>
              <a:t>We have hope because of the reliability of God’s word. </a:t>
            </a:r>
            <a:r>
              <a:rPr lang="en-US" dirty="0"/>
              <a:t>“For all the promises of God in Him are Yes, and in Him Amen, to the glory of God through us” (2 Cor. 1:20). God is able to keep His promises.</a:t>
            </a:r>
          </a:p>
          <a:p>
            <a:r>
              <a:rPr lang="en-US" dirty="0"/>
              <a:t>For example, God promised Abraham that he would have a son.</a:t>
            </a:r>
          </a:p>
          <a:p>
            <a:pPr lvl="1"/>
            <a:r>
              <a:rPr lang="en-US" dirty="0"/>
              <a:t>“But Sarah was barren; she had no child” (Gen. 11:30).</a:t>
            </a:r>
          </a:p>
          <a:p>
            <a:pPr lvl="1"/>
            <a:r>
              <a:rPr lang="en-US" dirty="0"/>
              <a:t>Abraham was 75 years old when God made this promise to him and Sarah was ten years younger, 65 years old (Gen. 12:4; 17:17). Twenty-five years passed before Isaac was born when Abraham was 100 years old and Sarah was 90.</a:t>
            </a:r>
          </a:p>
          <a:p>
            <a:pPr lvl="1"/>
            <a:r>
              <a:rPr lang="en-US" dirty="0"/>
              <a:t>“He did not waver at the promise of God through unbelief, but was strengthened in faith, giving glory to God” (Rom. 4:20).</a:t>
            </a:r>
          </a:p>
        </p:txBody>
      </p:sp>
    </p:spTree>
    <p:extLst>
      <p:ext uri="{BB962C8B-B14F-4D97-AF65-F5344CB8AC3E}">
        <p14:creationId xmlns:p14="http://schemas.microsoft.com/office/powerpoint/2010/main" val="384403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ircle(in)">
                                      <p:cBhvr>
                                        <p:cTn id="2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7CA3E-10F9-8E54-DFE9-396F6DE01288}"/>
              </a:ext>
            </a:extLst>
          </p:cNvPr>
          <p:cNvSpPr>
            <a:spLocks noGrp="1"/>
          </p:cNvSpPr>
          <p:nvPr>
            <p:ph type="title"/>
          </p:nvPr>
        </p:nvSpPr>
        <p:spPr/>
        <p:txBody>
          <a:bodyPr/>
          <a:lstStyle/>
          <a:p>
            <a:r>
              <a:rPr lang="en-US" dirty="0"/>
              <a:t>God Keeps His Word</a:t>
            </a:r>
          </a:p>
        </p:txBody>
      </p:sp>
      <p:sp>
        <p:nvSpPr>
          <p:cNvPr id="3" name="Content Placeholder 2">
            <a:extLst>
              <a:ext uri="{FF2B5EF4-FFF2-40B4-BE49-F238E27FC236}">
                <a16:creationId xmlns:a16="http://schemas.microsoft.com/office/drawing/2014/main" id="{9E7A5505-4588-BC61-5790-2A9A9F56E774}"/>
              </a:ext>
            </a:extLst>
          </p:cNvPr>
          <p:cNvSpPr>
            <a:spLocks noGrp="1"/>
          </p:cNvSpPr>
          <p:nvPr>
            <p:ph idx="1"/>
          </p:nvPr>
        </p:nvSpPr>
        <p:spPr/>
        <p:txBody>
          <a:bodyPr>
            <a:normAutofit/>
          </a:bodyPr>
          <a:lstStyle/>
          <a:p>
            <a:r>
              <a:rPr lang="en-US" dirty="0"/>
              <a:t>God kept his promise that Abraham’s descendants would go into Egypt and serve as slaves in that land for 400 years before God would bring them out of Egypt by the hand of Moses: </a:t>
            </a:r>
          </a:p>
          <a:p>
            <a:pPr lvl="1"/>
            <a:r>
              <a:rPr lang="en-US" dirty="0"/>
              <a:t>“Then He said to Abram: </a:t>
            </a:r>
            <a:r>
              <a:rPr lang="en-US" dirty="0">
                <a:solidFill>
                  <a:srgbClr val="912741"/>
                </a:solidFill>
                <a:latin typeface="+mj-lt"/>
              </a:rPr>
              <a:t>‘Know certainly </a:t>
            </a:r>
            <a:r>
              <a:rPr lang="en-US" dirty="0"/>
              <a:t>that your descendants will be strangers in a land that is not theirs, and will serve them, and they will afflict them four hundred years. And also the nation whom they serve I will judge; afterward they shall come out with great possessions. Now as for you, you shall go to your fathers in peace; you shall be buried at a good old age. But in the fourth generation they shall return here, for the iniquity of the Amorites is not yet complete’” (Gen. 15:13-16).	</a:t>
            </a:r>
          </a:p>
        </p:txBody>
      </p:sp>
    </p:spTree>
    <p:extLst>
      <p:ext uri="{BB962C8B-B14F-4D97-AF65-F5344CB8AC3E}">
        <p14:creationId xmlns:p14="http://schemas.microsoft.com/office/powerpoint/2010/main" val="2978558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CC16971-5B14-47FB-BC30-27C63FA0FBAE}" vid="{24EEB675-5D88-496C-A807-28CE93F72424}"/>
    </a:ext>
  </a:extLst>
</a:theme>
</file>

<file path=docProps/app.xml><?xml version="1.0" encoding="utf-8"?>
<Properties xmlns="http://schemas.openxmlformats.org/officeDocument/2006/extended-properties" xmlns:vt="http://schemas.openxmlformats.org/officeDocument/2006/docPropsVTypes">
  <Template/>
  <TotalTime>118</TotalTime>
  <Words>3782</Words>
  <Application>Microsoft Office PowerPoint</Application>
  <PresentationFormat>Widescreen</PresentationFormat>
  <Paragraphs>132</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Copperplate Gothic Bold</vt:lpstr>
      <vt:lpstr>Source Sans Pro</vt:lpstr>
      <vt:lpstr>Source Sans Pro Black</vt:lpstr>
      <vt:lpstr>Source Sans Pro Semibold</vt:lpstr>
      <vt:lpstr>Office Theme</vt:lpstr>
      <vt:lpstr>PowerPoint Presentation</vt:lpstr>
      <vt:lpstr>PowerPoint Presentation</vt:lpstr>
      <vt:lpstr>Flippant Uses of Hope</vt:lpstr>
      <vt:lpstr>What Is Hope?</vt:lpstr>
      <vt:lpstr>Do You Believe You Are Going to Heaven?</vt:lpstr>
      <vt:lpstr>Not Self-Confidence</vt:lpstr>
      <vt:lpstr>PowerPoint Presentation</vt:lpstr>
      <vt:lpstr>Taking God at His Word</vt:lpstr>
      <vt:lpstr>God Keeps His Word</vt:lpstr>
      <vt:lpstr>God Keeps His Word</vt:lpstr>
      <vt:lpstr>God Keeps His Word</vt:lpstr>
      <vt:lpstr>God Is Able</vt:lpstr>
      <vt:lpstr>God Is Reliable</vt:lpstr>
      <vt:lpstr>PowerPoint Presentation</vt:lpstr>
      <vt:lpstr>Not Imagined</vt:lpstr>
      <vt:lpstr>Reasonable Faith—Confident Hope</vt:lpstr>
      <vt:lpstr>Reasonable Faith—Confident Hope</vt:lpstr>
      <vt:lpstr>PowerPoint Presentation</vt:lpstr>
      <vt:lpstr>Without Jesus, Without Hope!</vt:lpstr>
      <vt:lpstr>Don’t Be Deceived!</vt:lpstr>
      <vt:lpstr>Unbelief Does Not Make It So!</vt:lpstr>
      <vt:lpstr>How Reliable Are Your Witnesses?</vt:lpstr>
      <vt:lpstr>The Only Reliable Witness: Jesus</vt:lpstr>
      <vt:lpstr>PowerPoint Presentation</vt:lpstr>
      <vt:lpstr>PowerPoint Presentation</vt:lpstr>
      <vt:lpstr>Hopeless Secularism</vt:lpstr>
      <vt:lpstr>Christian Hope Sustained Paul</vt:lpstr>
      <vt:lpstr>PowerPoint Presentation</vt:lpstr>
      <vt:lpstr>PowerPoint Presentation</vt:lpstr>
      <vt:lpstr>The Sadness of Hopelessness!</vt:lpstr>
      <vt:lpstr>The Blessing of Hope</vt:lpstr>
      <vt:lpstr>PowerPoint Presentation</vt:lpstr>
      <vt:lpstr>The Grave Is Not the End</vt:lpstr>
      <vt:lpstr>Inexplicable!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40</cp:revision>
  <dcterms:created xsi:type="dcterms:W3CDTF">2022-05-27T13:44:17Z</dcterms:created>
  <dcterms:modified xsi:type="dcterms:W3CDTF">2022-06-05T12:14:56Z</dcterms:modified>
</cp:coreProperties>
</file>