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5" r:id="rId20"/>
    <p:sldId id="349" r:id="rId21"/>
    <p:sldId id="344" r:id="rId22"/>
    <p:sldId id="346" r:id="rId23"/>
    <p:sldId id="347" r:id="rId24"/>
    <p:sldId id="348" r:id="rId25"/>
    <p:sldId id="350" r:id="rId26"/>
    <p:sldId id="351" r:id="rId27"/>
    <p:sldId id="352" r:id="rId28"/>
    <p:sldId id="353" r:id="rId29"/>
    <p:sldId id="354" r:id="rId30"/>
    <p:sldId id="355" r:id="rId31"/>
    <p:sldId id="356" r:id="rId32"/>
    <p:sldId id="357" r:id="rId33"/>
    <p:sldId id="358" r:id="rId34"/>
    <p:sldId id="360" r:id="rId35"/>
    <p:sldId id="359" r:id="rId36"/>
    <p:sldId id="3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131"/>
    <a:srgbClr val="B13C3B"/>
    <a:srgbClr val="462F29"/>
    <a:srgbClr val="EFD0BC"/>
    <a:srgbClr val="FBFCFE"/>
    <a:srgbClr val="D9D7E2"/>
    <a:srgbClr val="282E1F"/>
    <a:srgbClr val="303227"/>
    <a:srgbClr val="8A8865"/>
    <a:srgbClr val="3A2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0B6D7-10B5-4DC3-B9B7-036308620CBF}" v="52" dt="2022-06-12T18:24:14.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6/12/2022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a:gsLst>
              <a:gs pos="0">
                <a:srgbClr val="462F29"/>
              </a:gs>
              <a:gs pos="18000">
                <a:srgbClr val="EFD0BC"/>
              </a:gs>
              <a:gs pos="83000">
                <a:schemeClr val="bg1"/>
              </a:gs>
              <a:gs pos="100000">
                <a:srgbClr val="462F29"/>
              </a:gs>
            </a:gsLst>
            <a:lin ang="5400000" scaled="1"/>
          </a:gra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6/12/2022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433131"/>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17DF-8320-BFDE-2FEC-D8F6B08B77F3}"/>
              </a:ext>
            </a:extLst>
          </p:cNvPr>
          <p:cNvSpPr>
            <a:spLocks noGrp="1"/>
          </p:cNvSpPr>
          <p:nvPr>
            <p:ph type="title"/>
          </p:nvPr>
        </p:nvSpPr>
        <p:spPr>
          <a:xfrm>
            <a:off x="427289" y="365125"/>
            <a:ext cx="11323177" cy="950927"/>
          </a:xfrm>
        </p:spPr>
        <p:txBody>
          <a:bodyPr/>
          <a:lstStyle/>
          <a:p>
            <a:r>
              <a:rPr lang="en-US" dirty="0">
                <a:latin typeface="+mj-lt"/>
              </a:rPr>
              <a:t>Nero (AD 54-48): A Corrupt Ruler</a:t>
            </a:r>
          </a:p>
        </p:txBody>
      </p:sp>
      <p:sp>
        <p:nvSpPr>
          <p:cNvPr id="3" name="Content Placeholder 2">
            <a:extLst>
              <a:ext uri="{FF2B5EF4-FFF2-40B4-BE49-F238E27FC236}">
                <a16:creationId xmlns:a16="http://schemas.microsoft.com/office/drawing/2014/main" id="{B537FE53-882E-A0DD-CCCC-C539904DEA48}"/>
              </a:ext>
            </a:extLst>
          </p:cNvPr>
          <p:cNvSpPr>
            <a:spLocks noGrp="1"/>
          </p:cNvSpPr>
          <p:nvPr>
            <p:ph idx="1"/>
          </p:nvPr>
        </p:nvSpPr>
        <p:spPr>
          <a:xfrm>
            <a:off x="427289" y="1444238"/>
            <a:ext cx="11323177" cy="5118931"/>
          </a:xfrm>
        </p:spPr>
        <p:txBody>
          <a:bodyPr>
            <a:normAutofit fontScale="92500" lnSpcReduction="20000"/>
          </a:bodyPr>
          <a:lstStyle/>
          <a:p>
            <a:pPr marL="0" indent="0">
              <a:buNone/>
            </a:pPr>
            <a:r>
              <a:rPr lang="en-US" dirty="0" err="1">
                <a:solidFill>
                  <a:srgbClr val="433131"/>
                </a:solidFill>
                <a:latin typeface="+mj-lt"/>
              </a:rPr>
              <a:t>Seutonius</a:t>
            </a:r>
            <a:r>
              <a:rPr lang="en-US" dirty="0">
                <a:solidFill>
                  <a:srgbClr val="433131"/>
                </a:solidFill>
                <a:latin typeface="+mj-lt"/>
              </a:rPr>
              <a:t>: </a:t>
            </a:r>
            <a:r>
              <a:rPr lang="en-US" dirty="0"/>
              <a:t>“Besides abusing freeborn boys and seducing married women, he debauched the vestal virgin </a:t>
            </a:r>
            <a:r>
              <a:rPr lang="en-US" dirty="0" err="1"/>
              <a:t>Rubria</a:t>
            </a:r>
            <a:r>
              <a:rPr lang="en-US" dirty="0"/>
              <a:t>. The freedwoman </a:t>
            </a:r>
            <a:r>
              <a:rPr lang="en-US" dirty="0" err="1"/>
              <a:t>Acte</a:t>
            </a:r>
            <a:r>
              <a:rPr lang="en-US" dirty="0"/>
              <a:t> he all but made his lawful wife, after bribing some ex-consuls to perjure themselves by swearing that she was of royal birth. He castrated the boy </a:t>
            </a:r>
            <a:r>
              <a:rPr lang="en-US" dirty="0" err="1"/>
              <a:t>Sporus</a:t>
            </a:r>
            <a:r>
              <a:rPr lang="en-US" dirty="0"/>
              <a:t> and actually </a:t>
            </a:r>
            <a:r>
              <a:rPr lang="en-US" dirty="0">
                <a:solidFill>
                  <a:srgbClr val="433131"/>
                </a:solidFill>
                <a:latin typeface="+mj-lt"/>
              </a:rPr>
              <a:t>tried to make a woman of him; and he married him with all the usual ceremonies, including a dowry and a bridal veil, took him to his house attended by a great throng, and treated him as his wife</a:t>
            </a:r>
            <a:r>
              <a:rPr lang="en-US" dirty="0"/>
              <a:t>. And the witty jest that someone made is still current, that it would have been well for the world if Nero’s father </a:t>
            </a:r>
            <a:r>
              <a:rPr lang="en-US" dirty="0" err="1"/>
              <a:t>Domitius</a:t>
            </a:r>
            <a:r>
              <a:rPr lang="en-US" dirty="0"/>
              <a:t> had had that kind of wife. This </a:t>
            </a:r>
            <a:r>
              <a:rPr lang="en-US" dirty="0" err="1"/>
              <a:t>Sporus</a:t>
            </a:r>
            <a:r>
              <a:rPr lang="en-US" dirty="0"/>
              <a:t>, decked out with the finery of the empresses and riding in a litter, he took with him to the assizes and marts of Greece, and later at Rome through the Street of the Images, fondly kissing him from time to time. That he even desired illicit relations with his own mother, and was kept from it by her enemies, who feared that such a help might give the reckless and insolent woman too great influence, was notorious, especially after he added to his concubines a courtesan who was said to look very like Agrippina. Even before that, so they say, whenever he rode in a litter with his mother, he had incestuous relations with her, which were betrayed by the stains on his clothing” (</a:t>
            </a:r>
            <a:r>
              <a:rPr lang="en-US" i="1" dirty="0"/>
              <a:t>The Twelve Caesars</a:t>
            </a:r>
            <a:r>
              <a:rPr lang="en-US" dirty="0"/>
              <a:t>, “Nero,” 28).</a:t>
            </a:r>
          </a:p>
          <a:p>
            <a:endParaRPr lang="en-US" dirty="0"/>
          </a:p>
        </p:txBody>
      </p:sp>
    </p:spTree>
    <p:extLst>
      <p:ext uri="{BB962C8B-B14F-4D97-AF65-F5344CB8AC3E}">
        <p14:creationId xmlns:p14="http://schemas.microsoft.com/office/powerpoint/2010/main" val="345346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8431-9343-0D23-EEF3-0A10719AB08C}"/>
              </a:ext>
            </a:extLst>
          </p:cNvPr>
          <p:cNvSpPr>
            <a:spLocks noGrp="1"/>
          </p:cNvSpPr>
          <p:nvPr>
            <p:ph type="title"/>
          </p:nvPr>
        </p:nvSpPr>
        <p:spPr/>
        <p:txBody>
          <a:bodyPr/>
          <a:lstStyle/>
          <a:p>
            <a:r>
              <a:rPr lang="en-US" dirty="0"/>
              <a:t>Jeremiah’s World in Jerusalem (587 BC)</a:t>
            </a:r>
          </a:p>
        </p:txBody>
      </p:sp>
      <p:sp>
        <p:nvSpPr>
          <p:cNvPr id="3" name="Content Placeholder 2">
            <a:extLst>
              <a:ext uri="{FF2B5EF4-FFF2-40B4-BE49-F238E27FC236}">
                <a16:creationId xmlns:a16="http://schemas.microsoft.com/office/drawing/2014/main" id="{836BFF12-EF87-30CE-B7C8-26EBFBC3629D}"/>
              </a:ext>
            </a:extLst>
          </p:cNvPr>
          <p:cNvSpPr>
            <a:spLocks noGrp="1"/>
          </p:cNvSpPr>
          <p:nvPr>
            <p:ph idx="1"/>
          </p:nvPr>
        </p:nvSpPr>
        <p:spPr/>
        <p:txBody>
          <a:bodyPr>
            <a:normAutofit lnSpcReduction="10000"/>
          </a:bodyPr>
          <a:lstStyle/>
          <a:p>
            <a:r>
              <a:rPr lang="en-US" dirty="0"/>
              <a:t>“Thus says the Lord: ‘Stand in the ways and see, And ask for the old paths, where the good way is, And walk in it; Then you will find rest for your souls. </a:t>
            </a:r>
            <a:r>
              <a:rPr lang="en-US" dirty="0">
                <a:solidFill>
                  <a:srgbClr val="433131"/>
                </a:solidFill>
                <a:latin typeface="+mj-lt"/>
              </a:rPr>
              <a:t>But they said, ‘We will not walk in it</a:t>
            </a:r>
            <a:r>
              <a:rPr lang="en-US" dirty="0"/>
              <a:t>’” (Jer. 6:16).</a:t>
            </a:r>
          </a:p>
          <a:p>
            <a:r>
              <a:rPr lang="en-US" dirty="0"/>
              <a:t>“Now therefore, speak to the men of Judah and to the inhabitants of Jerusalem, saying, ‘Thus says the Lord: “Behold, I am fashioning a disaster and devising a plan against you. Return now every one from his evil way, and make your ways and your doings good.”’ And they said, </a:t>
            </a:r>
            <a:r>
              <a:rPr lang="en-US" dirty="0">
                <a:solidFill>
                  <a:srgbClr val="433131"/>
                </a:solidFill>
                <a:latin typeface="+mj-lt"/>
              </a:rPr>
              <a:t>‘That is hopeless! So we will walk according to our own plans, and we will every one obey the dictates of his evil heart</a:t>
            </a:r>
            <a:r>
              <a:rPr lang="en-US" dirty="0"/>
              <a:t>’” (Jer. 18:11-12).</a:t>
            </a:r>
          </a:p>
        </p:txBody>
      </p:sp>
    </p:spTree>
    <p:extLst>
      <p:ext uri="{BB962C8B-B14F-4D97-AF65-F5344CB8AC3E}">
        <p14:creationId xmlns:p14="http://schemas.microsoft.com/office/powerpoint/2010/main" val="328571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8FF9-0D18-8C2F-ADA5-53D99158D9C5}"/>
              </a:ext>
            </a:extLst>
          </p:cNvPr>
          <p:cNvSpPr>
            <a:spLocks noGrp="1"/>
          </p:cNvSpPr>
          <p:nvPr>
            <p:ph type="title"/>
          </p:nvPr>
        </p:nvSpPr>
        <p:spPr/>
        <p:txBody>
          <a:bodyPr/>
          <a:lstStyle/>
          <a:p>
            <a:r>
              <a:rPr lang="en-US" dirty="0"/>
              <a:t>Ezekiel’s World in Babylon (587 BC)</a:t>
            </a:r>
          </a:p>
        </p:txBody>
      </p:sp>
      <p:sp>
        <p:nvSpPr>
          <p:cNvPr id="3" name="Content Placeholder 2">
            <a:extLst>
              <a:ext uri="{FF2B5EF4-FFF2-40B4-BE49-F238E27FC236}">
                <a16:creationId xmlns:a16="http://schemas.microsoft.com/office/drawing/2014/main" id="{73B1E1AD-E770-CAD6-CEA5-DBBFCCF9F4F1}"/>
              </a:ext>
            </a:extLst>
          </p:cNvPr>
          <p:cNvSpPr>
            <a:spLocks noGrp="1"/>
          </p:cNvSpPr>
          <p:nvPr>
            <p:ph idx="1"/>
          </p:nvPr>
        </p:nvSpPr>
        <p:spPr/>
        <p:txBody>
          <a:bodyPr/>
          <a:lstStyle/>
          <a:p>
            <a:r>
              <a:rPr lang="en-US" dirty="0"/>
              <a:t>“And He said to me: ‘Son of man, </a:t>
            </a:r>
            <a:r>
              <a:rPr lang="en-US" dirty="0">
                <a:solidFill>
                  <a:srgbClr val="433131"/>
                </a:solidFill>
                <a:latin typeface="+mj-lt"/>
              </a:rPr>
              <a:t>I am sending you to the children of Israel, to a rebellious nation that has rebelled against Me</a:t>
            </a:r>
            <a:r>
              <a:rPr lang="en-US" dirty="0"/>
              <a:t>; they and their fathers have transgressed against Me to this very day. For they are impudent and stubborn children. I am sending you to them, and you shall say to them, “Thus says the Lord God.” As for them, whether they hear or whether they refuse—for they are a rebellious house—yet they will know that a prophet has been among them’” (Ezek. 2:3-5).</a:t>
            </a:r>
          </a:p>
        </p:txBody>
      </p:sp>
    </p:spTree>
    <p:extLst>
      <p:ext uri="{BB962C8B-B14F-4D97-AF65-F5344CB8AC3E}">
        <p14:creationId xmlns:p14="http://schemas.microsoft.com/office/powerpoint/2010/main" val="240458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4C40-9AA9-FF4D-AE09-C4B00083C391}"/>
              </a:ext>
            </a:extLst>
          </p:cNvPr>
          <p:cNvSpPr>
            <a:spLocks noGrp="1"/>
          </p:cNvSpPr>
          <p:nvPr>
            <p:ph type="title"/>
          </p:nvPr>
        </p:nvSpPr>
        <p:spPr/>
        <p:txBody>
          <a:bodyPr/>
          <a:lstStyle/>
          <a:p>
            <a:r>
              <a:rPr lang="en-US" dirty="0"/>
              <a:t>Ezekiel’s World in Babylon (587 BC)</a:t>
            </a:r>
          </a:p>
        </p:txBody>
      </p:sp>
      <p:sp>
        <p:nvSpPr>
          <p:cNvPr id="3" name="Content Placeholder 2">
            <a:extLst>
              <a:ext uri="{FF2B5EF4-FFF2-40B4-BE49-F238E27FC236}">
                <a16:creationId xmlns:a16="http://schemas.microsoft.com/office/drawing/2014/main" id="{2FC5E4E7-B046-A5A3-DD85-5D4F2EAECB79}"/>
              </a:ext>
            </a:extLst>
          </p:cNvPr>
          <p:cNvSpPr>
            <a:spLocks noGrp="1"/>
          </p:cNvSpPr>
          <p:nvPr>
            <p:ph idx="1"/>
          </p:nvPr>
        </p:nvSpPr>
        <p:spPr/>
        <p:txBody>
          <a:bodyPr>
            <a:normAutofit fontScale="92500" lnSpcReduction="10000"/>
          </a:bodyPr>
          <a:lstStyle/>
          <a:p>
            <a:r>
              <a:rPr lang="en-US" dirty="0"/>
              <a:t>“Then He said to me: ‘Son of man, go to the house of Israel and speak with My words to them. For you are not sent to a people of unfamiliar speech and of hard language, but to the house of Israel, not to many people of unfamiliar speech and of hard language, whose words you cannot understand. Surely, had I sent you to them, they would have listened to you. </a:t>
            </a:r>
            <a:r>
              <a:rPr lang="en-US" dirty="0">
                <a:solidFill>
                  <a:srgbClr val="433131"/>
                </a:solidFill>
                <a:latin typeface="+mj-lt"/>
              </a:rPr>
              <a:t>But the house of Israel will not listen to you, because they will not listen to Me; for all the house of Israel are impudent and hard-hearted.</a:t>
            </a:r>
            <a:r>
              <a:rPr lang="en-US" dirty="0"/>
              <a:t> Behold, I have made your face strong against their faces, and your forehead strong against their foreheads. Like adamant stone, harder than flint, I have made your forehead; do not be afraid of them, nor be dismayed at their looks, though they are a rebellious house’” (Ezek. 3:4-9).</a:t>
            </a:r>
          </a:p>
        </p:txBody>
      </p:sp>
    </p:spTree>
    <p:extLst>
      <p:ext uri="{BB962C8B-B14F-4D97-AF65-F5344CB8AC3E}">
        <p14:creationId xmlns:p14="http://schemas.microsoft.com/office/powerpoint/2010/main" val="329912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5E83-692B-331E-C34C-636345311A62}"/>
              </a:ext>
            </a:extLst>
          </p:cNvPr>
          <p:cNvSpPr>
            <a:spLocks noGrp="1"/>
          </p:cNvSpPr>
          <p:nvPr>
            <p:ph type="title"/>
          </p:nvPr>
        </p:nvSpPr>
        <p:spPr/>
        <p:txBody>
          <a:bodyPr/>
          <a:lstStyle/>
          <a:p>
            <a:r>
              <a:rPr lang="en-US" dirty="0"/>
              <a:t>Preaching in a Wicked World</a:t>
            </a:r>
          </a:p>
        </p:txBody>
      </p:sp>
      <p:sp>
        <p:nvSpPr>
          <p:cNvPr id="3" name="Content Placeholder 2">
            <a:extLst>
              <a:ext uri="{FF2B5EF4-FFF2-40B4-BE49-F238E27FC236}">
                <a16:creationId xmlns:a16="http://schemas.microsoft.com/office/drawing/2014/main" id="{51D419C4-02AB-0535-F940-EAA4F1671602}"/>
              </a:ext>
            </a:extLst>
          </p:cNvPr>
          <p:cNvSpPr>
            <a:spLocks noGrp="1"/>
          </p:cNvSpPr>
          <p:nvPr>
            <p:ph idx="1"/>
          </p:nvPr>
        </p:nvSpPr>
        <p:spPr/>
        <p:txBody>
          <a:bodyPr/>
          <a:lstStyle/>
          <a:p>
            <a:r>
              <a:rPr lang="en-US" dirty="0"/>
              <a:t>The darkness has to get so hopeless before wicked man will turn from his painful, sinful ways.</a:t>
            </a:r>
          </a:p>
          <a:p>
            <a:r>
              <a:rPr lang="en-US" dirty="0"/>
              <a:t>The gospel was born in a wicked society.</a:t>
            </a:r>
          </a:p>
        </p:txBody>
      </p:sp>
    </p:spTree>
    <p:extLst>
      <p:ext uri="{BB962C8B-B14F-4D97-AF65-F5344CB8AC3E}">
        <p14:creationId xmlns:p14="http://schemas.microsoft.com/office/powerpoint/2010/main" val="222388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7E8A-9DEB-C201-1F2A-BA34DB2A94AA}"/>
              </a:ext>
            </a:extLst>
          </p:cNvPr>
          <p:cNvSpPr>
            <a:spLocks noGrp="1"/>
          </p:cNvSpPr>
          <p:nvPr>
            <p:ph type="title"/>
          </p:nvPr>
        </p:nvSpPr>
        <p:spPr/>
        <p:txBody>
          <a:bodyPr/>
          <a:lstStyle/>
          <a:p>
            <a:r>
              <a:rPr lang="en-US" dirty="0"/>
              <a:t>Only the Gospel</a:t>
            </a:r>
          </a:p>
        </p:txBody>
      </p:sp>
      <p:pic>
        <p:nvPicPr>
          <p:cNvPr id="4098" name="Picture 2" descr="The Power of God: The Gospel of Christ! - Full Manifestation of Eternal Life">
            <a:extLst>
              <a:ext uri="{FF2B5EF4-FFF2-40B4-BE49-F238E27FC236}">
                <a16:creationId xmlns:a16="http://schemas.microsoft.com/office/drawing/2014/main" id="{2D81B343-6559-BCFD-1EEA-320D52B84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405" y="1901920"/>
            <a:ext cx="7066395" cy="47109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169DC7-F95E-FB3D-A2B1-0876F732F935}"/>
              </a:ext>
            </a:extLst>
          </p:cNvPr>
          <p:cNvSpPr txBox="1"/>
          <p:nvPr/>
        </p:nvSpPr>
        <p:spPr>
          <a:xfrm>
            <a:off x="838200" y="1901920"/>
            <a:ext cx="3332148" cy="4401205"/>
          </a:xfrm>
          <a:prstGeom prst="rect">
            <a:avLst/>
          </a:prstGeom>
          <a:noFill/>
        </p:spPr>
        <p:txBody>
          <a:bodyPr wrap="square" rtlCol="0">
            <a:spAutoFit/>
          </a:bodyPr>
          <a:lstStyle/>
          <a:p>
            <a:r>
              <a:rPr lang="en-US" sz="2800" dirty="0">
                <a:solidFill>
                  <a:srgbClr val="433131"/>
                </a:solidFill>
              </a:rPr>
              <a:t>“For I am not ashamed of the gospel of Christ, for it is the power of God to salvation for everyone who believes, for the Jew first and also for the Greek” (Rom. 1:16).</a:t>
            </a:r>
          </a:p>
        </p:txBody>
      </p:sp>
    </p:spTree>
    <p:extLst>
      <p:ext uri="{BB962C8B-B14F-4D97-AF65-F5344CB8AC3E}">
        <p14:creationId xmlns:p14="http://schemas.microsoft.com/office/powerpoint/2010/main" val="232247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F433-2C59-CAE3-4022-79647F12C449}"/>
              </a:ext>
            </a:extLst>
          </p:cNvPr>
          <p:cNvSpPr>
            <a:spLocks noGrp="1"/>
          </p:cNvSpPr>
          <p:nvPr>
            <p:ph type="title"/>
          </p:nvPr>
        </p:nvSpPr>
        <p:spPr/>
        <p:txBody>
          <a:bodyPr/>
          <a:lstStyle/>
          <a:p>
            <a:r>
              <a:rPr lang="en-US" dirty="0"/>
              <a:t>All of Mankind Are Guilty of Sin</a:t>
            </a:r>
          </a:p>
        </p:txBody>
      </p:sp>
      <p:sp>
        <p:nvSpPr>
          <p:cNvPr id="3" name="Content Placeholder 2">
            <a:extLst>
              <a:ext uri="{FF2B5EF4-FFF2-40B4-BE49-F238E27FC236}">
                <a16:creationId xmlns:a16="http://schemas.microsoft.com/office/drawing/2014/main" id="{D90D65B3-7402-E3A0-3090-AC311ED52818}"/>
              </a:ext>
            </a:extLst>
          </p:cNvPr>
          <p:cNvSpPr>
            <a:spLocks noGrp="1"/>
          </p:cNvSpPr>
          <p:nvPr>
            <p:ph idx="1"/>
          </p:nvPr>
        </p:nvSpPr>
        <p:spPr/>
        <p:txBody>
          <a:bodyPr/>
          <a:lstStyle/>
          <a:p>
            <a:r>
              <a:rPr lang="en-US" dirty="0"/>
              <a:t>The gospel acknowledges the sinfulness of all humanity (Rom. 3:10-19), including both Jew and Gentile: “for all have sinned and fall short of the glory of God” (Rom. 3:23).</a:t>
            </a:r>
          </a:p>
          <a:p>
            <a:r>
              <a:rPr lang="en-US" dirty="0"/>
              <a:t>The most righteous among us and the most wicked stand before God’s judgment seat with the same sentence, “Guilty!”</a:t>
            </a:r>
          </a:p>
          <a:p>
            <a:r>
              <a:rPr lang="en-US" dirty="0"/>
              <a:t>There is no room for feelings of superiority over others who are also sinful.</a:t>
            </a:r>
          </a:p>
        </p:txBody>
      </p:sp>
    </p:spTree>
    <p:extLst>
      <p:ext uri="{BB962C8B-B14F-4D97-AF65-F5344CB8AC3E}">
        <p14:creationId xmlns:p14="http://schemas.microsoft.com/office/powerpoint/2010/main" val="19486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C3DE-8046-5C32-A671-603431B96AB2}"/>
              </a:ext>
            </a:extLst>
          </p:cNvPr>
          <p:cNvSpPr>
            <a:spLocks noGrp="1"/>
          </p:cNvSpPr>
          <p:nvPr>
            <p:ph type="title"/>
          </p:nvPr>
        </p:nvSpPr>
        <p:spPr/>
        <p:txBody>
          <a:bodyPr/>
          <a:lstStyle/>
          <a:p>
            <a:r>
              <a:rPr lang="en-US" dirty="0"/>
              <a:t>The Gospel Is Man’s Only Hope</a:t>
            </a:r>
          </a:p>
        </p:txBody>
      </p:sp>
      <p:sp>
        <p:nvSpPr>
          <p:cNvPr id="3" name="Content Placeholder 2">
            <a:extLst>
              <a:ext uri="{FF2B5EF4-FFF2-40B4-BE49-F238E27FC236}">
                <a16:creationId xmlns:a16="http://schemas.microsoft.com/office/drawing/2014/main" id="{5C57B7EA-AD6B-FD98-DA90-4EF98D683323}"/>
              </a:ext>
            </a:extLst>
          </p:cNvPr>
          <p:cNvSpPr>
            <a:spLocks noGrp="1"/>
          </p:cNvSpPr>
          <p:nvPr>
            <p:ph idx="1"/>
          </p:nvPr>
        </p:nvSpPr>
        <p:spPr/>
        <p:txBody>
          <a:bodyPr/>
          <a:lstStyle/>
          <a:p>
            <a:r>
              <a:rPr lang="en-US" dirty="0"/>
              <a:t>“For I am not ashamed of the gospel of Christ, for it is the power of God to salvation for everyone who believes, for the Jew first and also for the Greek” (Rom. 1:16).</a:t>
            </a:r>
          </a:p>
          <a:p>
            <a:r>
              <a:rPr lang="en-US" dirty="0"/>
              <a:t>“For the message of the cross is foolishness to those who are perishing, but to us who are being saved it is the power of God. . . . For since, in the wisdom of God, the world through wisdom did not know God, it pleased God through the foolishness of the message preached to save those who believe” (1 Cor. 1:18, 21).</a:t>
            </a:r>
          </a:p>
        </p:txBody>
      </p:sp>
    </p:spTree>
    <p:extLst>
      <p:ext uri="{BB962C8B-B14F-4D97-AF65-F5344CB8AC3E}">
        <p14:creationId xmlns:p14="http://schemas.microsoft.com/office/powerpoint/2010/main" val="23874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44C2-44B0-8E44-7497-5A1B7EBFC6CD}"/>
              </a:ext>
            </a:extLst>
          </p:cNvPr>
          <p:cNvSpPr>
            <a:spLocks noGrp="1"/>
          </p:cNvSpPr>
          <p:nvPr>
            <p:ph type="title"/>
          </p:nvPr>
        </p:nvSpPr>
        <p:spPr/>
        <p:txBody>
          <a:bodyPr/>
          <a:lstStyle/>
          <a:p>
            <a:r>
              <a:rPr lang="en-US" dirty="0"/>
              <a:t>Diluting and Polluting the Gospel</a:t>
            </a:r>
          </a:p>
        </p:txBody>
      </p:sp>
      <p:sp>
        <p:nvSpPr>
          <p:cNvPr id="3" name="Content Placeholder 2">
            <a:extLst>
              <a:ext uri="{FF2B5EF4-FFF2-40B4-BE49-F238E27FC236}">
                <a16:creationId xmlns:a16="http://schemas.microsoft.com/office/drawing/2014/main" id="{14C7B96C-378A-D23F-AF68-25638E717792}"/>
              </a:ext>
            </a:extLst>
          </p:cNvPr>
          <p:cNvSpPr>
            <a:spLocks noGrp="1"/>
          </p:cNvSpPr>
          <p:nvPr>
            <p:ph idx="1"/>
          </p:nvPr>
        </p:nvSpPr>
        <p:spPr>
          <a:xfrm>
            <a:off x="838200" y="1825625"/>
            <a:ext cx="10515600" cy="4763182"/>
          </a:xfrm>
        </p:spPr>
        <p:txBody>
          <a:bodyPr>
            <a:normAutofit fontScale="92500" lnSpcReduction="20000"/>
          </a:bodyPr>
          <a:lstStyle/>
          <a:p>
            <a:r>
              <a:rPr lang="en-US" dirty="0"/>
              <a:t>In the bleak and rapidly spreading secularism in America, some evangelists compromise with the world in hope of luring some to the gospel.</a:t>
            </a:r>
          </a:p>
          <a:p>
            <a:r>
              <a:rPr lang="en-US" dirty="0"/>
              <a:t>The liberal churches compromise on worldliness:</a:t>
            </a:r>
          </a:p>
          <a:p>
            <a:pPr lvl="1"/>
            <a:r>
              <a:rPr lang="en-US" dirty="0"/>
              <a:t>Acceptance of immodest dress and lascivious conduct</a:t>
            </a:r>
          </a:p>
          <a:p>
            <a:pPr lvl="1"/>
            <a:r>
              <a:rPr lang="en-US" dirty="0"/>
              <a:t>Expectation that our children will have sex outside of the bonds of wedlock</a:t>
            </a:r>
          </a:p>
          <a:p>
            <a:pPr lvl="1"/>
            <a:r>
              <a:rPr lang="en-US" dirty="0"/>
              <a:t>Living together outside the bonds of marriage</a:t>
            </a:r>
          </a:p>
          <a:p>
            <a:pPr lvl="1"/>
            <a:r>
              <a:rPr lang="en-US" dirty="0"/>
              <a:t>Acceptance of abortion</a:t>
            </a:r>
          </a:p>
          <a:p>
            <a:pPr lvl="1"/>
            <a:r>
              <a:rPr lang="en-US" dirty="0"/>
              <a:t>Acceptance of divorce and remarriage for any reason</a:t>
            </a:r>
          </a:p>
          <a:p>
            <a:pPr lvl="1"/>
            <a:r>
              <a:rPr lang="en-US" dirty="0"/>
              <a:t>Acceptance of homosexuality and homosexual marriages</a:t>
            </a:r>
          </a:p>
          <a:p>
            <a:pPr lvl="1"/>
            <a:r>
              <a:rPr lang="en-US" dirty="0"/>
              <a:t>The message is a “come as you are, stay as you are” gospel</a:t>
            </a:r>
          </a:p>
          <a:p>
            <a:r>
              <a:rPr lang="en-US" dirty="0"/>
              <a:t>Significantly, the most liberal denominations among us are the ones who are losing the most members and having the most churches to close their doors.</a:t>
            </a:r>
          </a:p>
        </p:txBody>
      </p:sp>
    </p:spTree>
    <p:extLst>
      <p:ext uri="{BB962C8B-B14F-4D97-AF65-F5344CB8AC3E}">
        <p14:creationId xmlns:p14="http://schemas.microsoft.com/office/powerpoint/2010/main" val="470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851F-E110-1DFE-46B8-B5C5229E25FE}"/>
              </a:ext>
            </a:extLst>
          </p:cNvPr>
          <p:cNvSpPr>
            <a:spLocks noGrp="1"/>
          </p:cNvSpPr>
          <p:nvPr>
            <p:ph type="title"/>
          </p:nvPr>
        </p:nvSpPr>
        <p:spPr/>
        <p:txBody>
          <a:bodyPr/>
          <a:lstStyle/>
          <a:p>
            <a:r>
              <a:rPr lang="en-US" dirty="0"/>
              <a:t>Luring with Entertainment</a:t>
            </a:r>
          </a:p>
        </p:txBody>
      </p:sp>
      <p:sp>
        <p:nvSpPr>
          <p:cNvPr id="3" name="Content Placeholder 2">
            <a:extLst>
              <a:ext uri="{FF2B5EF4-FFF2-40B4-BE49-F238E27FC236}">
                <a16:creationId xmlns:a16="http://schemas.microsoft.com/office/drawing/2014/main" id="{69900395-B9E1-5613-2EE6-FD75061D1F77}"/>
              </a:ext>
            </a:extLst>
          </p:cNvPr>
          <p:cNvSpPr>
            <a:spLocks noGrp="1"/>
          </p:cNvSpPr>
          <p:nvPr>
            <p:ph idx="1"/>
          </p:nvPr>
        </p:nvSpPr>
        <p:spPr/>
        <p:txBody>
          <a:bodyPr/>
          <a:lstStyle/>
          <a:p>
            <a:r>
              <a:rPr lang="en-US" dirty="0"/>
              <a:t>Even evangelical churches are trying to reach the lost with social attractions.</a:t>
            </a:r>
          </a:p>
          <a:p>
            <a:r>
              <a:rPr lang="en-US" dirty="0"/>
              <a:t>Protestants have lured people with special musical performances appealing to the young, specifically rock gospel music.</a:t>
            </a:r>
          </a:p>
          <a:p>
            <a:r>
              <a:rPr lang="en-US" dirty="0"/>
              <a:t>Special speakers in the entertainment and political world are invited to speak to draw a crowd. </a:t>
            </a:r>
          </a:p>
          <a:p>
            <a:pPr lvl="1"/>
            <a:r>
              <a:rPr lang="en-US" dirty="0"/>
              <a:t>Frequently, the churches are embarrassed when they learn of ungodly conduct from those half-converted speakers who are wanting to attractive votes to their political ambitions.</a:t>
            </a:r>
          </a:p>
        </p:txBody>
      </p:sp>
    </p:spTree>
    <p:extLst>
      <p:ext uri="{BB962C8B-B14F-4D97-AF65-F5344CB8AC3E}">
        <p14:creationId xmlns:p14="http://schemas.microsoft.com/office/powerpoint/2010/main" val="41427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Personal evangelism benefits more than the hearer, SBTS professor says |  Baptist Press">
            <a:extLst>
              <a:ext uri="{FF2B5EF4-FFF2-40B4-BE49-F238E27FC236}">
                <a16:creationId xmlns:a16="http://schemas.microsoft.com/office/drawing/2014/main" id="{0E988321-225E-C0EE-3D03-A044014FC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828A06-5D08-8515-D5F4-5D3A5998D8B4}"/>
              </a:ext>
            </a:extLst>
          </p:cNvPr>
          <p:cNvSpPr txBox="1"/>
          <p:nvPr/>
        </p:nvSpPr>
        <p:spPr>
          <a:xfrm>
            <a:off x="691203" y="663810"/>
            <a:ext cx="10788073" cy="769441"/>
          </a:xfrm>
          <a:prstGeom prst="rect">
            <a:avLst/>
          </a:prstGeom>
          <a:noFill/>
        </p:spPr>
        <p:txBody>
          <a:bodyPr wrap="square" rtlCol="0">
            <a:spAutoFit/>
          </a:bodyPr>
          <a:lstStyle/>
          <a:p>
            <a:pPr algn="ctr"/>
            <a:r>
              <a:rPr lang="en-US" sz="4400" dirty="0">
                <a:solidFill>
                  <a:srgbClr val="433131"/>
                </a:solidFill>
                <a:latin typeface="Copperplate Gothic Bold" panose="020E0705020206020404" pitchFamily="34" charset="0"/>
              </a:rPr>
              <a:t>Evangelizing in a Wicked World</a:t>
            </a:r>
          </a:p>
        </p:txBody>
      </p:sp>
    </p:spTree>
    <p:extLst>
      <p:ext uri="{BB962C8B-B14F-4D97-AF65-F5344CB8AC3E}">
        <p14:creationId xmlns:p14="http://schemas.microsoft.com/office/powerpoint/2010/main" val="352313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57E1-6572-52B5-BDB6-9D3344424D89}"/>
              </a:ext>
            </a:extLst>
          </p:cNvPr>
          <p:cNvSpPr>
            <a:spLocks noGrp="1"/>
          </p:cNvSpPr>
          <p:nvPr>
            <p:ph type="title"/>
          </p:nvPr>
        </p:nvSpPr>
        <p:spPr/>
        <p:txBody>
          <a:bodyPr/>
          <a:lstStyle/>
          <a:p>
            <a:r>
              <a:rPr lang="en-US" dirty="0"/>
              <a:t>21</a:t>
            </a:r>
            <a:r>
              <a:rPr lang="en-US" baseline="30000" dirty="0"/>
              <a:t>st</a:t>
            </a:r>
            <a:r>
              <a:rPr lang="en-US" dirty="0"/>
              <a:t> Century Approach to Evangelism</a:t>
            </a:r>
          </a:p>
        </p:txBody>
      </p:sp>
      <p:sp>
        <p:nvSpPr>
          <p:cNvPr id="3" name="Content Placeholder 2">
            <a:extLst>
              <a:ext uri="{FF2B5EF4-FFF2-40B4-BE49-F238E27FC236}">
                <a16:creationId xmlns:a16="http://schemas.microsoft.com/office/drawing/2014/main" id="{38DA5607-FB35-5D93-C0CB-503283D65052}"/>
              </a:ext>
            </a:extLst>
          </p:cNvPr>
          <p:cNvSpPr>
            <a:spLocks noGrp="1"/>
          </p:cNvSpPr>
          <p:nvPr>
            <p:ph idx="1"/>
          </p:nvPr>
        </p:nvSpPr>
        <p:spPr/>
        <p:txBody>
          <a:bodyPr>
            <a:normAutofit/>
          </a:bodyPr>
          <a:lstStyle/>
          <a:p>
            <a:r>
              <a:rPr lang="en-US" dirty="0">
                <a:latin typeface="+mj-lt"/>
              </a:rPr>
              <a:t>David </a:t>
            </a:r>
            <a:r>
              <a:rPr lang="en-US" dirty="0" err="1">
                <a:latin typeface="+mj-lt"/>
              </a:rPr>
              <a:t>Kinnaman</a:t>
            </a:r>
            <a:r>
              <a:rPr lang="en-US" dirty="0">
                <a:latin typeface="+mj-lt"/>
              </a:rPr>
              <a:t>: </a:t>
            </a:r>
            <a:r>
              <a:rPr lang="en-US" dirty="0"/>
              <a:t>“The unpopular parts of Christian teaching are omitted or deemphasized. They hijack the image of Jesus by portraying him as an open-minded, big-hearted, and never-offend-anyone moral teacher. That is an entirely wrong idea of Jesus” (</a:t>
            </a:r>
            <a:r>
              <a:rPr lang="en-US" i="1" dirty="0" err="1"/>
              <a:t>UnChristian</a:t>
            </a:r>
            <a:r>
              <a:rPr lang="en-US" dirty="0"/>
              <a:t>, 33).</a:t>
            </a:r>
          </a:p>
          <a:p>
            <a:r>
              <a:rPr lang="en-US" dirty="0">
                <a:latin typeface="+mj-lt"/>
              </a:rPr>
              <a:t>Francis Chan: </a:t>
            </a:r>
            <a:r>
              <a:rPr lang="en-US" dirty="0"/>
              <a:t>“If we genuinely believed that the Word of God was this powerful, what would we do? We would read these words and expect them to have a life of their own. We certainly wouldn’t put so much emphasis on different preachers and their ability to ‘make the Scriptures come alive’!” (</a:t>
            </a:r>
            <a:r>
              <a:rPr lang="en-US" i="1" dirty="0"/>
              <a:t>Letters to the Church</a:t>
            </a:r>
            <a:r>
              <a:rPr lang="en-US" dirty="0"/>
              <a:t>, 57).</a:t>
            </a:r>
          </a:p>
          <a:p>
            <a:endParaRPr lang="en-US" dirty="0"/>
          </a:p>
        </p:txBody>
      </p:sp>
    </p:spTree>
    <p:extLst>
      <p:ext uri="{BB962C8B-B14F-4D97-AF65-F5344CB8AC3E}">
        <p14:creationId xmlns:p14="http://schemas.microsoft.com/office/powerpoint/2010/main" val="34044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486F-5369-4F50-7014-4022DDAF7656}"/>
              </a:ext>
            </a:extLst>
          </p:cNvPr>
          <p:cNvSpPr>
            <a:spLocks noGrp="1"/>
          </p:cNvSpPr>
          <p:nvPr>
            <p:ph type="title"/>
          </p:nvPr>
        </p:nvSpPr>
        <p:spPr/>
        <p:txBody>
          <a:bodyPr/>
          <a:lstStyle/>
          <a:p>
            <a:r>
              <a:rPr lang="en-US" dirty="0"/>
              <a:t>Some Are Waking Up</a:t>
            </a:r>
          </a:p>
        </p:txBody>
      </p:sp>
      <p:sp>
        <p:nvSpPr>
          <p:cNvPr id="3" name="Content Placeholder 2">
            <a:extLst>
              <a:ext uri="{FF2B5EF4-FFF2-40B4-BE49-F238E27FC236}">
                <a16:creationId xmlns:a16="http://schemas.microsoft.com/office/drawing/2014/main" id="{D2D21BF0-73E3-61D8-A78A-69CB13386527}"/>
              </a:ext>
            </a:extLst>
          </p:cNvPr>
          <p:cNvSpPr>
            <a:spLocks noGrp="1"/>
          </p:cNvSpPr>
          <p:nvPr>
            <p:ph idx="1"/>
          </p:nvPr>
        </p:nvSpPr>
        <p:spPr/>
        <p:txBody>
          <a:bodyPr>
            <a:normAutofit fontScale="92500"/>
          </a:bodyPr>
          <a:lstStyle/>
          <a:p>
            <a:r>
              <a:rPr lang="en-US" dirty="0">
                <a:solidFill>
                  <a:srgbClr val="433131"/>
                </a:solidFill>
                <a:latin typeface="+mj-lt"/>
              </a:rPr>
              <a:t>Francis Chan</a:t>
            </a:r>
            <a:r>
              <a:rPr lang="en-US" dirty="0"/>
              <a:t>, one of the successful mega-church leaders, walked away from the mega-church concept and wrote a book entitled </a:t>
            </a:r>
            <a:r>
              <a:rPr lang="en-US" i="1" dirty="0"/>
              <a:t>Letters to the Church</a:t>
            </a:r>
            <a:r>
              <a:rPr lang="en-US" dirty="0"/>
              <a:t>. </a:t>
            </a:r>
          </a:p>
          <a:p>
            <a:r>
              <a:rPr lang="en-US" dirty="0"/>
              <a:t>He quoted Alan Hirsch who was trying to build a mega-church in Australia, </a:t>
            </a:r>
            <a:r>
              <a:rPr lang="en-US" i="1" dirty="0"/>
              <a:t>“If you have to use marketing and the lures of entertainment to attract people, then you will have to keep them there on the [same] principle because that is what people buy in to. . . .Win them with entertainment, and you have to keep them there by entertaining them.” </a:t>
            </a:r>
          </a:p>
          <a:p>
            <a:r>
              <a:rPr lang="en-US" dirty="0"/>
              <a:t>Because the addictive nature of entertainment, it takes more to produce the same effect, “We end up creating a whip for our own backs” (51).</a:t>
            </a:r>
          </a:p>
        </p:txBody>
      </p:sp>
    </p:spTree>
    <p:extLst>
      <p:ext uri="{BB962C8B-B14F-4D97-AF65-F5344CB8AC3E}">
        <p14:creationId xmlns:p14="http://schemas.microsoft.com/office/powerpoint/2010/main" val="254804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2B64-288B-20FA-981C-3154838B412D}"/>
              </a:ext>
            </a:extLst>
          </p:cNvPr>
          <p:cNvSpPr>
            <a:spLocks noGrp="1"/>
          </p:cNvSpPr>
          <p:nvPr>
            <p:ph type="title"/>
          </p:nvPr>
        </p:nvSpPr>
        <p:spPr/>
        <p:txBody>
          <a:bodyPr/>
          <a:lstStyle/>
          <a:p>
            <a:r>
              <a:rPr lang="en-US" dirty="0"/>
              <a:t>Making the Church A Social Club</a:t>
            </a:r>
          </a:p>
        </p:txBody>
      </p:sp>
      <p:sp>
        <p:nvSpPr>
          <p:cNvPr id="3" name="Content Placeholder 2">
            <a:extLst>
              <a:ext uri="{FF2B5EF4-FFF2-40B4-BE49-F238E27FC236}">
                <a16:creationId xmlns:a16="http://schemas.microsoft.com/office/drawing/2014/main" id="{15516016-A92A-D009-6D31-66D6CFA2512A}"/>
              </a:ext>
            </a:extLst>
          </p:cNvPr>
          <p:cNvSpPr>
            <a:spLocks noGrp="1"/>
          </p:cNvSpPr>
          <p:nvPr>
            <p:ph idx="1"/>
          </p:nvPr>
        </p:nvSpPr>
        <p:spPr/>
        <p:txBody>
          <a:bodyPr/>
          <a:lstStyle/>
          <a:p>
            <a:r>
              <a:rPr lang="en-US" dirty="0"/>
              <a:t>Special services are provided:</a:t>
            </a:r>
          </a:p>
          <a:p>
            <a:pPr lvl="1"/>
            <a:r>
              <a:rPr lang="en-US" dirty="0"/>
              <a:t>Day care centers</a:t>
            </a:r>
          </a:p>
          <a:p>
            <a:pPr lvl="1"/>
            <a:r>
              <a:rPr lang="en-US" dirty="0"/>
              <a:t>Pre-school through six-grade schools</a:t>
            </a:r>
          </a:p>
          <a:p>
            <a:pPr lvl="1"/>
            <a:r>
              <a:rPr lang="en-US" dirty="0"/>
              <a:t>Fellowship halls for a pitch-in supper were soon expanded into soccer fields, gymnasiums, and other facilities to create a cheap alternative to exclusive golf clubs</a:t>
            </a:r>
          </a:p>
          <a:p>
            <a:r>
              <a:rPr lang="en-US" dirty="0"/>
              <a:t>One church planned its services around the Super Bowl, with a 20-minute service at half-time!</a:t>
            </a:r>
          </a:p>
        </p:txBody>
      </p:sp>
    </p:spTree>
    <p:extLst>
      <p:ext uri="{BB962C8B-B14F-4D97-AF65-F5344CB8AC3E}">
        <p14:creationId xmlns:p14="http://schemas.microsoft.com/office/powerpoint/2010/main" val="77972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FF31-2970-64AF-0C66-37649BD5BB41}"/>
              </a:ext>
            </a:extLst>
          </p:cNvPr>
          <p:cNvSpPr>
            <a:spLocks noGrp="1"/>
          </p:cNvSpPr>
          <p:nvPr>
            <p:ph type="title"/>
          </p:nvPr>
        </p:nvSpPr>
        <p:spPr/>
        <p:txBody>
          <a:bodyPr/>
          <a:lstStyle/>
          <a:p>
            <a:r>
              <a:rPr lang="en-US" dirty="0"/>
              <a:t>Judge Them by Their Fruits</a:t>
            </a:r>
          </a:p>
        </p:txBody>
      </p:sp>
      <p:sp>
        <p:nvSpPr>
          <p:cNvPr id="3" name="Content Placeholder 2">
            <a:extLst>
              <a:ext uri="{FF2B5EF4-FFF2-40B4-BE49-F238E27FC236}">
                <a16:creationId xmlns:a16="http://schemas.microsoft.com/office/drawing/2014/main" id="{EDD9CF19-B537-F944-BE96-E6D3BD5C0829}"/>
              </a:ext>
            </a:extLst>
          </p:cNvPr>
          <p:cNvSpPr>
            <a:spLocks noGrp="1"/>
          </p:cNvSpPr>
          <p:nvPr>
            <p:ph idx="1"/>
          </p:nvPr>
        </p:nvSpPr>
        <p:spPr/>
        <p:txBody>
          <a:bodyPr/>
          <a:lstStyle/>
          <a:p>
            <a:r>
              <a:rPr lang="en-US" dirty="0"/>
              <a:t>David </a:t>
            </a:r>
            <a:r>
              <a:rPr lang="en-US" dirty="0" err="1"/>
              <a:t>Kinnaman</a:t>
            </a:r>
            <a:r>
              <a:rPr lang="en-US" dirty="0"/>
              <a:t>, president of the </a:t>
            </a:r>
            <a:r>
              <a:rPr lang="en-US" dirty="0" err="1"/>
              <a:t>Barna</a:t>
            </a:r>
            <a:r>
              <a:rPr lang="en-US" dirty="0"/>
              <a:t> Group: </a:t>
            </a:r>
          </a:p>
          <a:p>
            <a:pPr lvl="1"/>
            <a:r>
              <a:rPr lang="en-US" dirty="0"/>
              <a:t>“When asked to identify their activities over the last thirty days, </a:t>
            </a:r>
            <a:r>
              <a:rPr lang="en-US" dirty="0">
                <a:solidFill>
                  <a:srgbClr val="433131"/>
                </a:solidFill>
                <a:latin typeface="+mj-lt"/>
              </a:rPr>
              <a:t>born-again believers were just as likely</a:t>
            </a:r>
            <a:r>
              <a:rPr lang="en-US" dirty="0"/>
              <a:t> to bet or gamble, to visit a pornographic website, to take something that did not belong to them, to consult a medium or psychic, to physically fight or abuse someone, to have consumed enough alcohol to be legally drunk, to have used an illegal, nonprescription drug, to have said something to someone that was not true, to have gotten back at someone for something he or she did, and to have said mean things behind another person’s back” (David </a:t>
            </a:r>
            <a:r>
              <a:rPr lang="en-US" dirty="0" err="1"/>
              <a:t>Kinnaman</a:t>
            </a:r>
            <a:r>
              <a:rPr lang="en-US" dirty="0"/>
              <a:t>, </a:t>
            </a:r>
            <a:r>
              <a:rPr lang="en-US" i="1" dirty="0" err="1"/>
              <a:t>UnChristian</a:t>
            </a:r>
            <a:r>
              <a:rPr lang="en-US" dirty="0"/>
              <a:t>, 47).</a:t>
            </a:r>
          </a:p>
          <a:p>
            <a:pPr lvl="1"/>
            <a:endParaRPr lang="en-US" dirty="0"/>
          </a:p>
        </p:txBody>
      </p:sp>
    </p:spTree>
    <p:extLst>
      <p:ext uri="{BB962C8B-B14F-4D97-AF65-F5344CB8AC3E}">
        <p14:creationId xmlns:p14="http://schemas.microsoft.com/office/powerpoint/2010/main" val="344665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07FE-5DC4-04E0-340E-B1147A2C0612}"/>
              </a:ext>
            </a:extLst>
          </p:cNvPr>
          <p:cNvSpPr>
            <a:spLocks noGrp="1"/>
          </p:cNvSpPr>
          <p:nvPr>
            <p:ph type="title"/>
          </p:nvPr>
        </p:nvSpPr>
        <p:spPr/>
        <p:txBody>
          <a:bodyPr/>
          <a:lstStyle/>
          <a:p>
            <a:r>
              <a:rPr lang="en-US" dirty="0"/>
              <a:t>Paul’s Evangelism Techniques</a:t>
            </a:r>
          </a:p>
        </p:txBody>
      </p:sp>
      <p:sp>
        <p:nvSpPr>
          <p:cNvPr id="3" name="Content Placeholder 2">
            <a:extLst>
              <a:ext uri="{FF2B5EF4-FFF2-40B4-BE49-F238E27FC236}">
                <a16:creationId xmlns:a16="http://schemas.microsoft.com/office/drawing/2014/main" id="{70FA8439-C649-E668-7944-FBAFD4125CB8}"/>
              </a:ext>
            </a:extLst>
          </p:cNvPr>
          <p:cNvSpPr>
            <a:spLocks noGrp="1"/>
          </p:cNvSpPr>
          <p:nvPr>
            <p:ph idx="1"/>
          </p:nvPr>
        </p:nvSpPr>
        <p:spPr/>
        <p:txBody>
          <a:bodyPr>
            <a:normAutofit/>
          </a:bodyPr>
          <a:lstStyle/>
          <a:p>
            <a:r>
              <a:rPr lang="en-US" dirty="0"/>
              <a:t>Paul did not avoid confronting the non-Christian philosophy of the first century and his example for how to do is instructive:</a:t>
            </a:r>
          </a:p>
          <a:p>
            <a:pPr lvl="1"/>
            <a:r>
              <a:rPr lang="en-US" dirty="0"/>
              <a:t>“And I, brethren, when I came to you, did not come with excellence of speech or of wisdom declaring to you the testimony of God</a:t>
            </a:r>
            <a:r>
              <a:rPr lang="en-US" dirty="0">
                <a:solidFill>
                  <a:srgbClr val="433131"/>
                </a:solidFill>
                <a:latin typeface="+mj-lt"/>
              </a:rPr>
              <a:t>. For I determined not to know anything among you except Jesus Christ and Him crucified. </a:t>
            </a:r>
            <a:r>
              <a:rPr lang="en-US" dirty="0"/>
              <a:t>I was with you in weakness, in fear, and in much trembling. And my speech and my preaching were not with persuasive words of human wisdom, but in demonstration of the Spirit and of power, that your faith should not be in the wisdom of men but in the power of God” (1 Cor. 2:1-5).</a:t>
            </a:r>
          </a:p>
        </p:txBody>
      </p:sp>
    </p:spTree>
    <p:extLst>
      <p:ext uri="{BB962C8B-B14F-4D97-AF65-F5344CB8AC3E}">
        <p14:creationId xmlns:p14="http://schemas.microsoft.com/office/powerpoint/2010/main" val="237103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37EF-84B2-4E5C-66C3-8289D8E72463}"/>
              </a:ext>
            </a:extLst>
          </p:cNvPr>
          <p:cNvSpPr>
            <a:spLocks noGrp="1"/>
          </p:cNvSpPr>
          <p:nvPr>
            <p:ph type="title"/>
          </p:nvPr>
        </p:nvSpPr>
        <p:spPr>
          <a:xfrm>
            <a:off x="838200" y="365126"/>
            <a:ext cx="10515600" cy="881784"/>
          </a:xfrm>
        </p:spPr>
        <p:txBody>
          <a:bodyPr/>
          <a:lstStyle/>
          <a:p>
            <a:r>
              <a:rPr lang="en-US" dirty="0"/>
              <a:t>A World of Opportunities</a:t>
            </a:r>
          </a:p>
        </p:txBody>
      </p:sp>
      <p:pic>
        <p:nvPicPr>
          <p:cNvPr id="5122" name="Picture 2" descr="Physical Map of the World Continents - Nations Online Project">
            <a:extLst>
              <a:ext uri="{FF2B5EF4-FFF2-40B4-BE49-F238E27FC236}">
                <a16:creationId xmlns:a16="http://schemas.microsoft.com/office/drawing/2014/main" id="{EB664A52-C457-7ACE-810E-3185E4B71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590" y="1416049"/>
            <a:ext cx="975482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0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9E23-3031-50B9-F3E0-D19B2F42168F}"/>
              </a:ext>
            </a:extLst>
          </p:cNvPr>
          <p:cNvSpPr>
            <a:spLocks noGrp="1"/>
          </p:cNvSpPr>
          <p:nvPr>
            <p:ph type="title"/>
          </p:nvPr>
        </p:nvSpPr>
        <p:spPr/>
        <p:txBody>
          <a:bodyPr/>
          <a:lstStyle/>
          <a:p>
            <a:r>
              <a:rPr lang="en-US" dirty="0"/>
              <a:t>The Great Commission</a:t>
            </a:r>
          </a:p>
        </p:txBody>
      </p:sp>
      <p:sp>
        <p:nvSpPr>
          <p:cNvPr id="3" name="Content Placeholder 2">
            <a:extLst>
              <a:ext uri="{FF2B5EF4-FFF2-40B4-BE49-F238E27FC236}">
                <a16:creationId xmlns:a16="http://schemas.microsoft.com/office/drawing/2014/main" id="{F22AB9C5-3E38-50D8-29BB-3EE87E707278}"/>
              </a:ext>
            </a:extLst>
          </p:cNvPr>
          <p:cNvSpPr>
            <a:spLocks noGrp="1"/>
          </p:cNvSpPr>
          <p:nvPr>
            <p:ph idx="1"/>
          </p:nvPr>
        </p:nvSpPr>
        <p:spPr/>
        <p:txBody>
          <a:bodyPr/>
          <a:lstStyle/>
          <a:p>
            <a:r>
              <a:rPr lang="en-US" dirty="0"/>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(Matt. 28:18-20).</a:t>
            </a:r>
          </a:p>
          <a:p>
            <a:r>
              <a:rPr lang="en-US" dirty="0"/>
              <a:t>“And He said to them, ‘Go into all the world and preach the gospel to every creature. He who believes and is baptized will be saved; but he who does not believe will be condemned’” (Mark 16:15-16).</a:t>
            </a:r>
          </a:p>
        </p:txBody>
      </p:sp>
    </p:spTree>
    <p:extLst>
      <p:ext uri="{BB962C8B-B14F-4D97-AF65-F5344CB8AC3E}">
        <p14:creationId xmlns:p14="http://schemas.microsoft.com/office/powerpoint/2010/main" val="13014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9673-A221-C7AE-8FBB-C81F0762FA50}"/>
              </a:ext>
            </a:extLst>
          </p:cNvPr>
          <p:cNvSpPr>
            <a:spLocks noGrp="1"/>
          </p:cNvSpPr>
          <p:nvPr>
            <p:ph type="title"/>
          </p:nvPr>
        </p:nvSpPr>
        <p:spPr/>
        <p:txBody>
          <a:bodyPr/>
          <a:lstStyle/>
          <a:p>
            <a:r>
              <a:rPr lang="en-US" dirty="0"/>
              <a:t>Driven by Darkness</a:t>
            </a:r>
          </a:p>
        </p:txBody>
      </p:sp>
      <p:sp>
        <p:nvSpPr>
          <p:cNvPr id="3" name="Content Placeholder 2">
            <a:extLst>
              <a:ext uri="{FF2B5EF4-FFF2-40B4-BE49-F238E27FC236}">
                <a16:creationId xmlns:a16="http://schemas.microsoft.com/office/drawing/2014/main" id="{04FEB69C-588F-44B3-45BA-321724D30CFD}"/>
              </a:ext>
            </a:extLst>
          </p:cNvPr>
          <p:cNvSpPr>
            <a:spLocks noGrp="1"/>
          </p:cNvSpPr>
          <p:nvPr>
            <p:ph idx="1"/>
          </p:nvPr>
        </p:nvSpPr>
        <p:spPr/>
        <p:txBody>
          <a:bodyPr>
            <a:normAutofit lnSpcReduction="10000"/>
          </a:bodyPr>
          <a:lstStyle/>
          <a:p>
            <a:r>
              <a:rPr lang="en-US" dirty="0"/>
              <a:t>The darkness of the wicked world caused people to turn away from wickedness.</a:t>
            </a:r>
          </a:p>
          <a:p>
            <a:pPr lvl="1"/>
            <a:r>
              <a:rPr lang="en-US" dirty="0">
                <a:solidFill>
                  <a:srgbClr val="433131"/>
                </a:solidFill>
                <a:latin typeface="+mj-lt"/>
              </a:rPr>
              <a:t>Cornelius, a Roman centurion: </a:t>
            </a:r>
            <a:r>
              <a:rPr lang="en-US" dirty="0"/>
              <a:t>“There was a certain man in Caesarea called Cornelius, a centurion of what was called the Italian Regiment, a devout man and one who feared God with all his household, who gave alms generously to the people, and prayed to God always” (Acts 10:1-2).</a:t>
            </a:r>
          </a:p>
          <a:p>
            <a:pPr lvl="1"/>
            <a:r>
              <a:rPr lang="en-US" dirty="0">
                <a:solidFill>
                  <a:srgbClr val="433131"/>
                </a:solidFill>
                <a:latin typeface="+mj-lt"/>
              </a:rPr>
              <a:t>The Philippian jailor: </a:t>
            </a:r>
            <a:r>
              <a:rPr lang="en-US" dirty="0"/>
              <a:t>“Sirs, what must I do to be saved?” (Acts 16:30).</a:t>
            </a:r>
          </a:p>
          <a:p>
            <a:r>
              <a:rPr lang="en-US" dirty="0"/>
              <a:t>The great gospel invitation is still appreciated: “Come to Me, all you who labor and are heavy laden, and I will give you rest. Take My yoke upon you and learn from Me, for I am gentle and lowly in heart, and you will find rest for your souls. For My yoke is easy and My burden is light” (Matt. 11:28-30).</a:t>
            </a:r>
          </a:p>
          <a:p>
            <a:endParaRPr lang="en-US" dirty="0"/>
          </a:p>
        </p:txBody>
      </p:sp>
    </p:spTree>
    <p:extLst>
      <p:ext uri="{BB962C8B-B14F-4D97-AF65-F5344CB8AC3E}">
        <p14:creationId xmlns:p14="http://schemas.microsoft.com/office/powerpoint/2010/main" val="9944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oving Shoes Without Borders and Water | Non Profit Organization">
            <a:extLst>
              <a:ext uri="{FF2B5EF4-FFF2-40B4-BE49-F238E27FC236}">
                <a16:creationId xmlns:a16="http://schemas.microsoft.com/office/drawing/2014/main" id="{52F987A9-5935-ACAA-44D8-A77B85D74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075"/>
            <a:ext cx="12192000" cy="528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D42B5E-91D6-E097-C7A1-173D46099B01}"/>
              </a:ext>
            </a:extLst>
          </p:cNvPr>
          <p:cNvSpPr txBox="1"/>
          <p:nvPr/>
        </p:nvSpPr>
        <p:spPr>
          <a:xfrm>
            <a:off x="314036" y="4184073"/>
            <a:ext cx="5781964" cy="1938992"/>
          </a:xfrm>
          <a:prstGeom prst="rect">
            <a:avLst/>
          </a:prstGeom>
          <a:noFill/>
        </p:spPr>
        <p:txBody>
          <a:bodyPr wrap="square" rtlCol="0">
            <a:spAutoFit/>
          </a:bodyPr>
          <a:lstStyle/>
          <a:p>
            <a:pPr algn="ctr"/>
            <a:r>
              <a:rPr lang="en-US" sz="2400" dirty="0">
                <a:solidFill>
                  <a:srgbClr val="433131"/>
                </a:solidFill>
                <a:latin typeface="+mj-lt"/>
              </a:rPr>
              <a:t>Salesman 1:</a:t>
            </a:r>
          </a:p>
          <a:p>
            <a:r>
              <a:rPr lang="en-US" sz="3200" b="0" i="0" u="none" strike="noStrike" baseline="0" dirty="0">
                <a:latin typeface="Arno Pro Smbd Display" panose="02020702050506090403" pitchFamily="18" charset="0"/>
              </a:rPr>
              <a:t>“There is no hope for us to market our shoes here. The people do not wear shoes.” </a:t>
            </a:r>
            <a:endParaRPr lang="en-US" sz="3200" dirty="0">
              <a:latin typeface="Arno Pro Smbd Display" panose="02020702050506090403" pitchFamily="18" charset="0"/>
            </a:endParaRPr>
          </a:p>
        </p:txBody>
      </p:sp>
      <p:sp>
        <p:nvSpPr>
          <p:cNvPr id="4" name="TextBox 3">
            <a:extLst>
              <a:ext uri="{FF2B5EF4-FFF2-40B4-BE49-F238E27FC236}">
                <a16:creationId xmlns:a16="http://schemas.microsoft.com/office/drawing/2014/main" id="{A7DD5689-BDD0-0E5F-8D05-21184488ACA5}"/>
              </a:ext>
            </a:extLst>
          </p:cNvPr>
          <p:cNvSpPr txBox="1"/>
          <p:nvPr/>
        </p:nvSpPr>
        <p:spPr>
          <a:xfrm>
            <a:off x="6248400" y="4186925"/>
            <a:ext cx="5781964" cy="1446550"/>
          </a:xfrm>
          <a:prstGeom prst="rect">
            <a:avLst/>
          </a:prstGeom>
          <a:noFill/>
        </p:spPr>
        <p:txBody>
          <a:bodyPr wrap="square" rtlCol="0">
            <a:spAutoFit/>
          </a:bodyPr>
          <a:lstStyle/>
          <a:p>
            <a:pPr algn="ctr"/>
            <a:r>
              <a:rPr lang="en-US" sz="2400" dirty="0">
                <a:solidFill>
                  <a:srgbClr val="433131"/>
                </a:solidFill>
                <a:latin typeface="+mj-lt"/>
              </a:rPr>
              <a:t>Salesman 2:</a:t>
            </a:r>
          </a:p>
          <a:p>
            <a:r>
              <a:rPr lang="en-US" sz="3200" b="0" i="0" u="none" strike="noStrike" baseline="0" dirty="0">
                <a:latin typeface="Arno Pro Smbd Display" panose="02020702050506090403" pitchFamily="18" charset="0"/>
              </a:rPr>
              <a:t>“This is going to be a wonderful market. No one has any shoes!” ” </a:t>
            </a:r>
            <a:endParaRPr lang="en-US" sz="3200" dirty="0">
              <a:latin typeface="Arno Pro Smbd Display" panose="02020702050506090403" pitchFamily="18" charset="0"/>
            </a:endParaRPr>
          </a:p>
        </p:txBody>
      </p:sp>
      <p:sp>
        <p:nvSpPr>
          <p:cNvPr id="3" name="TextBox 2">
            <a:extLst>
              <a:ext uri="{FF2B5EF4-FFF2-40B4-BE49-F238E27FC236}">
                <a16:creationId xmlns:a16="http://schemas.microsoft.com/office/drawing/2014/main" id="{96CC50F0-589F-8C06-00E5-12546F471CD4}"/>
              </a:ext>
            </a:extLst>
          </p:cNvPr>
          <p:cNvSpPr txBox="1"/>
          <p:nvPr/>
        </p:nvSpPr>
        <p:spPr>
          <a:xfrm>
            <a:off x="6870819" y="1828800"/>
            <a:ext cx="4948015" cy="1815882"/>
          </a:xfrm>
          <a:prstGeom prst="rect">
            <a:avLst/>
          </a:prstGeom>
          <a:noFill/>
        </p:spPr>
        <p:txBody>
          <a:bodyPr wrap="square" rtlCol="0">
            <a:spAutoFit/>
          </a:bodyPr>
          <a:lstStyle/>
          <a:p>
            <a:r>
              <a:rPr lang="en-US" sz="2800" dirty="0">
                <a:solidFill>
                  <a:schemeClr val="bg1"/>
                </a:solidFill>
              </a:rPr>
              <a:t>How Will We View Our Opportunities to Teach the Gospel to a World Lost in the Darkness of Wickedness?</a:t>
            </a:r>
          </a:p>
        </p:txBody>
      </p:sp>
    </p:spTree>
    <p:extLst>
      <p:ext uri="{BB962C8B-B14F-4D97-AF65-F5344CB8AC3E}">
        <p14:creationId xmlns:p14="http://schemas.microsoft.com/office/powerpoint/2010/main" val="11853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0758-9362-03D7-8ED8-CBF7519D8962}"/>
              </a:ext>
            </a:extLst>
          </p:cNvPr>
          <p:cNvSpPr>
            <a:spLocks noGrp="1"/>
          </p:cNvSpPr>
          <p:nvPr>
            <p:ph type="title"/>
          </p:nvPr>
        </p:nvSpPr>
        <p:spPr/>
        <p:txBody>
          <a:bodyPr/>
          <a:lstStyle/>
          <a:p>
            <a:r>
              <a:rPr lang="en-US" dirty="0"/>
              <a:t>Realistic Expectations</a:t>
            </a:r>
          </a:p>
        </p:txBody>
      </p:sp>
      <p:pic>
        <p:nvPicPr>
          <p:cNvPr id="8194" name="Picture 2" descr="The Meaning of the Parable of the Sower - Busy Blessed Women">
            <a:extLst>
              <a:ext uri="{FF2B5EF4-FFF2-40B4-BE49-F238E27FC236}">
                <a16:creationId xmlns:a16="http://schemas.microsoft.com/office/drawing/2014/main" id="{E47798D7-D9D3-34BC-DBFD-50D6ECF54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973" y="1844706"/>
            <a:ext cx="8543827" cy="480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0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7959-A5D7-65CE-FF2F-5FAF3DB90725}"/>
              </a:ext>
            </a:extLst>
          </p:cNvPr>
          <p:cNvSpPr>
            <a:spLocks noGrp="1"/>
          </p:cNvSpPr>
          <p:nvPr>
            <p:ph type="title"/>
          </p:nvPr>
        </p:nvSpPr>
        <p:spPr/>
        <p:txBody>
          <a:bodyPr/>
          <a:lstStyle/>
          <a:p>
            <a:r>
              <a:rPr lang="en-US" dirty="0"/>
              <a:t>A Wicked World Is the Only Kind</a:t>
            </a:r>
          </a:p>
        </p:txBody>
      </p:sp>
      <p:sp>
        <p:nvSpPr>
          <p:cNvPr id="3" name="Content Placeholder 2">
            <a:extLst>
              <a:ext uri="{FF2B5EF4-FFF2-40B4-BE49-F238E27FC236}">
                <a16:creationId xmlns:a16="http://schemas.microsoft.com/office/drawing/2014/main" id="{91CCC797-4DCE-41D7-3BB5-A7D70F83D5BB}"/>
              </a:ext>
            </a:extLst>
          </p:cNvPr>
          <p:cNvSpPr>
            <a:spLocks noGrp="1"/>
          </p:cNvSpPr>
          <p:nvPr>
            <p:ph idx="1"/>
          </p:nvPr>
        </p:nvSpPr>
        <p:spPr/>
        <p:txBody>
          <a:bodyPr>
            <a:normAutofit fontScale="92500" lnSpcReduction="10000"/>
          </a:bodyPr>
          <a:lstStyle/>
          <a:p>
            <a:r>
              <a:rPr lang="en-US" dirty="0"/>
              <a:t>In introducing this lesson, I must admit that a wicked world is the only kind of world that has ever existed. The world is made up of sinners, and not even the “Leave It to Beaver” world depicted in the TV shows of the 1950s was a righteous world.</a:t>
            </a:r>
          </a:p>
          <a:p>
            <a:r>
              <a:rPr lang="en-US" dirty="0"/>
              <a:t>Having acknowledged that, we still must face the facts that the early twenty-first century in the United States is morally more perverted than was the world of the 1950s.</a:t>
            </a:r>
          </a:p>
          <a:p>
            <a:r>
              <a:rPr lang="en-US" dirty="0"/>
              <a:t>So, let’s address what is obvious before us: How do we evangelize this wicked age?</a:t>
            </a:r>
          </a:p>
          <a:p>
            <a:r>
              <a:rPr lang="en-US" dirty="0"/>
              <a:t>If you had been Ananias, would you have gone to teach Saul of Tarsus? Have we accepted the idea, “It won’t do any good to try”?</a:t>
            </a:r>
          </a:p>
          <a:p>
            <a:endParaRPr lang="en-US" dirty="0"/>
          </a:p>
        </p:txBody>
      </p:sp>
    </p:spTree>
    <p:extLst>
      <p:ext uri="{BB962C8B-B14F-4D97-AF65-F5344CB8AC3E}">
        <p14:creationId xmlns:p14="http://schemas.microsoft.com/office/powerpoint/2010/main" val="368618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PARABLE OF THE SOWER | Rock Church Fargo">
            <a:extLst>
              <a:ext uri="{FF2B5EF4-FFF2-40B4-BE49-F238E27FC236}">
                <a16:creationId xmlns:a16="http://schemas.microsoft.com/office/drawing/2014/main" id="{A472ABFE-0BE2-F967-96AD-61B508BE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54" y="452486"/>
            <a:ext cx="10480431" cy="596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7BAF-241A-DD5F-E1CA-5F448BE73317}"/>
              </a:ext>
            </a:extLst>
          </p:cNvPr>
          <p:cNvSpPr>
            <a:spLocks noGrp="1"/>
          </p:cNvSpPr>
          <p:nvPr>
            <p:ph type="title"/>
          </p:nvPr>
        </p:nvSpPr>
        <p:spPr/>
        <p:txBody>
          <a:bodyPr/>
          <a:lstStyle/>
          <a:p>
            <a:r>
              <a:rPr lang="en-US" dirty="0"/>
              <a:t>Look for the Right Soil</a:t>
            </a:r>
          </a:p>
        </p:txBody>
      </p:sp>
      <p:sp>
        <p:nvSpPr>
          <p:cNvPr id="3" name="Content Placeholder 2">
            <a:extLst>
              <a:ext uri="{FF2B5EF4-FFF2-40B4-BE49-F238E27FC236}">
                <a16:creationId xmlns:a16="http://schemas.microsoft.com/office/drawing/2014/main" id="{DD9E715E-6BBB-03CE-B719-28725CC5106F}"/>
              </a:ext>
            </a:extLst>
          </p:cNvPr>
          <p:cNvSpPr>
            <a:spLocks noGrp="1"/>
          </p:cNvSpPr>
          <p:nvPr>
            <p:ph idx="1"/>
          </p:nvPr>
        </p:nvSpPr>
        <p:spPr/>
        <p:txBody>
          <a:bodyPr>
            <a:normAutofit fontScale="85000" lnSpcReduction="20000"/>
          </a:bodyPr>
          <a:lstStyle/>
          <a:p>
            <a:r>
              <a:rPr lang="en-US" dirty="0"/>
              <a:t>Jesus taught His disciples to walk away from poor soils and look for another place to plant the seed.</a:t>
            </a:r>
          </a:p>
          <a:p>
            <a:pPr lvl="1"/>
            <a:r>
              <a:rPr lang="en-US" dirty="0"/>
              <a:t>“And whoever will not receive you nor hear your words, when you depart from that house or city, shake off the dust from your feet. Assuredly, I say to you, it will be more tolerable for the land of Sodom and Gomorrah in the day of judgment than for that city!” (Matt. 10:14-15).</a:t>
            </a:r>
          </a:p>
          <a:p>
            <a:pPr lvl="1"/>
            <a:r>
              <a:rPr lang="en-US" dirty="0"/>
              <a:t>“But whatever city you enter, and they do not receive you, go out into its streets and say, ‘The very dust of your city which clings to us we wipe off against you. Nevertheless know this, that the kingdom of God has come near you’” (Luke 10:10-11).</a:t>
            </a:r>
          </a:p>
          <a:p>
            <a:pPr lvl="1"/>
            <a:r>
              <a:rPr lang="en-US" dirty="0"/>
              <a:t>“But they shook off the dust from their feet against them (Antioch of Pisidia), and came to Iconium” (Acts 13:51).</a:t>
            </a:r>
          </a:p>
          <a:p>
            <a:r>
              <a:rPr lang="en-US" dirty="0"/>
              <a:t>He did not encourage or teach His disciples to change and adapt His message to accommodate the sinful desires of the people: “For since, in the wisdom of God, the world through wisdom did not know God, it pleased God through the foolishness of the message preached to save those who believe” (1 Cor. 1:21).</a:t>
            </a:r>
          </a:p>
          <a:p>
            <a:endParaRPr lang="en-US" dirty="0"/>
          </a:p>
        </p:txBody>
      </p:sp>
    </p:spTree>
    <p:extLst>
      <p:ext uri="{BB962C8B-B14F-4D97-AF65-F5344CB8AC3E}">
        <p14:creationId xmlns:p14="http://schemas.microsoft.com/office/powerpoint/2010/main" val="11471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22F1-0E1F-42D2-173E-F14F991E7F8D}"/>
              </a:ext>
            </a:extLst>
          </p:cNvPr>
          <p:cNvSpPr>
            <a:spLocks noGrp="1"/>
          </p:cNvSpPr>
          <p:nvPr>
            <p:ph type="title"/>
          </p:nvPr>
        </p:nvSpPr>
        <p:spPr/>
        <p:txBody>
          <a:bodyPr/>
          <a:lstStyle/>
          <a:p>
            <a:r>
              <a:rPr lang="en-US" dirty="0"/>
              <a:t>The Soil in America</a:t>
            </a:r>
          </a:p>
        </p:txBody>
      </p:sp>
      <p:sp>
        <p:nvSpPr>
          <p:cNvPr id="3" name="Content Placeholder 2">
            <a:extLst>
              <a:ext uri="{FF2B5EF4-FFF2-40B4-BE49-F238E27FC236}">
                <a16:creationId xmlns:a16="http://schemas.microsoft.com/office/drawing/2014/main" id="{B98869E4-A3B3-0529-565D-D352188AF882}"/>
              </a:ext>
            </a:extLst>
          </p:cNvPr>
          <p:cNvSpPr>
            <a:spLocks noGrp="1"/>
          </p:cNvSpPr>
          <p:nvPr>
            <p:ph idx="1"/>
          </p:nvPr>
        </p:nvSpPr>
        <p:spPr/>
        <p:txBody>
          <a:bodyPr/>
          <a:lstStyle/>
          <a:p>
            <a:r>
              <a:rPr lang="en-US" dirty="0"/>
              <a:t>The soil has changed in America—more and more of the soil is becoming wayside, stony, and thorny ground. </a:t>
            </a:r>
          </a:p>
          <a:p>
            <a:r>
              <a:rPr lang="en-US" dirty="0"/>
              <a:t>The gospel is bearing precious little fruit in the United States, Canada, and Europe. </a:t>
            </a:r>
          </a:p>
          <a:p>
            <a:r>
              <a:rPr lang="en-US" dirty="0"/>
              <a:t>The gospel is bearing abundance of fruit in such places as the Philippines, India, South America and South Korea. </a:t>
            </a:r>
          </a:p>
          <a:p>
            <a:r>
              <a:rPr lang="en-US" dirty="0"/>
              <a:t>Let us not judge the gospel to be impotent because of the ground in which it is planted!</a:t>
            </a:r>
          </a:p>
          <a:p>
            <a:endParaRPr lang="en-US" dirty="0"/>
          </a:p>
        </p:txBody>
      </p:sp>
    </p:spTree>
    <p:extLst>
      <p:ext uri="{BB962C8B-B14F-4D97-AF65-F5344CB8AC3E}">
        <p14:creationId xmlns:p14="http://schemas.microsoft.com/office/powerpoint/2010/main" val="39827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FC8D-080A-115B-4A56-409FACA50A06}"/>
              </a:ext>
            </a:extLst>
          </p:cNvPr>
          <p:cNvSpPr>
            <a:spLocks noGrp="1"/>
          </p:cNvSpPr>
          <p:nvPr>
            <p:ph type="title"/>
          </p:nvPr>
        </p:nvSpPr>
        <p:spPr/>
        <p:txBody>
          <a:bodyPr/>
          <a:lstStyle/>
          <a:p>
            <a:r>
              <a:rPr lang="en-US" dirty="0"/>
              <a:t>Bless the Sowers</a:t>
            </a:r>
          </a:p>
        </p:txBody>
      </p:sp>
      <p:sp>
        <p:nvSpPr>
          <p:cNvPr id="3" name="Content Placeholder 2">
            <a:extLst>
              <a:ext uri="{FF2B5EF4-FFF2-40B4-BE49-F238E27FC236}">
                <a16:creationId xmlns:a16="http://schemas.microsoft.com/office/drawing/2014/main" id="{888F14AA-B278-0CFA-696F-2081BD793258}"/>
              </a:ext>
            </a:extLst>
          </p:cNvPr>
          <p:cNvSpPr>
            <a:spLocks noGrp="1"/>
          </p:cNvSpPr>
          <p:nvPr>
            <p:ph idx="1"/>
          </p:nvPr>
        </p:nvSpPr>
        <p:spPr/>
        <p:txBody>
          <a:bodyPr/>
          <a:lstStyle/>
          <a:p>
            <a:r>
              <a:rPr lang="en-US" dirty="0"/>
              <a:t>We are not limiting </a:t>
            </a:r>
            <a:r>
              <a:rPr lang="en-US" dirty="0" err="1"/>
              <a:t>sowers</a:t>
            </a:r>
            <a:r>
              <a:rPr lang="en-US" dirty="0"/>
              <a:t> to preachers.</a:t>
            </a:r>
          </a:p>
          <a:p>
            <a:r>
              <a:rPr lang="en-US" dirty="0"/>
              <a:t>We ask the Lord to bless those who invite their friends and neighbors to come to worship, whether or not anyone of them ever comes.</a:t>
            </a:r>
          </a:p>
          <a:p>
            <a:r>
              <a:rPr lang="en-US" dirty="0"/>
              <a:t>We ask the Lord to bless those who have taught their children and other relatives whether or not they ever choose to obey the gospel. </a:t>
            </a:r>
          </a:p>
          <a:p>
            <a:r>
              <a:rPr lang="en-US" dirty="0"/>
              <a:t>Remember that we are </a:t>
            </a:r>
            <a:r>
              <a:rPr lang="en-US" dirty="0" err="1"/>
              <a:t>sowers</a:t>
            </a:r>
            <a:r>
              <a:rPr lang="en-US" dirty="0"/>
              <a:t>! We are not appointed to keep count of the harvest results.</a:t>
            </a:r>
          </a:p>
          <a:p>
            <a:endParaRPr lang="en-US" dirty="0"/>
          </a:p>
        </p:txBody>
      </p:sp>
    </p:spTree>
    <p:extLst>
      <p:ext uri="{BB962C8B-B14F-4D97-AF65-F5344CB8AC3E}">
        <p14:creationId xmlns:p14="http://schemas.microsoft.com/office/powerpoint/2010/main" val="28719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7FF-FBD4-AB56-AFF7-EA3644CB4E80}"/>
              </a:ext>
            </a:extLst>
          </p:cNvPr>
          <p:cNvSpPr>
            <a:spLocks noGrp="1"/>
          </p:cNvSpPr>
          <p:nvPr>
            <p:ph type="title"/>
          </p:nvPr>
        </p:nvSpPr>
        <p:spPr/>
        <p:txBody>
          <a:bodyPr/>
          <a:lstStyle/>
          <a:p>
            <a:r>
              <a:rPr lang="en-US" dirty="0"/>
              <a:t>Conclusion</a:t>
            </a:r>
            <a:br>
              <a:rPr lang="en-US" dirty="0"/>
            </a:br>
            <a:endParaRPr lang="en-US" dirty="0"/>
          </a:p>
        </p:txBody>
      </p:sp>
      <p:sp>
        <p:nvSpPr>
          <p:cNvPr id="3" name="Text Placeholder 2">
            <a:extLst>
              <a:ext uri="{FF2B5EF4-FFF2-40B4-BE49-F238E27FC236}">
                <a16:creationId xmlns:a16="http://schemas.microsoft.com/office/drawing/2014/main" id="{78456BBB-5A4B-2569-E7CA-B2EF38599B3F}"/>
              </a:ext>
            </a:extLst>
          </p:cNvPr>
          <p:cNvSpPr>
            <a:spLocks noGrp="1"/>
          </p:cNvSpPr>
          <p:nvPr>
            <p:ph type="body" idx="1"/>
          </p:nvPr>
        </p:nvSpPr>
        <p:spPr>
          <a:solidFill>
            <a:srgbClr val="433131"/>
          </a:solidFill>
          <a:ln>
            <a:solidFill>
              <a:srgbClr val="433131"/>
            </a:solidFill>
          </a:ln>
        </p:spPr>
        <p:txBody>
          <a:bodyPr/>
          <a:lstStyle/>
          <a:p>
            <a:endParaRPr lang="en-US" dirty="0"/>
          </a:p>
        </p:txBody>
      </p:sp>
    </p:spTree>
    <p:extLst>
      <p:ext uri="{BB962C8B-B14F-4D97-AF65-F5344CB8AC3E}">
        <p14:creationId xmlns:p14="http://schemas.microsoft.com/office/powerpoint/2010/main" val="239165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sonal evangelism benefits more than the hearer, SBTS professor says |  Baptist Press">
            <a:extLst>
              <a:ext uri="{FF2B5EF4-FFF2-40B4-BE49-F238E27FC236}">
                <a16:creationId xmlns:a16="http://schemas.microsoft.com/office/drawing/2014/main" id="{0E988321-225E-C0EE-3D03-A044014FC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828A06-5D08-8515-D5F4-5D3A5998D8B4}"/>
              </a:ext>
            </a:extLst>
          </p:cNvPr>
          <p:cNvSpPr txBox="1"/>
          <p:nvPr/>
        </p:nvSpPr>
        <p:spPr>
          <a:xfrm>
            <a:off x="691203" y="663810"/>
            <a:ext cx="10788073" cy="769441"/>
          </a:xfrm>
          <a:prstGeom prst="rect">
            <a:avLst/>
          </a:prstGeom>
          <a:noFill/>
        </p:spPr>
        <p:txBody>
          <a:bodyPr wrap="square" rtlCol="0">
            <a:spAutoFit/>
          </a:bodyPr>
          <a:lstStyle/>
          <a:p>
            <a:pPr algn="ctr"/>
            <a:r>
              <a:rPr lang="en-US" sz="4400" dirty="0">
                <a:solidFill>
                  <a:srgbClr val="433131"/>
                </a:solidFill>
                <a:latin typeface="Copperplate Gothic Bold" panose="020E0705020206020404" pitchFamily="34" charset="0"/>
              </a:rPr>
              <a:t>Evangelizing in a Wicked World</a:t>
            </a:r>
          </a:p>
        </p:txBody>
      </p:sp>
    </p:spTree>
    <p:extLst>
      <p:ext uri="{BB962C8B-B14F-4D97-AF65-F5344CB8AC3E}">
        <p14:creationId xmlns:p14="http://schemas.microsoft.com/office/powerpoint/2010/main" val="2223942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CBE6-7454-9CD8-2AC4-ECD152CB1F02}"/>
              </a:ext>
            </a:extLst>
          </p:cNvPr>
          <p:cNvSpPr>
            <a:spLocks noGrp="1"/>
          </p:cNvSpPr>
          <p:nvPr>
            <p:ph type="title"/>
          </p:nvPr>
        </p:nvSpPr>
        <p:spPr/>
        <p:txBody>
          <a:bodyPr/>
          <a:lstStyle/>
          <a:p>
            <a:r>
              <a:rPr lang="en-US" dirty="0"/>
              <a:t>Will You Accept the Challenge?</a:t>
            </a:r>
          </a:p>
        </p:txBody>
      </p:sp>
      <p:sp>
        <p:nvSpPr>
          <p:cNvPr id="3" name="Content Placeholder 2">
            <a:extLst>
              <a:ext uri="{FF2B5EF4-FFF2-40B4-BE49-F238E27FC236}">
                <a16:creationId xmlns:a16="http://schemas.microsoft.com/office/drawing/2014/main" id="{1CCC3808-16F3-4458-2A38-5337900D9607}"/>
              </a:ext>
            </a:extLst>
          </p:cNvPr>
          <p:cNvSpPr>
            <a:spLocks noGrp="1"/>
          </p:cNvSpPr>
          <p:nvPr>
            <p:ph idx="1"/>
          </p:nvPr>
        </p:nvSpPr>
        <p:spPr/>
        <p:txBody>
          <a:bodyPr/>
          <a:lstStyle/>
          <a:p>
            <a:r>
              <a:rPr lang="en-US" dirty="0"/>
              <a:t> Will to invite one of your neighbors, friends, a person at Walmart, or whomever, to come to worship with you this week?</a:t>
            </a:r>
          </a:p>
          <a:p>
            <a:r>
              <a:rPr lang="en-US" dirty="0"/>
              <a:t>Will you pray for the Lord to open a door for you and me to teach someone the gospel?</a:t>
            </a:r>
          </a:p>
          <a:p>
            <a:endParaRPr lang="en-US" dirty="0"/>
          </a:p>
        </p:txBody>
      </p:sp>
    </p:spTree>
    <p:extLst>
      <p:ext uri="{BB962C8B-B14F-4D97-AF65-F5344CB8AC3E}">
        <p14:creationId xmlns:p14="http://schemas.microsoft.com/office/powerpoint/2010/main" val="216012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Roman Empire During the First Century – Drive Thru History®">
            <a:extLst>
              <a:ext uri="{FF2B5EF4-FFF2-40B4-BE49-F238E27FC236}">
                <a16:creationId xmlns:a16="http://schemas.microsoft.com/office/drawing/2014/main" id="{040582B8-A738-315C-09B5-D79B215D5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0"/>
            <a:ext cx="10766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8F68F5-D9ED-D5FD-E625-1846554ACBC4}"/>
              </a:ext>
            </a:extLst>
          </p:cNvPr>
          <p:cNvSpPr txBox="1"/>
          <p:nvPr/>
        </p:nvSpPr>
        <p:spPr>
          <a:xfrm>
            <a:off x="5449455" y="9236"/>
            <a:ext cx="4525818" cy="1323439"/>
          </a:xfrm>
          <a:prstGeom prst="rect">
            <a:avLst/>
          </a:prstGeom>
          <a:noFill/>
        </p:spPr>
        <p:txBody>
          <a:bodyPr wrap="square" rtlCol="0">
            <a:spAutoFit/>
          </a:bodyPr>
          <a:lstStyle/>
          <a:p>
            <a:r>
              <a:rPr lang="en-US" sz="4000" dirty="0">
                <a:solidFill>
                  <a:srgbClr val="B13C3B"/>
                </a:solidFill>
                <a:latin typeface="Times New Roman" panose="02020603050405020304" pitchFamily="18" charset="0"/>
                <a:cs typeface="Times New Roman" panose="02020603050405020304" pitchFamily="18" charset="0"/>
              </a:rPr>
              <a:t>The Greco-Roman World of AD 117</a:t>
            </a:r>
          </a:p>
        </p:txBody>
      </p:sp>
    </p:spTree>
    <p:extLst>
      <p:ext uri="{BB962C8B-B14F-4D97-AF65-F5344CB8AC3E}">
        <p14:creationId xmlns:p14="http://schemas.microsoft.com/office/powerpoint/2010/main" val="135367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22E7-FB23-E884-0992-C59A2B50C944}"/>
              </a:ext>
            </a:extLst>
          </p:cNvPr>
          <p:cNvSpPr>
            <a:spLocks noGrp="1"/>
          </p:cNvSpPr>
          <p:nvPr>
            <p:ph type="title"/>
          </p:nvPr>
        </p:nvSpPr>
        <p:spPr/>
        <p:txBody>
          <a:bodyPr/>
          <a:lstStyle/>
          <a:p>
            <a:r>
              <a:rPr lang="en-US" dirty="0">
                <a:latin typeface="+mj-lt"/>
              </a:rPr>
              <a:t>Romans 1:18-21</a:t>
            </a:r>
          </a:p>
        </p:txBody>
      </p:sp>
      <p:sp>
        <p:nvSpPr>
          <p:cNvPr id="3" name="Content Placeholder 2">
            <a:extLst>
              <a:ext uri="{FF2B5EF4-FFF2-40B4-BE49-F238E27FC236}">
                <a16:creationId xmlns:a16="http://schemas.microsoft.com/office/drawing/2014/main" id="{CFD29C2C-ACCC-4C86-1DBD-2562AC1583A1}"/>
              </a:ext>
            </a:extLst>
          </p:cNvPr>
          <p:cNvSpPr>
            <a:spLocks noGrp="1"/>
          </p:cNvSpPr>
          <p:nvPr>
            <p:ph idx="1"/>
          </p:nvPr>
        </p:nvSpPr>
        <p:spPr/>
        <p:txBody>
          <a:bodyPr>
            <a:normAutofit/>
          </a:bodyPr>
          <a:lstStyle/>
          <a:p>
            <a:r>
              <a:rPr lang="en-US" dirty="0"/>
              <a:t>A willful rejection of what one can know about God: </a:t>
            </a:r>
          </a:p>
          <a:p>
            <a:pPr lvl="1"/>
            <a:r>
              <a:rPr lang="en-US" dirty="0"/>
              <a:t>“For the wrath of God is revealed from heaven against all ungodliness and unrighteousness of men, who suppress the truth in unrighteousness, because what may be known of God is manifest in them, for God has shown it to them. For since the creation of the world His invisible attributes are clearly seen, being understood by the things that are made, even His eternal power and Godhead, so that they are without excuse, because, although they knew God, they did not glorify Him as God, nor were thankful, but became futile in their thoughts, and their foolish hearts were darkened” (Rom. 1:18-21).</a:t>
            </a:r>
          </a:p>
        </p:txBody>
      </p:sp>
    </p:spTree>
    <p:extLst>
      <p:ext uri="{BB962C8B-B14F-4D97-AF65-F5344CB8AC3E}">
        <p14:creationId xmlns:p14="http://schemas.microsoft.com/office/powerpoint/2010/main" val="419021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2B66-F23B-43BC-1F41-71BD630E856B}"/>
              </a:ext>
            </a:extLst>
          </p:cNvPr>
          <p:cNvSpPr>
            <a:spLocks noGrp="1"/>
          </p:cNvSpPr>
          <p:nvPr>
            <p:ph type="title"/>
          </p:nvPr>
        </p:nvSpPr>
        <p:spPr/>
        <p:txBody>
          <a:bodyPr/>
          <a:lstStyle/>
          <a:p>
            <a:r>
              <a:rPr lang="en-US" dirty="0">
                <a:latin typeface="+mj-lt"/>
              </a:rPr>
              <a:t>Romans 1:22-23</a:t>
            </a:r>
          </a:p>
        </p:txBody>
      </p:sp>
      <p:sp>
        <p:nvSpPr>
          <p:cNvPr id="3" name="Content Placeholder 2">
            <a:extLst>
              <a:ext uri="{FF2B5EF4-FFF2-40B4-BE49-F238E27FC236}">
                <a16:creationId xmlns:a16="http://schemas.microsoft.com/office/drawing/2014/main" id="{75C83A84-4909-A880-CC96-1BC027E4EF36}"/>
              </a:ext>
            </a:extLst>
          </p:cNvPr>
          <p:cNvSpPr>
            <a:spLocks noGrp="1"/>
          </p:cNvSpPr>
          <p:nvPr>
            <p:ph idx="1"/>
          </p:nvPr>
        </p:nvSpPr>
        <p:spPr/>
        <p:txBody>
          <a:bodyPr/>
          <a:lstStyle/>
          <a:p>
            <a:r>
              <a:rPr lang="en-US" dirty="0"/>
              <a:t>A world that professed itself to be wise had become fools:</a:t>
            </a:r>
          </a:p>
          <a:p>
            <a:pPr lvl="1"/>
            <a:r>
              <a:rPr lang="en-US" dirty="0"/>
              <a:t>“</a:t>
            </a:r>
            <a:r>
              <a:rPr lang="en-US" dirty="0">
                <a:solidFill>
                  <a:srgbClr val="433131"/>
                </a:solidFill>
                <a:latin typeface="+mj-lt"/>
              </a:rPr>
              <a:t>Professing to be wise, they became fools</a:t>
            </a:r>
            <a:r>
              <a:rPr lang="en-US" dirty="0"/>
              <a:t>, and changed the glory of the incorruptible God into an image made like corruptible man—and birds and four-footed animals and creeping things” (Rom. 1:22-23).</a:t>
            </a:r>
          </a:p>
          <a:p>
            <a:r>
              <a:rPr lang="en-US" dirty="0"/>
              <a:t>Instead of the Bible world view, the Greco-Roman world had a pagan view of the world.</a:t>
            </a:r>
          </a:p>
        </p:txBody>
      </p:sp>
    </p:spTree>
    <p:extLst>
      <p:ext uri="{BB962C8B-B14F-4D97-AF65-F5344CB8AC3E}">
        <p14:creationId xmlns:p14="http://schemas.microsoft.com/office/powerpoint/2010/main" val="383666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8C3-0502-1021-9BB8-78A0DB067EC5}"/>
              </a:ext>
            </a:extLst>
          </p:cNvPr>
          <p:cNvSpPr>
            <a:spLocks noGrp="1"/>
          </p:cNvSpPr>
          <p:nvPr>
            <p:ph type="title"/>
          </p:nvPr>
        </p:nvSpPr>
        <p:spPr/>
        <p:txBody>
          <a:bodyPr/>
          <a:lstStyle/>
          <a:p>
            <a:r>
              <a:rPr lang="en-US" dirty="0">
                <a:latin typeface="+mj-lt"/>
              </a:rPr>
              <a:t>Romans 1:22-25, 26-27</a:t>
            </a:r>
          </a:p>
        </p:txBody>
      </p:sp>
      <p:sp>
        <p:nvSpPr>
          <p:cNvPr id="3" name="Content Placeholder 2">
            <a:extLst>
              <a:ext uri="{FF2B5EF4-FFF2-40B4-BE49-F238E27FC236}">
                <a16:creationId xmlns:a16="http://schemas.microsoft.com/office/drawing/2014/main" id="{ECB120D2-851B-88D5-8D60-78A377D9A080}"/>
              </a:ext>
            </a:extLst>
          </p:cNvPr>
          <p:cNvSpPr>
            <a:spLocks noGrp="1"/>
          </p:cNvSpPr>
          <p:nvPr>
            <p:ph idx="1"/>
          </p:nvPr>
        </p:nvSpPr>
        <p:spPr/>
        <p:txBody>
          <a:bodyPr>
            <a:normAutofit lnSpcReduction="10000"/>
          </a:bodyPr>
          <a:lstStyle/>
          <a:p>
            <a:r>
              <a:rPr lang="en-US" dirty="0">
                <a:solidFill>
                  <a:srgbClr val="433131"/>
                </a:solidFill>
                <a:latin typeface="+mj-lt"/>
              </a:rPr>
              <a:t>A world given up to immorality: </a:t>
            </a:r>
            <a:r>
              <a:rPr lang="en-US" dirty="0"/>
              <a:t>“Therefore </a:t>
            </a:r>
            <a:r>
              <a:rPr lang="en-US" dirty="0">
                <a:solidFill>
                  <a:srgbClr val="433131"/>
                </a:solidFill>
                <a:latin typeface="+mj-lt"/>
              </a:rPr>
              <a:t>God also gave them up </a:t>
            </a:r>
            <a:r>
              <a:rPr lang="en-US" dirty="0"/>
              <a:t>to uncleanness, in the lusts of their hearts, to dishonor their bodies among themselves, who exchanged the truth of God for the lie, and worshiped and served the creature rather than the Creator, who is blessed forever. Amen” (Rom. 1:22-25).</a:t>
            </a:r>
          </a:p>
          <a:p>
            <a:r>
              <a:rPr lang="en-US" dirty="0">
                <a:solidFill>
                  <a:srgbClr val="433131"/>
                </a:solidFill>
                <a:latin typeface="+mj-lt"/>
              </a:rPr>
              <a:t>A world given up to sexual perversion: </a:t>
            </a:r>
            <a:r>
              <a:rPr lang="en-US" dirty="0"/>
              <a:t>“For this reason </a:t>
            </a:r>
            <a:r>
              <a:rPr lang="en-US" dirty="0">
                <a:solidFill>
                  <a:srgbClr val="433131"/>
                </a:solidFill>
                <a:latin typeface="+mj-lt"/>
              </a:rPr>
              <a:t>God gave them up </a:t>
            </a:r>
            <a:r>
              <a:rPr lang="en-US" dirty="0"/>
              <a:t>to vile passions. For even their women exchanged the natural use for what is against nature. Likewise also the men, leaving the natural use of the woman, burned in their lust for one another, men with men committing what is shameful, and receiving in themselves the penalty of their error which was due” (Rom. 1:26-27).</a:t>
            </a:r>
          </a:p>
        </p:txBody>
      </p:sp>
    </p:spTree>
    <p:extLst>
      <p:ext uri="{BB962C8B-B14F-4D97-AF65-F5344CB8AC3E}">
        <p14:creationId xmlns:p14="http://schemas.microsoft.com/office/powerpoint/2010/main" val="2470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564A-7AEC-A187-AAD0-8375439989C0}"/>
              </a:ext>
            </a:extLst>
          </p:cNvPr>
          <p:cNvSpPr>
            <a:spLocks noGrp="1"/>
          </p:cNvSpPr>
          <p:nvPr>
            <p:ph type="title"/>
          </p:nvPr>
        </p:nvSpPr>
        <p:spPr/>
        <p:txBody>
          <a:bodyPr/>
          <a:lstStyle/>
          <a:p>
            <a:r>
              <a:rPr lang="en-US" dirty="0">
                <a:latin typeface="+mj-lt"/>
              </a:rPr>
              <a:t>Romans 1:28-32</a:t>
            </a:r>
          </a:p>
        </p:txBody>
      </p:sp>
      <p:sp>
        <p:nvSpPr>
          <p:cNvPr id="3" name="Content Placeholder 2">
            <a:extLst>
              <a:ext uri="{FF2B5EF4-FFF2-40B4-BE49-F238E27FC236}">
                <a16:creationId xmlns:a16="http://schemas.microsoft.com/office/drawing/2014/main" id="{EFE91483-C9F9-50E2-6D4C-B6D9D7829EB6}"/>
              </a:ext>
            </a:extLst>
          </p:cNvPr>
          <p:cNvSpPr>
            <a:spLocks noGrp="1"/>
          </p:cNvSpPr>
          <p:nvPr>
            <p:ph idx="1"/>
          </p:nvPr>
        </p:nvSpPr>
        <p:spPr/>
        <p:txBody>
          <a:bodyPr>
            <a:normAutofit/>
          </a:bodyPr>
          <a:lstStyle/>
          <a:p>
            <a:r>
              <a:rPr lang="en-US" dirty="0">
                <a:solidFill>
                  <a:srgbClr val="433131"/>
                </a:solidFill>
                <a:latin typeface="+mj-lt"/>
              </a:rPr>
              <a:t>A world given up to every form of moral degeneracy: </a:t>
            </a:r>
          </a:p>
          <a:p>
            <a:pPr lvl="1"/>
            <a:r>
              <a:rPr lang="en-US" dirty="0"/>
              <a:t>“And even as they did not like to retain God in their knowledge, </a:t>
            </a:r>
            <a:r>
              <a:rPr lang="en-US" dirty="0">
                <a:solidFill>
                  <a:srgbClr val="433131"/>
                </a:solidFill>
                <a:latin typeface="+mj-lt"/>
              </a:rPr>
              <a:t>God gave them over to a debased mind</a:t>
            </a:r>
            <a:r>
              <a:rPr lang="en-US" dirty="0"/>
              <a:t>, to do those things which are not fitting;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who, knowing the righteous judgment of God, that those who practice such things are deserving of death, not only do the same but also approve of those who practice them” (Rom. 1:28-32).</a:t>
            </a:r>
          </a:p>
        </p:txBody>
      </p:sp>
    </p:spTree>
    <p:extLst>
      <p:ext uri="{BB962C8B-B14F-4D97-AF65-F5344CB8AC3E}">
        <p14:creationId xmlns:p14="http://schemas.microsoft.com/office/powerpoint/2010/main" val="24331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A0FE-3A08-E451-8E76-FCFD4A508B54}"/>
              </a:ext>
            </a:extLst>
          </p:cNvPr>
          <p:cNvSpPr>
            <a:spLocks noGrp="1"/>
          </p:cNvSpPr>
          <p:nvPr>
            <p:ph type="title"/>
          </p:nvPr>
        </p:nvSpPr>
        <p:spPr/>
        <p:txBody>
          <a:bodyPr>
            <a:normAutofit/>
          </a:bodyPr>
          <a:lstStyle/>
          <a:p>
            <a:r>
              <a:rPr lang="en-US" sz="3200" dirty="0"/>
              <a:t>Corinth: The Las Vegas of First Century</a:t>
            </a:r>
          </a:p>
        </p:txBody>
      </p:sp>
      <p:sp>
        <p:nvSpPr>
          <p:cNvPr id="3" name="Content Placeholder 2">
            <a:extLst>
              <a:ext uri="{FF2B5EF4-FFF2-40B4-BE49-F238E27FC236}">
                <a16:creationId xmlns:a16="http://schemas.microsoft.com/office/drawing/2014/main" id="{1802ACDC-C77E-2D74-F894-9115F5FB3066}"/>
              </a:ext>
            </a:extLst>
          </p:cNvPr>
          <p:cNvSpPr>
            <a:spLocks noGrp="1"/>
          </p:cNvSpPr>
          <p:nvPr>
            <p:ph idx="1"/>
          </p:nvPr>
        </p:nvSpPr>
        <p:spPr/>
        <p:txBody>
          <a:bodyPr>
            <a:normAutofit lnSpcReduction="10000"/>
          </a:bodyPr>
          <a:lstStyle/>
          <a:p>
            <a:r>
              <a:rPr lang="en-US" dirty="0"/>
              <a:t>“Also, located on the </a:t>
            </a:r>
            <a:r>
              <a:rPr lang="en-US" dirty="0" err="1"/>
              <a:t>Acrocorinth</a:t>
            </a:r>
            <a:r>
              <a:rPr lang="en-US" dirty="0"/>
              <a:t>, was a temple to Aphrodite which housed one thousand sacred prostitutes, which naturally attracted ‘worshippers’ from all over Greece. So profligate did Corinth become that the phrase </a:t>
            </a:r>
            <a:r>
              <a:rPr lang="en-US" dirty="0">
                <a:solidFill>
                  <a:srgbClr val="433131"/>
                </a:solidFill>
                <a:latin typeface="+mj-lt"/>
              </a:rPr>
              <a:t>“to live like a Corinthian”(</a:t>
            </a:r>
            <a:r>
              <a:rPr lang="en-US" i="1" dirty="0">
                <a:solidFill>
                  <a:srgbClr val="433131"/>
                </a:solidFill>
                <a:latin typeface="+mj-lt"/>
              </a:rPr>
              <a:t>to </a:t>
            </a:r>
            <a:r>
              <a:rPr lang="en-US" i="1" dirty="0" err="1">
                <a:solidFill>
                  <a:srgbClr val="433131"/>
                </a:solidFill>
                <a:latin typeface="+mj-lt"/>
              </a:rPr>
              <a:t>korinthiazesthai</a:t>
            </a:r>
            <a:r>
              <a:rPr lang="en-US" dirty="0">
                <a:solidFill>
                  <a:srgbClr val="433131"/>
                </a:solidFill>
                <a:latin typeface="+mj-lt"/>
              </a:rPr>
              <a:t>)</a:t>
            </a:r>
            <a:r>
              <a:rPr lang="en-US" dirty="0"/>
              <a:t> meant to live a life of drunken and immoral debauchery. Because of the immorality common to the city, the church which was established there was destined to encounter a variety of moral problems. Perhaps Paul’s description of Gentile degeneration which appears in Romans 1:28-32 was inspired by what he saw while he stayed in Corinth; we do know that he wrote Romans while he was in that city (Rom. 15:26; 16:1)” (Mike Willis, </a:t>
            </a:r>
            <a:r>
              <a:rPr lang="en-US" i="1" dirty="0"/>
              <a:t>A Commentary on First Corinthians</a:t>
            </a:r>
            <a:r>
              <a:rPr lang="en-US" dirty="0"/>
              <a:t>, ii).</a:t>
            </a:r>
          </a:p>
        </p:txBody>
      </p:sp>
    </p:spTree>
    <p:extLst>
      <p:ext uri="{BB962C8B-B14F-4D97-AF65-F5344CB8AC3E}">
        <p14:creationId xmlns:p14="http://schemas.microsoft.com/office/powerpoint/2010/main" val="359548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C16971-5B14-47FB-BC30-27C63FA0FBAE}" vid="{24EEB675-5D88-496C-A807-28CE93F72424}"/>
    </a:ext>
  </a:extLst>
</a:theme>
</file>

<file path=docProps/app.xml><?xml version="1.0" encoding="utf-8"?>
<Properties xmlns="http://schemas.openxmlformats.org/officeDocument/2006/extended-properties" xmlns:vt="http://schemas.openxmlformats.org/officeDocument/2006/docPropsVTypes">
  <Template/>
  <TotalTime>123</TotalTime>
  <Words>3446</Words>
  <Application>Microsoft Office PowerPoint</Application>
  <PresentationFormat>Widescreen</PresentationFormat>
  <Paragraphs>114</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Arno Pro Smbd Display</vt:lpstr>
      <vt:lpstr>Copperplate Gothic Bold</vt:lpstr>
      <vt:lpstr>Source Sans Pro Black</vt:lpstr>
      <vt:lpstr>Source Sans Pro Semibold</vt:lpstr>
      <vt:lpstr>Times New Roman</vt:lpstr>
      <vt:lpstr>Office Theme</vt:lpstr>
      <vt:lpstr>PowerPoint Presentation</vt:lpstr>
      <vt:lpstr>PowerPoint Presentation</vt:lpstr>
      <vt:lpstr>A Wicked World Is the Only Kind</vt:lpstr>
      <vt:lpstr>PowerPoint Presentation</vt:lpstr>
      <vt:lpstr>Romans 1:18-21</vt:lpstr>
      <vt:lpstr>Romans 1:22-23</vt:lpstr>
      <vt:lpstr>Romans 1:22-25, 26-27</vt:lpstr>
      <vt:lpstr>Romans 1:28-32</vt:lpstr>
      <vt:lpstr>Corinth: The Las Vegas of First Century</vt:lpstr>
      <vt:lpstr>Nero (AD 54-48): A Corrupt Ruler</vt:lpstr>
      <vt:lpstr>Jeremiah’s World in Jerusalem (587 BC)</vt:lpstr>
      <vt:lpstr>Ezekiel’s World in Babylon (587 BC)</vt:lpstr>
      <vt:lpstr>Ezekiel’s World in Babylon (587 BC)</vt:lpstr>
      <vt:lpstr>Preaching in a Wicked World</vt:lpstr>
      <vt:lpstr>Only the Gospel</vt:lpstr>
      <vt:lpstr>All of Mankind Are Guilty of Sin</vt:lpstr>
      <vt:lpstr>The Gospel Is Man’s Only Hope</vt:lpstr>
      <vt:lpstr>Diluting and Polluting the Gospel</vt:lpstr>
      <vt:lpstr>Luring with Entertainment</vt:lpstr>
      <vt:lpstr>21st Century Approach to Evangelism</vt:lpstr>
      <vt:lpstr>Some Are Waking Up</vt:lpstr>
      <vt:lpstr>Making the Church A Social Club</vt:lpstr>
      <vt:lpstr>Judge Them by Their Fruits</vt:lpstr>
      <vt:lpstr>Paul’s Evangelism Techniques</vt:lpstr>
      <vt:lpstr>A World of Opportunities</vt:lpstr>
      <vt:lpstr>The Great Commission</vt:lpstr>
      <vt:lpstr>Driven by Darkness</vt:lpstr>
      <vt:lpstr>PowerPoint Presentation</vt:lpstr>
      <vt:lpstr>Realistic Expectations</vt:lpstr>
      <vt:lpstr>PowerPoint Presentation</vt:lpstr>
      <vt:lpstr>Look for the Right Soil</vt:lpstr>
      <vt:lpstr>The Soil in America</vt:lpstr>
      <vt:lpstr>Bless the Sowers</vt:lpstr>
      <vt:lpstr>Conclusion </vt:lpstr>
      <vt:lpstr>PowerPoint Presentation</vt:lpstr>
      <vt:lpstr>Will You Accept 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38</cp:revision>
  <dcterms:created xsi:type="dcterms:W3CDTF">2022-05-27T13:44:17Z</dcterms:created>
  <dcterms:modified xsi:type="dcterms:W3CDTF">2022-06-12T18:30:41Z</dcterms:modified>
</cp:coreProperties>
</file>