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328" r:id="rId3"/>
    <p:sldId id="329" r:id="rId4"/>
    <p:sldId id="327" r:id="rId5"/>
    <p:sldId id="330" r:id="rId6"/>
    <p:sldId id="331" r:id="rId7"/>
    <p:sldId id="332" r:id="rId8"/>
    <p:sldId id="333" r:id="rId9"/>
    <p:sldId id="334" r:id="rId10"/>
    <p:sldId id="335"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2F29"/>
    <a:srgbClr val="9A7656"/>
    <a:srgbClr val="EFD0BC"/>
    <a:srgbClr val="FBFCFE"/>
    <a:srgbClr val="D9D7E2"/>
    <a:srgbClr val="282E1F"/>
    <a:srgbClr val="303227"/>
    <a:srgbClr val="8A8865"/>
    <a:srgbClr val="3A2B20"/>
    <a:srgbClr val="2E25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A2F189-5496-424F-850D-5B23E174DC61}" v="196" dt="2022-06-12T10:42:29.2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6/12/2022</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9A7656">
                  <a:shade val="30000"/>
                  <a:satMod val="115000"/>
                </a:srgbClr>
              </a:gs>
              <a:gs pos="50000">
                <a:srgbClr val="9A7656">
                  <a:shade val="67500"/>
                  <a:satMod val="115000"/>
                </a:srgbClr>
              </a:gs>
              <a:gs pos="100000">
                <a:srgbClr val="9A7656">
                  <a:shade val="100000"/>
                  <a:satMod val="115000"/>
                </a:srgbClr>
              </a:gs>
            </a:gsLst>
            <a:lin ang="16200000" scaled="1"/>
            <a:tileRect/>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6/12/2022</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chemeClr val="bg1"/>
          </a:solidFill>
          <a:latin typeface="Work Sans ExtraBold" panose="00000900000000000000" pitchFamily="2" charset="0"/>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8378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FA082-E956-F35C-2F82-EFB216D979A4}"/>
              </a:ext>
            </a:extLst>
          </p:cNvPr>
          <p:cNvSpPr>
            <a:spLocks noGrp="1"/>
          </p:cNvSpPr>
          <p:nvPr>
            <p:ph type="title"/>
          </p:nvPr>
        </p:nvSpPr>
        <p:spPr/>
        <p:txBody>
          <a:bodyPr/>
          <a:lstStyle/>
          <a:p>
            <a:r>
              <a:rPr lang="en-US" dirty="0"/>
              <a:t>An Uninvited Guest</a:t>
            </a:r>
          </a:p>
        </p:txBody>
      </p:sp>
      <p:sp>
        <p:nvSpPr>
          <p:cNvPr id="3" name="Content Placeholder 2">
            <a:extLst>
              <a:ext uri="{FF2B5EF4-FFF2-40B4-BE49-F238E27FC236}">
                <a16:creationId xmlns:a16="http://schemas.microsoft.com/office/drawing/2014/main" id="{E1993E6E-40D1-E473-1488-F9444980DF82}"/>
              </a:ext>
            </a:extLst>
          </p:cNvPr>
          <p:cNvSpPr>
            <a:spLocks noGrp="1"/>
          </p:cNvSpPr>
          <p:nvPr>
            <p:ph idx="1"/>
          </p:nvPr>
        </p:nvSpPr>
        <p:spPr/>
        <p:txBody>
          <a:bodyPr>
            <a:normAutofit/>
          </a:bodyPr>
          <a:lstStyle/>
          <a:p>
            <a:r>
              <a:rPr lang="en-US" dirty="0"/>
              <a:t>By American standards, what the woman did appears to be intruding on the privacy of the guests. </a:t>
            </a:r>
          </a:p>
          <a:p>
            <a:r>
              <a:rPr lang="en-US" dirty="0"/>
              <a:t>She was uninvited to the feast. However, “A meal such as the one that Jesus was attending was not private. People could come in and watch what went on. At the same time a prostitute would not have been very welcome in Simon’s house, so it took courage to come” (Morris, 166).</a:t>
            </a:r>
          </a:p>
          <a:p>
            <a:r>
              <a:rPr lang="en-US" dirty="0"/>
              <a:t>The guests in the house commonly reclined at the table, that is, they lay on their left side with their feet extended away from the table, and reached for their food with their right hand.</a:t>
            </a:r>
          </a:p>
        </p:txBody>
      </p:sp>
    </p:spTree>
    <p:extLst>
      <p:ext uri="{BB962C8B-B14F-4D97-AF65-F5344CB8AC3E}">
        <p14:creationId xmlns:p14="http://schemas.microsoft.com/office/powerpoint/2010/main" val="54274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2E297-7E0E-531B-A239-122F81CE68C9}"/>
              </a:ext>
            </a:extLst>
          </p:cNvPr>
          <p:cNvSpPr>
            <a:spLocks noGrp="1"/>
          </p:cNvSpPr>
          <p:nvPr>
            <p:ph type="title"/>
          </p:nvPr>
        </p:nvSpPr>
        <p:spPr>
          <a:xfrm>
            <a:off x="508256" y="365125"/>
            <a:ext cx="11174291" cy="1325563"/>
          </a:xfrm>
        </p:spPr>
        <p:txBody>
          <a:bodyPr/>
          <a:lstStyle/>
          <a:p>
            <a:r>
              <a:rPr lang="en-US" dirty="0"/>
              <a:t>What She Did Was Shocking</a:t>
            </a:r>
          </a:p>
        </p:txBody>
      </p:sp>
      <p:sp>
        <p:nvSpPr>
          <p:cNvPr id="3" name="Content Placeholder 2">
            <a:extLst>
              <a:ext uri="{FF2B5EF4-FFF2-40B4-BE49-F238E27FC236}">
                <a16:creationId xmlns:a16="http://schemas.microsoft.com/office/drawing/2014/main" id="{97EFE606-A2F0-2FE3-3EF0-27C4AB9459AC}"/>
              </a:ext>
            </a:extLst>
          </p:cNvPr>
          <p:cNvSpPr>
            <a:spLocks noGrp="1"/>
          </p:cNvSpPr>
          <p:nvPr>
            <p:ph idx="1"/>
          </p:nvPr>
        </p:nvSpPr>
        <p:spPr>
          <a:xfrm>
            <a:off x="508256" y="1897412"/>
            <a:ext cx="6194201" cy="4351338"/>
          </a:xfrm>
        </p:spPr>
        <p:txBody>
          <a:bodyPr>
            <a:normAutofit lnSpcReduction="10000"/>
          </a:bodyPr>
          <a:lstStyle/>
          <a:p>
            <a:r>
              <a:rPr lang="en-US" dirty="0"/>
              <a:t>She had brought an alabaster flask of ointment. If it was in an alabaster flask, this would indicate that the ointment was probably expensive.</a:t>
            </a:r>
          </a:p>
          <a:p>
            <a:pPr lvl="1"/>
            <a:r>
              <a:rPr lang="en-US" dirty="0"/>
              <a:t>The smell of the perfume most likely would have filled the room.</a:t>
            </a:r>
          </a:p>
          <a:p>
            <a:r>
              <a:rPr lang="en-US" dirty="0"/>
              <a:t>She anointed, not the head of Jesus, but His feet.</a:t>
            </a:r>
          </a:p>
          <a:p>
            <a:r>
              <a:rPr lang="en-US" dirty="0"/>
              <a:t>She washed Jesus’s feet with her tears and dried them with the hairs of her head.</a:t>
            </a:r>
          </a:p>
        </p:txBody>
      </p:sp>
      <p:pic>
        <p:nvPicPr>
          <p:cNvPr id="8194" name="Picture 2" descr="Perfume Bottles during Ancient Times - Wysinfo on the Web">
            <a:extLst>
              <a:ext uri="{FF2B5EF4-FFF2-40B4-BE49-F238E27FC236}">
                <a16:creationId xmlns:a16="http://schemas.microsoft.com/office/drawing/2014/main" id="{774F4073-AB81-8A08-82DC-8257131F64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5834" y="1897412"/>
            <a:ext cx="4706713" cy="4595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7701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A6852-0B7A-30FB-A22C-26F91CC3CBA6}"/>
              </a:ext>
            </a:extLst>
          </p:cNvPr>
          <p:cNvSpPr>
            <a:spLocks noGrp="1"/>
          </p:cNvSpPr>
          <p:nvPr>
            <p:ph type="title"/>
          </p:nvPr>
        </p:nvSpPr>
        <p:spPr/>
        <p:txBody>
          <a:bodyPr/>
          <a:lstStyle/>
          <a:p>
            <a:r>
              <a:rPr lang="en-US" dirty="0"/>
              <a:t>Picture the Scene</a:t>
            </a:r>
          </a:p>
        </p:txBody>
      </p:sp>
      <p:sp>
        <p:nvSpPr>
          <p:cNvPr id="3" name="Content Placeholder 2">
            <a:extLst>
              <a:ext uri="{FF2B5EF4-FFF2-40B4-BE49-F238E27FC236}">
                <a16:creationId xmlns:a16="http://schemas.microsoft.com/office/drawing/2014/main" id="{541D92DE-661E-28E5-B27F-A0926B2AFF1E}"/>
              </a:ext>
            </a:extLst>
          </p:cNvPr>
          <p:cNvSpPr>
            <a:spLocks noGrp="1"/>
          </p:cNvSpPr>
          <p:nvPr>
            <p:ph idx="1"/>
          </p:nvPr>
        </p:nvSpPr>
        <p:spPr/>
        <p:txBody>
          <a:bodyPr/>
          <a:lstStyle/>
          <a:p>
            <a:r>
              <a:rPr lang="en-US" dirty="0"/>
              <a:t>“The woman was thus able to approach Jesus’ feet without difficulty. She may have intended to anoint them (or the head), but </a:t>
            </a:r>
            <a:r>
              <a:rPr lang="en-US" dirty="0">
                <a:latin typeface="+mj-lt"/>
              </a:rPr>
              <a:t>her emotions got the better of her and her tears fell on his feet</a:t>
            </a:r>
            <a:r>
              <a:rPr lang="en-US" dirty="0"/>
              <a:t>. She promptly wiped them with her hair, a significant action, for Jewish ladies did not unbind their hair in public. Clearly she was </a:t>
            </a:r>
            <a:r>
              <a:rPr lang="en-US" dirty="0">
                <a:latin typeface="+mj-lt"/>
              </a:rPr>
              <a:t>completely oblivious of public opinion </a:t>
            </a:r>
            <a:r>
              <a:rPr lang="en-US" dirty="0"/>
              <a:t>in the grip of her deep emotion. This will explain also her kissing of the feet. . . . Finally she anointed Jesus’ feet with the unguent. Normally this would have been poured on the head. To use it on the feet is probably a mark of humility” (Leon Morris, 166-167).</a:t>
            </a:r>
          </a:p>
        </p:txBody>
      </p:sp>
    </p:spTree>
    <p:extLst>
      <p:ext uri="{BB962C8B-B14F-4D97-AF65-F5344CB8AC3E}">
        <p14:creationId xmlns:p14="http://schemas.microsoft.com/office/powerpoint/2010/main" val="2163843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3686-7650-643D-2F35-F71BB3E5A4DE}"/>
              </a:ext>
            </a:extLst>
          </p:cNvPr>
          <p:cNvSpPr>
            <a:spLocks noGrp="1"/>
          </p:cNvSpPr>
          <p:nvPr>
            <p:ph type="title"/>
          </p:nvPr>
        </p:nvSpPr>
        <p:spPr/>
        <p:txBody>
          <a:bodyPr/>
          <a:lstStyle/>
          <a:p>
            <a:r>
              <a:rPr lang="en-US" dirty="0"/>
              <a:t>Who Was She?</a:t>
            </a:r>
          </a:p>
        </p:txBody>
      </p:sp>
      <p:sp>
        <p:nvSpPr>
          <p:cNvPr id="3" name="Content Placeholder 2">
            <a:extLst>
              <a:ext uri="{FF2B5EF4-FFF2-40B4-BE49-F238E27FC236}">
                <a16:creationId xmlns:a16="http://schemas.microsoft.com/office/drawing/2014/main" id="{E271C5E8-C0DF-A874-1254-5EB93EA0504D}"/>
              </a:ext>
            </a:extLst>
          </p:cNvPr>
          <p:cNvSpPr>
            <a:spLocks noGrp="1"/>
          </p:cNvSpPr>
          <p:nvPr>
            <p:ph idx="1"/>
          </p:nvPr>
        </p:nvSpPr>
        <p:spPr/>
        <p:txBody>
          <a:bodyPr/>
          <a:lstStyle/>
          <a:p>
            <a:r>
              <a:rPr lang="en-US" dirty="0"/>
              <a:t>“It is a fair conjecture that Jesus had turned this woman from her sinful ways and that all this was the expression of her love and gratitude. It is not clear whether she had met Jesus. She may simply have been among the crowds who listened to his teaching and had been so convicted that her life had been changed. Or she may have had unrecorded contacts with Jesus. We do not know” (Morris, 167).</a:t>
            </a:r>
          </a:p>
          <a:p>
            <a:endParaRPr lang="en-US" dirty="0"/>
          </a:p>
        </p:txBody>
      </p:sp>
    </p:spTree>
    <p:extLst>
      <p:ext uri="{BB962C8B-B14F-4D97-AF65-F5344CB8AC3E}">
        <p14:creationId xmlns:p14="http://schemas.microsoft.com/office/powerpoint/2010/main" val="153515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B32B-8A9C-7C92-FDDD-6EB7B9CCE382}"/>
              </a:ext>
            </a:extLst>
          </p:cNvPr>
          <p:cNvSpPr>
            <a:spLocks noGrp="1"/>
          </p:cNvSpPr>
          <p:nvPr>
            <p:ph type="title"/>
          </p:nvPr>
        </p:nvSpPr>
        <p:spPr>
          <a:xfrm>
            <a:off x="838200" y="365126"/>
            <a:ext cx="10515600" cy="848378"/>
          </a:xfrm>
        </p:spPr>
        <p:txBody>
          <a:bodyPr/>
          <a:lstStyle/>
          <a:p>
            <a:r>
              <a:rPr lang="en-US" dirty="0"/>
              <a:t>Jesus vs. Simon</a:t>
            </a:r>
          </a:p>
        </p:txBody>
      </p:sp>
      <p:sp>
        <p:nvSpPr>
          <p:cNvPr id="3" name="Content Placeholder 2">
            <a:extLst>
              <a:ext uri="{FF2B5EF4-FFF2-40B4-BE49-F238E27FC236}">
                <a16:creationId xmlns:a16="http://schemas.microsoft.com/office/drawing/2014/main" id="{953E890D-A408-D9C6-B124-84DAF98D2CE3}"/>
              </a:ext>
            </a:extLst>
          </p:cNvPr>
          <p:cNvSpPr>
            <a:spLocks noGrp="1"/>
          </p:cNvSpPr>
          <p:nvPr>
            <p:ph idx="1"/>
          </p:nvPr>
        </p:nvSpPr>
        <p:spPr>
          <a:xfrm>
            <a:off x="838200" y="1452784"/>
            <a:ext cx="10515600" cy="5040089"/>
          </a:xfrm>
        </p:spPr>
        <p:txBody>
          <a:bodyPr>
            <a:normAutofit/>
          </a:bodyPr>
          <a:lstStyle/>
          <a:p>
            <a:r>
              <a:rPr lang="en-US" dirty="0"/>
              <a:t>Our interest is in seeing how Jesus viewed this woman.</a:t>
            </a:r>
          </a:p>
          <a:p>
            <a:r>
              <a:rPr lang="en-US" dirty="0">
                <a:solidFill>
                  <a:srgbClr val="462F29"/>
                </a:solidFill>
                <a:latin typeface="+mj-lt"/>
              </a:rPr>
              <a:t>Jesus: </a:t>
            </a:r>
            <a:r>
              <a:rPr lang="en-US" dirty="0"/>
              <a:t>Jesus allowed the woman to come near Him and to express her deeply felt emotions toward Him.</a:t>
            </a:r>
          </a:p>
          <a:p>
            <a:r>
              <a:rPr lang="en-US" dirty="0">
                <a:solidFill>
                  <a:srgbClr val="462F29"/>
                </a:solidFill>
                <a:latin typeface="+mj-lt"/>
              </a:rPr>
              <a:t>Simon: </a:t>
            </a:r>
            <a:r>
              <a:rPr lang="en-US" dirty="0"/>
              <a:t>“Now when the Pharisee who had invited Him saw this, he spoke to himself, saying, ‘This man, if He were a prophet, would know who and what manner of woman this is who is touching Him, for she is a sinner’” (Luke 7:39).</a:t>
            </a:r>
          </a:p>
          <a:p>
            <a:pPr lvl="1"/>
            <a:r>
              <a:rPr lang="en-US" dirty="0"/>
              <a:t>Simon would not have reached out to touch her or to allow the woman to touch him.</a:t>
            </a:r>
          </a:p>
          <a:p>
            <a:pPr lvl="1"/>
            <a:r>
              <a:rPr lang="en-US" dirty="0"/>
              <a:t>He was repulsed by what he saw Jesus allowing.</a:t>
            </a:r>
          </a:p>
        </p:txBody>
      </p:sp>
    </p:spTree>
    <p:extLst>
      <p:ext uri="{BB962C8B-B14F-4D97-AF65-F5344CB8AC3E}">
        <p14:creationId xmlns:p14="http://schemas.microsoft.com/office/powerpoint/2010/main" val="423557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E81F8-E620-C722-3200-A589C60C4E61}"/>
              </a:ext>
            </a:extLst>
          </p:cNvPr>
          <p:cNvSpPr>
            <a:spLocks noGrp="1"/>
          </p:cNvSpPr>
          <p:nvPr>
            <p:ph type="title"/>
          </p:nvPr>
        </p:nvSpPr>
        <p:spPr/>
        <p:txBody>
          <a:bodyPr/>
          <a:lstStyle/>
          <a:p>
            <a:r>
              <a:rPr lang="en-US" dirty="0"/>
              <a:t>Gospel Blessings Available to All</a:t>
            </a:r>
          </a:p>
        </p:txBody>
      </p:sp>
      <p:pic>
        <p:nvPicPr>
          <p:cNvPr id="4098" name="Picture 2" descr="Cornucopia and its Greek Origins - Plantscapers">
            <a:extLst>
              <a:ext uri="{FF2B5EF4-FFF2-40B4-BE49-F238E27FC236}">
                <a16:creationId xmlns:a16="http://schemas.microsoft.com/office/drawing/2014/main" id="{1EC2642E-3BA3-F268-C8AD-10211107F4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6190" y="1829343"/>
            <a:ext cx="8739620" cy="502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08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90893-591B-8023-FDE6-85EBF684F2F8}"/>
              </a:ext>
            </a:extLst>
          </p:cNvPr>
          <p:cNvSpPr>
            <a:spLocks noGrp="1"/>
          </p:cNvSpPr>
          <p:nvPr>
            <p:ph type="title"/>
          </p:nvPr>
        </p:nvSpPr>
        <p:spPr/>
        <p:txBody>
          <a:bodyPr/>
          <a:lstStyle/>
          <a:p>
            <a:r>
              <a:rPr lang="en-US" dirty="0"/>
              <a:t>Will You Come?</a:t>
            </a:r>
          </a:p>
        </p:txBody>
      </p:sp>
      <p:sp>
        <p:nvSpPr>
          <p:cNvPr id="3" name="Content Placeholder 2">
            <a:extLst>
              <a:ext uri="{FF2B5EF4-FFF2-40B4-BE49-F238E27FC236}">
                <a16:creationId xmlns:a16="http://schemas.microsoft.com/office/drawing/2014/main" id="{AA5A1E9A-CE3A-F582-69C5-C2A6C71111E0}"/>
              </a:ext>
            </a:extLst>
          </p:cNvPr>
          <p:cNvSpPr>
            <a:spLocks noGrp="1"/>
          </p:cNvSpPr>
          <p:nvPr>
            <p:ph idx="1"/>
          </p:nvPr>
        </p:nvSpPr>
        <p:spPr/>
        <p:txBody>
          <a:bodyPr/>
          <a:lstStyle/>
          <a:p>
            <a:r>
              <a:rPr lang="en-US" dirty="0"/>
              <a:t>“And the Spirit and the bride say, ‘Come!’ And let him who hears say, ‘Come!’ And let him who thirsts come. Whoever desires, let him take the water of life freely” (Rev. 22:17).</a:t>
            </a:r>
          </a:p>
          <a:p>
            <a:r>
              <a:rPr lang="en-US" dirty="0"/>
              <a:t>“Come to Me, all you who labor and are heavy laden, and I will give you rest. Take My yoke upon you and learn from Me, for I am gentle and lowly in heart, and you will find rest for your souls. For My yoke is easy and My burden is light” (Matt. 11:28-30).</a:t>
            </a:r>
          </a:p>
          <a:p>
            <a:endParaRPr lang="en-US" dirty="0"/>
          </a:p>
        </p:txBody>
      </p:sp>
    </p:spTree>
    <p:extLst>
      <p:ext uri="{BB962C8B-B14F-4D97-AF65-F5344CB8AC3E}">
        <p14:creationId xmlns:p14="http://schemas.microsoft.com/office/powerpoint/2010/main" val="213122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3234C-AB7A-E117-B460-72062189BA04}"/>
              </a:ext>
            </a:extLst>
          </p:cNvPr>
          <p:cNvSpPr>
            <a:spLocks noGrp="1"/>
          </p:cNvSpPr>
          <p:nvPr>
            <p:ph type="title"/>
          </p:nvPr>
        </p:nvSpPr>
        <p:spPr>
          <a:xfrm>
            <a:off x="838200" y="365125"/>
            <a:ext cx="10515600" cy="985111"/>
          </a:xfrm>
        </p:spPr>
        <p:txBody>
          <a:bodyPr/>
          <a:lstStyle/>
          <a:p>
            <a:r>
              <a:rPr lang="en-US" dirty="0"/>
              <a:t>The Land of Beginning Again</a:t>
            </a:r>
          </a:p>
        </p:txBody>
      </p:sp>
      <p:sp>
        <p:nvSpPr>
          <p:cNvPr id="3" name="Content Placeholder 2">
            <a:extLst>
              <a:ext uri="{FF2B5EF4-FFF2-40B4-BE49-F238E27FC236}">
                <a16:creationId xmlns:a16="http://schemas.microsoft.com/office/drawing/2014/main" id="{68FF1D09-9CF4-0A4C-AE7F-16C09DA0E5EA}"/>
              </a:ext>
            </a:extLst>
          </p:cNvPr>
          <p:cNvSpPr>
            <a:spLocks noGrp="1"/>
          </p:cNvSpPr>
          <p:nvPr>
            <p:ph idx="1"/>
          </p:nvPr>
        </p:nvSpPr>
        <p:spPr>
          <a:xfrm>
            <a:off x="838200" y="1495514"/>
            <a:ext cx="10515600" cy="4997361"/>
          </a:xfrm>
        </p:spPr>
        <p:txBody>
          <a:bodyPr>
            <a:normAutofit fontScale="92500" lnSpcReduction="20000"/>
          </a:bodyPr>
          <a:lstStyle/>
          <a:p>
            <a:r>
              <a:rPr lang="en-US" dirty="0"/>
              <a:t>If you have found that the sinful life is a dark place, that the consequences of sin are so painful that you have decided to turn away from them, and wish to make a fresh start, the gospel invitation is extended to you.</a:t>
            </a:r>
          </a:p>
          <a:p>
            <a:r>
              <a:rPr lang="en-US" dirty="0"/>
              <a:t>You can be born again: “Jesus answered and said to him, ‘Most assuredly, I say to you, unless one is born again, he cannot see the kingdom of God’” (John 3:3).</a:t>
            </a:r>
          </a:p>
          <a:p>
            <a:r>
              <a:rPr lang="en-US" dirty="0"/>
              <a:t>Louisa Fletcher wrote a poem entitled “The Land of Beginning Again,” with an </a:t>
            </a:r>
            <a:r>
              <a:rPr lang="en-US" i="1" dirty="0" err="1"/>
              <a:t>inclusio</a:t>
            </a:r>
            <a:r>
              <a:rPr lang="en-US" dirty="0"/>
              <a:t> in which the last verse repeats the first verse:</a:t>
            </a:r>
          </a:p>
          <a:p>
            <a:pPr marL="914400" lvl="2" indent="0">
              <a:buNone/>
            </a:pPr>
            <a:r>
              <a:rPr lang="en-US" sz="2600" dirty="0"/>
              <a:t>I wish that there were some wonderful place</a:t>
            </a:r>
          </a:p>
          <a:p>
            <a:pPr marL="914400" lvl="2" indent="0">
              <a:buNone/>
            </a:pPr>
            <a:r>
              <a:rPr lang="en-US" sz="2600" dirty="0"/>
              <a:t>Called the land of Beginning Again,</a:t>
            </a:r>
          </a:p>
          <a:p>
            <a:pPr marL="914400" lvl="2" indent="0">
              <a:buNone/>
            </a:pPr>
            <a:r>
              <a:rPr lang="en-US" sz="2600" dirty="0"/>
              <a:t>Where all our mistakes and all our heartaches</a:t>
            </a:r>
          </a:p>
          <a:p>
            <a:pPr marL="914400" lvl="2" indent="0">
              <a:buNone/>
            </a:pPr>
            <a:r>
              <a:rPr lang="en-US" sz="2600" dirty="0"/>
              <a:t>And all of our poor selfish grief</a:t>
            </a:r>
          </a:p>
          <a:p>
            <a:pPr marL="914400" lvl="2" indent="0">
              <a:buNone/>
            </a:pPr>
            <a:r>
              <a:rPr lang="en-US" sz="2600" dirty="0"/>
              <a:t>Could be dropped like a shabby old coat at the door,</a:t>
            </a:r>
          </a:p>
          <a:p>
            <a:pPr marL="914400" lvl="2" indent="0">
              <a:buNone/>
            </a:pPr>
            <a:r>
              <a:rPr lang="en-US" sz="2600" dirty="0"/>
              <a:t>And never put on again.</a:t>
            </a:r>
          </a:p>
          <a:p>
            <a:endParaRPr lang="en-US" dirty="0"/>
          </a:p>
        </p:txBody>
      </p:sp>
    </p:spTree>
    <p:extLst>
      <p:ext uri="{BB962C8B-B14F-4D97-AF65-F5344CB8AC3E}">
        <p14:creationId xmlns:p14="http://schemas.microsoft.com/office/powerpoint/2010/main" val="287961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80EF-5CBB-7E83-F0C2-A4B6E33F8F8E}"/>
              </a:ext>
            </a:extLst>
          </p:cNvPr>
          <p:cNvSpPr>
            <a:spLocks noGrp="1"/>
          </p:cNvSpPr>
          <p:nvPr>
            <p:ph type="title"/>
          </p:nvPr>
        </p:nvSpPr>
        <p:spPr/>
        <p:txBody>
          <a:bodyPr/>
          <a:lstStyle/>
          <a:p>
            <a:r>
              <a:rPr lang="en-US" dirty="0"/>
              <a:t>1 Timothy 1:12-16</a:t>
            </a:r>
          </a:p>
        </p:txBody>
      </p:sp>
      <p:sp>
        <p:nvSpPr>
          <p:cNvPr id="3" name="Content Placeholder 2">
            <a:extLst>
              <a:ext uri="{FF2B5EF4-FFF2-40B4-BE49-F238E27FC236}">
                <a16:creationId xmlns:a16="http://schemas.microsoft.com/office/drawing/2014/main" id="{70AFEB4E-95EE-137D-800E-467FB25312B1}"/>
              </a:ext>
            </a:extLst>
          </p:cNvPr>
          <p:cNvSpPr>
            <a:spLocks noGrp="1"/>
          </p:cNvSpPr>
          <p:nvPr>
            <p:ph idx="1"/>
          </p:nvPr>
        </p:nvSpPr>
        <p:spPr/>
        <p:txBody>
          <a:bodyPr/>
          <a:lstStyle/>
          <a:p>
            <a:r>
              <a:rPr lang="en-US" dirty="0"/>
              <a:t>“And I thank Christ Jesus our Lord who has enabled me, because He counted me faithful, putting me into the ministry, although I was </a:t>
            </a:r>
            <a:r>
              <a:rPr lang="en-US" dirty="0">
                <a:solidFill>
                  <a:srgbClr val="9A7656"/>
                </a:solidFill>
                <a:latin typeface="+mj-lt"/>
              </a:rPr>
              <a:t>formerly a blasphemer, a persecutor, and an insolent man</a:t>
            </a:r>
            <a:r>
              <a:rPr lang="en-US" dirty="0"/>
              <a:t>; but I obtained mercy because I did it ignorantly in unbelief. And the grace of our Lord was exceedingly abundant, with faith and love which are in Christ Jesus. This is a faithful saying and worthy of all acceptance, that Christ Jesus came into the world to save sinners, of whom I am chief. However, for this reason I obtained mercy, </a:t>
            </a:r>
            <a:r>
              <a:rPr lang="en-US" dirty="0">
                <a:solidFill>
                  <a:srgbClr val="9A7656"/>
                </a:solidFill>
                <a:latin typeface="+mj-lt"/>
              </a:rPr>
              <a:t>that in me first Jesus Christ might show all longsuffering, as a pattern to those who are going to believe on Him for everlasting life</a:t>
            </a:r>
            <a:r>
              <a:rPr lang="en-US" dirty="0"/>
              <a:t>” (1 Tim. 1:12-16).</a:t>
            </a:r>
          </a:p>
        </p:txBody>
      </p:sp>
    </p:spTree>
    <p:extLst>
      <p:ext uri="{BB962C8B-B14F-4D97-AF65-F5344CB8AC3E}">
        <p14:creationId xmlns:p14="http://schemas.microsoft.com/office/powerpoint/2010/main" val="1340692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ho to call if you find an Injured Wild Birds — Save Coastal Wildlife">
            <a:extLst>
              <a:ext uri="{FF2B5EF4-FFF2-40B4-BE49-F238E27FC236}">
                <a16:creationId xmlns:a16="http://schemas.microsoft.com/office/drawing/2014/main" id="{C7D01DCC-5B5A-9E23-FA0F-88B7FEF1A31D}"/>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0" y="0"/>
            <a:ext cx="12191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5E7D804-BA3B-D235-93B8-001B8007BA8D}"/>
              </a:ext>
            </a:extLst>
          </p:cNvPr>
          <p:cNvSpPr txBox="1"/>
          <p:nvPr/>
        </p:nvSpPr>
        <p:spPr>
          <a:xfrm>
            <a:off x="481417" y="1484519"/>
            <a:ext cx="5614583" cy="4154984"/>
          </a:xfrm>
          <a:prstGeom prst="rect">
            <a:avLst/>
          </a:prstGeom>
          <a:noFill/>
        </p:spPr>
        <p:txBody>
          <a:bodyPr wrap="square" rtlCol="0">
            <a:spAutoFit/>
          </a:bodyPr>
          <a:lstStyle/>
          <a:p>
            <a:r>
              <a:rPr lang="en-US" sz="2200" b="0" i="0" u="none" strike="noStrike" baseline="0" dirty="0"/>
              <a:t>O how great the salvation in Jesus, </a:t>
            </a:r>
          </a:p>
          <a:p>
            <a:r>
              <a:rPr lang="en-US" sz="2200" b="0" i="0" u="none" strike="noStrike" baseline="0" dirty="0"/>
              <a:t>That the prophets of old testified! </a:t>
            </a:r>
          </a:p>
          <a:p>
            <a:r>
              <a:rPr lang="en-US" sz="2200" b="0" i="0" u="none" strike="noStrike" baseline="0" dirty="0"/>
              <a:t>Even angels desire its revealing. </a:t>
            </a:r>
          </a:p>
          <a:p>
            <a:r>
              <a:rPr lang="en-US" sz="2200" b="0" i="0" u="none" strike="noStrike" baseline="0" dirty="0"/>
              <a:t>Praise and glory to Christ crucified.</a:t>
            </a:r>
          </a:p>
          <a:p>
            <a:endParaRPr lang="en-US" sz="2200" b="0" i="0" u="none" strike="noStrike" baseline="0" dirty="0"/>
          </a:p>
          <a:p>
            <a:r>
              <a:rPr lang="en-US" sz="2200" b="0" i="0" u="none" strike="noStrike" baseline="0" dirty="0"/>
              <a:t>As a lamb that was led to the slaughter, </a:t>
            </a:r>
          </a:p>
          <a:p>
            <a:r>
              <a:rPr lang="en-US" sz="2200" b="0" i="0" u="none" strike="noStrike" baseline="0" dirty="0"/>
              <a:t>Not a threat, not a word did You say. </a:t>
            </a:r>
          </a:p>
          <a:p>
            <a:r>
              <a:rPr lang="en-US" sz="2200" b="0" i="0" u="none" strike="noStrike" baseline="0" dirty="0"/>
              <a:t>Help me, Lord, when my heart fills with 	anger.</a:t>
            </a:r>
          </a:p>
          <a:p>
            <a:r>
              <a:rPr lang="en-US" sz="2200" b="0" i="0" u="none" strike="noStrike" baseline="0" dirty="0"/>
              <a:t>Your example I will not betray. </a:t>
            </a:r>
          </a:p>
          <a:p>
            <a:endParaRPr lang="en-US" sz="2200" b="0" i="0" u="none" strike="noStrike" baseline="0" dirty="0">
              <a:latin typeface="Source Sans Pro" panose="020B0503030403020204" pitchFamily="34" charset="0"/>
            </a:endParaRPr>
          </a:p>
          <a:p>
            <a:endParaRPr lang="en-US" sz="2200" dirty="0"/>
          </a:p>
        </p:txBody>
      </p:sp>
      <p:sp>
        <p:nvSpPr>
          <p:cNvPr id="3" name="TextBox 2">
            <a:extLst>
              <a:ext uri="{FF2B5EF4-FFF2-40B4-BE49-F238E27FC236}">
                <a16:creationId xmlns:a16="http://schemas.microsoft.com/office/drawing/2014/main" id="{33F45AE0-19B1-449A-BC62-3E8FC6D5FBE6}"/>
              </a:ext>
            </a:extLst>
          </p:cNvPr>
          <p:cNvSpPr txBox="1"/>
          <p:nvPr/>
        </p:nvSpPr>
        <p:spPr>
          <a:xfrm>
            <a:off x="6135884" y="1484519"/>
            <a:ext cx="5682953" cy="4832092"/>
          </a:xfrm>
          <a:prstGeom prst="rect">
            <a:avLst/>
          </a:prstGeom>
          <a:noFill/>
        </p:spPr>
        <p:txBody>
          <a:bodyPr wrap="square" rtlCol="0">
            <a:spAutoFit/>
          </a:bodyPr>
          <a:lstStyle/>
          <a:p>
            <a:r>
              <a:rPr lang="en-US" sz="2200" b="0" i="0" u="none" strike="noStrike" baseline="0" dirty="0"/>
              <a:t>I’ve been saved by Your Word that is living </a:t>
            </a:r>
          </a:p>
          <a:p>
            <a:r>
              <a:rPr lang="en-US" sz="2200" b="0" i="0" u="none" strike="noStrike" baseline="0" dirty="0"/>
              <a:t>To a love that is fervently pure; </a:t>
            </a:r>
          </a:p>
          <a:p>
            <a:r>
              <a:rPr lang="en-US" sz="2200" b="0" i="0" u="none" strike="noStrike" baseline="0" dirty="0"/>
              <a:t>Precious blood from Your cross brings 	redemption </a:t>
            </a:r>
          </a:p>
          <a:p>
            <a:r>
              <a:rPr lang="en-US" sz="2200" b="0" i="0" u="none" strike="noStrike" baseline="0" dirty="0"/>
              <a:t>With a hope that is living and sure.</a:t>
            </a:r>
          </a:p>
          <a:p>
            <a:endParaRPr lang="en-US" sz="2200" b="0" i="0" u="none" strike="noStrike" baseline="0" dirty="0"/>
          </a:p>
          <a:p>
            <a:r>
              <a:rPr lang="en-US" sz="2200" b="0" i="0" u="none" strike="noStrike" baseline="0" dirty="0">
                <a:latin typeface="+mj-lt"/>
              </a:rPr>
              <a:t>Chorus</a:t>
            </a:r>
          </a:p>
          <a:p>
            <a:r>
              <a:rPr lang="en-US" sz="2200" b="0" i="0" u="none" strike="noStrike" baseline="0" dirty="0"/>
              <a:t>You were threatened for me; </a:t>
            </a:r>
          </a:p>
          <a:p>
            <a:r>
              <a:rPr lang="en-US" sz="2200" b="0" i="0" u="none" strike="noStrike" baseline="0" dirty="0"/>
              <a:t>You were slandered for me; </a:t>
            </a:r>
          </a:p>
          <a:p>
            <a:r>
              <a:rPr lang="en-US" sz="2200" b="0" i="0" u="none" strike="noStrike" baseline="0" dirty="0" err="1"/>
              <a:t>Ev’ry</a:t>
            </a:r>
            <a:r>
              <a:rPr lang="en-US" sz="2200" b="0" i="0" u="none" strike="noStrike" baseline="0" dirty="0"/>
              <a:t> thorn, </a:t>
            </a:r>
            <a:r>
              <a:rPr lang="en-US" sz="2200" b="0" i="0" u="none" strike="noStrike" baseline="0" dirty="0" err="1"/>
              <a:t>ev’ry</a:t>
            </a:r>
            <a:r>
              <a:rPr lang="en-US" sz="2200" b="0" i="0" u="none" strike="noStrike" baseline="0" dirty="0"/>
              <a:t> nail, </a:t>
            </a:r>
            <a:r>
              <a:rPr lang="en-US" sz="2200" b="0" i="0" u="none" strike="noStrike" baseline="0" dirty="0" err="1"/>
              <a:t>ev’ry</a:t>
            </a:r>
            <a:r>
              <a:rPr lang="en-US" sz="2200" b="0" i="0" u="none" strike="noStrike" baseline="0" dirty="0"/>
              <a:t> tear was for me. </a:t>
            </a:r>
          </a:p>
          <a:p>
            <a:r>
              <a:rPr lang="en-US" sz="2200" b="0" i="0" u="none" strike="noStrike" baseline="0" dirty="0"/>
              <a:t>Sweet the thought that my soul may be 	mended and whole </a:t>
            </a:r>
          </a:p>
          <a:p>
            <a:r>
              <a:rPr lang="en-US" sz="2200" b="0" i="0" u="none" strike="noStrike" baseline="0" dirty="0"/>
              <a:t>By my Lord who was broken for me.</a:t>
            </a:r>
          </a:p>
          <a:p>
            <a:endParaRPr lang="en-US" sz="2200" dirty="0"/>
          </a:p>
        </p:txBody>
      </p:sp>
      <p:sp>
        <p:nvSpPr>
          <p:cNvPr id="4" name="TextBox 3">
            <a:extLst>
              <a:ext uri="{FF2B5EF4-FFF2-40B4-BE49-F238E27FC236}">
                <a16:creationId xmlns:a16="http://schemas.microsoft.com/office/drawing/2014/main" id="{C5BC0AFD-38E6-C421-9406-47AA97CAB4D5}"/>
              </a:ext>
            </a:extLst>
          </p:cNvPr>
          <p:cNvSpPr txBox="1"/>
          <p:nvPr/>
        </p:nvSpPr>
        <p:spPr>
          <a:xfrm>
            <a:off x="854579" y="299103"/>
            <a:ext cx="10793339" cy="1015663"/>
          </a:xfrm>
          <a:prstGeom prst="rect">
            <a:avLst/>
          </a:prstGeom>
          <a:noFill/>
        </p:spPr>
        <p:txBody>
          <a:bodyPr wrap="square" rtlCol="0">
            <a:spAutoFit/>
          </a:bodyPr>
          <a:lstStyle/>
          <a:p>
            <a:pPr algn="ctr"/>
            <a:r>
              <a:rPr lang="en-US" sz="3600" dirty="0">
                <a:latin typeface="+mj-lt"/>
              </a:rPr>
              <a:t>Mended and Whole</a:t>
            </a:r>
          </a:p>
          <a:p>
            <a:pPr algn="ctr"/>
            <a:r>
              <a:rPr lang="en-US" sz="2400" dirty="0"/>
              <a:t>By Donald Alexander</a:t>
            </a:r>
          </a:p>
        </p:txBody>
      </p:sp>
    </p:spTree>
    <p:extLst>
      <p:ext uri="{BB962C8B-B14F-4D97-AF65-F5344CB8AC3E}">
        <p14:creationId xmlns:p14="http://schemas.microsoft.com/office/powerpoint/2010/main" val="1095800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340B-7A5E-2B28-A8A4-452E22BEC587}"/>
              </a:ext>
            </a:extLst>
          </p:cNvPr>
          <p:cNvSpPr>
            <a:spLocks noGrp="1"/>
          </p:cNvSpPr>
          <p:nvPr>
            <p:ph type="title"/>
          </p:nvPr>
        </p:nvSpPr>
        <p:spPr/>
        <p:txBody>
          <a:bodyPr/>
          <a:lstStyle/>
          <a:p>
            <a:r>
              <a:rPr lang="en-US" dirty="0"/>
              <a:t>Jesus Taught Many Religious People</a:t>
            </a:r>
          </a:p>
        </p:txBody>
      </p:sp>
      <p:sp>
        <p:nvSpPr>
          <p:cNvPr id="3" name="Content Placeholder 2">
            <a:extLst>
              <a:ext uri="{FF2B5EF4-FFF2-40B4-BE49-F238E27FC236}">
                <a16:creationId xmlns:a16="http://schemas.microsoft.com/office/drawing/2014/main" id="{9A82E236-935D-73AC-5539-77F3B8A3D865}"/>
              </a:ext>
            </a:extLst>
          </p:cNvPr>
          <p:cNvSpPr>
            <a:spLocks noGrp="1"/>
          </p:cNvSpPr>
          <p:nvPr>
            <p:ph idx="1"/>
          </p:nvPr>
        </p:nvSpPr>
        <p:spPr/>
        <p:txBody>
          <a:bodyPr/>
          <a:lstStyle/>
          <a:p>
            <a:r>
              <a:rPr lang="en-US" dirty="0"/>
              <a:t>Nicodemus was a ruler among the Jews (John 3:1)</a:t>
            </a:r>
          </a:p>
          <a:p>
            <a:r>
              <a:rPr lang="en-US" dirty="0"/>
              <a:t>The rich young ruler (Matt. 19:16-22)</a:t>
            </a:r>
          </a:p>
          <a:p>
            <a:r>
              <a:rPr lang="en-US" dirty="0"/>
              <a:t>He taught in the synagogue at Nazareth (Luke 4:16-30)</a:t>
            </a:r>
          </a:p>
        </p:txBody>
      </p:sp>
    </p:spTree>
    <p:extLst>
      <p:ext uri="{BB962C8B-B14F-4D97-AF65-F5344CB8AC3E}">
        <p14:creationId xmlns:p14="http://schemas.microsoft.com/office/powerpoint/2010/main" val="3152315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E514-7D15-76A4-3B1B-B0F8C6044B06}"/>
              </a:ext>
            </a:extLst>
          </p:cNvPr>
          <p:cNvSpPr>
            <a:spLocks noGrp="1"/>
          </p:cNvSpPr>
          <p:nvPr>
            <p:ph type="title"/>
          </p:nvPr>
        </p:nvSpPr>
        <p:spPr/>
        <p:txBody>
          <a:bodyPr/>
          <a:lstStyle/>
          <a:p>
            <a:r>
              <a:rPr lang="en-US" dirty="0"/>
              <a:t>Not Cheap Grace</a:t>
            </a:r>
          </a:p>
        </p:txBody>
      </p:sp>
      <p:pic>
        <p:nvPicPr>
          <p:cNvPr id="6146" name="Picture 2" descr="Cheap Grace | Crossroad Junction">
            <a:extLst>
              <a:ext uri="{FF2B5EF4-FFF2-40B4-BE49-F238E27FC236}">
                <a16:creationId xmlns:a16="http://schemas.microsoft.com/office/drawing/2014/main" id="{2039EB1C-FCEA-52F7-58A6-61B4FFE1D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2304" y="1891468"/>
            <a:ext cx="6747391" cy="4498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426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652B9-3C43-7746-A794-75C1ED73A94C}"/>
              </a:ext>
            </a:extLst>
          </p:cNvPr>
          <p:cNvSpPr>
            <a:spLocks noGrp="1"/>
          </p:cNvSpPr>
          <p:nvPr>
            <p:ph type="title"/>
          </p:nvPr>
        </p:nvSpPr>
        <p:spPr/>
        <p:txBody>
          <a:bodyPr/>
          <a:lstStyle/>
          <a:p>
            <a:r>
              <a:rPr lang="en-US" dirty="0"/>
              <a:t>1. It requires faith in the deity of Jesus</a:t>
            </a:r>
          </a:p>
        </p:txBody>
      </p:sp>
      <p:sp>
        <p:nvSpPr>
          <p:cNvPr id="3" name="Content Placeholder 2">
            <a:extLst>
              <a:ext uri="{FF2B5EF4-FFF2-40B4-BE49-F238E27FC236}">
                <a16:creationId xmlns:a16="http://schemas.microsoft.com/office/drawing/2014/main" id="{AAC93BA8-DE35-CC06-68E2-99E2400EABAE}"/>
              </a:ext>
            </a:extLst>
          </p:cNvPr>
          <p:cNvSpPr>
            <a:spLocks noGrp="1"/>
          </p:cNvSpPr>
          <p:nvPr>
            <p:ph idx="1"/>
          </p:nvPr>
        </p:nvSpPr>
        <p:spPr/>
        <p:txBody>
          <a:bodyPr/>
          <a:lstStyle/>
          <a:p>
            <a:r>
              <a:rPr lang="en-US" dirty="0"/>
              <a:t>Simon had reasoned: “Now when the Pharisee who had invited Him saw this, he spoke to himself, saying, ‘This man, </a:t>
            </a:r>
            <a:r>
              <a:rPr lang="en-US" dirty="0">
                <a:solidFill>
                  <a:srgbClr val="9A7656"/>
                </a:solidFill>
                <a:latin typeface="+mj-lt"/>
              </a:rPr>
              <a:t>if He were a prophet, would know who and what manner of woman this is </a:t>
            </a:r>
            <a:r>
              <a:rPr lang="en-US" dirty="0"/>
              <a:t>who is touching Him, for she is a sinner’” (Luke 7:39).</a:t>
            </a:r>
          </a:p>
          <a:p>
            <a:r>
              <a:rPr lang="en-US" dirty="0"/>
              <a:t>Jesus shows Simon that He knew who the woman was </a:t>
            </a:r>
            <a:r>
              <a:rPr lang="en-US" dirty="0">
                <a:solidFill>
                  <a:srgbClr val="9A7656"/>
                </a:solidFill>
                <a:latin typeface="+mj-lt"/>
              </a:rPr>
              <a:t>by replying to the inward thoughts of Simon’s heart</a:t>
            </a:r>
            <a:r>
              <a:rPr lang="en-US" dirty="0"/>
              <a:t>.</a:t>
            </a:r>
          </a:p>
          <a:p>
            <a:r>
              <a:rPr lang="en-US" dirty="0"/>
              <a:t>Jesus was Immanuel, “God with us” (Matt. 1:23).</a:t>
            </a:r>
          </a:p>
        </p:txBody>
      </p:sp>
    </p:spTree>
    <p:extLst>
      <p:ext uri="{BB962C8B-B14F-4D97-AF65-F5344CB8AC3E}">
        <p14:creationId xmlns:p14="http://schemas.microsoft.com/office/powerpoint/2010/main" val="647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36D6F-9D7E-23BD-27D0-271165A4F9A1}"/>
              </a:ext>
            </a:extLst>
          </p:cNvPr>
          <p:cNvSpPr>
            <a:spLocks noGrp="1"/>
          </p:cNvSpPr>
          <p:nvPr>
            <p:ph type="title"/>
          </p:nvPr>
        </p:nvSpPr>
        <p:spPr/>
        <p:txBody>
          <a:bodyPr/>
          <a:lstStyle/>
          <a:p>
            <a:r>
              <a:rPr lang="en-US" dirty="0"/>
              <a:t>2. Jesus demands repentance</a:t>
            </a:r>
          </a:p>
        </p:txBody>
      </p:sp>
      <p:sp>
        <p:nvSpPr>
          <p:cNvPr id="3" name="Content Placeholder 2">
            <a:extLst>
              <a:ext uri="{FF2B5EF4-FFF2-40B4-BE49-F238E27FC236}">
                <a16:creationId xmlns:a16="http://schemas.microsoft.com/office/drawing/2014/main" id="{0A1D0233-106B-3BF0-5A5D-7837D5D67790}"/>
              </a:ext>
            </a:extLst>
          </p:cNvPr>
          <p:cNvSpPr>
            <a:spLocks noGrp="1"/>
          </p:cNvSpPr>
          <p:nvPr>
            <p:ph idx="1"/>
          </p:nvPr>
        </p:nvSpPr>
        <p:spPr/>
        <p:txBody>
          <a:bodyPr>
            <a:normAutofit fontScale="92500" lnSpcReduction="10000"/>
          </a:bodyPr>
          <a:lstStyle/>
          <a:p>
            <a:r>
              <a:rPr lang="en-US" dirty="0"/>
              <a:t>“. . . unless you repent you will all likewise perish” (Luke 13:3).</a:t>
            </a:r>
          </a:p>
          <a:p>
            <a:pPr lvl="1"/>
            <a:r>
              <a:rPr lang="en-US" dirty="0"/>
              <a:t>Repentance is that change of one’s mind toward sin. </a:t>
            </a:r>
          </a:p>
          <a:p>
            <a:pPr lvl="1"/>
            <a:r>
              <a:rPr lang="en-US" dirty="0"/>
              <a:t>One must decide, “I will no longer be lord over my own life. I will yield myself to the Lordship of Jesus”: “But why do you call Me ‘Lord, Lord,’ and do not do the things which I say?” (Luke 6:46).</a:t>
            </a:r>
          </a:p>
          <a:p>
            <a:r>
              <a:rPr lang="en-US" dirty="0"/>
              <a:t>As a child, I understood the ramifications of repentance: If I was doing something that Jesus commanded me not to do, I had to quit doing it; if I was not doing something He wanted me to do, I had to start doing it.</a:t>
            </a:r>
          </a:p>
          <a:p>
            <a:pPr lvl="1"/>
            <a:r>
              <a:rPr lang="en-US" dirty="0"/>
              <a:t>It affects our speech</a:t>
            </a:r>
          </a:p>
          <a:p>
            <a:pPr lvl="1"/>
            <a:r>
              <a:rPr lang="en-US" dirty="0"/>
              <a:t>It affects our sexual conduct</a:t>
            </a:r>
          </a:p>
          <a:p>
            <a:pPr lvl="1"/>
            <a:r>
              <a:rPr lang="en-US" dirty="0"/>
              <a:t>It affects our honesty</a:t>
            </a:r>
          </a:p>
          <a:p>
            <a:pPr lvl="1"/>
            <a:r>
              <a:rPr lang="en-US" dirty="0"/>
              <a:t>It affects our conduct in business</a:t>
            </a:r>
          </a:p>
          <a:p>
            <a:pPr lvl="1"/>
            <a:r>
              <a:rPr lang="en-US" dirty="0"/>
              <a:t>It touches every part of our existence</a:t>
            </a:r>
          </a:p>
        </p:txBody>
      </p:sp>
    </p:spTree>
    <p:extLst>
      <p:ext uri="{BB962C8B-B14F-4D97-AF65-F5344CB8AC3E}">
        <p14:creationId xmlns:p14="http://schemas.microsoft.com/office/powerpoint/2010/main" val="100095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par>
                                <p:cTn id="30" presetID="22" presetClass="entr" presetSubtype="4"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wipe(down)">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2072-704D-04AC-4FB9-3F0C5E74EB24}"/>
              </a:ext>
            </a:extLst>
          </p:cNvPr>
          <p:cNvSpPr>
            <a:spLocks noGrp="1"/>
          </p:cNvSpPr>
          <p:nvPr>
            <p:ph type="title"/>
          </p:nvPr>
        </p:nvSpPr>
        <p:spPr/>
        <p:txBody>
          <a:bodyPr/>
          <a:lstStyle/>
          <a:p>
            <a:r>
              <a:rPr lang="en-US" dirty="0"/>
              <a:t>3. Confession of faith in Jesus</a:t>
            </a:r>
          </a:p>
        </p:txBody>
      </p:sp>
      <p:sp>
        <p:nvSpPr>
          <p:cNvPr id="3" name="Content Placeholder 2">
            <a:extLst>
              <a:ext uri="{FF2B5EF4-FFF2-40B4-BE49-F238E27FC236}">
                <a16:creationId xmlns:a16="http://schemas.microsoft.com/office/drawing/2014/main" id="{DFED9D11-2EB2-B3BF-8351-60D8DFC79A7C}"/>
              </a:ext>
            </a:extLst>
          </p:cNvPr>
          <p:cNvSpPr>
            <a:spLocks noGrp="1"/>
          </p:cNvSpPr>
          <p:nvPr>
            <p:ph idx="1"/>
          </p:nvPr>
        </p:nvSpPr>
        <p:spPr/>
        <p:txBody>
          <a:bodyPr/>
          <a:lstStyle/>
          <a:p>
            <a:r>
              <a:rPr lang="en-US" dirty="0"/>
              <a:t>Jesus said, “Therefore whoever confesses Me before men, him I will also confess before My Father who is in heaven” (Matt. 10:32).</a:t>
            </a:r>
          </a:p>
        </p:txBody>
      </p:sp>
    </p:spTree>
    <p:extLst>
      <p:ext uri="{BB962C8B-B14F-4D97-AF65-F5344CB8AC3E}">
        <p14:creationId xmlns:p14="http://schemas.microsoft.com/office/powerpoint/2010/main" val="249959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F4C2-9F4E-2B45-0F36-7095689F6E89}"/>
              </a:ext>
            </a:extLst>
          </p:cNvPr>
          <p:cNvSpPr>
            <a:spLocks noGrp="1"/>
          </p:cNvSpPr>
          <p:nvPr>
            <p:ph type="title"/>
          </p:nvPr>
        </p:nvSpPr>
        <p:spPr/>
        <p:txBody>
          <a:bodyPr>
            <a:normAutofit/>
          </a:bodyPr>
          <a:lstStyle/>
          <a:p>
            <a:r>
              <a:rPr lang="en-US" sz="3600" dirty="0"/>
              <a:t>4. Baptism in water for remission of one’s sins</a:t>
            </a:r>
          </a:p>
        </p:txBody>
      </p:sp>
      <p:sp>
        <p:nvSpPr>
          <p:cNvPr id="3" name="Content Placeholder 2">
            <a:extLst>
              <a:ext uri="{FF2B5EF4-FFF2-40B4-BE49-F238E27FC236}">
                <a16:creationId xmlns:a16="http://schemas.microsoft.com/office/drawing/2014/main" id="{41F7F4DD-CFE4-345A-5730-A64D834B0BD7}"/>
              </a:ext>
            </a:extLst>
          </p:cNvPr>
          <p:cNvSpPr>
            <a:spLocks noGrp="1"/>
          </p:cNvSpPr>
          <p:nvPr>
            <p:ph idx="1"/>
          </p:nvPr>
        </p:nvSpPr>
        <p:spPr/>
        <p:txBody>
          <a:bodyPr/>
          <a:lstStyle/>
          <a:p>
            <a:r>
              <a:rPr lang="en-US" dirty="0"/>
              <a:t>“And He said to them, ‘Go into all the world and preach the gospel to every creature. He who believes and is baptized will be saved; but he who does not believe will be condemned’” (Mark 16:15-16).</a:t>
            </a:r>
          </a:p>
          <a:p>
            <a:r>
              <a:rPr lang="en-US" dirty="0"/>
              <a:t>“Then Peter said to them, ‘Repent, and let every one of you be baptized in the name of Jesus Christ for the remission of sins; and you shall receive the gift of the Holy Spirit’” (Acts 2:38).</a:t>
            </a:r>
          </a:p>
          <a:p>
            <a:endParaRPr lang="en-US" dirty="0"/>
          </a:p>
          <a:p>
            <a:endParaRPr lang="en-US" dirty="0"/>
          </a:p>
        </p:txBody>
      </p:sp>
    </p:spTree>
    <p:extLst>
      <p:ext uri="{BB962C8B-B14F-4D97-AF65-F5344CB8AC3E}">
        <p14:creationId xmlns:p14="http://schemas.microsoft.com/office/powerpoint/2010/main" val="109075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B69D7-5BED-6DAA-015C-48FCAC202339}"/>
              </a:ext>
            </a:extLst>
          </p:cNvPr>
          <p:cNvSpPr>
            <a:spLocks noGrp="1"/>
          </p:cNvSpPr>
          <p:nvPr>
            <p:ph type="title"/>
          </p:nvPr>
        </p:nvSpPr>
        <p:spPr/>
        <p:txBody>
          <a:bodyPr/>
          <a:lstStyle/>
          <a:p>
            <a:r>
              <a:rPr lang="en-US" dirty="0"/>
              <a:t>Become a Living Sacrifice</a:t>
            </a:r>
          </a:p>
        </p:txBody>
      </p:sp>
      <p:sp>
        <p:nvSpPr>
          <p:cNvPr id="3" name="Content Placeholder 2">
            <a:extLst>
              <a:ext uri="{FF2B5EF4-FFF2-40B4-BE49-F238E27FC236}">
                <a16:creationId xmlns:a16="http://schemas.microsoft.com/office/drawing/2014/main" id="{423147FB-F10F-A2A8-0C34-6AA7F8B3960D}"/>
              </a:ext>
            </a:extLst>
          </p:cNvPr>
          <p:cNvSpPr>
            <a:spLocks noGrp="1"/>
          </p:cNvSpPr>
          <p:nvPr>
            <p:ph idx="1"/>
          </p:nvPr>
        </p:nvSpPr>
        <p:spPr/>
        <p:txBody>
          <a:bodyPr>
            <a:normAutofit lnSpcReduction="10000"/>
          </a:bodyPr>
          <a:lstStyle/>
          <a:p>
            <a:r>
              <a:rPr lang="en-US" dirty="0"/>
              <a:t>The remainder of one’s life then is to become a spiritual sacrifice to Jesus: “I beseech you therefore, brethren, by the mercies of God, that you </a:t>
            </a:r>
            <a:r>
              <a:rPr lang="en-US" dirty="0">
                <a:solidFill>
                  <a:srgbClr val="9A7656"/>
                </a:solidFill>
                <a:latin typeface="+mj-lt"/>
              </a:rPr>
              <a:t>present your bodies a living sacrifice, holy, acceptable to God, which is your reasonable service</a:t>
            </a:r>
            <a:r>
              <a:rPr lang="en-US" dirty="0"/>
              <a:t>. And do not be conformed to this world, but be transformed by the renewing of your mind, that you may prove what is that good and acceptable and perfect will of God” (Rom. 12:1-2).</a:t>
            </a:r>
          </a:p>
          <a:p>
            <a:r>
              <a:rPr lang="en-US" dirty="0"/>
              <a:t>If Jesus is who we confess Him to be, He knows better than we do, how life should be lived. So, we yield our will to His will.</a:t>
            </a:r>
          </a:p>
          <a:p>
            <a:r>
              <a:rPr lang="en-US" dirty="0"/>
              <a:t>We sincerely pray, “Thy will be done in earth, as it is in heaven” (Matt. 6:10).</a:t>
            </a:r>
          </a:p>
          <a:p>
            <a:endParaRPr lang="en-US" dirty="0"/>
          </a:p>
        </p:txBody>
      </p:sp>
    </p:spTree>
    <p:extLst>
      <p:ext uri="{BB962C8B-B14F-4D97-AF65-F5344CB8AC3E}">
        <p14:creationId xmlns:p14="http://schemas.microsoft.com/office/powerpoint/2010/main" val="429107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TS YOUR CHOICE Red Stamp Text On White Stock Photo, Picture And Royalty  Free Image. Image 52173023.">
            <a:extLst>
              <a:ext uri="{FF2B5EF4-FFF2-40B4-BE49-F238E27FC236}">
                <a16:creationId xmlns:a16="http://schemas.microsoft.com/office/drawing/2014/main" id="{EACF1909-3D5B-AE7E-F769-A452946A1B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2706" y="242142"/>
            <a:ext cx="6486587" cy="40065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19B1CA-E813-61CE-EA0B-4FFE4022030C}"/>
              </a:ext>
            </a:extLst>
          </p:cNvPr>
          <p:cNvSpPr txBox="1"/>
          <p:nvPr/>
        </p:nvSpPr>
        <p:spPr>
          <a:xfrm>
            <a:off x="581891" y="4248727"/>
            <a:ext cx="5449454" cy="193899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lumMod val="50000"/>
              </a:schemeClr>
            </a:solidFill>
          </a:ln>
        </p:spPr>
        <p:txBody>
          <a:bodyPr wrap="square" rtlCol="0">
            <a:spAutoFit/>
          </a:bodyPr>
          <a:lstStyle/>
          <a:p>
            <a:r>
              <a:rPr lang="en-US" sz="2400" dirty="0">
                <a:solidFill>
                  <a:schemeClr val="accent2">
                    <a:lumMod val="50000"/>
                  </a:schemeClr>
                </a:solidFill>
                <a:latin typeface="Work Sans SemiBold" panose="00000700000000000000" pitchFamily="2" charset="0"/>
              </a:rPr>
              <a:t>Do you want to do whatever </a:t>
            </a:r>
            <a:r>
              <a:rPr lang="en-US" sz="2400" dirty="0">
                <a:solidFill>
                  <a:schemeClr val="accent2">
                    <a:lumMod val="50000"/>
                  </a:schemeClr>
                </a:solidFill>
                <a:latin typeface="Work Sans ExtraBold" panose="00000900000000000000" pitchFamily="2" charset="0"/>
              </a:rPr>
              <a:t>you</a:t>
            </a:r>
            <a:r>
              <a:rPr lang="en-US" sz="2400" dirty="0">
                <a:solidFill>
                  <a:schemeClr val="accent2">
                    <a:lumMod val="50000"/>
                  </a:schemeClr>
                </a:solidFill>
                <a:latin typeface="Work Sans SemiBold" panose="00000700000000000000" pitchFamily="2" charset="0"/>
              </a:rPr>
              <a:t> want to do, live in disobedience to God, and receive the eternal consequences of your rebellion against God?</a:t>
            </a:r>
          </a:p>
        </p:txBody>
      </p:sp>
      <p:sp>
        <p:nvSpPr>
          <p:cNvPr id="3" name="TextBox 2">
            <a:extLst>
              <a:ext uri="{FF2B5EF4-FFF2-40B4-BE49-F238E27FC236}">
                <a16:creationId xmlns:a16="http://schemas.microsoft.com/office/drawing/2014/main" id="{A0A59DD9-79F0-DEA6-DD0A-1582D3D1B1E0}"/>
              </a:ext>
            </a:extLst>
          </p:cNvPr>
          <p:cNvSpPr txBox="1"/>
          <p:nvPr/>
        </p:nvSpPr>
        <p:spPr>
          <a:xfrm>
            <a:off x="6246976" y="4248727"/>
            <a:ext cx="5449454" cy="1938992"/>
          </a:xfrm>
          <a:prstGeom prst="rect">
            <a:avLst/>
          </a:prstGeom>
          <a:gradFill>
            <a:gsLst>
              <a:gs pos="39000">
                <a:schemeClr val="accent1">
                  <a:lumMod val="5000"/>
                  <a:lumOff val="95000"/>
                </a:schemeClr>
              </a:gs>
              <a:gs pos="91000">
                <a:srgbClr val="9A7656"/>
              </a:gs>
            </a:gsLst>
            <a:lin ang="5400000" scaled="1"/>
          </a:gradFill>
          <a:ln>
            <a:solidFill>
              <a:srgbClr val="9A7656"/>
            </a:solidFill>
          </a:ln>
        </p:spPr>
        <p:txBody>
          <a:bodyPr wrap="square" rtlCol="0">
            <a:spAutoFit/>
          </a:bodyPr>
          <a:lstStyle/>
          <a:p>
            <a:r>
              <a:rPr lang="en-US" sz="2400" b="0" i="0" u="none" strike="noStrike" baseline="0" dirty="0">
                <a:solidFill>
                  <a:schemeClr val="accent1">
                    <a:lumMod val="50000"/>
                  </a:schemeClr>
                </a:solidFill>
                <a:latin typeface="Work Sans SemiBold" panose="00000700000000000000" pitchFamily="2" charset="0"/>
              </a:rPr>
              <a:t>Do you wish to have your sins cleansed by the blood of Jesus, devote your life to His service, and raise your children according to His commandments?</a:t>
            </a:r>
            <a:endParaRPr lang="en-US" sz="2400" dirty="0">
              <a:solidFill>
                <a:schemeClr val="accent1">
                  <a:lumMod val="50000"/>
                </a:schemeClr>
              </a:solidFill>
              <a:latin typeface="Work Sans SemiBold" panose="00000700000000000000" pitchFamily="2" charset="0"/>
            </a:endParaRPr>
          </a:p>
        </p:txBody>
      </p:sp>
    </p:spTree>
    <p:extLst>
      <p:ext uri="{BB962C8B-B14F-4D97-AF65-F5344CB8AC3E}">
        <p14:creationId xmlns:p14="http://schemas.microsoft.com/office/powerpoint/2010/main" val="26727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63066-31B6-EC8A-8218-DB2554C38EC7}"/>
              </a:ext>
            </a:extLst>
          </p:cNvPr>
          <p:cNvSpPr>
            <a:spLocks noGrp="1"/>
          </p:cNvSpPr>
          <p:nvPr>
            <p:ph type="title"/>
          </p:nvPr>
        </p:nvSpPr>
        <p:spPr>
          <a:solidFill>
            <a:srgbClr val="9A7656">
              <a:alpha val="76000"/>
            </a:srgbClr>
          </a:solidFill>
        </p:spPr>
        <p:txBody>
          <a:bodyPr/>
          <a:lstStyle/>
          <a:p>
            <a:r>
              <a:rPr lang="en-US" dirty="0"/>
              <a:t>Conclusion</a:t>
            </a:r>
            <a:br>
              <a:rPr lang="en-US" dirty="0"/>
            </a:br>
            <a:endParaRPr lang="en-US" dirty="0"/>
          </a:p>
        </p:txBody>
      </p:sp>
      <p:sp>
        <p:nvSpPr>
          <p:cNvPr id="3" name="Text Placeholder 2">
            <a:extLst>
              <a:ext uri="{FF2B5EF4-FFF2-40B4-BE49-F238E27FC236}">
                <a16:creationId xmlns:a16="http://schemas.microsoft.com/office/drawing/2014/main" id="{21F0A2A3-54CE-0040-C150-27FD49BACECB}"/>
              </a:ext>
            </a:extLst>
          </p:cNvPr>
          <p:cNvSpPr>
            <a:spLocks noGrp="1"/>
          </p:cNvSpPr>
          <p:nvPr>
            <p:ph type="body" idx="1"/>
          </p:nvPr>
        </p:nvSpPr>
        <p:spPr>
          <a:solidFill>
            <a:schemeClr val="accent1">
              <a:lumMod val="40000"/>
              <a:lumOff val="60000"/>
            </a:schemeClr>
          </a:solidFill>
          <a:ln>
            <a:solidFill>
              <a:schemeClr val="accent1">
                <a:lumMod val="50000"/>
              </a:schemeClr>
            </a:solidFill>
          </a:ln>
        </p:spPr>
        <p:txBody>
          <a:bodyPr/>
          <a:lstStyle/>
          <a:p>
            <a:endParaRPr lang="en-US" dirty="0"/>
          </a:p>
        </p:txBody>
      </p:sp>
    </p:spTree>
    <p:extLst>
      <p:ext uri="{BB962C8B-B14F-4D97-AF65-F5344CB8AC3E}">
        <p14:creationId xmlns:p14="http://schemas.microsoft.com/office/powerpoint/2010/main" val="1044023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C2B0D35-1BD3-B791-84DF-EF5621EA6A0E}"/>
              </a:ext>
            </a:extLst>
          </p:cNvPr>
          <p:cNvSpPr/>
          <p:nvPr/>
        </p:nvSpPr>
        <p:spPr>
          <a:xfrm>
            <a:off x="0" y="0"/>
            <a:ext cx="12192000" cy="693650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4">
                  <a:lumMod val="20000"/>
                  <a:lumOff val="80000"/>
                </a:schemeClr>
              </a:solidFill>
            </a:endParaRPr>
          </a:p>
        </p:txBody>
      </p:sp>
      <p:sp>
        <p:nvSpPr>
          <p:cNvPr id="2" name="TextBox 1">
            <a:extLst>
              <a:ext uri="{FF2B5EF4-FFF2-40B4-BE49-F238E27FC236}">
                <a16:creationId xmlns:a16="http://schemas.microsoft.com/office/drawing/2014/main" id="{F71AD611-6E0A-AFD8-182B-702CACF555AE}"/>
              </a:ext>
            </a:extLst>
          </p:cNvPr>
          <p:cNvSpPr txBox="1"/>
          <p:nvPr/>
        </p:nvSpPr>
        <p:spPr>
          <a:xfrm>
            <a:off x="2447636" y="1043709"/>
            <a:ext cx="7675419" cy="5478423"/>
          </a:xfrm>
          <a:prstGeom prst="rect">
            <a:avLst/>
          </a:prstGeom>
          <a:noFill/>
        </p:spPr>
        <p:txBody>
          <a:bodyPr wrap="square" rtlCol="0">
            <a:spAutoFit/>
          </a:bodyPr>
          <a:lstStyle/>
          <a:p>
            <a:r>
              <a:rPr lang="en-US" sz="2500" b="0" i="0" u="none" strike="noStrike" baseline="0" dirty="0">
                <a:latin typeface="Selawik Semibold" panose="020B0702040204020203" pitchFamily="34" charset="0"/>
              </a:rPr>
              <a:t>Bring Christ your broken life, so marred by sin;</a:t>
            </a:r>
          </a:p>
          <a:p>
            <a:r>
              <a:rPr lang="en-US" sz="2500" b="0" i="0" u="none" strike="noStrike" baseline="0" dirty="0">
                <a:latin typeface="Selawik Semibold" panose="020B0702040204020203" pitchFamily="34" charset="0"/>
              </a:rPr>
              <a:t>He will create anew, make whole again.</a:t>
            </a:r>
          </a:p>
          <a:p>
            <a:r>
              <a:rPr lang="en-US" sz="2500" b="0" i="0" u="none" strike="noStrike" baseline="0" dirty="0">
                <a:latin typeface="Selawik Semibold" panose="020B0702040204020203" pitchFamily="34" charset="0"/>
              </a:rPr>
              <a:t>Your empty wasted years, He will restore.</a:t>
            </a:r>
          </a:p>
          <a:p>
            <a:r>
              <a:rPr lang="en-US" sz="2500" b="0" i="0" u="none" strike="noStrike" baseline="0" dirty="0">
                <a:latin typeface="Selawik Semibold" panose="020B0702040204020203" pitchFamily="34" charset="0"/>
              </a:rPr>
              <a:t>And your iniquity, remember no more.</a:t>
            </a:r>
          </a:p>
          <a:p>
            <a:endParaRPr lang="en-US" sz="2500" b="0" i="0" u="none" strike="noStrike" baseline="0" dirty="0">
              <a:latin typeface="Selawik Semibold" panose="020B0702040204020203" pitchFamily="34" charset="0"/>
            </a:endParaRPr>
          </a:p>
          <a:p>
            <a:r>
              <a:rPr lang="en-US" sz="2500" b="0" i="0" u="none" strike="noStrike" baseline="0" dirty="0">
                <a:latin typeface="Selawik Semibold" panose="020B0702040204020203" pitchFamily="34" charset="0"/>
              </a:rPr>
              <a:t>Bring him your every care, if great or small, </a:t>
            </a:r>
          </a:p>
          <a:p>
            <a:r>
              <a:rPr lang="en-US" sz="2500" b="0" i="0" u="none" strike="noStrike" baseline="0" dirty="0">
                <a:latin typeface="Selawik Semibold" panose="020B0702040204020203" pitchFamily="34" charset="0"/>
              </a:rPr>
              <a:t>Whatever troubles you, O bring it all! </a:t>
            </a:r>
          </a:p>
          <a:p>
            <a:r>
              <a:rPr lang="en-US" sz="2500" b="0" i="0" u="none" strike="noStrike" baseline="0" dirty="0">
                <a:latin typeface="Selawik Semibold" panose="020B0702040204020203" pitchFamily="34" charset="0"/>
              </a:rPr>
              <a:t>Bring him the haunting fears, the nameless dread, </a:t>
            </a:r>
          </a:p>
          <a:p>
            <a:r>
              <a:rPr lang="en-US" sz="2500" b="0" i="0" u="none" strike="noStrike" baseline="0" dirty="0">
                <a:latin typeface="Selawik Semibold" panose="020B0702040204020203" pitchFamily="34" charset="0"/>
              </a:rPr>
              <a:t>Thy heart he will relieve, and lift up thy head.</a:t>
            </a:r>
          </a:p>
          <a:p>
            <a:endParaRPr lang="en-US" sz="2500" b="0" i="0" u="none" strike="noStrike" baseline="0" dirty="0">
              <a:latin typeface="Selawik Semibold" panose="020B0702040204020203" pitchFamily="34" charset="0"/>
            </a:endParaRPr>
          </a:p>
          <a:p>
            <a:r>
              <a:rPr lang="en-US" sz="2500" b="0" i="0" u="none" strike="noStrike" baseline="0" dirty="0">
                <a:latin typeface="Selawik Semibold" panose="020B0702040204020203" pitchFamily="34" charset="0"/>
              </a:rPr>
              <a:t>Blest Savior of us all, almighty friend! </a:t>
            </a:r>
          </a:p>
          <a:p>
            <a:r>
              <a:rPr lang="en-US" sz="2500" b="0" i="0" u="none" strike="noStrike" baseline="0" dirty="0">
                <a:latin typeface="Selawik Semibold" panose="020B0702040204020203" pitchFamily="34" charset="0"/>
              </a:rPr>
              <a:t>His presence shall be ours unto the end. </a:t>
            </a:r>
          </a:p>
          <a:p>
            <a:r>
              <a:rPr lang="en-US" sz="2500" b="0" i="0" u="none" strike="noStrike" baseline="0" dirty="0">
                <a:latin typeface="Selawik Semibold" panose="020B0702040204020203" pitchFamily="34" charset="0"/>
              </a:rPr>
              <a:t>Without him life would be how dark how drear! </a:t>
            </a:r>
          </a:p>
          <a:p>
            <a:r>
              <a:rPr lang="en-US" sz="2500" b="0" i="0" u="none" strike="noStrike" baseline="0" dirty="0">
                <a:latin typeface="Selawik Semibold" panose="020B0702040204020203" pitchFamily="34" charset="0"/>
              </a:rPr>
              <a:t>But with Him morning breaks and heaven is near! </a:t>
            </a:r>
          </a:p>
        </p:txBody>
      </p:sp>
      <p:sp>
        <p:nvSpPr>
          <p:cNvPr id="3" name="TextBox 2">
            <a:extLst>
              <a:ext uri="{FF2B5EF4-FFF2-40B4-BE49-F238E27FC236}">
                <a16:creationId xmlns:a16="http://schemas.microsoft.com/office/drawing/2014/main" id="{9FBEEDC2-D4E8-DF4F-F863-F7332700F3B5}"/>
              </a:ext>
            </a:extLst>
          </p:cNvPr>
          <p:cNvSpPr txBox="1"/>
          <p:nvPr/>
        </p:nvSpPr>
        <p:spPr>
          <a:xfrm>
            <a:off x="1681018" y="147782"/>
            <a:ext cx="9208655" cy="800219"/>
          </a:xfrm>
          <a:prstGeom prst="rect">
            <a:avLst/>
          </a:prstGeom>
          <a:noFill/>
        </p:spPr>
        <p:txBody>
          <a:bodyPr wrap="square" rtlCol="0">
            <a:spAutoFit/>
          </a:bodyPr>
          <a:lstStyle/>
          <a:p>
            <a:pPr algn="ctr"/>
            <a:r>
              <a:rPr lang="en-US" sz="2800" dirty="0">
                <a:solidFill>
                  <a:schemeClr val="accent1">
                    <a:lumMod val="50000"/>
                  </a:schemeClr>
                </a:solidFill>
                <a:latin typeface="+mj-lt"/>
              </a:rPr>
              <a:t>Bring Christ Your Broken Life</a:t>
            </a:r>
          </a:p>
          <a:p>
            <a:pPr algn="ctr"/>
            <a:r>
              <a:rPr lang="en-US" dirty="0"/>
              <a:t>Thomas O. Chisholm</a:t>
            </a:r>
          </a:p>
        </p:txBody>
      </p:sp>
    </p:spTree>
    <p:extLst>
      <p:ext uri="{BB962C8B-B14F-4D97-AF65-F5344CB8AC3E}">
        <p14:creationId xmlns:p14="http://schemas.microsoft.com/office/powerpoint/2010/main" val="30129730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BA195-4A59-EDB2-7399-9FAC371AD4A6}"/>
              </a:ext>
            </a:extLst>
          </p:cNvPr>
          <p:cNvSpPr>
            <a:spLocks noGrp="1"/>
          </p:cNvSpPr>
          <p:nvPr>
            <p:ph type="title"/>
          </p:nvPr>
        </p:nvSpPr>
        <p:spPr/>
        <p:txBody>
          <a:bodyPr/>
          <a:lstStyle/>
          <a:p>
            <a:r>
              <a:rPr lang="en-US" dirty="0"/>
              <a:t>It’s Up to You</a:t>
            </a:r>
          </a:p>
        </p:txBody>
      </p:sp>
      <p:sp>
        <p:nvSpPr>
          <p:cNvPr id="3" name="Content Placeholder 2">
            <a:extLst>
              <a:ext uri="{FF2B5EF4-FFF2-40B4-BE49-F238E27FC236}">
                <a16:creationId xmlns:a16="http://schemas.microsoft.com/office/drawing/2014/main" id="{07E8FD9F-651A-93B5-B267-65846781AE14}"/>
              </a:ext>
            </a:extLst>
          </p:cNvPr>
          <p:cNvSpPr>
            <a:spLocks noGrp="1"/>
          </p:cNvSpPr>
          <p:nvPr>
            <p:ph idx="1"/>
          </p:nvPr>
        </p:nvSpPr>
        <p:spPr/>
        <p:txBody>
          <a:bodyPr>
            <a:normAutofit/>
          </a:bodyPr>
          <a:lstStyle/>
          <a:p>
            <a:r>
              <a:rPr lang="en-US" sz="4000" dirty="0">
                <a:solidFill>
                  <a:srgbClr val="462F29"/>
                </a:solidFill>
                <a:latin typeface="+mj-lt"/>
              </a:rPr>
              <a:t>“I have set before you life and death, blessing and cursing: therefore choose life, that both thou and thy seed may live” (Deut. 30:19). </a:t>
            </a:r>
          </a:p>
        </p:txBody>
      </p:sp>
    </p:spTree>
    <p:extLst>
      <p:ext uri="{BB962C8B-B14F-4D97-AF65-F5344CB8AC3E}">
        <p14:creationId xmlns:p14="http://schemas.microsoft.com/office/powerpoint/2010/main" val="673863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08986-1C17-99DB-1878-81B1CEE2EBC9}"/>
              </a:ext>
            </a:extLst>
          </p:cNvPr>
          <p:cNvSpPr>
            <a:spLocks noGrp="1"/>
          </p:cNvSpPr>
          <p:nvPr>
            <p:ph type="title"/>
          </p:nvPr>
        </p:nvSpPr>
        <p:spPr/>
        <p:txBody>
          <a:bodyPr/>
          <a:lstStyle/>
          <a:p>
            <a:r>
              <a:rPr lang="en-US" dirty="0"/>
              <a:t>Jesus Reached Out to Those Entrapped in Sin</a:t>
            </a:r>
          </a:p>
        </p:txBody>
      </p:sp>
      <p:sp>
        <p:nvSpPr>
          <p:cNvPr id="3" name="Content Placeholder 2">
            <a:extLst>
              <a:ext uri="{FF2B5EF4-FFF2-40B4-BE49-F238E27FC236}">
                <a16:creationId xmlns:a16="http://schemas.microsoft.com/office/drawing/2014/main" id="{07FDE4BB-FFF1-CA11-80A5-835180315671}"/>
              </a:ext>
            </a:extLst>
          </p:cNvPr>
          <p:cNvSpPr>
            <a:spLocks noGrp="1"/>
          </p:cNvSpPr>
          <p:nvPr>
            <p:ph idx="1"/>
          </p:nvPr>
        </p:nvSpPr>
        <p:spPr/>
        <p:txBody>
          <a:bodyPr/>
          <a:lstStyle/>
          <a:p>
            <a:r>
              <a:rPr lang="en-US" dirty="0"/>
              <a:t>The woman who was caught in the very act of adultery and brought to see if Jesus would approve the Law’s command that she be stoned to death (John 8:1-12).</a:t>
            </a:r>
          </a:p>
          <a:p>
            <a:r>
              <a:rPr lang="en-US" dirty="0"/>
              <a:t>The Samaritan woman who had been married five times and was living with someone who was not her husband (John 4:18).</a:t>
            </a:r>
          </a:p>
          <a:p>
            <a:r>
              <a:rPr lang="en-US" dirty="0"/>
              <a:t>The sinful woman who anointed Jesus at the house of Simon (Luke 7:36-50).</a:t>
            </a:r>
          </a:p>
          <a:p>
            <a:r>
              <a:rPr lang="en-US" dirty="0"/>
              <a:t>It is instructive to witness how Jesus treated those who were attracted to Jesus’s message of salvation.</a:t>
            </a:r>
          </a:p>
          <a:p>
            <a:endParaRPr lang="en-US" dirty="0"/>
          </a:p>
        </p:txBody>
      </p:sp>
    </p:spTree>
    <p:extLst>
      <p:ext uri="{BB962C8B-B14F-4D97-AF65-F5344CB8AC3E}">
        <p14:creationId xmlns:p14="http://schemas.microsoft.com/office/powerpoint/2010/main" val="244583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ing Christ Your Broken Life - YouTube">
            <a:extLst>
              <a:ext uri="{FF2B5EF4-FFF2-40B4-BE49-F238E27FC236}">
                <a16:creationId xmlns:a16="http://schemas.microsoft.com/office/drawing/2014/main" id="{AF365933-0B73-594B-06A7-015214A64F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76BF78EC-228A-FB7B-FCAA-9618EE62C3EE}"/>
              </a:ext>
            </a:extLst>
          </p:cNvPr>
          <p:cNvSpPr txBox="1"/>
          <p:nvPr/>
        </p:nvSpPr>
        <p:spPr>
          <a:xfrm>
            <a:off x="8554340" y="3042303"/>
            <a:ext cx="3247402" cy="2862322"/>
          </a:xfrm>
          <a:prstGeom prst="rect">
            <a:avLst/>
          </a:prstGeom>
          <a:noFill/>
        </p:spPr>
        <p:txBody>
          <a:bodyPr wrap="square" rtlCol="0">
            <a:spAutoFit/>
          </a:bodyPr>
          <a:lstStyle/>
          <a:p>
            <a:pPr algn="ctr"/>
            <a:r>
              <a:rPr lang="en-US" sz="3600" dirty="0">
                <a:solidFill>
                  <a:schemeClr val="bg1"/>
                </a:solidFill>
                <a:latin typeface="Work Sans SemiBold" panose="00000700000000000000" pitchFamily="2" charset="0"/>
              </a:rPr>
              <a:t>The Sinful Woman Who Anointed Jesus’s Feet</a:t>
            </a:r>
          </a:p>
          <a:p>
            <a:pPr algn="ctr"/>
            <a:r>
              <a:rPr lang="en-US" sz="3600" dirty="0">
                <a:solidFill>
                  <a:schemeClr val="bg1"/>
                </a:solidFill>
                <a:latin typeface="Work Sans SemiBold" panose="00000700000000000000" pitchFamily="2" charset="0"/>
              </a:rPr>
              <a:t>Luke 7:36-50</a:t>
            </a:r>
          </a:p>
        </p:txBody>
      </p:sp>
    </p:spTree>
    <p:extLst>
      <p:ext uri="{BB962C8B-B14F-4D97-AF65-F5344CB8AC3E}">
        <p14:creationId xmlns:p14="http://schemas.microsoft.com/office/powerpoint/2010/main" val="3523131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21C7B-588E-B280-353B-3E47B7A65E3D}"/>
              </a:ext>
            </a:extLst>
          </p:cNvPr>
          <p:cNvSpPr>
            <a:spLocks noGrp="1"/>
          </p:cNvSpPr>
          <p:nvPr>
            <p:ph type="title"/>
          </p:nvPr>
        </p:nvSpPr>
        <p:spPr/>
        <p:txBody>
          <a:bodyPr/>
          <a:lstStyle/>
          <a:p>
            <a:r>
              <a:rPr lang="en-US" dirty="0"/>
              <a:t>A Sinful Woman Anoints Jesus’s Feet</a:t>
            </a:r>
          </a:p>
        </p:txBody>
      </p:sp>
      <p:pic>
        <p:nvPicPr>
          <p:cNvPr id="2050" name="Picture 2" descr="Was Mary of Bethany the Sinful Woman Who Anointed Jesus?">
            <a:extLst>
              <a:ext uri="{FF2B5EF4-FFF2-40B4-BE49-F238E27FC236}">
                <a16:creationId xmlns:a16="http://schemas.microsoft.com/office/drawing/2014/main" id="{5917463B-0400-4425-950A-1E50A8FD42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3891" y="1838037"/>
            <a:ext cx="6199909" cy="465768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701B4DA-C249-FFF9-755F-BB746D1330D3}"/>
              </a:ext>
            </a:extLst>
          </p:cNvPr>
          <p:cNvSpPr txBox="1"/>
          <p:nvPr/>
        </p:nvSpPr>
        <p:spPr>
          <a:xfrm>
            <a:off x="1103746" y="6185688"/>
            <a:ext cx="3916218" cy="369332"/>
          </a:xfrm>
          <a:prstGeom prst="rect">
            <a:avLst/>
          </a:prstGeom>
          <a:noFill/>
        </p:spPr>
        <p:txBody>
          <a:bodyPr wrap="square" rtlCol="0">
            <a:spAutoFit/>
          </a:bodyPr>
          <a:lstStyle/>
          <a:p>
            <a:pPr algn="r"/>
            <a:r>
              <a:rPr lang="en-US" dirty="0">
                <a:latin typeface="Work Sans ExtraBold" panose="00000900000000000000" pitchFamily="2" charset="0"/>
              </a:rPr>
              <a:t>Luke 7:36-50</a:t>
            </a:r>
          </a:p>
        </p:txBody>
      </p:sp>
    </p:spTree>
    <p:extLst>
      <p:ext uri="{BB962C8B-B14F-4D97-AF65-F5344CB8AC3E}">
        <p14:creationId xmlns:p14="http://schemas.microsoft.com/office/powerpoint/2010/main" val="3942834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B1104-527D-CE23-D938-7953A1899880}"/>
              </a:ext>
            </a:extLst>
          </p:cNvPr>
          <p:cNvSpPr>
            <a:spLocks noGrp="1"/>
          </p:cNvSpPr>
          <p:nvPr>
            <p:ph type="title"/>
          </p:nvPr>
        </p:nvSpPr>
        <p:spPr>
          <a:xfrm>
            <a:off x="838200" y="365126"/>
            <a:ext cx="10515600" cy="771466"/>
          </a:xfrm>
        </p:spPr>
        <p:txBody>
          <a:bodyPr/>
          <a:lstStyle/>
          <a:p>
            <a:r>
              <a:rPr lang="en-US" dirty="0"/>
              <a:t>Setting the Context</a:t>
            </a:r>
          </a:p>
        </p:txBody>
      </p:sp>
      <p:sp>
        <p:nvSpPr>
          <p:cNvPr id="3" name="Content Placeholder 2">
            <a:extLst>
              <a:ext uri="{FF2B5EF4-FFF2-40B4-BE49-F238E27FC236}">
                <a16:creationId xmlns:a16="http://schemas.microsoft.com/office/drawing/2014/main" id="{1EF91E19-0884-BA97-700C-2568BDDE821E}"/>
              </a:ext>
            </a:extLst>
          </p:cNvPr>
          <p:cNvSpPr>
            <a:spLocks noGrp="1"/>
          </p:cNvSpPr>
          <p:nvPr>
            <p:ph idx="1"/>
          </p:nvPr>
        </p:nvSpPr>
        <p:spPr>
          <a:xfrm>
            <a:off x="838200" y="1222049"/>
            <a:ext cx="10515600" cy="4954914"/>
          </a:xfrm>
        </p:spPr>
        <p:txBody>
          <a:bodyPr>
            <a:normAutofit fontScale="92500" lnSpcReduction="20000"/>
          </a:bodyPr>
          <a:lstStyle/>
          <a:p>
            <a:r>
              <a:rPr lang="en-US" dirty="0"/>
              <a:t>The context of Luke’s gospel follows an incident in Nain where Jesus had raised a widow’s dead son (Luke 7:11-17).</a:t>
            </a:r>
          </a:p>
          <a:p>
            <a:r>
              <a:rPr lang="en-US" dirty="0"/>
              <a:t>Luke places this narrative in the context of John the Baptist having sent messengers his disciples to inquire if Jesus was truly the Messiah (Luke 7:19-28).</a:t>
            </a:r>
          </a:p>
          <a:p>
            <a:r>
              <a:rPr lang="en-US" dirty="0"/>
              <a:t>In concluding his comments about John the Baptist, Jesus said, “‘For I say to you, among those born of women there is not a greater prophet than John the Baptist; but he who is least in the kingdom of God is greater than he.’ And when all the people heard Him, even the tax collectors justified God, having been baptized with the baptism of John. But the Pharisees and lawyers rejected the will of God for themselves, not having been baptized by him” (Luke 7:28-30).</a:t>
            </a:r>
          </a:p>
          <a:p>
            <a:r>
              <a:rPr lang="en-US" dirty="0"/>
              <a:t>Sinners and tax collectors were commonly grouped together as the vilest among first century Jews (Matt. 5:46; 9:10; 11:19; 18:17; 21:31-32).</a:t>
            </a:r>
          </a:p>
          <a:p>
            <a:endParaRPr lang="en-US" dirty="0"/>
          </a:p>
        </p:txBody>
      </p:sp>
    </p:spTree>
    <p:extLst>
      <p:ext uri="{BB962C8B-B14F-4D97-AF65-F5344CB8AC3E}">
        <p14:creationId xmlns:p14="http://schemas.microsoft.com/office/powerpoint/2010/main" val="677320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DD68-CA10-02C4-893C-7524B4079990}"/>
              </a:ext>
            </a:extLst>
          </p:cNvPr>
          <p:cNvSpPr>
            <a:spLocks noGrp="1"/>
          </p:cNvSpPr>
          <p:nvPr>
            <p:ph type="title"/>
          </p:nvPr>
        </p:nvSpPr>
        <p:spPr/>
        <p:txBody>
          <a:bodyPr/>
          <a:lstStyle/>
          <a:p>
            <a:r>
              <a:rPr lang="en-US" dirty="0"/>
              <a:t>An Invitation to Dinner</a:t>
            </a:r>
          </a:p>
        </p:txBody>
      </p:sp>
      <p:sp>
        <p:nvSpPr>
          <p:cNvPr id="3" name="Content Placeholder 2">
            <a:extLst>
              <a:ext uri="{FF2B5EF4-FFF2-40B4-BE49-F238E27FC236}">
                <a16:creationId xmlns:a16="http://schemas.microsoft.com/office/drawing/2014/main" id="{D8B8B350-580D-F93B-A7C6-C1664DB0F683}"/>
              </a:ext>
            </a:extLst>
          </p:cNvPr>
          <p:cNvSpPr>
            <a:spLocks noGrp="1"/>
          </p:cNvSpPr>
          <p:nvPr>
            <p:ph idx="1"/>
          </p:nvPr>
        </p:nvSpPr>
        <p:spPr>
          <a:xfrm>
            <a:off x="838200" y="1825624"/>
            <a:ext cx="10515600" cy="4754637"/>
          </a:xfrm>
        </p:spPr>
        <p:txBody>
          <a:bodyPr>
            <a:normAutofit fontScale="92500" lnSpcReduction="20000"/>
          </a:bodyPr>
          <a:lstStyle/>
          <a:p>
            <a:r>
              <a:rPr lang="en-US" dirty="0"/>
              <a:t>The narrative relates that a Pharisee invited Jesus to join him for dinner, along with others.</a:t>
            </a:r>
          </a:p>
          <a:p>
            <a:r>
              <a:rPr lang="en-US" dirty="0"/>
              <a:t>This incident should not be confused with the incident in the last week of Jesus’s life, more than a year later.</a:t>
            </a:r>
          </a:p>
          <a:p>
            <a:pPr lvl="1"/>
            <a:r>
              <a:rPr lang="en-US" dirty="0"/>
              <a:t>People sometimes tie them together because in both cases, the house is that of a man named Simon (Luke 7:40; Matt. 26:6). However, since Simon was a very popular name in the first century AD, that is insufficient reason to conclude that the two Simon’s were the same person.</a:t>
            </a:r>
          </a:p>
          <a:p>
            <a:pPr lvl="1"/>
            <a:r>
              <a:rPr lang="en-US" dirty="0"/>
              <a:t>The two incidents emphasize totally different messages: “In Luke it is concerned with love and forgiveness, in the others with selling the unguent and giving to the poor” (Leon Morris, </a:t>
            </a:r>
            <a:r>
              <a:rPr lang="en-US" i="1" dirty="0"/>
              <a:t>Luke: An Introduction and Commentary</a:t>
            </a:r>
            <a:r>
              <a:rPr lang="en-US" dirty="0"/>
              <a:t>, Tyndale New Testament Commentaries, 165). There is no reason to think that the woman in the latter event was a vile sinner; she was Mary, the sister to Lazarus (John 12:1-3).</a:t>
            </a:r>
          </a:p>
          <a:p>
            <a:r>
              <a:rPr lang="en-US" dirty="0"/>
              <a:t>Jesus had dined earlier with Matthew (Levi), a publican who became one of Jesus’s disciples (Matt. 5:29).</a:t>
            </a:r>
          </a:p>
          <a:p>
            <a:endParaRPr lang="en-US" dirty="0"/>
          </a:p>
        </p:txBody>
      </p:sp>
    </p:spTree>
    <p:extLst>
      <p:ext uri="{BB962C8B-B14F-4D97-AF65-F5344CB8AC3E}">
        <p14:creationId xmlns:p14="http://schemas.microsoft.com/office/powerpoint/2010/main" val="410535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5E7D-C2D0-3EAB-D616-D93E5601691F}"/>
              </a:ext>
            </a:extLst>
          </p:cNvPr>
          <p:cNvSpPr>
            <a:spLocks noGrp="1"/>
          </p:cNvSpPr>
          <p:nvPr>
            <p:ph type="title"/>
          </p:nvPr>
        </p:nvSpPr>
        <p:spPr/>
        <p:txBody>
          <a:bodyPr/>
          <a:lstStyle/>
          <a:p>
            <a:r>
              <a:rPr lang="en-US" dirty="0"/>
              <a:t>A Sinful Woman</a:t>
            </a:r>
          </a:p>
        </p:txBody>
      </p:sp>
      <p:sp>
        <p:nvSpPr>
          <p:cNvPr id="3" name="Content Placeholder 2">
            <a:extLst>
              <a:ext uri="{FF2B5EF4-FFF2-40B4-BE49-F238E27FC236}">
                <a16:creationId xmlns:a16="http://schemas.microsoft.com/office/drawing/2014/main" id="{3DCD1263-9DB1-ADBD-DCE3-51DED2980E1B}"/>
              </a:ext>
            </a:extLst>
          </p:cNvPr>
          <p:cNvSpPr>
            <a:spLocks noGrp="1"/>
          </p:cNvSpPr>
          <p:nvPr>
            <p:ph idx="1"/>
          </p:nvPr>
        </p:nvSpPr>
        <p:spPr/>
        <p:txBody>
          <a:bodyPr/>
          <a:lstStyle/>
          <a:p>
            <a:r>
              <a:rPr lang="en-US" dirty="0"/>
              <a:t>The woman who approached Jesus to anoint him is described as a “sinner.”</a:t>
            </a:r>
          </a:p>
          <a:p>
            <a:r>
              <a:rPr lang="en-US" dirty="0"/>
              <a:t>The word “sinner” actually describes all of humanity who has reached the age to make moral choices (Rom. 3:23).</a:t>
            </a:r>
          </a:p>
          <a:p>
            <a:r>
              <a:rPr lang="en-US" dirty="0"/>
              <a:t>However, it is also used to describe someone who had a bad reputation in the community. It emphasizes that she is an outsider—“irreligious, unobservant people, outsiders of those who did not observe the Law in detail and therefore were shunned by observers of traditional precepts” (BDAG, 51). </a:t>
            </a:r>
          </a:p>
        </p:txBody>
      </p:sp>
    </p:spTree>
    <p:extLst>
      <p:ext uri="{BB962C8B-B14F-4D97-AF65-F5344CB8AC3E}">
        <p14:creationId xmlns:p14="http://schemas.microsoft.com/office/powerpoint/2010/main" val="23562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B3C9F-B113-2FF2-78D7-6B80E39A19AF}"/>
              </a:ext>
            </a:extLst>
          </p:cNvPr>
          <p:cNvSpPr>
            <a:spLocks noGrp="1"/>
          </p:cNvSpPr>
          <p:nvPr>
            <p:ph type="title"/>
          </p:nvPr>
        </p:nvSpPr>
        <p:spPr>
          <a:xfrm>
            <a:off x="838200" y="365125"/>
            <a:ext cx="10515600" cy="1027839"/>
          </a:xfrm>
        </p:spPr>
        <p:txBody>
          <a:bodyPr/>
          <a:lstStyle/>
          <a:p>
            <a:r>
              <a:rPr lang="en-US" dirty="0"/>
              <a:t>Who Was She?</a:t>
            </a:r>
          </a:p>
        </p:txBody>
      </p:sp>
      <p:sp>
        <p:nvSpPr>
          <p:cNvPr id="3" name="Content Placeholder 2">
            <a:extLst>
              <a:ext uri="{FF2B5EF4-FFF2-40B4-BE49-F238E27FC236}">
                <a16:creationId xmlns:a16="http://schemas.microsoft.com/office/drawing/2014/main" id="{527E9C72-5DFD-0DEA-EF92-3AE15964EE0D}"/>
              </a:ext>
            </a:extLst>
          </p:cNvPr>
          <p:cNvSpPr>
            <a:spLocks noGrp="1"/>
          </p:cNvSpPr>
          <p:nvPr>
            <p:ph idx="1"/>
          </p:nvPr>
        </p:nvSpPr>
        <p:spPr>
          <a:xfrm>
            <a:off x="838200" y="1555335"/>
            <a:ext cx="10515600" cy="4621628"/>
          </a:xfrm>
        </p:spPr>
        <p:txBody>
          <a:bodyPr>
            <a:normAutofit fontScale="92500" lnSpcReduction="20000"/>
          </a:bodyPr>
          <a:lstStyle/>
          <a:p>
            <a:r>
              <a:rPr lang="en-US" dirty="0"/>
              <a:t>The commentaries draw their own conclusions from this:</a:t>
            </a:r>
          </a:p>
          <a:p>
            <a:pPr lvl="1"/>
            <a:r>
              <a:rPr lang="en-US" dirty="0">
                <a:latin typeface="+mj-lt"/>
              </a:rPr>
              <a:t>Leon Morris: </a:t>
            </a:r>
            <a:r>
              <a:rPr lang="en-US" dirty="0"/>
              <a:t>“probably means a prostitute” (166).</a:t>
            </a:r>
          </a:p>
          <a:p>
            <a:pPr lvl="1"/>
            <a:r>
              <a:rPr lang="en-US" dirty="0">
                <a:latin typeface="+mj-lt"/>
              </a:rPr>
              <a:t>Robert H. Stein: </a:t>
            </a:r>
            <a:r>
              <a:rPr lang="en-US" dirty="0"/>
              <a:t>“This woman could have been a sinner because of her occupation. Tax collectors, tanners, camel drivers, custom collectors, among others were considered ceremonially impure because of their occupations and could be labeled ‘sinners.’ In this instance, however, this woman’s sinfulness involved moral not ceremonial matters” (</a:t>
            </a:r>
            <a:r>
              <a:rPr lang="en-US" i="1" dirty="0"/>
              <a:t>Luke</a:t>
            </a:r>
            <a:r>
              <a:rPr lang="en-US" dirty="0"/>
              <a:t>, The New American Commentary, 236).</a:t>
            </a:r>
          </a:p>
          <a:p>
            <a:pPr lvl="1"/>
            <a:r>
              <a:rPr lang="en-US" dirty="0">
                <a:latin typeface="+mj-lt"/>
              </a:rPr>
              <a:t>I. Howard Marshall: </a:t>
            </a:r>
            <a:r>
              <a:rPr lang="en-US" dirty="0"/>
              <a:t>“Probably a prostitute is meant” (</a:t>
            </a:r>
            <a:r>
              <a:rPr lang="en-US" i="1" dirty="0"/>
              <a:t>The Gospel of Luke: A Commentary on the Greek Text</a:t>
            </a:r>
            <a:r>
              <a:rPr lang="en-US" dirty="0"/>
              <a:t>, New International Greek Testament Commentary, 308).</a:t>
            </a:r>
          </a:p>
          <a:p>
            <a:pPr lvl="1"/>
            <a:r>
              <a:rPr lang="en-US" dirty="0">
                <a:latin typeface="+mj-lt"/>
              </a:rPr>
              <a:t>Colly Caldwell: </a:t>
            </a:r>
            <a:r>
              <a:rPr lang="en-US" dirty="0"/>
              <a:t>“Some have supposed that she was a prostitute, an immoral adulteress, but her sins are not specified in the text” (</a:t>
            </a:r>
            <a:r>
              <a:rPr lang="en-US" i="1" dirty="0"/>
              <a:t>Luke</a:t>
            </a:r>
            <a:r>
              <a:rPr lang="en-US" dirty="0"/>
              <a:t>: Truth Commentaries, 449).</a:t>
            </a:r>
          </a:p>
          <a:p>
            <a:r>
              <a:rPr lang="en-US" dirty="0"/>
              <a:t>What is clear is that she had a bad reputation in town for being a sinner, whatever might have been the reason for that.</a:t>
            </a:r>
          </a:p>
        </p:txBody>
      </p:sp>
    </p:spTree>
    <p:extLst>
      <p:ext uri="{BB962C8B-B14F-4D97-AF65-F5344CB8AC3E}">
        <p14:creationId xmlns:p14="http://schemas.microsoft.com/office/powerpoint/2010/main" val="179549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CC16971-5B14-47FB-BC30-27C63FA0FBAE}" vid="{24EEB675-5D88-496C-A807-28CE93F72424}"/>
    </a:ext>
  </a:extLst>
</a:theme>
</file>

<file path=docProps/app.xml><?xml version="1.0" encoding="utf-8"?>
<Properties xmlns="http://schemas.openxmlformats.org/officeDocument/2006/extended-properties" xmlns:vt="http://schemas.openxmlformats.org/officeDocument/2006/docPropsVTypes">
  <Template/>
  <TotalTime>245</TotalTime>
  <Words>2721</Words>
  <Application>Microsoft Office PowerPoint</Application>
  <PresentationFormat>Widescreen</PresentationFormat>
  <Paragraphs>137</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Selawik Semibold</vt:lpstr>
      <vt:lpstr>Source Sans Pro</vt:lpstr>
      <vt:lpstr>Source Sans Pro Black</vt:lpstr>
      <vt:lpstr>Source Sans Pro Semibold</vt:lpstr>
      <vt:lpstr>Work Sans ExtraBold</vt:lpstr>
      <vt:lpstr>Work Sans SemiBold</vt:lpstr>
      <vt:lpstr>Office Theme</vt:lpstr>
      <vt:lpstr>PowerPoint Presentation</vt:lpstr>
      <vt:lpstr>Jesus Taught Many Religious People</vt:lpstr>
      <vt:lpstr>Jesus Reached Out to Those Entrapped in Sin</vt:lpstr>
      <vt:lpstr>PowerPoint Presentation</vt:lpstr>
      <vt:lpstr>A Sinful Woman Anoints Jesus’s Feet</vt:lpstr>
      <vt:lpstr>Setting the Context</vt:lpstr>
      <vt:lpstr>An Invitation to Dinner</vt:lpstr>
      <vt:lpstr>A Sinful Woman</vt:lpstr>
      <vt:lpstr>Who Was She?</vt:lpstr>
      <vt:lpstr>An Uninvited Guest</vt:lpstr>
      <vt:lpstr>What She Did Was Shocking</vt:lpstr>
      <vt:lpstr>Picture the Scene</vt:lpstr>
      <vt:lpstr>Who Was She?</vt:lpstr>
      <vt:lpstr>Jesus vs. Simon</vt:lpstr>
      <vt:lpstr>Gospel Blessings Available to All</vt:lpstr>
      <vt:lpstr>Will You Come?</vt:lpstr>
      <vt:lpstr>The Land of Beginning Again</vt:lpstr>
      <vt:lpstr>1 Timothy 1:12-16</vt:lpstr>
      <vt:lpstr>PowerPoint Presentation</vt:lpstr>
      <vt:lpstr>Not Cheap Grace</vt:lpstr>
      <vt:lpstr>1. It requires faith in the deity of Jesus</vt:lpstr>
      <vt:lpstr>2. Jesus demands repentance</vt:lpstr>
      <vt:lpstr>3. Confession of faith in Jesus</vt:lpstr>
      <vt:lpstr>4. Baptism in water for remission of one’s sins</vt:lpstr>
      <vt:lpstr>Become a Living Sacrifice</vt:lpstr>
      <vt:lpstr>PowerPoint Presentation</vt:lpstr>
      <vt:lpstr>Conclusion </vt:lpstr>
      <vt:lpstr>PowerPoint Presentation</vt:lpstr>
      <vt:lpstr>It’s Up to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40</cp:revision>
  <dcterms:created xsi:type="dcterms:W3CDTF">2022-05-27T13:44:17Z</dcterms:created>
  <dcterms:modified xsi:type="dcterms:W3CDTF">2022-06-12T10:44:42Z</dcterms:modified>
</cp:coreProperties>
</file>